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19" r:id="rId2"/>
    <p:sldId id="382" r:id="rId3"/>
    <p:sldId id="397" r:id="rId4"/>
    <p:sldId id="383" r:id="rId5"/>
    <p:sldId id="384" r:id="rId6"/>
    <p:sldId id="387" r:id="rId7"/>
    <p:sldId id="389" r:id="rId8"/>
    <p:sldId id="385" r:id="rId9"/>
    <p:sldId id="349" r:id="rId10"/>
    <p:sldId id="356" r:id="rId11"/>
    <p:sldId id="352" r:id="rId12"/>
    <p:sldId id="353" r:id="rId13"/>
    <p:sldId id="359" r:id="rId14"/>
    <p:sldId id="357" r:id="rId15"/>
    <p:sldId id="367" r:id="rId16"/>
    <p:sldId id="369" r:id="rId17"/>
    <p:sldId id="374" r:id="rId18"/>
    <p:sldId id="392" r:id="rId19"/>
    <p:sldId id="393" r:id="rId20"/>
    <p:sldId id="394" r:id="rId21"/>
    <p:sldId id="365" r:id="rId22"/>
    <p:sldId id="363" r:id="rId23"/>
    <p:sldId id="396" r:id="rId24"/>
    <p:sldId id="371" r:id="rId25"/>
    <p:sldId id="388" r:id="rId26"/>
    <p:sldId id="390" r:id="rId27"/>
    <p:sldId id="391" r:id="rId28"/>
    <p:sldId id="372" r:id="rId29"/>
    <p:sldId id="377" r:id="rId30"/>
    <p:sldId id="386" r:id="rId31"/>
  </p:sldIdLst>
  <p:sldSz cx="9144000" cy="6858000" type="screen4x3"/>
  <p:notesSz cx="7010400" cy="9296400"/>
  <p:custDataLst>
    <p:tags r:id="rId33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300" b="1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300" b="1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300" b="1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300" b="1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300" b="1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300" b="1"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1300" b="1"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1300" b="1"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1300" b="1"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ffpci" initials="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D2"/>
    <a:srgbClr val="F36E21"/>
    <a:srgbClr val="FF9900"/>
    <a:srgbClr val="FF9999"/>
    <a:srgbClr val="FF99FF"/>
    <a:srgbClr val="FFFF99"/>
    <a:srgbClr val="99FF99"/>
    <a:srgbClr val="000000"/>
    <a:srgbClr val="EFEFE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68" autoAdjust="0"/>
    <p:restoredTop sz="98990" autoAdjust="0"/>
  </p:normalViewPr>
  <p:slideViewPr>
    <p:cSldViewPr>
      <p:cViewPr>
        <p:scale>
          <a:sx n="66" d="100"/>
          <a:sy n="66" d="100"/>
        </p:scale>
        <p:origin x="-3312" y="-12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 defTabSz="931863"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 defTabSz="931863"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fld id="{506D1D84-F9C0-40D7-9CE2-20734AB0D7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0145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hawk\RIDL\internal\admin\marketing\CfD Logos\CfD with lettering orange with black lettering transparent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525" y="85725"/>
            <a:ext cx="138271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71600" y="2130425"/>
            <a:ext cx="7772400" cy="1470025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4862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810000"/>
            <a:ext cx="6901248" cy="646331"/>
          </a:xfrm>
        </p:spPr>
        <p:txBody>
          <a:bodyPr wrap="none" anchor="t">
            <a:normAutofit/>
          </a:bodyPr>
          <a:lstStyle>
            <a:lvl1pPr algn="l">
              <a:defRPr sz="32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7" descr="\\hawk\RIDL\internal\admin\marketing\CfD Logos\CfD with lettering orange with black lettering transparent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525" y="85725"/>
            <a:ext cx="138271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2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76200"/>
            <a:ext cx="7086600" cy="914400"/>
          </a:xfrm>
        </p:spPr>
        <p:txBody>
          <a:bodyPr wrap="square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949824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22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2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76200"/>
            <a:ext cx="7086600" cy="914400"/>
          </a:xfrm>
        </p:spPr>
        <p:txBody>
          <a:bodyPr wrap="square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4114800" cy="3063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663440" y="1280160"/>
            <a:ext cx="4114800" cy="3063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365760" y="4343400"/>
            <a:ext cx="4114800" cy="17526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4663440" y="4343400"/>
            <a:ext cx="4114800" cy="17526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10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1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76200"/>
            <a:ext cx="7086600" cy="914400"/>
          </a:xfrm>
        </p:spPr>
        <p:txBody>
          <a:bodyPr wrap="square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4114800" cy="3063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663440" y="1280160"/>
            <a:ext cx="4114800" cy="3063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365760" y="4343400"/>
            <a:ext cx="8412480" cy="1752600"/>
          </a:xfrm>
        </p:spPr>
        <p:txBody>
          <a:bodyPr>
            <a:normAutofit/>
          </a:bodyPr>
          <a:lstStyle>
            <a:lvl1pPr marL="457200" indent="-457200" algn="l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718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6"/>
          </p:nvPr>
        </p:nvSpPr>
        <p:spPr>
          <a:xfrm>
            <a:off x="365760" y="3950208"/>
            <a:ext cx="4114800" cy="213360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7"/>
          </p:nvPr>
        </p:nvSpPr>
        <p:spPr>
          <a:xfrm>
            <a:off x="365760" y="6088380"/>
            <a:ext cx="4114800" cy="533400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8"/>
          </p:nvPr>
        </p:nvSpPr>
        <p:spPr>
          <a:xfrm>
            <a:off x="4663440" y="3950208"/>
            <a:ext cx="4114800" cy="213360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663440" y="6088380"/>
            <a:ext cx="4114800" cy="533400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0"/>
          </p:nvPr>
        </p:nvSpPr>
        <p:spPr>
          <a:xfrm>
            <a:off x="365760" y="1219200"/>
            <a:ext cx="4114800" cy="213360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21"/>
          </p:nvPr>
        </p:nvSpPr>
        <p:spPr>
          <a:xfrm>
            <a:off x="365760" y="3357372"/>
            <a:ext cx="4114800" cy="533400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2"/>
          </p:nvPr>
        </p:nvSpPr>
        <p:spPr>
          <a:xfrm>
            <a:off x="4663440" y="1219200"/>
            <a:ext cx="4114800" cy="213360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23"/>
          </p:nvPr>
        </p:nvSpPr>
        <p:spPr>
          <a:xfrm>
            <a:off x="4663440" y="3357372"/>
            <a:ext cx="4114800" cy="533400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28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07FEB-EE76-486C-A71B-A964AE0FFC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6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592263" y="76200"/>
            <a:ext cx="70945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1592263" y="1057275"/>
            <a:ext cx="7551737" cy="0"/>
          </a:xfrm>
          <a:prstGeom prst="line">
            <a:avLst/>
          </a:prstGeom>
          <a:noFill/>
          <a:ln w="76200">
            <a:solidFill>
              <a:srgbClr val="FF6A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22E6A9CD-A2F2-40DD-A652-73A30586C0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5" name="Picture 7" descr="\\hawk\RIDL\internal\admin\marketing\CfD Logos\CfD with lettering orange with black lettering transparen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525" y="85725"/>
            <a:ext cx="138271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588" y="152400"/>
            <a:ext cx="9140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13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3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3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3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3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US" altLang="en-US" sz="2400" b="0">
              <a:latin typeface="Arial" charset="0"/>
            </a:endParaRPr>
          </a:p>
        </p:txBody>
      </p:sp>
      <p:sp>
        <p:nvSpPr>
          <p:cNvPr id="3075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CRDIR Project</a:t>
            </a:r>
            <a:endParaRPr lang="en-US" altLang="en-US" dirty="0" smtClean="0"/>
          </a:p>
        </p:txBody>
      </p:sp>
      <p:sp>
        <p:nvSpPr>
          <p:cNvPr id="3076" name="Content Placeholder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June 14, 2016</a:t>
            </a:r>
          </a:p>
          <a:p>
            <a:pPr eaLnBrk="1" hangingPunct="1"/>
            <a:r>
              <a:rPr lang="en-US" altLang="en-US" dirty="0" smtClean="0"/>
              <a:t>Kevin Moser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5225"/>
            <a:ext cx="2133600" cy="476250"/>
          </a:xfrm>
        </p:spPr>
        <p:txBody>
          <a:bodyPr/>
          <a:lstStyle/>
          <a:p>
            <a:pPr>
              <a:defRPr/>
            </a:pPr>
            <a:fld id="{F309A82C-27DE-40FC-A01B-68E36FD1100E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60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Visual Truth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a series of small random crops for test data </a:t>
            </a:r>
          </a:p>
          <a:p>
            <a:r>
              <a:rPr lang="en-US" dirty="0"/>
              <a:t>A</a:t>
            </a:r>
            <a:r>
              <a:rPr lang="en-US" dirty="0" smtClean="0"/>
              <a:t>llows user to see hot pixels</a:t>
            </a:r>
            <a:endParaRPr lang="en-US" dirty="0"/>
          </a:p>
          <a:p>
            <a:r>
              <a:rPr lang="en-US" dirty="0" smtClean="0"/>
              <a:t>Use program to record mouse click selected points and create visual mask for truth data</a:t>
            </a:r>
          </a:p>
          <a:p>
            <a:r>
              <a:rPr lang="en-US" dirty="0" smtClean="0"/>
              <a:t>Run crops through crfilter and compare the output masks to the visual masks to find false negatives and positives</a:t>
            </a:r>
          </a:p>
          <a:p>
            <a:r>
              <a:rPr lang="en-US" dirty="0" smtClean="0"/>
              <a:t>Graph the false results at a range of thresholds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43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Crop with Hot Pixels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39532"/>
            <a:ext cx="4953000" cy="493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98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Mask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31912"/>
            <a:ext cx="4992688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21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crfilter Output mask (2.7 threshold)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31912"/>
            <a:ext cx="4992688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24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crfilter Output mask (3.5 threshold)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17" y="1355784"/>
            <a:ext cx="5013483" cy="504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82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Intersection Plot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026" name="Picture 2" descr="C:\CRDIR\output images\Graphs\crossPositiveNegati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315200" cy="545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06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Receiver Operating Characteristic Curve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5122" name="Picture 2" descr="C:\CRDIR\output images\Graphs\ROC 40sampl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69988"/>
            <a:ext cx="7315201" cy="545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92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Plot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Want at least 90% of hot pixels correctly replaced</a:t>
            </a:r>
          </a:p>
          <a:p>
            <a:r>
              <a:rPr lang="en-US" dirty="0" smtClean="0"/>
              <a:t>2% of the other pixels will also be replaced</a:t>
            </a:r>
          </a:p>
          <a:p>
            <a:r>
              <a:rPr lang="en-US" dirty="0" smtClean="0"/>
              <a:t>2% False Positives corresponds to a threshold level of 2.8</a:t>
            </a:r>
          </a:p>
          <a:p>
            <a:r>
              <a:rPr lang="en-US" dirty="0" smtClean="0"/>
              <a:t>Point of Intersection around 4% false positives and negatives with threshold level of 2.6</a:t>
            </a:r>
          </a:p>
          <a:p>
            <a:r>
              <a:rPr lang="en-US" dirty="0" smtClean="0"/>
              <a:t>Calculated </a:t>
            </a:r>
            <a:r>
              <a:rPr lang="en-US" dirty="0"/>
              <a:t>using </a:t>
            </a:r>
            <a:r>
              <a:rPr lang="en-US" dirty="0" smtClean="0"/>
              <a:t>iss031e168171.tiff using </a:t>
            </a:r>
            <a:r>
              <a:rPr lang="en-US" dirty="0" err="1" smtClean="0"/>
              <a:t>dcraw</a:t>
            </a:r>
            <a:r>
              <a:rPr lang="en-US" dirty="0" smtClean="0"/>
              <a:t> settings to white balance and gamma correct</a:t>
            </a:r>
          </a:p>
          <a:p>
            <a:r>
              <a:rPr lang="en-US" dirty="0" smtClean="0"/>
              <a:t>Compare various settings for converting to TIFF from NEF for false positives and negatives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53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DCraw</a:t>
            </a:r>
            <a:r>
              <a:rPr lang="en-US" dirty="0" smtClean="0"/>
              <a:t> Options Default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program </a:t>
            </a:r>
            <a:r>
              <a:rPr lang="en-US" dirty="0" err="1" smtClean="0"/>
              <a:t>dcraw</a:t>
            </a:r>
            <a:r>
              <a:rPr lang="en-US" dirty="0" smtClean="0"/>
              <a:t> to convert from raw NEF file to readable file for IDL</a:t>
            </a:r>
          </a:p>
          <a:p>
            <a:r>
              <a:rPr lang="en-US" dirty="0" smtClean="0"/>
              <a:t>Use without changing </a:t>
            </a:r>
            <a:r>
              <a:rPr lang="en-US" dirty="0" smtClean="0"/>
              <a:t>options to set </a:t>
            </a:r>
            <a:r>
              <a:rPr lang="en-US" dirty="0" smtClean="0"/>
              <a:t>these defaults </a:t>
            </a:r>
          </a:p>
          <a:p>
            <a:r>
              <a:rPr lang="en-US" dirty="0"/>
              <a:t>W</a:t>
            </a:r>
            <a:r>
              <a:rPr lang="en-US" dirty="0" smtClean="0"/>
              <a:t>rites PGM/PPM/PAM</a:t>
            </a:r>
          </a:p>
          <a:p>
            <a:r>
              <a:rPr lang="en-US" dirty="0" smtClean="0"/>
              <a:t>8-bit samples</a:t>
            </a:r>
          </a:p>
          <a:p>
            <a:r>
              <a:rPr lang="en-US" dirty="0" smtClean="0"/>
              <a:t>BT.709 2.222 4.5 gamma curve</a:t>
            </a:r>
          </a:p>
          <a:p>
            <a:r>
              <a:rPr lang="en-US" dirty="0" smtClean="0"/>
              <a:t>Histogram-based </a:t>
            </a:r>
            <a:r>
              <a:rPr lang="en-US" dirty="0"/>
              <a:t>white </a:t>
            </a:r>
            <a:r>
              <a:rPr lang="en-US" dirty="0" smtClean="0"/>
              <a:t>level</a:t>
            </a:r>
          </a:p>
          <a:p>
            <a:r>
              <a:rPr lang="en-US" dirty="0" smtClean="0"/>
              <a:t>No metadata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11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</a:t>
            </a:r>
            <a:r>
              <a:rPr lang="en-US" dirty="0" err="1" smtClean="0"/>
              <a:t>DCraw</a:t>
            </a:r>
            <a:r>
              <a:rPr lang="en-US" dirty="0" smtClean="0"/>
              <a:t>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-h: create half sized color image by turning a 4x4 square into 1 pixel with red, blue and an averaged green data</a:t>
            </a:r>
          </a:p>
          <a:p>
            <a:r>
              <a:rPr lang="en-US" dirty="0" smtClean="0"/>
              <a:t>-T: save out as TIFF file with metadata, easy to read in IDL</a:t>
            </a:r>
          </a:p>
          <a:p>
            <a:r>
              <a:rPr lang="en-US" dirty="0" smtClean="0"/>
              <a:t>- o 0: output with no color management, get basic electron count</a:t>
            </a:r>
          </a:p>
          <a:p>
            <a:r>
              <a:rPr lang="en-US" dirty="0" smtClean="0"/>
              <a:t>-6: write </a:t>
            </a:r>
            <a:r>
              <a:rPr lang="en-US" dirty="0"/>
              <a:t>sixteen bits </a:t>
            </a:r>
            <a:r>
              <a:rPr lang="en-US" dirty="0" smtClean="0"/>
              <a:t>per sample </a:t>
            </a:r>
            <a:r>
              <a:rPr lang="en-US" dirty="0"/>
              <a:t>instead of </a:t>
            </a:r>
            <a:r>
              <a:rPr lang="en-US" dirty="0" smtClean="0"/>
              <a:t>eight</a:t>
            </a:r>
          </a:p>
          <a:p>
            <a:r>
              <a:rPr lang="en-US" dirty="0" smtClean="0"/>
              <a:t>-4: linear 16-bit, uses fixed white level and 1 to 1 gamma</a:t>
            </a:r>
          </a:p>
          <a:p>
            <a:r>
              <a:rPr lang="en-US" dirty="0" smtClean="0"/>
              <a:t>-r 1111: perform no white balancing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51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“hot” pixels on ISS imagery</a:t>
            </a:r>
          </a:p>
          <a:p>
            <a:r>
              <a:rPr lang="en-US" dirty="0" smtClean="0"/>
              <a:t>Additional dark current caused by cosmic rays</a:t>
            </a:r>
          </a:p>
          <a:p>
            <a:r>
              <a:rPr lang="en-US" dirty="0" smtClean="0"/>
              <a:t>Results in false signal</a:t>
            </a:r>
          </a:p>
          <a:p>
            <a:r>
              <a:rPr lang="en-US" dirty="0" smtClean="0"/>
              <a:t>Replace problem pixel values</a:t>
            </a:r>
          </a:p>
          <a:p>
            <a:r>
              <a:rPr lang="en-US" dirty="0" smtClean="0"/>
              <a:t>Avoid false positives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53AE8-DC32-4B1D-AA3F-39BB57D444A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82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</a:t>
            </a:r>
            <a:r>
              <a:rPr lang="en-US" dirty="0" err="1" smtClean="0"/>
              <a:t>DCraw</a:t>
            </a:r>
            <a:r>
              <a:rPr lang="en-US" dirty="0" smtClean="0"/>
              <a:t>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–h –T –o 0 for all images</a:t>
            </a:r>
          </a:p>
          <a:p>
            <a:r>
              <a:rPr lang="en-US" dirty="0" smtClean="0"/>
              <a:t>Could look into using full image instead of half but currently more difficult to observe results</a:t>
            </a:r>
          </a:p>
          <a:p>
            <a:r>
              <a:rPr lang="en-US" dirty="0" smtClean="0"/>
              <a:t>Use -6 for visually pleasing image with white balance and gamma correction</a:t>
            </a:r>
          </a:p>
          <a:p>
            <a:r>
              <a:rPr lang="en-US" dirty="0" smtClean="0"/>
              <a:t>Use -4 –r1111 for pure untouched pixel values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54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Image after Dcraw Conversion with only Raw Pixel Values (</a:t>
            </a:r>
            <a:r>
              <a:rPr lang="en-US" dirty="0"/>
              <a:t>-4 –</a:t>
            </a:r>
            <a:r>
              <a:rPr lang="en-US" dirty="0" smtClean="0"/>
              <a:t>r1111)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2050" name="Picture 2" descr="C:\CRDIR\input images\TIFF\iss031e168171-new.tif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15891"/>
            <a:ext cx="7315200" cy="485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CRDIR\input images\Raw Test Data\iss031e168171-4-r11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134912"/>
            <a:ext cx="3200400" cy="238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34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Image after </a:t>
            </a:r>
            <a:r>
              <a:rPr lang="en-US" dirty="0" err="1" smtClean="0"/>
              <a:t>D</a:t>
            </a:r>
            <a:r>
              <a:rPr lang="en-US" dirty="0" err="1"/>
              <a:t>C</a:t>
            </a:r>
            <a:r>
              <a:rPr lang="en-US" dirty="0" err="1" smtClean="0"/>
              <a:t>raw</a:t>
            </a:r>
            <a:r>
              <a:rPr lang="en-US" dirty="0" smtClean="0"/>
              <a:t> </a:t>
            </a:r>
            <a:r>
              <a:rPr lang="en-US" dirty="0"/>
              <a:t>C</a:t>
            </a:r>
            <a:r>
              <a:rPr lang="en-US" dirty="0" smtClean="0"/>
              <a:t>onversion using White </a:t>
            </a:r>
            <a:r>
              <a:rPr lang="en-US" dirty="0"/>
              <a:t>B</a:t>
            </a:r>
            <a:r>
              <a:rPr lang="en-US" dirty="0" smtClean="0"/>
              <a:t>alance and Gamma Correction (-6)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026" name="Picture 2" descr="C:\CRDIR\input images\TIFF\iss031e168171.tif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15890"/>
            <a:ext cx="7315200" cy="485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CRDIR\input images\Raw Test Data\iss031e168171-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1127538"/>
            <a:ext cx="3200400" cy="238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9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Crops of Image with Hot Pixels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Untouched Pixel Values (-4 –r1111)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White Balanced and Gamma Corrected (-6)</a:t>
            </a:r>
            <a:endParaRPr lang="en-US" dirty="0"/>
          </a:p>
        </p:txBody>
      </p:sp>
      <p:pic>
        <p:nvPicPr>
          <p:cNvPr id="1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7" y="1279525"/>
            <a:ext cx="3063875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Grp="1" noChangeAspect="1" noChangeArrowheads="1"/>
          </p:cNvPicPr>
          <p:nvPr>
            <p:ph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86"/>
          <a:stretch/>
        </p:blipFill>
        <p:spPr bwMode="auto">
          <a:xfrm>
            <a:off x="5201859" y="1279525"/>
            <a:ext cx="3039232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82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Receiver Operating Characteristic Curve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85799" y="1169987"/>
            <a:ext cx="7315201" cy="5459413"/>
            <a:chOff x="990600" y="1219200"/>
            <a:chExt cx="7315201" cy="5459413"/>
          </a:xfrm>
        </p:grpSpPr>
        <p:grpSp>
          <p:nvGrpSpPr>
            <p:cNvPr id="7" name="Group 6"/>
            <p:cNvGrpSpPr/>
            <p:nvPr/>
          </p:nvGrpSpPr>
          <p:grpSpPr>
            <a:xfrm>
              <a:off x="990600" y="1219200"/>
              <a:ext cx="7315201" cy="5459413"/>
              <a:chOff x="990600" y="1219200"/>
              <a:chExt cx="7315201" cy="5459413"/>
            </a:xfrm>
          </p:grpSpPr>
          <p:pic>
            <p:nvPicPr>
              <p:cNvPr id="2050" name="Picture 2" descr="C:\CRDIR\output images\Graphs\2RawROC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0600" y="1219200"/>
                <a:ext cx="7315201" cy="5459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181600" y="4876800"/>
                <a:ext cx="2362200" cy="12003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b="0" dirty="0" smtClean="0"/>
                  <a:t>        White Balance and Gamma corrected</a:t>
                </a:r>
              </a:p>
              <a:p>
                <a:r>
                  <a:rPr lang="en-US" sz="1800" b="0" dirty="0" smtClean="0"/>
                  <a:t>Raw Data</a:t>
                </a:r>
              </a:p>
              <a:p>
                <a:endParaRPr lang="en-US" sz="1800" b="0" dirty="0"/>
              </a:p>
            </p:txBody>
          </p:sp>
        </p:grpSp>
        <p:cxnSp>
          <p:nvCxnSpPr>
            <p:cNvPr id="6" name="Straight Connector 5"/>
            <p:cNvCxnSpPr/>
            <p:nvPr/>
          </p:nvCxnSpPr>
          <p:spPr bwMode="auto">
            <a:xfrm>
              <a:off x="5334000" y="5029200"/>
              <a:ext cx="228600" cy="0"/>
            </a:xfrm>
            <a:prstGeom prst="line">
              <a:avLst/>
            </a:prstGeom>
            <a:ln>
              <a:solidFill>
                <a:srgbClr val="00B050"/>
              </a:solidFill>
              <a:headEnd type="none" w="med" len="med"/>
              <a:tailEnd type="none" w="med" len="med"/>
            </a:ln>
            <a:ex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 bwMode="auto">
            <a:xfrm>
              <a:off x="5410200" y="5638800"/>
              <a:ext cx="228600" cy="0"/>
            </a:xfrm>
            <a:prstGeom prst="line">
              <a:avLst/>
            </a:prstGeom>
            <a:ln>
              <a:solidFill>
                <a:srgbClr val="0070C0"/>
              </a:solidFill>
              <a:headEnd type="none" w="med" len="med"/>
              <a:tailEnd type="none" w="med" len="med"/>
            </a:ln>
            <a:ex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260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Intersection Plot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85800" y="1169987"/>
            <a:ext cx="8255001" cy="5459413"/>
            <a:chOff x="685800" y="1142999"/>
            <a:chExt cx="8255001" cy="5459413"/>
          </a:xfrm>
        </p:grpSpPr>
        <p:pic>
          <p:nvPicPr>
            <p:cNvPr id="4098" name="Picture 2" descr="C:\CRDIR\output images\Graphs\2crossdotlines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142999"/>
              <a:ext cx="7315200" cy="5459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578601" y="3448923"/>
              <a:ext cx="2362200" cy="2585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b="0" u="sng" dirty="0" smtClean="0"/>
                <a:t>White Balance and Gamma corrected</a:t>
              </a:r>
            </a:p>
            <a:p>
              <a:r>
                <a:rPr lang="en-US" sz="1800" b="0" dirty="0" smtClean="0"/>
                <a:t>False Positives</a:t>
              </a:r>
            </a:p>
            <a:p>
              <a:r>
                <a:rPr lang="en-US" sz="1800" b="0" dirty="0" smtClean="0"/>
                <a:t>False Negatives</a:t>
              </a:r>
            </a:p>
            <a:p>
              <a:endParaRPr lang="en-US" sz="1800" b="0" dirty="0" smtClean="0"/>
            </a:p>
            <a:p>
              <a:r>
                <a:rPr lang="en-US" sz="1800" b="0" u="sng" dirty="0" smtClean="0"/>
                <a:t>Raw Data</a:t>
              </a:r>
            </a:p>
            <a:p>
              <a:r>
                <a:rPr lang="en-US" sz="1800" b="0" dirty="0" smtClean="0"/>
                <a:t>False Positives</a:t>
              </a:r>
            </a:p>
            <a:p>
              <a:r>
                <a:rPr lang="en-US" sz="1800" b="0" dirty="0" smtClean="0"/>
                <a:t>False Negatives</a:t>
              </a:r>
            </a:p>
            <a:p>
              <a:endParaRPr lang="en-US" sz="1800" b="0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705600" y="5257800"/>
              <a:ext cx="243840" cy="304800"/>
              <a:chOff x="6705600" y="5257800"/>
              <a:chExt cx="243840" cy="304800"/>
            </a:xfrm>
          </p:grpSpPr>
          <p:cxnSp>
            <p:nvCxnSpPr>
              <p:cNvPr id="8" name="Straight Connector 7"/>
              <p:cNvCxnSpPr/>
              <p:nvPr/>
            </p:nvCxnSpPr>
            <p:spPr bwMode="auto">
              <a:xfrm>
                <a:off x="6705600" y="5562600"/>
                <a:ext cx="228600" cy="0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 w="med" len="med"/>
                <a:tailEnd type="none" w="med" len="med"/>
              </a:ln>
              <a:extLst/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 bwMode="auto">
              <a:xfrm>
                <a:off x="6705600" y="5257800"/>
                <a:ext cx="91440" cy="0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 w="med" len="med"/>
                <a:tailEnd type="none" w="med" len="med"/>
              </a:ln>
              <a:extLst/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6858000" y="5257800"/>
                <a:ext cx="91440" cy="0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none" w="med" len="med"/>
                <a:tailEnd type="none" w="med" len="med"/>
              </a:ln>
              <a:extLst/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>
              <a:off x="6736080" y="4169228"/>
              <a:ext cx="243840" cy="304800"/>
              <a:chOff x="6705600" y="5257800"/>
              <a:chExt cx="243840" cy="304800"/>
            </a:xfrm>
          </p:grpSpPr>
          <p:cxnSp>
            <p:nvCxnSpPr>
              <p:cNvPr id="13" name="Straight Connector 12"/>
              <p:cNvCxnSpPr/>
              <p:nvPr/>
            </p:nvCxnSpPr>
            <p:spPr bwMode="auto">
              <a:xfrm>
                <a:off x="6705600" y="5562600"/>
                <a:ext cx="228600" cy="0"/>
              </a:xfrm>
              <a:prstGeom prst="line">
                <a:avLst/>
              </a:prstGeom>
              <a:ln>
                <a:solidFill>
                  <a:srgbClr val="0070C0"/>
                </a:solidFill>
                <a:headEnd type="none" w="med" len="med"/>
                <a:tailEnd type="none" w="med" len="med"/>
              </a:ln>
              <a:extLst/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 bwMode="auto">
              <a:xfrm>
                <a:off x="6705600" y="5257800"/>
                <a:ext cx="91440" cy="0"/>
              </a:xfrm>
              <a:prstGeom prst="line">
                <a:avLst/>
              </a:prstGeom>
              <a:ln>
                <a:solidFill>
                  <a:srgbClr val="0070C0"/>
                </a:solidFill>
                <a:headEnd type="none" w="med" len="med"/>
                <a:tailEnd type="none" w="med" len="med"/>
              </a:ln>
              <a:extLst/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 bwMode="auto">
              <a:xfrm>
                <a:off x="6858000" y="5257800"/>
                <a:ext cx="91440" cy="0"/>
              </a:xfrm>
              <a:prstGeom prst="line">
                <a:avLst/>
              </a:prstGeom>
              <a:ln>
                <a:solidFill>
                  <a:srgbClr val="0070C0"/>
                </a:solidFill>
                <a:headEnd type="none" w="med" len="med"/>
                <a:tailEnd type="none" w="med" len="med"/>
              </a:ln>
              <a:extLst/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99568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Intersection Plot without Median Difference Threshold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2050" name="Picture 2" descr="C:\CRDIR\output images\Graphs\without lowerThreshol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169987"/>
            <a:ext cx="7315201" cy="545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72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Intersection Plot with Median Difference Threshold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3074" name="Picture 2" descr="C:\CRDIR\output images\Graphs\with lowerThreshol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169987"/>
            <a:ext cx="7315201" cy="545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3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Need to use the pure raw data image </a:t>
            </a:r>
          </a:p>
          <a:p>
            <a:r>
              <a:rPr lang="en-US" dirty="0"/>
              <a:t>P</a:t>
            </a:r>
            <a:r>
              <a:rPr lang="en-US" dirty="0" smtClean="0"/>
              <a:t>rovides more access to untouched pixel values</a:t>
            </a:r>
          </a:p>
          <a:p>
            <a:r>
              <a:rPr lang="en-US" dirty="0" smtClean="0"/>
              <a:t>Shows better on both the intersection and ROC curves</a:t>
            </a:r>
          </a:p>
          <a:p>
            <a:r>
              <a:rPr lang="en-US" dirty="0"/>
              <a:t>M</a:t>
            </a:r>
            <a:r>
              <a:rPr lang="en-US" dirty="0" smtClean="0"/>
              <a:t>ay require the adjustment of the image after cleaning to make it more visible</a:t>
            </a:r>
          </a:p>
          <a:p>
            <a:r>
              <a:rPr lang="en-US" dirty="0" smtClean="0"/>
              <a:t>Changing gamma correction and white balance by user</a:t>
            </a:r>
          </a:p>
          <a:p>
            <a:r>
              <a:rPr lang="en-US" dirty="0" smtClean="0"/>
              <a:t>Use of median difference threshold lowers the number of false positives but increases the number of false negatives </a:t>
            </a:r>
          </a:p>
          <a:p>
            <a:r>
              <a:rPr lang="en-US" dirty="0" smtClean="0"/>
              <a:t>Leaves intersection remaining around the same point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72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False Positive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1% False positive is percentage of entire image size </a:t>
            </a:r>
          </a:p>
          <a:p>
            <a:r>
              <a:rPr lang="en-US" dirty="0" smtClean="0"/>
              <a:t>Affecting a small percentage is still </a:t>
            </a:r>
            <a:r>
              <a:rPr lang="en-US" dirty="0"/>
              <a:t>a large number of actual </a:t>
            </a:r>
            <a:r>
              <a:rPr lang="en-US" dirty="0" smtClean="0"/>
              <a:t>pixels</a:t>
            </a:r>
          </a:p>
          <a:p>
            <a:r>
              <a:rPr lang="en-US" dirty="0" smtClean="0"/>
              <a:t>4 </a:t>
            </a:r>
            <a:r>
              <a:rPr lang="en-US" dirty="0"/>
              <a:t>real hot pixels with 25 false positives in a 50x50 </a:t>
            </a:r>
            <a:r>
              <a:rPr lang="en-US" dirty="0" smtClean="0"/>
              <a:t>crop</a:t>
            </a:r>
          </a:p>
          <a:p>
            <a:r>
              <a:rPr lang="en-US" dirty="0"/>
              <a:t>Need to preserve stars, planet, and the station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65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 Imagery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0" y="1371600"/>
            <a:ext cx="2971800" cy="197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0" y="3885328"/>
            <a:ext cx="2971799" cy="198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669" y="1371600"/>
            <a:ext cx="2960062" cy="197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671" y="3885328"/>
            <a:ext cx="2970948" cy="198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731" y="1367277"/>
            <a:ext cx="2967869" cy="19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619" y="3905632"/>
            <a:ext cx="2956981" cy="196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870" y="3380777"/>
            <a:ext cx="8899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/i124E6987                                                                             /i125H8217                                                 </a:t>
            </a:r>
            <a:r>
              <a:rPr lang="en-US" sz="1400" dirty="0" smtClean="0"/>
              <a:t>                /iss031e152913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68070" y="6019800"/>
            <a:ext cx="8899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/i125H7665                                                                          /i125I1428                                                                /iss031e168197</a:t>
            </a:r>
          </a:p>
        </p:txBody>
      </p:sp>
    </p:spTree>
    <p:extLst>
      <p:ext uri="{BB962C8B-B14F-4D97-AF65-F5344CB8AC3E}">
        <p14:creationId xmlns:p14="http://schemas.microsoft.com/office/powerpoint/2010/main" val="377181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Progress With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Attempt to reduce the number of false positives</a:t>
            </a:r>
          </a:p>
          <a:p>
            <a:r>
              <a:rPr lang="en-US" dirty="0" smtClean="0"/>
              <a:t>Looking </a:t>
            </a:r>
            <a:r>
              <a:rPr lang="en-US" dirty="0"/>
              <a:t>at integrating other star detection code to avoid false positives in key </a:t>
            </a:r>
            <a:r>
              <a:rPr lang="en-US" dirty="0" smtClean="0"/>
              <a:t>areas</a:t>
            </a:r>
          </a:p>
          <a:p>
            <a:r>
              <a:rPr lang="en-US" dirty="0" smtClean="0"/>
              <a:t>White balance and gamma correct images after processing</a:t>
            </a:r>
          </a:p>
          <a:p>
            <a:r>
              <a:rPr lang="en-US" dirty="0" smtClean="0"/>
              <a:t>Update GUI to work with changes in crfilter</a:t>
            </a:r>
          </a:p>
          <a:p>
            <a:r>
              <a:rPr lang="en-US" dirty="0" smtClean="0"/>
              <a:t>Output an executable able to run on any computer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58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 (Images)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Initial image, colored marks are signal from hot pixels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Cleaned image, colored marks are replaced with median of nearby pixels</a:t>
            </a:r>
            <a:endParaRPr lang="en-US" dirty="0"/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7" y="1279525"/>
            <a:ext cx="3063875" cy="306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Content Placeholder 9"/>
          <p:cNvPicPr>
            <a:picLocks noGrp="1" noChangeAspect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965" y="1279525"/>
            <a:ext cx="3057020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1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Algorithms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229600" cy="5181599"/>
              </a:xfrm>
            </p:spPr>
            <p:txBody>
              <a:bodyPr>
                <a:normAutofit/>
              </a:bodyPr>
              <a:lstStyle/>
              <a:p>
                <a:r>
                  <a:rPr lang="en-US" u="sng" dirty="0" smtClean="0"/>
                  <a:t>crfilter.pro </a:t>
                </a:r>
                <a:endParaRPr lang="en-US" dirty="0" smtClean="0"/>
              </a:p>
              <a:p>
                <a:r>
                  <a:rPr lang="en-US" dirty="0"/>
                  <a:t>A</a:t>
                </a:r>
                <a:r>
                  <a:rPr lang="en-US" dirty="0" smtClean="0"/>
                  <a:t>nalyzes </a:t>
                </a:r>
                <a:r>
                  <a:rPr lang="en-US" dirty="0"/>
                  <a:t>each color channels </a:t>
                </a:r>
                <a:r>
                  <a:rPr lang="en-US" dirty="0" smtClean="0"/>
                  <a:t>separately</a:t>
                </a:r>
              </a:p>
              <a:p>
                <a:r>
                  <a:rPr lang="en-US" dirty="0"/>
                  <a:t>L</a:t>
                </a:r>
                <a:r>
                  <a:rPr lang="en-US" dirty="0" smtClean="0"/>
                  <a:t>ooks </a:t>
                </a:r>
                <a:r>
                  <a:rPr lang="en-US" dirty="0"/>
                  <a:t>at </a:t>
                </a:r>
                <a:r>
                  <a:rPr lang="en-US" dirty="0" smtClean="0"/>
                  <a:t>a 5x5 neighborhood </a:t>
                </a:r>
                <a:r>
                  <a:rPr lang="en-US" dirty="0"/>
                  <a:t>and finds standard </a:t>
                </a:r>
                <a:r>
                  <a:rPr lang="en-US" dirty="0" smtClean="0"/>
                  <a:t>deviation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𝜎</m:t>
                    </m:r>
                    <m:r>
                      <a:rPr lang="en-US" b="0" i="1" smtClean="0">
                        <a:latin typeface="Cambria Math"/>
                      </a:rPr>
                      <m:t>) </m:t>
                    </m:r>
                  </m:oMath>
                </a14:m>
                <a:r>
                  <a:rPr lang="en-US" dirty="0" smtClean="0"/>
                  <a:t>and median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𝐼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of area for center pixel</a:t>
                </a:r>
              </a:p>
              <a:p>
                <a:r>
                  <a:rPr lang="en-US" dirty="0" smtClean="0"/>
                  <a:t>Calculates </a:t>
                </a:r>
                <a:r>
                  <a:rPr lang="en-US" dirty="0"/>
                  <a:t>a median difference: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𝑑𝑖𝑓𝑓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𝐼</m:t>
                    </m:r>
                    <m:r>
                      <a:rPr lang="en-US" i="1">
                        <a:latin typeface="Cambria Math"/>
                      </a:rPr>
                      <m:t>−</m:t>
                    </m:r>
                    <m:r>
                      <a:rPr lang="en-US" i="1">
                        <a:latin typeface="Cambria Math"/>
                      </a:rPr>
                      <m:t>𝐼</m:t>
                    </m:r>
                    <m:r>
                      <a:rPr lang="en-US" i="1">
                        <a:latin typeface="Cambria Math"/>
                      </a:rPr>
                      <m:t>′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Calculates a modified zscore: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𝐼</m:t>
                        </m:r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𝐼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𝜎</m:t>
                        </m:r>
                      </m:den>
                    </m:f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9" name="Conten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229600" cy="5181599"/>
              </a:xfrm>
              <a:blipFill rotWithShape="1">
                <a:blip r:embed="rId2"/>
                <a:stretch>
                  <a:fillRect l="-1259" t="-1178" r="-1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85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Algorithms - Zscore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599"/>
          </a:xfrm>
        </p:spPr>
        <p:txBody>
          <a:bodyPr>
            <a:normAutofit/>
          </a:bodyPr>
          <a:lstStyle/>
          <a:p>
            <a:r>
              <a:rPr lang="en-US" dirty="0" smtClean="0"/>
              <a:t>Combine the difference of a pixel’s intensity to the median and the standard deviation of the neighborhood to get the zscore</a:t>
            </a:r>
          </a:p>
          <a:p>
            <a:r>
              <a:rPr lang="en-US" dirty="0" smtClean="0"/>
              <a:t>Indicates a bright pixel with difference</a:t>
            </a:r>
          </a:p>
          <a:p>
            <a:r>
              <a:rPr lang="en-US" dirty="0" smtClean="0"/>
              <a:t>Indicates how spread out the digital counts are in the neighborhood with standard deviation</a:t>
            </a:r>
          </a:p>
          <a:p>
            <a:r>
              <a:rPr lang="en-US" dirty="0" smtClean="0"/>
              <a:t>Combined indicates a </a:t>
            </a:r>
            <a:r>
              <a:rPr lang="en-US" dirty="0"/>
              <a:t>bright pixel compared to the </a:t>
            </a:r>
            <a:r>
              <a:rPr lang="en-US" dirty="0" smtClean="0"/>
              <a:t>surrounding pixels</a:t>
            </a:r>
            <a:endParaRPr lang="en-US" dirty="0"/>
          </a:p>
          <a:p>
            <a:r>
              <a:rPr lang="en-US" dirty="0"/>
              <a:t>M</a:t>
            </a:r>
            <a:r>
              <a:rPr lang="en-US" dirty="0" smtClean="0"/>
              <a:t>ark </a:t>
            </a:r>
            <a:r>
              <a:rPr lang="en-US" dirty="0"/>
              <a:t>the </a:t>
            </a:r>
            <a:r>
              <a:rPr lang="en-US" dirty="0" smtClean="0"/>
              <a:t>pixel with zscore above a threshold to be replaced </a:t>
            </a:r>
            <a:r>
              <a:rPr lang="en-US" dirty="0"/>
              <a:t>with the median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07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Algorithms – Median Difference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599"/>
          </a:xfrm>
        </p:spPr>
        <p:txBody>
          <a:bodyPr>
            <a:normAutofit/>
          </a:bodyPr>
          <a:lstStyle/>
          <a:p>
            <a:r>
              <a:rPr lang="en-US" dirty="0" smtClean="0"/>
              <a:t>Can have standard deviation be close to zero</a:t>
            </a:r>
          </a:p>
          <a:p>
            <a:r>
              <a:rPr lang="en-US" dirty="0" smtClean="0"/>
              <a:t>Leading to falsely high zscore for noise or other </a:t>
            </a:r>
            <a:r>
              <a:rPr lang="en-US" dirty="0"/>
              <a:t>artifacts </a:t>
            </a:r>
            <a:r>
              <a:rPr lang="en-US" dirty="0" smtClean="0"/>
              <a:t>from extremely </a:t>
            </a:r>
            <a:r>
              <a:rPr lang="en-US" dirty="0"/>
              <a:t>low standard </a:t>
            </a:r>
            <a:r>
              <a:rPr lang="en-US" dirty="0" smtClean="0"/>
              <a:t>deviation</a:t>
            </a:r>
          </a:p>
          <a:p>
            <a:r>
              <a:rPr lang="en-US" dirty="0" smtClean="0"/>
              <a:t>Conversion from 8-bit to 16-bit image can also leads to pixels having increased differences in output digital counts which affects zscore </a:t>
            </a:r>
          </a:p>
          <a:p>
            <a:r>
              <a:rPr lang="en-US" dirty="0" smtClean="0"/>
              <a:t>Create a median difference minimum threshold a pixel must be brighter than compared to the neighborhood median</a:t>
            </a:r>
          </a:p>
          <a:p>
            <a:r>
              <a:rPr lang="en-US" dirty="0"/>
              <a:t>M</a:t>
            </a:r>
            <a:r>
              <a:rPr lang="en-US" dirty="0" smtClean="0"/>
              <a:t>ust be above thresholds on both median difference and zscore to be replaced at a pixel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65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1"/>
            <a:ext cx="8229600" cy="3124199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crfilter_GUI.pro</a:t>
            </a:r>
            <a:r>
              <a:rPr lang="en-US" dirty="0"/>
              <a:t> – provide an easy user </a:t>
            </a:r>
            <a:r>
              <a:rPr lang="en-US" dirty="0" smtClean="0"/>
              <a:t>experience</a:t>
            </a:r>
          </a:p>
          <a:p>
            <a:r>
              <a:rPr lang="en-US" dirty="0"/>
              <a:t>S</a:t>
            </a:r>
            <a:r>
              <a:rPr lang="en-US" dirty="0" smtClean="0"/>
              <a:t>elect images, folder </a:t>
            </a:r>
            <a:r>
              <a:rPr lang="en-US" dirty="0"/>
              <a:t>of </a:t>
            </a:r>
            <a:r>
              <a:rPr lang="en-US" dirty="0" smtClean="0"/>
              <a:t>images, or folder with many subfolders of images</a:t>
            </a:r>
          </a:p>
          <a:p>
            <a:r>
              <a:rPr lang="en-US" dirty="0"/>
              <a:t>S</a:t>
            </a:r>
            <a:r>
              <a:rPr lang="en-US" dirty="0" smtClean="0"/>
              <a:t>et </a:t>
            </a:r>
            <a:r>
              <a:rPr lang="en-US" dirty="0"/>
              <a:t>the </a:t>
            </a:r>
            <a:r>
              <a:rPr lang="en-US" dirty="0" smtClean="0"/>
              <a:t>threshold value</a:t>
            </a:r>
          </a:p>
          <a:p>
            <a:r>
              <a:rPr lang="en-US" dirty="0"/>
              <a:t>O</a:t>
            </a:r>
            <a:r>
              <a:rPr lang="en-US" dirty="0" smtClean="0"/>
              <a:t>utput </a:t>
            </a:r>
            <a:r>
              <a:rPr lang="en-US" dirty="0"/>
              <a:t>cleaned images in selected </a:t>
            </a:r>
            <a:r>
              <a:rPr lang="en-US" dirty="0" smtClean="0"/>
              <a:t>location</a:t>
            </a:r>
          </a:p>
          <a:p>
            <a:r>
              <a:rPr lang="en-US" dirty="0" smtClean="0"/>
              <a:t>Report cleaning with progress bar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19200"/>
            <a:ext cx="410597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48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Truth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to determine the algorithms effectiveness</a:t>
            </a:r>
          </a:p>
          <a:p>
            <a:r>
              <a:rPr lang="en-US" dirty="0" smtClean="0"/>
              <a:t>Locate real hot pixels in image </a:t>
            </a:r>
          </a:p>
          <a:p>
            <a:r>
              <a:rPr lang="en-US" dirty="0"/>
              <a:t>U</a:t>
            </a:r>
            <a:r>
              <a:rPr lang="en-US" dirty="0" smtClean="0"/>
              <a:t>nable to check sensor itself for real values</a:t>
            </a:r>
          </a:p>
          <a:p>
            <a:r>
              <a:rPr lang="en-US" dirty="0"/>
              <a:t>V</a:t>
            </a:r>
            <a:r>
              <a:rPr lang="en-US" dirty="0" smtClean="0"/>
              <a:t>isually identify hot pixels in an image</a:t>
            </a:r>
            <a:endParaRPr lang="en-US" dirty="0"/>
          </a:p>
          <a:p>
            <a:r>
              <a:rPr lang="en-US" dirty="0" smtClean="0"/>
              <a:t>Look for distinct bright pixels of red, green, or blue on plain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53AE8-DC32-4B1D-AA3F-39BB57D444A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4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4&quot;/&gt;&lt;property id=&quot;20307&quot; value=&quot;257&quot;/&gt;&lt;/object&gt;&lt;object type=&quot;3&quot; unique_id=&quot;10084&quot;&gt;&lt;property id=&quot;20148&quot; value=&quot;5&quot;/&gt;&lt;property id=&quot;20300&quot; value=&quot;Slide 8&quot;/&gt;&lt;property id=&quot;20307&quot; value=&quot;260&quot;/&gt;&lt;/object&gt;&lt;object type=&quot;3&quot; unique_id=&quot;10132&quot;&gt;&lt;property id=&quot;20148&quot; value=&quot;5&quot;/&gt;&lt;property id=&quot;20300&quot; value=&quot;Slide 9&quot;/&gt;&lt;property id=&quot;20307&quot; value=&quot;263&quot;/&gt;&lt;/object&gt;&lt;object type=&quot;3&quot; unique_id=&quot;10213&quot;&gt;&lt;property id=&quot;20148&quot; value=&quot;5&quot;/&gt;&lt;property id=&quot;20300&quot; value=&quot;Slide 19&quot;/&gt;&lt;property id=&quot;20307&quot; value=&quot;264&quot;/&gt;&lt;/object&gt;&lt;object type=&quot;3&quot; unique_id=&quot;10214&quot;&gt;&lt;property id=&quot;20148&quot; value=&quot;5&quot;/&gt;&lt;property id=&quot;20300&quot; value=&quot;Slide 20&quot;/&gt;&lt;property id=&quot;20307&quot; value=&quot;265&quot;/&gt;&lt;/object&gt;&lt;object type=&quot;3&quot; unique_id=&quot;10215&quot;&gt;&lt;property id=&quot;20148&quot; value=&quot;5&quot;/&gt;&lt;property id=&quot;20300&quot; value=&quot;Slide 21&quot;/&gt;&lt;property id=&quot;20307&quot; value=&quot;266&quot;/&gt;&lt;/object&gt;&lt;object type=&quot;3&quot; unique_id=&quot;10258&quot;&gt;&lt;property id=&quot;20148&quot; value=&quot;5&quot;/&gt;&lt;property id=&quot;20300&quot; value=&quot;Slide 7&quot;/&gt;&lt;property id=&quot;20307&quot; value=&quot;270&quot;/&gt;&lt;/object&gt;&lt;object type=&quot;3&quot; unique_id=&quot;10259&quot;&gt;&lt;property id=&quot;20148&quot; value=&quot;5&quot;/&gt;&lt;property id=&quot;20300&quot; value=&quot;Slide 6&quot;/&gt;&lt;property id=&quot;20307&quot; value=&quot;271&quot;/&gt;&lt;/object&gt;&lt;object type=&quot;3&quot; unique_id=&quot;10297&quot;&gt;&lt;property id=&quot;20148&quot; value=&quot;5&quot;/&gt;&lt;property id=&quot;20300&quot; value=&quot;Slide 5&quot;/&gt;&lt;property id=&quot;20307&quot; value=&quot;276&quot;/&gt;&lt;/object&gt;&lt;object type=&quot;3&quot; unique_id=&quot;10780&quot;&gt;&lt;property id=&quot;20148&quot; value=&quot;5&quot;/&gt;&lt;property id=&quot;20300&quot; value=&quot;Slide 15&quot;/&gt;&lt;property id=&quot;20307&quot; value=&quot;279&quot;/&gt;&lt;/object&gt;&lt;object type=&quot;3&quot; unique_id=&quot;10841&quot;&gt;&lt;property id=&quot;20148&quot; value=&quot;5&quot;/&gt;&lt;property id=&quot;20300&quot; value=&quot;Slide 16&quot;/&gt;&lt;property id=&quot;20307&quot; value=&quot;280&quot;/&gt;&lt;/object&gt;&lt;object type=&quot;3&quot; unique_id=&quot;10958&quot;&gt;&lt;property id=&quot;20148&quot; value=&quot;5&quot;/&gt;&lt;property id=&quot;20300&quot; value=&quot;Slide 17&quot;/&gt;&lt;property id=&quot;20307&quot; value=&quot;284&quot;/&gt;&lt;/object&gt;&lt;object type=&quot;3&quot; unique_id=&quot;10977&quot;&gt;&lt;property id=&quot;20148&quot; value=&quot;5&quot;/&gt;&lt;property id=&quot;20300&quot; value=&quot;Slide 18&quot;/&gt;&lt;property id=&quot;20307&quot; value=&quot;285&quot;/&gt;&lt;/object&gt;&lt;object type=&quot;3&quot; unique_id=&quot;11017&quot;&gt;&lt;property id=&quot;20148&quot; value=&quot;5&quot;/&gt;&lt;property id=&quot;20300&quot; value=&quot;Slide 1&quot;/&gt;&lt;property id=&quot;20307&quot; value=&quot;286&quot;/&gt;&lt;/object&gt;&lt;object type=&quot;3&quot; unique_id=&quot;11270&quot;&gt;&lt;property id=&quot;20148&quot; value=&quot;5&quot;/&gt;&lt;property id=&quot;20300&quot; value=&quot;Slide 10 - &amp;quot;Evaluation Criteria&amp;quot;&quot;/&gt;&lt;property id=&quot;20307&quot; value=&quot;288&quot;/&gt;&lt;/object&gt;&lt;object type=&quot;3&quot; unique_id=&quot;11271&quot;&gt;&lt;property id=&quot;20148&quot; value=&quot;5&quot;/&gt;&lt;property id=&quot;20300&quot; value=&quot;Slide 11 - &amp;quot;Intellectual Merit&amp;quot;&quot;/&gt;&lt;property id=&quot;20307&quot; value=&quot;289&quot;/&gt;&lt;/object&gt;&lt;object type=&quot;3&quot; unique_id=&quot;11272&quot;&gt;&lt;property id=&quot;20148&quot; value=&quot;5&quot;/&gt;&lt;property id=&quot;20300&quot; value=&quot;Slide 12 - &amp;quot;Broader Impacts&amp;quot;&quot;/&gt;&lt;property id=&quot;20307&quot; value=&quot;290&quot;/&gt;&lt;/object&gt;&lt;object type=&quot;3&quot; unique_id=&quot;11390&quot;&gt;&lt;property id=&quot;20148&quot; value=&quot;5&quot;/&gt;&lt;property id=&quot;20300&quot; value=&quot;Slide 14&quot;/&gt;&lt;property id=&quot;20307&quot; value=&quot;292&quot;/&gt;&lt;/object&gt;&lt;object type=&quot;3&quot; unique_id=&quot;11491&quot;&gt;&lt;property id=&quot;20148&quot; value=&quot;5&quot;/&gt;&lt;property id=&quot;20300&quot; value=&quot;Slide 13 - &amp;quot;Thrusts&amp;quot;&quot;/&gt;&lt;property id=&quot;20307&quot; value=&quot;293&quot;/&gt;&lt;/object&gt;&lt;object type=&quot;3&quot; unique_id=&quot;11513&quot;&gt;&lt;property id=&quot;20148&quot; value=&quot;5&quot;/&gt;&lt;property id=&quot;20300&quot; value=&quot;Slide 3&quot;/&gt;&lt;property id=&quot;20307&quot; value=&quot;294&quot;/&gt;&lt;/object&gt;&lt;object type=&quot;3&quot; unique_id=&quot;18467&quot;&gt;&lt;property id=&quot;20148&quot; value=&quot;5&quot;/&gt;&lt;property id=&quot;20300&quot; value=&quot;Slide 2&quot;/&gt;&lt;property id=&quot;20307&quot; value=&quot;295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FF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107763" dir="18900000" algn="ctr" rotWithShape="0">
                  <a:srgbClr val="808080">
                    <a:alpha val="50000"/>
                  </a:srgbClr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FF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107763" dir="18900000" algn="ctr" rotWithShape="0">
                  <a:srgbClr val="808080">
                    <a:alpha val="50000"/>
                  </a:srgbClr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8368</TotalTime>
  <Words>1006</Words>
  <Application>Microsoft Office PowerPoint</Application>
  <PresentationFormat>On-screen Show (4:3)</PresentationFormat>
  <Paragraphs>151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Default Design</vt:lpstr>
      <vt:lpstr>CRDIR Project</vt:lpstr>
      <vt:lpstr>Problem Statement</vt:lpstr>
      <vt:lpstr>ISS Imagery</vt:lpstr>
      <vt:lpstr>Problem Statement (Images)</vt:lpstr>
      <vt:lpstr>Current Algorithms</vt:lpstr>
      <vt:lpstr>Current Algorithms - Zscore</vt:lpstr>
      <vt:lpstr>Current Algorithms – Median Difference</vt:lpstr>
      <vt:lpstr>Current Algorithms</vt:lpstr>
      <vt:lpstr>Visual Truth Data</vt:lpstr>
      <vt:lpstr>Creating Visual Truth Data</vt:lpstr>
      <vt:lpstr>Example Crop with Hot Pixels</vt:lpstr>
      <vt:lpstr>Visual Mask</vt:lpstr>
      <vt:lpstr>crfilter Output mask (2.7 threshold)</vt:lpstr>
      <vt:lpstr>crfilter Output mask (3.5 threshold)</vt:lpstr>
      <vt:lpstr>Intersection Plot</vt:lpstr>
      <vt:lpstr>Receiver Operating Characteristic Curve</vt:lpstr>
      <vt:lpstr>Plot Analysis</vt:lpstr>
      <vt:lpstr>DCraw Options Default</vt:lpstr>
      <vt:lpstr>Our DCraw Choices</vt:lpstr>
      <vt:lpstr>Our DCraw Choices</vt:lpstr>
      <vt:lpstr>Image after Dcraw Conversion with only Raw Pixel Values (-4 –r1111)</vt:lpstr>
      <vt:lpstr>Image after DCraw Conversion using White Balance and Gamma Correction (-6)</vt:lpstr>
      <vt:lpstr>Crops of Image with Hot Pixels </vt:lpstr>
      <vt:lpstr>Receiver Operating Characteristic Curve</vt:lpstr>
      <vt:lpstr>Intersection Plot</vt:lpstr>
      <vt:lpstr>Intersection Plot without Median Difference Threshold</vt:lpstr>
      <vt:lpstr>Intersection Plot with Median Difference Threshold</vt:lpstr>
      <vt:lpstr>Results</vt:lpstr>
      <vt:lpstr>False Positive Discussion</vt:lpstr>
      <vt:lpstr>Forward Progress With Code</vt:lpstr>
    </vt:vector>
  </TitlesOfParts>
  <Company>Rochester Institute of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Smialek</dc:creator>
  <cp:lastModifiedBy>Kevin Moser</cp:lastModifiedBy>
  <cp:revision>446</cp:revision>
  <dcterms:created xsi:type="dcterms:W3CDTF">2008-04-30T17:02:32Z</dcterms:created>
  <dcterms:modified xsi:type="dcterms:W3CDTF">2016-07-07T13:52:09Z</dcterms:modified>
</cp:coreProperties>
</file>