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58" r:id="rId4"/>
  </p:sldMasterIdLst>
  <p:notesMasterIdLst>
    <p:notesMasterId r:id="rId45"/>
  </p:notesMasterIdLst>
  <p:handoutMasterIdLst>
    <p:handoutMasterId r:id="rId46"/>
  </p:handoutMasterIdLst>
  <p:sldIdLst>
    <p:sldId id="257" r:id="rId5"/>
    <p:sldId id="259" r:id="rId6"/>
    <p:sldId id="284" r:id="rId7"/>
    <p:sldId id="258" r:id="rId8"/>
    <p:sldId id="290" r:id="rId9"/>
    <p:sldId id="291" r:id="rId10"/>
    <p:sldId id="302" r:id="rId11"/>
    <p:sldId id="309" r:id="rId12"/>
    <p:sldId id="261" r:id="rId13"/>
    <p:sldId id="263" r:id="rId14"/>
    <p:sldId id="265" r:id="rId15"/>
    <p:sldId id="295" r:id="rId16"/>
    <p:sldId id="293" r:id="rId17"/>
    <p:sldId id="287" r:id="rId18"/>
    <p:sldId id="296" r:id="rId19"/>
    <p:sldId id="297" r:id="rId20"/>
    <p:sldId id="312" r:id="rId21"/>
    <p:sldId id="310" r:id="rId22"/>
    <p:sldId id="311" r:id="rId23"/>
    <p:sldId id="294" r:id="rId24"/>
    <p:sldId id="280" r:id="rId25"/>
    <p:sldId id="292" r:id="rId26"/>
    <p:sldId id="303" r:id="rId27"/>
    <p:sldId id="304" r:id="rId28"/>
    <p:sldId id="278" r:id="rId29"/>
    <p:sldId id="273" r:id="rId30"/>
    <p:sldId id="289" r:id="rId31"/>
    <p:sldId id="306" r:id="rId32"/>
    <p:sldId id="307" r:id="rId33"/>
    <p:sldId id="300" r:id="rId34"/>
    <p:sldId id="298" r:id="rId35"/>
    <p:sldId id="299" r:id="rId36"/>
    <p:sldId id="283" r:id="rId37"/>
    <p:sldId id="288" r:id="rId38"/>
    <p:sldId id="305" r:id="rId39"/>
    <p:sldId id="308" r:id="rId40"/>
    <p:sldId id="313" r:id="rId41"/>
    <p:sldId id="275" r:id="rId42"/>
    <p:sldId id="301" r:id="rId43"/>
    <p:sldId id="274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9C4"/>
    <a:srgbClr val="208CAF"/>
    <a:srgbClr val="141419"/>
    <a:srgbClr val="0D0D0A"/>
    <a:srgbClr val="FF0080"/>
    <a:srgbClr val="010000"/>
    <a:srgbClr val="D04343"/>
    <a:srgbClr val="259AD7"/>
    <a:srgbClr val="080915"/>
    <a:srgbClr val="091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1627" autoAdjust="0"/>
    <p:restoredTop sz="99240" autoAdjust="0"/>
  </p:normalViewPr>
  <p:slideViewPr>
    <p:cSldViewPr snapToGrid="0" snapToObjects="1">
      <p:cViewPr varScale="1">
        <p:scale>
          <a:sx n="126" d="100"/>
          <a:sy n="126" d="100"/>
        </p:scale>
        <p:origin x="-84" y="-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4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BDFE-890D-C44E-AD87-29C036B548DA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30C22-2231-954E-9DAD-09329E209A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7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90BA1-6671-674F-9AD7-508969BA4A24}" type="datetimeFigureOut">
              <a:rPr lang="en-US" smtClean="0"/>
              <a:pPr/>
              <a:t>7/7/2015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34E91-CC57-DD4C-A113-6CC17558B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3195245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8CAF"/>
              </a:solidFill>
            </a:endParaRPr>
          </a:p>
        </p:txBody>
      </p:sp>
      <p:sp>
        <p:nvSpPr>
          <p:cNvPr id="7" name="Title 19"/>
          <p:cNvSpPr>
            <a:spLocks noGrp="1"/>
          </p:cNvSpPr>
          <p:nvPr>
            <p:ph type="title" hasCustomPrompt="1"/>
          </p:nvPr>
        </p:nvSpPr>
        <p:spPr>
          <a:xfrm>
            <a:off x="0" y="1832457"/>
            <a:ext cx="9144000" cy="857250"/>
          </a:xfrm>
        </p:spPr>
        <p:txBody>
          <a:bodyPr>
            <a:normAutofit/>
          </a:bodyPr>
          <a:lstStyle>
            <a:lvl1pPr algn="ctr">
              <a:defRPr sz="2600" b="0" i="0" spc="150" baseline="0">
                <a:solidFill>
                  <a:srgbClr val="141419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MAIN TITLE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0" y="3804081"/>
            <a:ext cx="9144000" cy="38051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 sz="1400">
                <a:solidFill>
                  <a:srgbClr val="FFFFFF"/>
                </a:solidFill>
              </a:defRPr>
            </a:lvl2pPr>
            <a:lvl3pPr marL="914400" indent="0" algn="ctr">
              <a:buNone/>
              <a:defRPr sz="1400">
                <a:solidFill>
                  <a:srgbClr val="FFFFFF"/>
                </a:solidFill>
              </a:defRPr>
            </a:lvl3pPr>
            <a:lvl4pPr marL="1371600" indent="0" algn="ctr">
              <a:buNone/>
              <a:defRPr sz="1400">
                <a:solidFill>
                  <a:srgbClr val="FFFFFF"/>
                </a:solidFill>
              </a:defRPr>
            </a:lvl4pPr>
            <a:lvl5pPr marL="1828800" indent="0" algn="ctr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0" y="4154576"/>
            <a:ext cx="9144000" cy="320675"/>
          </a:xfrm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227708" y="2574416"/>
            <a:ext cx="681711" cy="0"/>
          </a:xfrm>
          <a:prstGeom prst="line">
            <a:avLst/>
          </a:prstGeom>
          <a:ln w="3175" cmpd="sng">
            <a:solidFill>
              <a:srgbClr val="208C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82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65386" y="2622551"/>
            <a:ext cx="4578614" cy="25209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794584" y="0"/>
            <a:ext cx="3001670" cy="51494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Here is an placeholder for a great point that is accompanied by  images to the right. </a:t>
            </a:r>
          </a:p>
        </p:txBody>
      </p:sp>
    </p:spTree>
    <p:extLst>
      <p:ext uri="{BB962C8B-B14F-4D97-AF65-F5344CB8AC3E}">
        <p14:creationId xmlns:p14="http://schemas.microsoft.com/office/powerpoint/2010/main" val="320553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Text Lef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Centered text</a:t>
            </a:r>
          </a:p>
        </p:txBody>
      </p:sp>
    </p:spTree>
    <p:extLst>
      <p:ext uri="{BB962C8B-B14F-4D97-AF65-F5344CB8AC3E}">
        <p14:creationId xmlns:p14="http://schemas.microsoft.com/office/powerpoint/2010/main" val="330096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,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5097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Full Image, credit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685130" y="4654328"/>
            <a:ext cx="3001670" cy="209480"/>
          </a:xfrm>
        </p:spPr>
        <p:txBody>
          <a:bodyPr rIns="0">
            <a:noAutofit/>
          </a:bodyPr>
          <a:lstStyle>
            <a:lvl1pPr marL="0" indent="0" algn="r"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6551295" y="4765359"/>
            <a:ext cx="2133600" cy="38219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 b="0" i="0" kern="1200">
                <a:solidFill>
                  <a:srgbClr val="208CAF"/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7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, No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Full Image, no credit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FFFFF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82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, Blank">
    <p:bg>
      <p:bgPr>
        <a:solidFill>
          <a:srgbClr val="208C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5149462"/>
          </a:xfrm>
        </p:spPr>
        <p:txBody>
          <a:bodyPr>
            <a:normAutofit/>
          </a:bodyPr>
          <a:lstStyle>
            <a:lvl1pPr>
              <a:lnSpc>
                <a:spcPts val="318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This is what it would look like if there was more than one line of 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60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, 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62758"/>
            <a:ext cx="8229600" cy="343692"/>
          </a:xfrm>
        </p:spPr>
        <p:txBody>
          <a:bodyPr>
            <a:normAutofit/>
          </a:bodyPr>
          <a:lstStyle>
            <a:lvl1pPr>
              <a:defRPr sz="1000" b="0" i="0" baseline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2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, 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3670"/>
            <a:ext cx="8229600" cy="801868"/>
          </a:xfrm>
        </p:spPr>
        <p:txBody>
          <a:bodyPr>
            <a:normAutofit/>
          </a:bodyPr>
          <a:lstStyle>
            <a:lvl1pPr>
              <a:defRPr sz="1600" b="0" i="0" cap="all" baseline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BULLET LIST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9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1414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3195245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08CAF"/>
              </a:solidFill>
            </a:endParaRPr>
          </a:p>
        </p:txBody>
      </p:sp>
      <p:sp>
        <p:nvSpPr>
          <p:cNvPr id="7" name="Title 19"/>
          <p:cNvSpPr>
            <a:spLocks noGrp="1"/>
          </p:cNvSpPr>
          <p:nvPr>
            <p:ph type="title" hasCustomPrompt="1"/>
          </p:nvPr>
        </p:nvSpPr>
        <p:spPr>
          <a:xfrm>
            <a:off x="0" y="1832457"/>
            <a:ext cx="9144000" cy="857250"/>
          </a:xfrm>
        </p:spPr>
        <p:txBody>
          <a:bodyPr>
            <a:normAutofit/>
          </a:bodyPr>
          <a:lstStyle>
            <a:lvl1pPr algn="ctr">
              <a:defRPr sz="2600" b="0" i="0" spc="0" baseline="0">
                <a:solidFill>
                  <a:srgbClr val="141419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0" y="3804081"/>
            <a:ext cx="9144000" cy="380516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rgbClr val="FFFFFF"/>
                </a:solidFill>
              </a:defRPr>
            </a:lvl1pPr>
            <a:lvl2pPr marL="457200" indent="0" algn="ctr">
              <a:buNone/>
              <a:defRPr sz="1400">
                <a:solidFill>
                  <a:srgbClr val="FFFFFF"/>
                </a:solidFill>
              </a:defRPr>
            </a:lvl2pPr>
            <a:lvl3pPr marL="914400" indent="0" algn="ctr">
              <a:buNone/>
              <a:defRPr sz="1400">
                <a:solidFill>
                  <a:srgbClr val="FFFFFF"/>
                </a:solidFill>
              </a:defRPr>
            </a:lvl3pPr>
            <a:lvl4pPr marL="1371600" indent="0" algn="ctr">
              <a:buNone/>
              <a:defRPr sz="1400">
                <a:solidFill>
                  <a:srgbClr val="FFFFFF"/>
                </a:solidFill>
              </a:defRPr>
            </a:lvl4pPr>
            <a:lvl5pPr marL="1828800" indent="0" algn="ctr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0" y="4154576"/>
            <a:ext cx="9144000" cy="320675"/>
          </a:xfrm>
        </p:spPr>
        <p:txBody>
          <a:bodyPr>
            <a:noAutofit/>
          </a:bodyPr>
          <a:lstStyle>
            <a:lvl1pPr marL="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 algn="ctr">
              <a:buNone/>
              <a:defRPr sz="8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227708" y="2574416"/>
            <a:ext cx="681711" cy="0"/>
          </a:xfrm>
          <a:prstGeom prst="line">
            <a:avLst/>
          </a:prstGeom>
          <a:ln w="3175" cmpd="sng">
            <a:solidFill>
              <a:srgbClr val="208CA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37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5143500"/>
          </a:xfrm>
        </p:spPr>
        <p:txBody>
          <a:bodyPr>
            <a:normAutofit/>
          </a:bodyPr>
          <a:lstStyle>
            <a:lvl1pPr>
              <a:lnSpc>
                <a:spcPts val="3180"/>
              </a:lnSpc>
              <a:defRPr sz="2400" baseline="0">
                <a:solidFill>
                  <a:srgbClr val="141419"/>
                </a:solidFill>
              </a:defRPr>
            </a:lvl1pPr>
          </a:lstStyle>
          <a:p>
            <a:r>
              <a:rPr lang="en-US" dirty="0" smtClean="0"/>
              <a:t>Click to edit Master title This is what it would look like if there was more than one line of 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13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6708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374057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0389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ext Righ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76708" y="0"/>
            <a:ext cx="2999019" cy="514349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1600" baseline="0">
                <a:solidFill>
                  <a:srgbClr val="0000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</p:spTree>
    <p:extLst>
      <p:ext uri="{BB962C8B-B14F-4D97-AF65-F5344CB8AC3E}">
        <p14:creationId xmlns:p14="http://schemas.microsoft.com/office/powerpoint/2010/main" val="4213336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94584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683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, Credi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6538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Left Image. credit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Right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654328"/>
            <a:ext cx="3001670" cy="209480"/>
          </a:xfrm>
        </p:spPr>
        <p:txBody>
          <a:bodyPr lIns="0" rIns="0">
            <a:noAutofit/>
          </a:bodyPr>
          <a:lstStyle>
            <a:lvl1pPr marL="0" indent="0" algn="l">
              <a:spcBef>
                <a:spcPts val="0"/>
              </a:spcBef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3163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, Credi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565386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Left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Right Image. credit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685130" y="4654328"/>
            <a:ext cx="3001670" cy="209480"/>
          </a:xfrm>
        </p:spPr>
        <p:txBody>
          <a:bodyPr lIns="0" rIns="0">
            <a:noAutofit/>
          </a:bodyPr>
          <a:lstStyle>
            <a:lvl1pPr marL="0" indent="0" algn="r">
              <a:spcBef>
                <a:spcPts val="0"/>
              </a:spcBef>
              <a:buNone/>
              <a:defRPr sz="700" b="0" i="1" baseline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Put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71025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4565386" y="0"/>
            <a:ext cx="4578614" cy="25717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382198"/>
          </a:xfrm>
        </p:spPr>
        <p:txBody>
          <a:bodyPr/>
          <a:lstStyle>
            <a:lvl1pPr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235" y="0"/>
            <a:ext cx="2999019" cy="5143499"/>
          </a:xfr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1400" baseline="0">
                <a:solidFill>
                  <a:srgbClr val="141419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Here is an placeholder for a great point that is accompanied by an image to the left.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94584" y="3196686"/>
            <a:ext cx="3001670" cy="914400"/>
          </a:xfrm>
        </p:spPr>
        <p:txBody>
          <a:bodyPr>
            <a:noAutofit/>
          </a:bodyPr>
          <a:lstStyle>
            <a:lvl1pPr marL="0" indent="0">
              <a:buNone/>
              <a:defRPr sz="700" b="0" i="1">
                <a:solidFill>
                  <a:schemeClr val="bg1">
                    <a:lumMod val="50000"/>
                  </a:schemeClr>
                </a:solidFill>
                <a:latin typeface="Helvetica Neue Thin"/>
                <a:cs typeface="Helvetica Neue Thin"/>
              </a:defRPr>
            </a:lvl1pPr>
            <a:lvl2pPr marL="457200" indent="0">
              <a:buNone/>
              <a:defRPr sz="1200" b="0" i="1">
                <a:latin typeface="Helvetica Neue Thin"/>
                <a:cs typeface="Helvetica Neue Thin"/>
              </a:defRPr>
            </a:lvl2pPr>
            <a:lvl3pPr marL="914400" indent="0">
              <a:buNone/>
              <a:defRPr sz="1200" b="0" i="1">
                <a:latin typeface="Helvetica Neue Thin"/>
                <a:cs typeface="Helvetica Neue Thin"/>
              </a:defRPr>
            </a:lvl3pPr>
            <a:lvl4pPr marL="1371600" indent="0">
              <a:buNone/>
              <a:defRPr sz="1200" b="0" i="1">
                <a:latin typeface="Helvetica Neue Thin"/>
                <a:cs typeface="Helvetica Neue Thin"/>
              </a:defRPr>
            </a:lvl4pPr>
            <a:lvl5pPr marL="1828800" indent="0">
              <a:buNone/>
              <a:defRPr sz="1200" b="0" i="1">
                <a:latin typeface="Helvetica Neue Thin"/>
                <a:cs typeface="Helvetica Neue Thin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565386" y="2622551"/>
            <a:ext cx="2267848" cy="25209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2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878954" y="2622551"/>
            <a:ext cx="2265046" cy="25209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 dirty="0" smtClean="0"/>
              <a:t>Image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19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37623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 b="0" i="0">
                <a:solidFill>
                  <a:srgbClr val="208CAF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 dirty="0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97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84" r:id="rId1"/>
    <p:sldLayoutId id="2147493583" r:id="rId2"/>
    <p:sldLayoutId id="2147493565" r:id="rId3"/>
    <p:sldLayoutId id="2147493572" r:id="rId4"/>
    <p:sldLayoutId id="2147493580" r:id="rId5"/>
    <p:sldLayoutId id="2147493574" r:id="rId6"/>
    <p:sldLayoutId id="2147493585" r:id="rId7"/>
    <p:sldLayoutId id="2147493586" r:id="rId8"/>
    <p:sldLayoutId id="2147493581" r:id="rId9"/>
    <p:sldLayoutId id="2147493587" r:id="rId10"/>
    <p:sldLayoutId id="2147493576" r:id="rId11"/>
    <p:sldLayoutId id="2147493573" r:id="rId12"/>
    <p:sldLayoutId id="2147493578" r:id="rId13"/>
    <p:sldLayoutId id="2147493575" r:id="rId14"/>
    <p:sldLayoutId id="2147493582" r:id="rId15"/>
    <p:sldLayoutId id="2147493579" r:id="rId16"/>
    <p:sldLayoutId id="2147493588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 Neue Thin"/>
          <a:ea typeface="+mj-ea"/>
          <a:cs typeface="Helvetica Neue T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 Neue Thin"/>
          <a:ea typeface="+mn-ea"/>
          <a:cs typeface="Helvetica Neue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jpeg"/><Relationship Id="rId18" Type="http://schemas.openxmlformats.org/officeDocument/2006/relationships/image" Target="../media/image44.jpeg"/><Relationship Id="rId26" Type="http://schemas.openxmlformats.org/officeDocument/2006/relationships/image" Target="../media/image49.jpeg"/><Relationship Id="rId39" Type="http://schemas.openxmlformats.org/officeDocument/2006/relationships/image" Target="../media/image58.jpeg"/><Relationship Id="rId21" Type="http://schemas.microsoft.com/office/2007/relationships/hdphoto" Target="../media/hdphoto5.wdp"/><Relationship Id="rId34" Type="http://schemas.openxmlformats.org/officeDocument/2006/relationships/image" Target="../media/image54.jpeg"/><Relationship Id="rId42" Type="http://schemas.openxmlformats.org/officeDocument/2006/relationships/image" Target="../media/image61.png"/><Relationship Id="rId47" Type="http://schemas.openxmlformats.org/officeDocument/2006/relationships/image" Target="../media/image65.png"/><Relationship Id="rId50" Type="http://schemas.openxmlformats.org/officeDocument/2006/relationships/image" Target="../media/image67.jpeg"/><Relationship Id="rId55" Type="http://schemas.openxmlformats.org/officeDocument/2006/relationships/image" Target="../media/image72.jpeg"/><Relationship Id="rId63" Type="http://schemas.microsoft.com/office/2007/relationships/hdphoto" Target="../media/hdphoto14.wdp"/><Relationship Id="rId68" Type="http://schemas.openxmlformats.org/officeDocument/2006/relationships/image" Target="../media/image83.jpeg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6" Type="http://schemas.openxmlformats.org/officeDocument/2006/relationships/image" Target="../media/image42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jpeg"/><Relationship Id="rId11" Type="http://schemas.microsoft.com/office/2007/relationships/hdphoto" Target="../media/hdphoto2.wdp"/><Relationship Id="rId24" Type="http://schemas.openxmlformats.org/officeDocument/2006/relationships/image" Target="../media/image48.jpeg"/><Relationship Id="rId32" Type="http://schemas.openxmlformats.org/officeDocument/2006/relationships/image" Target="../media/image53.png"/><Relationship Id="rId37" Type="http://schemas.openxmlformats.org/officeDocument/2006/relationships/image" Target="../media/image57.png"/><Relationship Id="rId40" Type="http://schemas.openxmlformats.org/officeDocument/2006/relationships/image" Target="../media/image59.jpeg"/><Relationship Id="rId45" Type="http://schemas.openxmlformats.org/officeDocument/2006/relationships/image" Target="../media/image64.jpeg"/><Relationship Id="rId53" Type="http://schemas.openxmlformats.org/officeDocument/2006/relationships/image" Target="../media/image70.jpeg"/><Relationship Id="rId58" Type="http://schemas.openxmlformats.org/officeDocument/2006/relationships/image" Target="../media/image74.jpeg"/><Relationship Id="rId66" Type="http://schemas.openxmlformats.org/officeDocument/2006/relationships/image" Target="../media/image81.jpeg"/><Relationship Id="rId5" Type="http://schemas.openxmlformats.org/officeDocument/2006/relationships/image" Target="../media/image33.jpeg"/><Relationship Id="rId15" Type="http://schemas.microsoft.com/office/2007/relationships/hdphoto" Target="../media/hdphoto3.wdp"/><Relationship Id="rId23" Type="http://schemas.openxmlformats.org/officeDocument/2006/relationships/image" Target="../media/image47.jpeg"/><Relationship Id="rId28" Type="http://schemas.microsoft.com/office/2007/relationships/hdphoto" Target="../media/hdphoto7.wdp"/><Relationship Id="rId36" Type="http://schemas.openxmlformats.org/officeDocument/2006/relationships/image" Target="../media/image56.jpeg"/><Relationship Id="rId49" Type="http://schemas.openxmlformats.org/officeDocument/2006/relationships/image" Target="../media/image66.jpeg"/><Relationship Id="rId57" Type="http://schemas.openxmlformats.org/officeDocument/2006/relationships/image" Target="../media/image73.jpeg"/><Relationship Id="rId61" Type="http://schemas.openxmlformats.org/officeDocument/2006/relationships/image" Target="../media/image77.jpeg"/><Relationship Id="rId10" Type="http://schemas.openxmlformats.org/officeDocument/2006/relationships/image" Target="../media/image38.jpeg"/><Relationship Id="rId19" Type="http://schemas.microsoft.com/office/2007/relationships/hdphoto" Target="../media/hdphoto4.wdp"/><Relationship Id="rId31" Type="http://schemas.openxmlformats.org/officeDocument/2006/relationships/image" Target="../media/image52.jpeg"/><Relationship Id="rId44" Type="http://schemas.openxmlformats.org/officeDocument/2006/relationships/image" Target="../media/image63.jpeg"/><Relationship Id="rId52" Type="http://schemas.openxmlformats.org/officeDocument/2006/relationships/image" Target="../media/image69.jpeg"/><Relationship Id="rId60" Type="http://schemas.openxmlformats.org/officeDocument/2006/relationships/image" Target="../media/image76.png"/><Relationship Id="rId65" Type="http://schemas.openxmlformats.org/officeDocument/2006/relationships/image" Target="../media/image80.jpeg"/><Relationship Id="rId4" Type="http://schemas.microsoft.com/office/2007/relationships/hdphoto" Target="../media/hdphoto1.wdp"/><Relationship Id="rId9" Type="http://schemas.openxmlformats.org/officeDocument/2006/relationships/image" Target="../media/image37.jpeg"/><Relationship Id="rId14" Type="http://schemas.openxmlformats.org/officeDocument/2006/relationships/image" Target="../media/image41.jpeg"/><Relationship Id="rId22" Type="http://schemas.openxmlformats.org/officeDocument/2006/relationships/image" Target="../media/image46.jpeg"/><Relationship Id="rId27" Type="http://schemas.openxmlformats.org/officeDocument/2006/relationships/image" Target="../media/image50.png"/><Relationship Id="rId30" Type="http://schemas.microsoft.com/office/2007/relationships/hdphoto" Target="../media/hdphoto8.wdp"/><Relationship Id="rId35" Type="http://schemas.openxmlformats.org/officeDocument/2006/relationships/image" Target="../media/image55.jpeg"/><Relationship Id="rId43" Type="http://schemas.openxmlformats.org/officeDocument/2006/relationships/image" Target="../media/image62.jpeg"/><Relationship Id="rId48" Type="http://schemas.microsoft.com/office/2007/relationships/hdphoto" Target="../media/hdphoto12.wdp"/><Relationship Id="rId56" Type="http://schemas.microsoft.com/office/2007/relationships/hdphoto" Target="../media/hdphoto13.wdp"/><Relationship Id="rId64" Type="http://schemas.openxmlformats.org/officeDocument/2006/relationships/image" Target="../media/image79.jpeg"/><Relationship Id="rId69" Type="http://schemas.openxmlformats.org/officeDocument/2006/relationships/image" Target="../media/image84.jpeg"/><Relationship Id="rId8" Type="http://schemas.openxmlformats.org/officeDocument/2006/relationships/image" Target="../media/image36.jpeg"/><Relationship Id="rId51" Type="http://schemas.openxmlformats.org/officeDocument/2006/relationships/image" Target="../media/image68.jpeg"/><Relationship Id="rId3" Type="http://schemas.openxmlformats.org/officeDocument/2006/relationships/image" Target="../media/image32.jpeg"/><Relationship Id="rId12" Type="http://schemas.openxmlformats.org/officeDocument/2006/relationships/image" Target="../media/image39.jpeg"/><Relationship Id="rId17" Type="http://schemas.openxmlformats.org/officeDocument/2006/relationships/image" Target="../media/image43.jpeg"/><Relationship Id="rId25" Type="http://schemas.microsoft.com/office/2007/relationships/hdphoto" Target="../media/hdphoto6.wdp"/><Relationship Id="rId33" Type="http://schemas.microsoft.com/office/2007/relationships/hdphoto" Target="../media/hdphoto9.wdp"/><Relationship Id="rId38" Type="http://schemas.microsoft.com/office/2007/relationships/hdphoto" Target="../media/hdphoto10.wdp"/><Relationship Id="rId46" Type="http://schemas.microsoft.com/office/2007/relationships/hdphoto" Target="../media/hdphoto11.wdp"/><Relationship Id="rId59" Type="http://schemas.openxmlformats.org/officeDocument/2006/relationships/image" Target="../media/image75.jpeg"/><Relationship Id="rId67" Type="http://schemas.openxmlformats.org/officeDocument/2006/relationships/image" Target="../media/image82.jpeg"/><Relationship Id="rId20" Type="http://schemas.openxmlformats.org/officeDocument/2006/relationships/image" Target="../media/image45.jpeg"/><Relationship Id="rId41" Type="http://schemas.openxmlformats.org/officeDocument/2006/relationships/image" Target="../media/image60.jpeg"/><Relationship Id="rId54" Type="http://schemas.openxmlformats.org/officeDocument/2006/relationships/image" Target="../media/image71.jpeg"/><Relationship Id="rId62" Type="http://schemas.openxmlformats.org/officeDocument/2006/relationships/image" Target="../media/image78.png"/><Relationship Id="rId70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digital.org/astronomy/drake_equation.html" TargetMode="External"/><Relationship Id="rId2" Type="http://schemas.openxmlformats.org/officeDocument/2006/relationships/hyperlink" Target="http://www.pbs.org/lifebeyondearth/listening/drake.html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Donald Figer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Rochester Institute of Technology</a:t>
            </a:r>
          </a:p>
          <a:p>
            <a:r>
              <a:rPr lang="en-US" dirty="0" smtClean="0"/>
              <a:t>Center for Detectors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public.nrao.edu/static/pr/planet-formation-alma-files/HLTau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r="5494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Planets </a:t>
            </a:r>
            <a:r>
              <a:rPr lang="en-US" dirty="0" smtClean="0">
                <a:solidFill>
                  <a:srgbClr val="0489C4"/>
                </a:solidFill>
              </a:rPr>
              <a:t>form</a:t>
            </a:r>
            <a:r>
              <a:rPr lang="en-US" dirty="0" smtClean="0"/>
              <a:t> around stars from dust and rocks leftover from the star formation process.</a:t>
            </a:r>
            <a:endParaRPr lang="en-US" dirty="0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8020" y="52212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2050" name="Picture 2" descr="http://strangesounds.org/wp-content/uploads/2013/09/topelement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138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1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2" name="Picture 2" descr="http://i.space.com/images/i/000/029/844/original/potential-habitable-exoplanets.jpg?137123939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r="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1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http://i.ytimg.com/vi/Zt7WPXZVzFA/maxresdefault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" b="-73"/>
          <a:stretch/>
        </p:blipFill>
        <p:spPr bwMode="auto">
          <a:xfrm>
            <a:off x="1524000" y="854747"/>
            <a:ext cx="6096000" cy="34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66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8" descr="http://www.astro.wisc.edu/~townsend/resource/teaching/diploma/doppler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41" r="-43041"/>
          <a:stretch/>
        </p:blipFill>
        <p:spPr bwMode="auto">
          <a:xfrm>
            <a:off x="784386" y="438150"/>
            <a:ext cx="757522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2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6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6" name="Picture 2" descr="http://upload.wikimedia.org/wikipedia/commons/9/97/444226main_exoplanet20100414-a-full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b="124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Geoff Marcy and Paul Butler pioneered the </a:t>
            </a:r>
            <a:r>
              <a:rPr lang="en-US" dirty="0" smtClean="0">
                <a:solidFill>
                  <a:srgbClr val="0489C4"/>
                </a:solidFill>
              </a:rPr>
              <a:t>redshift technique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382587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2" name="Picture 2" descr="http://review.ucsc.edu/winter.97/marcy%26butler.GIF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66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tatic01.nyt.com/images/2014/05/13/science/13JPPROF4/13JPPROF4-articleLarge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3" b="870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026" name="Picture 2" descr="http://archive.floridatoday.com/content/blogs/space/uploaded_images/KeplerPosterMedium-759053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9" b="138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0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382198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2050" name="Picture 2" descr="http://www.berkeley.edu/news2/2011/05/keplercandidates_full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70" r="-16570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e Pale Blue Dot - Cosmos- A Space Time Odyssey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568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2" descr="http://cdn.theatlantic.com/newsroom/img/posts/2014/02/Pale_Blue_Dot_615_labeled/064c463bf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" r="-10"/>
          <a:stretch/>
        </p:blipFill>
        <p:spPr>
          <a:xfrm>
            <a:off x="2699950" y="1683"/>
            <a:ext cx="3768811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3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</a:t>
            </a:r>
            <a:r>
              <a:rPr lang="en-US" dirty="0" smtClean="0">
                <a:solidFill>
                  <a:srgbClr val="0489C4"/>
                </a:solidFill>
              </a:rPr>
              <a:t>recognize </a:t>
            </a:r>
            <a:r>
              <a:rPr lang="en-US" dirty="0" smtClean="0"/>
              <a:t>an alien?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8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9" name="Picture 2" descr="http://beyondthemarquee.com/wp-content/uploads/2013/10/et-feat.jpg"/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071" b="-5807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871"/>
          <a:stretch/>
        </p:blipFill>
        <p:spPr bwMode="auto">
          <a:xfrm>
            <a:off x="5294436" y="877329"/>
            <a:ext cx="3134907" cy="35216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9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Have </a:t>
            </a:r>
            <a:r>
              <a:rPr lang="en-US" dirty="0" smtClean="0">
                <a:solidFill>
                  <a:srgbClr val="0489C4"/>
                </a:solidFill>
              </a:rPr>
              <a:t>aliens</a:t>
            </a:r>
            <a:r>
              <a:rPr lang="en-US" dirty="0" smtClean="0">
                <a:solidFill>
                  <a:srgbClr val="0D0D0A"/>
                </a:solidFill>
              </a:rPr>
              <a:t> been </a:t>
            </a:r>
            <a:r>
              <a:rPr lang="en-US" dirty="0" smtClean="0">
                <a:solidFill>
                  <a:srgbClr val="0489C4"/>
                </a:solidFill>
              </a:rPr>
              <a:t>here</a:t>
            </a:r>
            <a:r>
              <a:rPr lang="en-US" dirty="0" smtClean="0">
                <a:solidFill>
                  <a:srgbClr val="0D0D0A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7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Who </a:t>
            </a:r>
            <a:r>
              <a:rPr lang="en-US" dirty="0" smtClean="0">
                <a:solidFill>
                  <a:srgbClr val="0489C4"/>
                </a:solidFill>
              </a:rPr>
              <a:t>among us </a:t>
            </a:r>
            <a:r>
              <a:rPr lang="en-US" dirty="0" smtClean="0">
                <a:solidFill>
                  <a:srgbClr val="0D0D0A"/>
                </a:solidFill>
              </a:rPr>
              <a:t>would know?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Let’s ask an </a:t>
            </a:r>
            <a:r>
              <a:rPr lang="en-US" dirty="0" smtClean="0">
                <a:solidFill>
                  <a:srgbClr val="0489C4"/>
                </a:solidFill>
              </a:rPr>
              <a:t>astronaut</a:t>
            </a:r>
            <a:r>
              <a:rPr lang="en-US" dirty="0" smtClean="0">
                <a:solidFill>
                  <a:srgbClr val="0D0D0A"/>
                </a:solidFill>
              </a:rPr>
              <a:t>.</a:t>
            </a:r>
            <a:br>
              <a:rPr lang="en-US" dirty="0" smtClean="0">
                <a:solidFill>
                  <a:srgbClr val="0D0D0A"/>
                </a:solidFill>
              </a:rPr>
            </a:br>
            <a:r>
              <a:rPr lang="en-US" dirty="0" smtClean="0">
                <a:solidFill>
                  <a:srgbClr val="0D0D0A"/>
                </a:solidFill>
              </a:rPr>
              <a:t>(cue Pettit 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Astronaut </a:t>
            </a:r>
            <a:r>
              <a:rPr lang="en-US" dirty="0" smtClean="0">
                <a:solidFill>
                  <a:srgbClr val="208CAF"/>
                </a:solidFill>
              </a:rPr>
              <a:t>Donald Pettit </a:t>
            </a:r>
            <a:r>
              <a:rPr lang="en-US" dirty="0" smtClean="0"/>
              <a:t>toured </a:t>
            </a:r>
            <a:r>
              <a:rPr lang="en-US" dirty="0" smtClean="0">
                <a:solidFill>
                  <a:srgbClr val="0D0D0A"/>
                </a:solidFill>
              </a:rPr>
              <a:t>the Center for Detectors and challenged students to solve a problem on International Space Station.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right: Image series courtesy of RIT alumnus Peter A. </a:t>
            </a:r>
            <a:r>
              <a:rPr lang="en-US" dirty="0" err="1" smtClean="0"/>
              <a:t>Blacksberg</a:t>
            </a:r>
            <a:r>
              <a:rPr lang="en-US" dirty="0" smtClean="0"/>
              <a:t> </a:t>
            </a:r>
            <a:r>
              <a:rPr lang="fr-FR" dirty="0" smtClean="0"/>
              <a:t>’</a:t>
            </a:r>
            <a:r>
              <a:rPr lang="en-US" dirty="0" smtClean="0"/>
              <a:t>75 of the Photography Department</a:t>
            </a:r>
            <a:endParaRPr lang="en-US" dirty="0"/>
          </a:p>
        </p:txBody>
      </p:sp>
      <p:pic>
        <p:nvPicPr>
          <p:cNvPr id="19" name="Picture Placeholder 18" descr="16988686828_cd2d90818e_b.jpg"/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1" r="10621"/>
          <a:stretch>
            <a:fillRect/>
          </a:stretch>
        </p:blipFill>
        <p:spPr/>
      </p:pic>
      <p:pic>
        <p:nvPicPr>
          <p:cNvPr id="13" name="Picture Placeholder 11" descr="16969041337_9223281f50_b.jpg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-237" r="35811" b="237"/>
          <a:stretch/>
        </p:blipFill>
        <p:spPr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4" name="Content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 b="2654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78614" y="0"/>
            <a:ext cx="4565386" cy="5143499"/>
          </a:xfrm>
        </p:spPr>
        <p:txBody>
          <a:bodyPr lIns="457200" tIns="457200" rIns="457200" bIns="457200">
            <a:normAutofit fontScale="77500" lnSpcReduction="20000"/>
          </a:bodyPr>
          <a:lstStyle/>
          <a:p>
            <a:r>
              <a:rPr lang="en-US" dirty="0"/>
              <a:t>I get asked about NASA and “aliens” every so often</a:t>
            </a:r>
            <a:r>
              <a:rPr lang="en-US" dirty="0" smtClean="0"/>
              <a:t>. </a:t>
            </a:r>
            <a:r>
              <a:rPr lang="en-US" dirty="0"/>
              <a:t>NASA has some credible evidence of alien life in the Mars meteorites found on Antarctica. </a:t>
            </a:r>
            <a:r>
              <a:rPr lang="en-US" dirty="0" smtClean="0"/>
              <a:t>The </a:t>
            </a:r>
            <a:r>
              <a:rPr lang="en-US" dirty="0"/>
              <a:t>Martian Allan Hills meteorite from Antarctica shows evidence of fossil bacteria. </a:t>
            </a:r>
            <a:r>
              <a:rPr lang="en-US" dirty="0" smtClean="0"/>
              <a:t>There </a:t>
            </a:r>
            <a:r>
              <a:rPr lang="en-US" dirty="0"/>
              <a:t>is still much scientific controversy about this but the best evidence to date is the presence of </a:t>
            </a:r>
            <a:r>
              <a:rPr lang="en-US" dirty="0" err="1"/>
              <a:t>nano</a:t>
            </a:r>
            <a:r>
              <a:rPr lang="en-US" dirty="0"/>
              <a:t>-particles of magnetite co-located with the so called fossil bacteria with the same structure as seen in magneto-</a:t>
            </a:r>
            <a:r>
              <a:rPr lang="en-US" dirty="0" err="1"/>
              <a:t>taxic</a:t>
            </a:r>
            <a:r>
              <a:rPr lang="en-US" dirty="0"/>
              <a:t> bacteria from Earth. </a:t>
            </a:r>
            <a:r>
              <a:rPr lang="en-US" dirty="0" smtClean="0"/>
              <a:t>It </a:t>
            </a:r>
            <a:r>
              <a:rPr lang="en-US" dirty="0"/>
              <a:t>is difficult to show how these structures could be formed by non-biological processes.  Anyway, this is still controversial and remains the most credible form of evidence I have seen for the presence of alien life forms.</a:t>
            </a:r>
          </a:p>
          <a:p>
            <a:endParaRPr lang="en-US" dirty="0"/>
          </a:p>
          <a:p>
            <a:r>
              <a:rPr lang="en-US" dirty="0"/>
              <a:t>Of course when I am asked this question, my answer is not very satisfying since most people are referring to some form of intelligent alien creature flying some sort of spacecraft. </a:t>
            </a:r>
            <a:r>
              <a:rPr lang="en-US" dirty="0" smtClean="0"/>
              <a:t>I </a:t>
            </a:r>
            <a:r>
              <a:rPr lang="en-US" dirty="0"/>
              <a:t>have seen no credible evidence in or outside of NASA to support any such ideas.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382587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1026" name="Picture 2" descr="http://i.space.com/images/i/000/015/712/i02/pettit-iss-sitting-cupola.jpg?1331132085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626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rosssea.info/pix/big/Lunar_meteorite_Allan-Hills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8162" b="8162"/>
          <a:stretch/>
        </p:blipFill>
        <p:spPr>
          <a:xfrm>
            <a:off x="5257582" y="0"/>
            <a:ext cx="3194222" cy="257175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797235" y="0"/>
            <a:ext cx="2999019" cy="5143499"/>
          </a:xfrm>
        </p:spPr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2052" name="Picture 4" descr="http://spaceflight.nasa.gov/gallery/images/exploration/marsexploration/hires/s96_12609.jpg"/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10" r="-12110"/>
          <a:stretch/>
        </p:blipFill>
        <p:spPr>
          <a:xfrm>
            <a:off x="4565386" y="2622551"/>
            <a:ext cx="4578614" cy="2520948"/>
          </a:xfrm>
        </p:spPr>
      </p:pic>
      <p:sp>
        <p:nvSpPr>
          <p:cNvPr id="30" name="Text Placeholder 2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Allan Hills 84001 </a:t>
            </a:r>
            <a:r>
              <a:rPr lang="en-US" dirty="0" smtClean="0"/>
              <a:t>is </a:t>
            </a:r>
            <a:r>
              <a:rPr lang="en-US" dirty="0"/>
              <a:t>a meteorite that was found in Allan Hills, Antarctica </a:t>
            </a:r>
            <a:r>
              <a:rPr lang="en-US" dirty="0" smtClean="0"/>
              <a:t>in 1984. It is thought to be from </a:t>
            </a:r>
            <a:r>
              <a:rPr lang="en-US" dirty="0" smtClean="0">
                <a:solidFill>
                  <a:srgbClr val="208CAF"/>
                </a:solidFill>
              </a:rPr>
              <a:t>Mars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9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Let’s ask another </a:t>
            </a:r>
            <a:r>
              <a:rPr lang="en-US" dirty="0" smtClean="0">
                <a:solidFill>
                  <a:srgbClr val="0489C4"/>
                </a:solidFill>
              </a:rPr>
              <a:t>astronaut</a:t>
            </a:r>
            <a:r>
              <a:rPr lang="en-US" dirty="0" smtClean="0">
                <a:solidFill>
                  <a:srgbClr val="0D0D0A"/>
                </a:solidFill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8CAF"/>
                </a:solidFill>
              </a:rPr>
              <a:t>Charlie Bolden</a:t>
            </a:r>
            <a:r>
              <a:rPr lang="en-US" dirty="0" smtClean="0"/>
              <a:t>, Head of NASA, visited a few weeks ago. </a:t>
            </a:r>
            <a:endParaRPr lang="en-US" dirty="0" smtClean="0">
              <a:solidFill>
                <a:srgbClr val="0D0D0A"/>
              </a:solidFill>
            </a:endParaRPr>
          </a:p>
          <a:p>
            <a:endParaRPr lang="en-US" dirty="0">
              <a:solidFill>
                <a:srgbClr val="0D0D0A"/>
              </a:solidFill>
            </a:endParaRP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94584" y="4228584"/>
            <a:ext cx="3001670" cy="914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r="20068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 b="12959"/>
          <a:stretch>
            <a:fillRect/>
          </a:stretch>
        </p:blipFill>
        <p:spPr/>
      </p:pic>
      <p:pic>
        <p:nvPicPr>
          <p:cNvPr id="22" name="Picture Placeholder 2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Are we </a:t>
            </a:r>
            <a:r>
              <a:rPr lang="en-US" dirty="0" smtClean="0">
                <a:solidFill>
                  <a:srgbClr val="208CAF"/>
                </a:solidFill>
              </a:rPr>
              <a:t>alone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I am </a:t>
            </a:r>
            <a:r>
              <a:rPr lang="en-US" dirty="0" smtClean="0">
                <a:solidFill>
                  <a:srgbClr val="0489C4"/>
                </a:solidFill>
              </a:rPr>
              <a:t>searching</a:t>
            </a:r>
            <a:r>
              <a:rPr lang="en-US" dirty="0" smtClean="0">
                <a:solidFill>
                  <a:srgbClr val="0D0D0A"/>
                </a:solidFill>
              </a:rPr>
              <a:t> for aliens.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9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Childhood dreams turned into research that measured the distance to </a:t>
            </a:r>
            <a:r>
              <a:rPr lang="en-US" dirty="0">
                <a:solidFill>
                  <a:srgbClr val="208CAF"/>
                </a:solidFill>
              </a:rPr>
              <a:t>pulsating variable stars</a:t>
            </a:r>
            <a:r>
              <a:rPr lang="en-US" dirty="0"/>
              <a:t>, and more.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On right: Wide field view of the Large </a:t>
            </a:r>
            <a:r>
              <a:rPr lang="en-US" dirty="0" err="1" smtClean="0"/>
              <a:t>Magellanic</a:t>
            </a:r>
            <a:r>
              <a:rPr lang="en-US" dirty="0" smtClean="0"/>
              <a:t> Cloud courtesy of ESO (European Southern Observatory)</a:t>
            </a:r>
            <a:endParaRPr lang="en-US" dirty="0"/>
          </a:p>
        </p:txBody>
      </p:sp>
      <p:pic>
        <p:nvPicPr>
          <p:cNvPr id="13" name="Picture Placeholder 12" descr="1-pulsatingsta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-55" r="-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22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000" dirty="0" smtClean="0">
                <a:solidFill>
                  <a:srgbClr val="208CAF"/>
                </a:solidFill>
                <a:latin typeface="Helvetica Neue Medium"/>
                <a:cs typeface="Helvetica Neue Medium"/>
              </a:rPr>
              <a:t>THE DETECTOR</a:t>
            </a:r>
            <a:endParaRPr lang="en-US" sz="1000" dirty="0">
              <a:solidFill>
                <a:srgbClr val="208CAF"/>
              </a:solidFill>
              <a:latin typeface="Helvetica Neue Medium"/>
              <a:cs typeface="Helvetica Neue Medium"/>
            </a:endParaRPr>
          </a:p>
          <a:p>
            <a:pPr lvl="0"/>
            <a:r>
              <a:rPr lang="en-US" dirty="0" smtClean="0"/>
              <a:t>is </a:t>
            </a:r>
            <a:r>
              <a:rPr lang="en-US" dirty="0"/>
              <a:t>critical to discovery</a:t>
            </a:r>
          </a:p>
        </p:txBody>
      </p:sp>
      <p:pic>
        <p:nvPicPr>
          <p:cNvPr id="7" name="Picture Placeholder 6" descr="Detector-Graphic.pdf"/>
          <p:cNvPicPr>
            <a:picLocks noGrp="1" noChangeAspect="1"/>
          </p:cNvPicPr>
          <p:nvPr>
            <p:ph type="pic" sz="quarter" idx="14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69" r="-69"/>
              <a:stretch>
                <a:fillRect/>
              </a:stretch>
            </p:blipFill>
          </mc:Choice>
          <mc:Fallback>
            <p:blipFill>
              <a:blip r:embed="rId3"/>
              <a:srcRect l="-69" r="-69"/>
              <a:stretch>
                <a:fillRect/>
              </a:stretch>
            </p:blipFill>
          </mc:Fallback>
        </mc:AlternateContent>
        <p:spPr>
          <a:xfrm>
            <a:off x="-5787" y="0"/>
            <a:ext cx="4578614" cy="5143500"/>
          </a:xfrm>
        </p:spPr>
      </p:pic>
    </p:spTree>
    <p:extLst>
      <p:ext uri="{BB962C8B-B14F-4D97-AF65-F5344CB8AC3E}">
        <p14:creationId xmlns:p14="http://schemas.microsoft.com/office/powerpoint/2010/main" val="13027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57200" y="4767264"/>
            <a:ext cx="2895600" cy="382198"/>
          </a:xfrm>
          <a:prstGeom prst="rect">
            <a:avLst/>
          </a:prstGeom>
        </p:spPr>
        <p:txBody>
          <a:bodyPr/>
          <a:lstStyle/>
          <a:p>
            <a:r>
              <a:rPr lang="en-US" sz="500" dirty="0" smtClean="0">
                <a:solidFill>
                  <a:srgbClr val="141419"/>
                </a:solidFill>
                <a:latin typeface="Helvetica Neue Medium"/>
                <a:cs typeface="Helvetica Neue Medium"/>
              </a:rPr>
              <a:t>DONALD FIGER </a:t>
            </a:r>
            <a:r>
              <a:rPr lang="en-US" sz="500" dirty="0" smtClean="0">
                <a:solidFill>
                  <a:srgbClr val="141419"/>
                </a:solidFill>
              </a:rPr>
              <a:t>CENTER FOR DETECTORS</a:t>
            </a:r>
            <a:endParaRPr lang="en-US" sz="500" dirty="0">
              <a:solidFill>
                <a:srgbClr val="141419"/>
              </a:solidFill>
            </a:endParaRPr>
          </a:p>
        </p:txBody>
      </p:sp>
      <p:pic>
        <p:nvPicPr>
          <p:cNvPr id="7" name="Center for Detectors (720p)_(720p).mp4">
            <a:hlinkClick r:id="" action="ppaction://media"/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0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In order to find aliens, </a:t>
            </a:r>
            <a:br>
              <a:rPr lang="en-US" dirty="0" smtClean="0">
                <a:solidFill>
                  <a:srgbClr val="0D0D0A"/>
                </a:solidFill>
              </a:rPr>
            </a:br>
            <a:r>
              <a:rPr lang="en-US" dirty="0" smtClean="0">
                <a:solidFill>
                  <a:srgbClr val="208CAF"/>
                </a:solidFill>
              </a:rPr>
              <a:t>we need your help.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62600" y="2341662"/>
            <a:ext cx="3254619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236" y="997732"/>
            <a:ext cx="1698382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29" y="1010794"/>
            <a:ext cx="217756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Science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328600"/>
            <a:ext cx="2681654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Astronomy/Physics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742" y="3688626"/>
            <a:ext cx="170937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 arts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2891" y="3701688"/>
            <a:ext cx="2094036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slope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00" cap="all" dirty="0" smtClean="0">
                <a:ln w="0"/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Services</a:t>
            </a:r>
          </a:p>
        </p:txBody>
      </p:sp>
      <p:pic>
        <p:nvPicPr>
          <p:cNvPr id="75" name="Picture 5" descr="\\hawk.cfd.rit.edu\RIDL\images\personnel\lance simms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922" r="8493" b="21503"/>
          <a:stretch/>
        </p:blipFill>
        <p:spPr bwMode="auto">
          <a:xfrm>
            <a:off x="1203667" y="2710783"/>
            <a:ext cx="731520" cy="900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72" name="Picture 2" descr="\\hawk.cfd.rit.edu\RIDL\images\personnel\Tiffany Magri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22960" r="20000" b="17890"/>
          <a:stretch/>
        </p:blipFill>
        <p:spPr bwMode="auto">
          <a:xfrm>
            <a:off x="6824149" y="2723846"/>
            <a:ext cx="731520" cy="900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73" name="Picture 4" descr="\\hawk.cfd.rit.edu\RIDL\images\personnel\Alan Johnson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r="13141" b="23077"/>
          <a:stretch/>
        </p:blipFill>
        <p:spPr bwMode="auto">
          <a:xfrm>
            <a:off x="6824149" y="272385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74" name="Picture 6" descr="\\hawk.cfd.rit.edu\RIDL\images\personnel\Heather Andersen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7131" r="8894" b="11268"/>
          <a:stretch/>
        </p:blipFill>
        <p:spPr bwMode="auto">
          <a:xfrm>
            <a:off x="6824149" y="272385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70" name="Picture 3" descr="\\hawk.cfd.rit.edu\RIDL\images\personnel\Rahmer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14230" r="6217" b="5100"/>
          <a:stretch/>
        </p:blipFill>
        <p:spPr bwMode="auto">
          <a:xfrm>
            <a:off x="1203667" y="1359757"/>
            <a:ext cx="731520" cy="900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71" name="Picture 7" descr="\\hawk.cfd.rit.edu\RIDL\images\personnel\jorge rangel large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11058" b="19566"/>
          <a:stretch/>
        </p:blipFill>
        <p:spPr bwMode="auto">
          <a:xfrm>
            <a:off x="1203667" y="1359756"/>
            <a:ext cx="731520" cy="9001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5FCD9-38CD-4CD3-A488-DACC9C07D4B2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Research</a:t>
            </a:r>
            <a:endParaRPr lang="en-US" dirty="0"/>
          </a:p>
        </p:txBody>
      </p:sp>
      <p:pic>
        <p:nvPicPr>
          <p:cNvPr id="22" name="Picture 4" descr="\\hawk\c\RIDL\images\personnel\Alisea Evans_large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3" name="Picture 7" descr="\\hawk\c\RIDL\images\personnel\Andrew Komendat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6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4" name="Picture 12" descr="\\hawk\c\RIDL\images\personnel\Brian Glod large.JPG"/>
          <p:cNvPicPr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203667" y="1359763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5" name="Picture 14" descr="\\hawk\c\RIDL\images\personnel\Chris Maloney large.jpg"/>
          <p:cNvPicPr>
            <a:picLocks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6" name="Picture 15" descr="\\hawk\c\RIDL\images\personnel\Chris Shea.jpg"/>
          <p:cNvPicPr>
            <a:picLocks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5"/>
            <a:ext cx="731520" cy="90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7" name="Picture 18" descr="\\hawk\c\RIDL\images\personnel\Dan Pontillo_web.JPG"/>
          <p:cNvPicPr>
            <a:picLocks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5"/>
            <a:ext cx="731520" cy="90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8" name="Picture 20" descr="\\hawk\c\RIDL\images\personnel\DeLuca Morgan small.jpg"/>
          <p:cNvPicPr>
            <a:picLocks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9" name="Picture 22" descr="\\hawk\c\RIDL\images\personnel\Divya.jpg"/>
          <p:cNvPicPr>
            <a:picLocks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2"/>
            <a:ext cx="731520" cy="900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0" name="Picture 24" descr="\\hawk\c\RIDL\images\personnel\DSC01595.jpg"/>
          <p:cNvPicPr>
            <a:picLocks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6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1" name="Picture 27" descr="\\hawk\c\RIDL\images\personnel\Evan Jorgensen.jpg"/>
          <p:cNvPicPr>
            <a:picLocks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6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2" name="Picture 28" descr="\\hawk\c\RIDL\images\personnel\Evan_Signor.jpg"/>
          <p:cNvPicPr>
            <a:picLocks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7"/>
            <a:ext cx="731520" cy="9001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3" name="Picture 32" descr="\\hawk\c\RIDL\images\personnel\Hitesh Gadi.JPG"/>
          <p:cNvPicPr>
            <a:picLocks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4" name="Picture 34" descr="\\hawk\c\RIDL\images\personnel\John Breese.JPG"/>
          <p:cNvPicPr>
            <a:picLocks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2"/>
            <a:ext cx="731520" cy="900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5" name="Picture 36" descr="\\hawk\c\RIDL\images\personnel\John_Hatakeyama.jpg"/>
          <p:cNvPicPr>
            <a:picLocks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2"/>
            <a:ext cx="731520" cy="900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6" name="Picture 39" descr="\\hawk\c\RIDL\images\personnel\Katelyn Pease.jpg"/>
          <p:cNvPicPr>
            <a:picLocks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7" name="Picture 41" descr="\\hawk\c\RIDL\images\personnel\Keith Leung.JPG"/>
          <p:cNvPicPr>
            <a:picLocks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8" name="Picture 3" descr="\\hawk\c\RIDL\images\personnel\Kenny_Bean.png"/>
          <p:cNvPicPr>
            <a:picLocks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39" name="Picture 9" descr="\\hawk\c\RIDL\images\personnel\Matt Davis small.JPG"/>
          <p:cNvPicPr>
            <a:picLocks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5"/>
            <a:ext cx="731520" cy="90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0" name="Picture 11" descr="\\hawk\c\RIDL\images\personnel\Max Bobrov_large.jpg"/>
          <p:cNvPicPr>
            <a:picLocks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5"/>
            <a:ext cx="731520" cy="90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1" name="Picture 12" descr="\\hawk\c\RIDL\images\personnel\Michael_Shaw.jpg"/>
          <p:cNvPicPr>
            <a:picLocks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2" name="Picture 14" descr="\\hawk\c\RIDL\images\personnel\Namitha.jpg"/>
          <p:cNvPicPr>
            <a:picLocks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59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3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3" name="Picture 15" descr="\\hawk\c\RIDL\images\personnel\Nicole Lantonio.jpg"/>
          <p:cNvPicPr>
            <a:picLocks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4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4" name="Picture 16" descr="\\hawk\c\RIDL\images\personnel\Nonu_Singh_small.JPG"/>
          <p:cNvPicPr>
            <a:picLocks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6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5" name="Picture 20" descr="\\hawk\c\RIDL\images\personnel\Zachary_Mink.jpg"/>
          <p:cNvPicPr>
            <a:picLocks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1"/>
            <a:ext cx="731520" cy="90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6" name="Picture 21" descr="\\hawk\c\RIDL\images\personnel\zimmermann.png"/>
          <p:cNvPicPr>
            <a:picLocks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1"/>
            <a:ext cx="731520" cy="90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7" name="Picture 22" descr="\\Hawk\ridl\images\personnel\Tarun_Parmar.jpg"/>
          <p:cNvPicPr>
            <a:picLocks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9090" r="8172" b="9996"/>
          <a:stretch/>
        </p:blipFill>
        <p:spPr bwMode="auto">
          <a:xfrm>
            <a:off x="1203667" y="1359761"/>
            <a:ext cx="731520" cy="90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8" name="Picture 19" descr="\\hawk\c\RIDL\images\personnel\Tom Praderio small2.jpg"/>
          <p:cNvPicPr>
            <a:picLocks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1359763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49" name="Picture 16" descr="\\hawk\c\RIDL\images\personnel\Christine Large.jpg"/>
          <p:cNvPicPr>
            <a:picLocks noChangeArrowheads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89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0" name="Picture 21" descr="\\hawk\c\RIDL\images\personnel\Diego_550.jpg"/>
          <p:cNvPicPr>
            <a:picLocks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90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1" name="Picture 23" descr="\\hawk\c\RIDL\images\personnel\Dmitry Vorobiev small.JPG"/>
          <p:cNvPicPr>
            <a:picLocks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92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2" name="Picture 29" descr="\\hawk\c\RIDL\images\personnel\Harry.jpg"/>
          <p:cNvPicPr>
            <a:picLocks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90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3" name="Picture 38" descr="\\hawk\c\RIDL\images\personnel\Kamal_Yadav.jpg"/>
          <p:cNvPicPr>
            <a:picLocks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90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4" name="Picture 13" descr="\\hawk\c\RIDL\images\personnel\Mike_Every.jpg"/>
          <p:cNvPicPr>
            <a:picLocks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2710790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5" name="Picture 3" descr="\\hawk\c\RIDL\images\personnel\Alexa Martinez.jpg"/>
          <p:cNvPicPr>
            <a:picLocks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6" name="Picture 5" descr="\\hawk\c\RIDL\images\personnel\Allison Conte.jpg"/>
          <p:cNvPicPr>
            <a:picLocks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7" name="Picture 30" descr="\\hawk\c\RIDL\images\personnel\Heather Andersen.JPG"/>
          <p:cNvPicPr>
            <a:picLocks noChangeArrowheads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colorTemperature colorTemp="6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1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8" name="Picture 33" descr="\\hawk\c\RIDL\images\personnel\Jamie Martinez.jpg"/>
          <p:cNvPicPr>
            <a:picLocks noChangeArrowheads="1"/>
          </p:cNvPicPr>
          <p:nvPr/>
        </p:nvPicPr>
        <p:blipFill rotWithShape="1"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59" name="Picture 37" descr="\\hawk\c\RIDL\images\personnel\John_Leavitt_Picture.jpg"/>
          <p:cNvPicPr>
            <a:picLocks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0" name="Picture 40" descr="\\hawk\c\RIDL\images\personnel\Katie P.jpg"/>
          <p:cNvPicPr>
            <a:picLocks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3667" y="4047004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17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67" y="4045812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1" name="Picture 2" descr="\\hawk\c\RIDL\images\personnel\Kenny Fourspring.jpg"/>
          <p:cNvPicPr>
            <a:picLocks noChangeArrowheads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1372826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2" name="Picture 7" descr="\\hawk\c\RIDL\images\personnel\Manser Kim.jpg"/>
          <p:cNvPicPr>
            <a:picLocks noChangeArrowheads="1"/>
          </p:cNvPicPr>
          <p:nvPr/>
        </p:nvPicPr>
        <p:blipFill rotWithShape="1"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colorTemperature colorTemp="59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1372826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3" name="Picture 8" descr="\\hawk\c\RIDL\images\personnel\linpeng.jpg"/>
          <p:cNvPicPr>
            <a:picLocks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1372826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19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49" y="1371636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4" name="Picture 6" descr="\\hawk\c\RIDL\images\personnel\Anastasia_Rzhevskaya.png"/>
          <p:cNvPicPr>
            <a:picLocks noChangeArrowheads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2723852"/>
            <a:ext cx="731520" cy="9001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5" name="Picture 9" descr="\\hawk\c\RIDL\images\personnel\Anthony Ethangatta large1.JPG"/>
          <p:cNvPicPr>
            <a:picLocks noChangeArrowheads="1"/>
          </p:cNvPicPr>
          <p:nvPr/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2723855"/>
            <a:ext cx="731520" cy="9001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6" name="Picture 26" descr="\\hawk\c\RIDL\images\personnel\Elishia Ortiz.jpg"/>
          <p:cNvPicPr>
            <a:picLocks noChangeArrowheads="1"/>
          </p:cNvPicPr>
          <p:nvPr/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2723854"/>
            <a:ext cx="731520" cy="9001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7" name="Picture 31" descr="\\hawk\c\RIDL\images\personnel\Heather Baxter Large.jpg"/>
          <p:cNvPicPr>
            <a:picLocks noChangeArrowheads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2723850"/>
            <a:ext cx="731520" cy="900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8" name="Picture 17" descr="\\hawk\c\RIDL\images\personnel\clarewalker.JPG"/>
          <p:cNvPicPr>
            <a:picLocks noChangeArrowheads="1"/>
          </p:cNvPicPr>
          <p:nvPr/>
        </p:nvPicPr>
        <p:blipFill rotWithShape="1"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4060065"/>
            <a:ext cx="731520" cy="90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69" name="Picture 13" descr="\\hawk\c\RIDL\images\personnel\Caitlin Mucenski.jpg"/>
          <p:cNvPicPr>
            <a:picLocks noChangeArrowheads="1"/>
          </p:cNvPicPr>
          <p:nvPr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149" y="4060063"/>
            <a:ext cx="731520" cy="900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0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49" y="4058874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13314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67" y="1358574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21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49" y="2722662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  <p:pic>
        <p:nvPicPr>
          <p:cNvPr id="18" name="Picture 2"/>
          <p:cNvPicPr>
            <a:picLocks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67" y="2709600"/>
            <a:ext cx="731520" cy="9013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5950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8334 -0.1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5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 0.043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5 -0.090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451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5 0.032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5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25 0.021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9167 0.087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4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50834 0.021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104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46667 0.16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82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25 0.1877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937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667 0.143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715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5834 0.221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10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1667 0.332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659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45834 0.266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3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41667 0.3442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3" y="171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225 0.288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442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4167 0.2988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149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55834 0.26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326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5 0.35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1770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43334 0.43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16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25 0.4321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159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225 0.4108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53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25 0.3988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99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51667 0.477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2386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43334 0.5321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2659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325 0.532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659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1667 0.5432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2715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1 0.4988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49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475 -0.0733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-368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6667 -0.0902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36667 0.154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77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18334 0.1988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993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20834 -0.0011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6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46667 -0.045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-229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325 -0.090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451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96296E-6 L 0.19878 -0.2564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282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44167 -0.278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45712 -0.090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-451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14878 -0.0789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395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41545 -0.3233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1618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24045 -0.2678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1340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39045 -0.5678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4" y="-28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0.20712 -0.5233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47" y="-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0"/>
                            </p:stCondLst>
                            <p:childTnLst>
                              <p:par>
                                <p:cTn id="92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39461 0.3108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1553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27795 0.1442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719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43628 0.033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17795 -0.0009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4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49461 -0.05648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-282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33628 -0.1342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-671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45295 -0.2787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-13935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25295 0.1766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881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46128 0.143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3" y="7153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1961 -0.300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24461 -0.4236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118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43628 -0.2902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0837" y="0"/>
            <a:ext cx="5282326" cy="5143500"/>
          </a:xfrm>
        </p:spPr>
        <p:txBody>
          <a:bodyPr/>
          <a:lstStyle/>
          <a:p>
            <a:r>
              <a:rPr lang="en-US" dirty="0" smtClean="0">
                <a:solidFill>
                  <a:srgbClr val="0D0D0A"/>
                </a:solidFill>
              </a:rPr>
              <a:t>See more at:</a:t>
            </a:r>
            <a:r>
              <a:rPr lang="en-US" dirty="0">
                <a:solidFill>
                  <a:srgbClr val="0D0D0A"/>
                </a:solidFill>
              </a:rPr>
              <a:t/>
            </a:r>
            <a:br>
              <a:rPr lang="en-US" dirty="0">
                <a:solidFill>
                  <a:srgbClr val="0D0D0A"/>
                </a:solidFill>
              </a:rPr>
            </a:br>
            <a:r>
              <a:rPr lang="en-US" dirty="0" smtClean="0">
                <a:solidFill>
                  <a:srgbClr val="0D0D0A"/>
                </a:solidFill>
              </a:rPr>
              <a:t>Google </a:t>
            </a:r>
            <a:r>
              <a:rPr lang="en-US" dirty="0" smtClean="0">
                <a:solidFill>
                  <a:srgbClr val="0489C4"/>
                </a:solidFill>
              </a:rPr>
              <a:t>Center for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5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Aliens in Our Solar System?</a:t>
            </a:r>
          </a:p>
          <a:p>
            <a:r>
              <a:rPr lang="en-US" dirty="0" smtClean="0"/>
              <a:t>Follow </a:t>
            </a:r>
            <a:r>
              <a:rPr lang="en-US" dirty="0" smtClean="0">
                <a:solidFill>
                  <a:srgbClr val="208CAF"/>
                </a:solidFill>
              </a:rPr>
              <a:t>New Horizons</a:t>
            </a:r>
            <a:r>
              <a:rPr lang="en-US" dirty="0" smtClean="0"/>
              <a:t> when it reaches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Pluto</a:t>
            </a:r>
            <a:r>
              <a:rPr lang="en-US" dirty="0" smtClean="0"/>
              <a:t> on July 14. Follow </a:t>
            </a:r>
            <a:r>
              <a:rPr lang="en-US" dirty="0" smtClean="0">
                <a:solidFill>
                  <a:srgbClr val="208CAF"/>
                </a:solidFill>
              </a:rPr>
              <a:t>Dawn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Ceres</a:t>
            </a:r>
            <a:r>
              <a:rPr lang="en-US" dirty="0" smtClean="0"/>
              <a:t> to explore the “white spots.” Watch </a:t>
            </a:r>
            <a:r>
              <a:rPr lang="en-US" dirty="0" smtClean="0">
                <a:solidFill>
                  <a:srgbClr val="208CAF"/>
                </a:solidFill>
              </a:rPr>
              <a:t>Philae</a:t>
            </a:r>
            <a:r>
              <a:rPr lang="en-US" dirty="0" smtClean="0"/>
              <a:t> come back “alive” on a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comet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http://www.slate.com/content/dam/slate/blogs/bad_astronomy/2015/03/21/pluto_beforeandafter.jpg.CROP.original-original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81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1.ibtimes.com/sites/www.ibtimes.com/files/styles/pulse_embed/public/2015/03/02/ceres-bright-spots.jpg?itok=BzowQ9VB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50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.dailymail.co.uk/i/pix/2014/11/13/1415877285673_wps_28_Rosetta_Philae_landing_bo.jpg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" b="233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Donald Figer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Rochester Institute of Technology</a:t>
            </a:r>
          </a:p>
          <a:p>
            <a:r>
              <a:rPr lang="en-US" dirty="0"/>
              <a:t>Center for Detectors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9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514985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33" r="-11533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41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Most stars are surrounded by </a:t>
            </a:r>
            <a:r>
              <a:rPr lang="en-US" dirty="0" smtClean="0">
                <a:solidFill>
                  <a:srgbClr val="208CAF"/>
                </a:solidFill>
              </a:rPr>
              <a:t>planets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Rectangle 4"/>
          <p:cNvSpPr/>
          <p:nvPr/>
        </p:nvSpPr>
        <p:spPr>
          <a:xfrm>
            <a:off x="0" y="0"/>
            <a:ext cx="4578614" cy="5143499"/>
          </a:xfrm>
          <a:prstGeom prst="rect">
            <a:avLst/>
          </a:prstGeom>
          <a:pattFill prst="pct5">
            <a:fgClr>
              <a:schemeClr val="bg1">
                <a:lumMod val="95000"/>
              </a:schemeClr>
            </a:fgClr>
            <a:bgClr>
              <a:schemeClr val="tx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 smtClean="0">
                <a:latin typeface="Helvetica Neue Thin"/>
              </a:rPr>
              <a:t>400</a:t>
            </a:r>
            <a:endParaRPr lang="en-US" dirty="0" smtClean="0">
              <a:latin typeface="Helvetica Neue Thin"/>
            </a:endParaRPr>
          </a:p>
          <a:p>
            <a:pPr algn="ctr"/>
            <a:r>
              <a:rPr lang="en-US" sz="2000" dirty="0" smtClean="0">
                <a:solidFill>
                  <a:srgbClr val="208CAF"/>
                </a:solidFill>
                <a:latin typeface="Helvetica Neue Thin"/>
              </a:rPr>
              <a:t>billion stars in Milky Way</a:t>
            </a:r>
            <a:endParaRPr lang="en-US" sz="2000" dirty="0">
              <a:solidFill>
                <a:srgbClr val="208CAF"/>
              </a:solidFill>
              <a:latin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4875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Frank Drake wanted to estimate how many alien civilizations are detectable in </a:t>
            </a:r>
            <a:r>
              <a:rPr lang="en-US" dirty="0" smtClean="0">
                <a:solidFill>
                  <a:srgbClr val="0489C4"/>
                </a:solidFill>
              </a:rPr>
              <a:t>our Galaxy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astronomynow.com/news/n1005/24seti7a/Frank%20Drake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r="1779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7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https://astrobioloblog.files.wordpress.com/2011/03/drake-equ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1974"/>
            <a:ext cx="6400800" cy="421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4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08CAF"/>
                </a:solidFill>
              </a:rPr>
              <a:t>Calculate for yourself!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www.pbs.org/lifebeyondearth/listening/drake.html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www.astrodigital.org/astronomy/drake_equation.html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4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Here are my </a:t>
            </a:r>
            <a:r>
              <a:rPr lang="en-US" smtClean="0"/>
              <a:t>guesses.</a:t>
            </a:r>
            <a:endParaRPr lang="en-US" dirty="0" smtClean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4" r="-8994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4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planets have </a:t>
            </a:r>
            <a:r>
              <a:rPr lang="en-US" dirty="0" smtClean="0">
                <a:solidFill>
                  <a:srgbClr val="208CAF"/>
                </a:solidFill>
              </a:rPr>
              <a:t>life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tect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sharepoint/v3/field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561</Words>
  <Application>Microsoft Office PowerPoint</Application>
  <PresentationFormat>On-screen Show (16:9)</PresentationFormat>
  <Paragraphs>92</Paragraphs>
  <Slides>40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Detectors</vt:lpstr>
      <vt:lpstr>ALIENS</vt:lpstr>
      <vt:lpstr>PowerPoint Presentation</vt:lpstr>
      <vt:lpstr>Are we alone?</vt:lpstr>
      <vt:lpstr>PowerPoint Presentation</vt:lpstr>
      <vt:lpstr>PowerPoint Presentation</vt:lpstr>
      <vt:lpstr>PowerPoint Presentation</vt:lpstr>
      <vt:lpstr>Calculate for yourself! http://www.pbs.org/lifebeyondearth/listening/drake.html http://www.astrodigital.org/astronomy/drake_equation.html </vt:lpstr>
      <vt:lpstr>PowerPoint Presentation</vt:lpstr>
      <vt:lpstr>Which planets have life?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you recognize an alien?</vt:lpstr>
      <vt:lpstr>PowerPoint Presentation</vt:lpstr>
      <vt:lpstr>Have aliens been here?</vt:lpstr>
      <vt:lpstr>Who among us would know?</vt:lpstr>
      <vt:lpstr>Let’s ask an astronaut. (cue Pettit video)</vt:lpstr>
      <vt:lpstr>PowerPoint Presentation</vt:lpstr>
      <vt:lpstr>PowerPoint Presentation</vt:lpstr>
      <vt:lpstr>PowerPoint Presentation</vt:lpstr>
      <vt:lpstr>Let’s ask another astronaut!</vt:lpstr>
      <vt:lpstr>PowerPoint Presentation</vt:lpstr>
      <vt:lpstr>I am searching for aliens.</vt:lpstr>
      <vt:lpstr>PowerPoint Presentation</vt:lpstr>
      <vt:lpstr>PowerPoint Presentation</vt:lpstr>
      <vt:lpstr>PowerPoint Presentation</vt:lpstr>
      <vt:lpstr>In order to find aliens,  we need your help.</vt:lpstr>
      <vt:lpstr>Student Research</vt:lpstr>
      <vt:lpstr>See more at: Google Center for Detectors</vt:lpstr>
      <vt:lpstr>PowerPoint Presentation</vt:lpstr>
      <vt:lpstr>Thank You</vt:lpstr>
      <vt:lpstr>Questions?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dffpci</cp:lastModifiedBy>
  <cp:revision>156</cp:revision>
  <dcterms:created xsi:type="dcterms:W3CDTF">2015-04-27T18:12:32Z</dcterms:created>
  <dcterms:modified xsi:type="dcterms:W3CDTF">2015-07-07T13:15:25Z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