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388" r:id="rId3"/>
    <p:sldId id="311" r:id="rId4"/>
    <p:sldId id="310" r:id="rId5"/>
    <p:sldId id="383" r:id="rId6"/>
    <p:sldId id="389" r:id="rId7"/>
    <p:sldId id="390" r:id="rId8"/>
    <p:sldId id="391" r:id="rId9"/>
    <p:sldId id="392" r:id="rId10"/>
    <p:sldId id="386" r:id="rId11"/>
    <p:sldId id="387" r:id="rId12"/>
    <p:sldId id="393" r:id="rId13"/>
    <p:sldId id="394" r:id="rId14"/>
    <p:sldId id="395" r:id="rId15"/>
    <p:sldId id="396" r:id="rId16"/>
    <p:sldId id="397" r:id="rId17"/>
    <p:sldId id="373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8E8D"/>
    <a:srgbClr val="8EA5CB"/>
    <a:srgbClr val="6E548D"/>
    <a:srgbClr val="A8423F"/>
    <a:srgbClr val="3D96AE"/>
    <a:srgbClr val="86A44A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0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0" tIns="48444" rIns="96890" bIns="48444" numCol="1" anchor="t" anchorCtr="0" compatLnSpc="1">
            <a:prstTxWarp prst="textNoShape">
              <a:avLst/>
            </a:prstTxWarp>
          </a:bodyPr>
          <a:lstStyle>
            <a:lvl1pPr defTabSz="968266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0" tIns="48444" rIns="96890" bIns="48444" numCol="1" anchor="t" anchorCtr="0" compatLnSpc="1">
            <a:prstTxWarp prst="textNoShape">
              <a:avLst/>
            </a:prstTxWarp>
          </a:bodyPr>
          <a:lstStyle>
            <a:lvl1pPr algn="r" defTabSz="968266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0" tIns="48444" rIns="96890" bIns="48444" numCol="1" anchor="b" anchorCtr="0" compatLnSpc="1">
            <a:prstTxWarp prst="textNoShape">
              <a:avLst/>
            </a:prstTxWarp>
          </a:bodyPr>
          <a:lstStyle>
            <a:lvl1pPr defTabSz="968266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0" tIns="48444" rIns="96890" bIns="48444" numCol="1" anchor="b" anchorCtr="0" compatLnSpc="1">
            <a:prstTxWarp prst="textNoShape">
              <a:avLst/>
            </a:prstTxWarp>
          </a:bodyPr>
          <a:lstStyle>
            <a:lvl1pPr algn="r" defTabSz="968266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8EF9727-42FC-4761-B47D-C4561BBB0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79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79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79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79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2D510D7-7692-455B-81B4-B6B399E013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4C86649-0DDB-483E-A7B6-051CD7F4EF8B}" type="slidenum">
              <a:rPr lang="en-US" sz="1300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en-US" sz="130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F56FBA7-DA01-45AA-A7F7-D9DF5505128D}" type="slidenum">
              <a:rPr lang="en-US" sz="1300" smtClean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en-US" sz="13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63613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4EFE3D9-B454-4CE5-92AC-62D1DAE66C78}" type="slidenum">
              <a:rPr lang="en-US" sz="1300" smtClean="0">
                <a:solidFill>
                  <a:schemeClr val="tx1"/>
                </a:solidFill>
              </a:rPr>
              <a:pPr eaLnBrk="1" hangingPunct="1">
                <a:defRPr/>
              </a:pPr>
              <a:t>4</a:t>
            </a:fld>
            <a:endParaRPr lang="en-US" sz="13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4102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EC93-4B7B-49FD-ABBE-B9A44AFE2E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1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12FA-11ED-4471-9530-B23959B16F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4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53200" cy="762000"/>
          </a:xfrm>
        </p:spPr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B46D-034F-418E-8E77-84BF6E9061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13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532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61EE-5C71-44D3-8FE7-FE0086E599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36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324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F48A52-A698-41B4-8EEC-AA26177F15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0" descr="STAlogocolored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Log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47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ＭＳ Ｐゴシック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ＭＳ Ｐゴシック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ＭＳ Ｐゴシック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ＭＳ Ｐゴシック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CF3C27-3364-4FE6-9A84-BC2B68EEA911}" type="slidenum">
              <a:rPr lang="en-US" sz="1400" smtClean="0"/>
              <a:pPr eaLnBrk="1" hangingPunct="1">
                <a:defRPr/>
              </a:pPr>
              <a:t>1</a:t>
            </a:fld>
            <a:endParaRPr lang="en-US" sz="1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8610600" cy="57150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3600" b="1" i="1" smtClean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3600" b="1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3600" b="1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600" b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STA CCD Detector, Controller,</a:t>
            </a:r>
            <a:br>
              <a:rPr lang="en-US" sz="3600" b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sz="3600" b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and System Developments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3600" b="1" smtClean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Scientific Detector Workshop 2013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Florence, Italy</a:t>
            </a:r>
            <a:endParaRPr lang="en-US" sz="1800" smtClean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7-11 October 2013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Richard Bredthauer, Kasey Boggs, Greg Bredthauer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Semiconductor Technology Associates, Inc.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ea typeface="ＭＳ Ｐゴシック" pitchFamily="34" charset="-128"/>
              </a:rPr>
              <a:t>27122 Paseo Espada, Suite 1004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ea typeface="ＭＳ Ｐゴシック" pitchFamily="34" charset="-128"/>
              </a:rPr>
              <a:t>San Juan Capistrano, CA  92675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ea typeface="ＭＳ Ｐゴシック" pitchFamily="34" charset="-128"/>
              </a:rPr>
              <a:t>(949) 481-1595 | greg.bredthauer@sta-inc.net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600" b="1" i="1" smtClean="0">
              <a:ea typeface="ＭＳ Ｐゴシック" pitchFamily="34" charset="-128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73850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1200" b="1">
                <a:solidFill>
                  <a:schemeClr val="tx1"/>
                </a:solidFill>
                <a:cs typeface="Times New Roman" pitchFamily="18" charset="0"/>
              </a:rPr>
            </a:b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Dynamic Range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0C568F2-9CB3-48AC-AD5C-6020ED6AA548}" type="slidenum">
              <a:rPr lang="en-US" sz="1400" smtClean="0"/>
              <a:pPr eaLnBrk="1" hangingPunct="1">
                <a:defRPr/>
              </a:pPr>
              <a:t>10</a:t>
            </a:fld>
            <a:endParaRPr lang="en-US" sz="14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 Outputs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7BC69E6-221F-4F14-A6E3-BBF771C27E5C}" type="slidenum">
              <a:rPr lang="en-US" sz="1400" smtClean="0"/>
              <a:pPr eaLnBrk="1" hangingPunct="1">
                <a:defRPr/>
              </a:pPr>
              <a:t>11</a:t>
            </a:fld>
            <a:endParaRPr lang="en-US" sz="1400" smtClean="0"/>
          </a:p>
        </p:txBody>
      </p:sp>
      <p:pic>
        <p:nvPicPr>
          <p:cNvPr id="12292" name="Picture 3" descr="dual_output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81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5113"/>
            <a:ext cx="86995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AA7A0EC-BE2A-48D3-84AA-DF47FE035060}" type="slidenum">
              <a:rPr lang="en-US" sz="1400" smtClean="0"/>
              <a:pPr eaLnBrk="1" hangingPunct="1">
                <a:defRPr/>
              </a:pPr>
              <a:t>12</a:t>
            </a:fld>
            <a:endParaRPr lang="en-US" sz="140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651250" y="1127125"/>
            <a:ext cx="4143375" cy="28543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334250" y="1587500"/>
            <a:ext cx="460375" cy="920750"/>
          </a:xfrm>
          <a:prstGeom prst="rect">
            <a:avLst/>
          </a:prstGeom>
          <a:solidFill>
            <a:srgbClr val="86A44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6873875" y="1587500"/>
            <a:ext cx="460375" cy="920750"/>
          </a:xfrm>
          <a:prstGeom prst="rect">
            <a:avLst/>
          </a:prstGeom>
          <a:solidFill>
            <a:srgbClr val="3D96AE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6413500" y="1587500"/>
            <a:ext cx="460375" cy="920750"/>
          </a:xfrm>
          <a:prstGeom prst="rect">
            <a:avLst/>
          </a:prstGeom>
          <a:solidFill>
            <a:srgbClr val="A8423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5953125" y="1771650"/>
            <a:ext cx="460375" cy="736600"/>
          </a:xfrm>
          <a:prstGeom prst="rect">
            <a:avLst/>
          </a:prstGeom>
          <a:solidFill>
            <a:srgbClr val="6E548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5492750" y="1771650"/>
            <a:ext cx="460375" cy="736600"/>
          </a:xfrm>
          <a:prstGeom prst="rect">
            <a:avLst/>
          </a:prstGeom>
          <a:solidFill>
            <a:srgbClr val="86A44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5032375" y="1771650"/>
            <a:ext cx="460375" cy="736600"/>
          </a:xfrm>
          <a:prstGeom prst="rect">
            <a:avLst/>
          </a:prstGeom>
          <a:solidFill>
            <a:srgbClr val="3D96AE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4572000" y="1771650"/>
            <a:ext cx="460375" cy="736600"/>
          </a:xfrm>
          <a:prstGeom prst="rect">
            <a:avLst/>
          </a:prstGeom>
          <a:solidFill>
            <a:srgbClr val="A8423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4111625" y="1771650"/>
            <a:ext cx="460375" cy="736600"/>
          </a:xfrm>
          <a:prstGeom prst="rect">
            <a:avLst/>
          </a:prstGeom>
          <a:solidFill>
            <a:srgbClr val="6E548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13325" name="Rectangle 20"/>
          <p:cNvSpPr>
            <a:spLocks noChangeArrowheads="1"/>
          </p:cNvSpPr>
          <p:nvPr/>
        </p:nvSpPr>
        <p:spPr bwMode="auto">
          <a:xfrm>
            <a:off x="4572000" y="2508250"/>
            <a:ext cx="920750" cy="368300"/>
          </a:xfrm>
          <a:prstGeom prst="rect">
            <a:avLst/>
          </a:prstGeom>
          <a:solidFill>
            <a:srgbClr val="8EA5CB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TX1</a:t>
            </a: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4572000" y="2876550"/>
            <a:ext cx="920750" cy="368300"/>
          </a:xfrm>
          <a:prstGeom prst="rect">
            <a:avLst/>
          </a:prstGeom>
          <a:solidFill>
            <a:srgbClr val="CE8E8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TX2</a:t>
            </a:r>
          </a:p>
        </p:txBody>
      </p:sp>
      <p:sp>
        <p:nvSpPr>
          <p:cNvPr id="13327" name="Rectangle 22"/>
          <p:cNvSpPr>
            <a:spLocks noChangeArrowheads="1"/>
          </p:cNvSpPr>
          <p:nvPr/>
        </p:nvSpPr>
        <p:spPr bwMode="auto">
          <a:xfrm>
            <a:off x="4572000" y="3244850"/>
            <a:ext cx="920750" cy="368300"/>
          </a:xfrm>
          <a:prstGeom prst="rect">
            <a:avLst/>
          </a:prstGeom>
          <a:solidFill>
            <a:srgbClr val="6E548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13500" y="1127125"/>
            <a:ext cx="1381125" cy="4603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Image Area</a:t>
            </a:r>
          </a:p>
        </p:txBody>
      </p:sp>
      <p:sp>
        <p:nvSpPr>
          <p:cNvPr id="13329" name="Rectangle 24"/>
          <p:cNvSpPr>
            <a:spLocks noChangeArrowheads="1"/>
          </p:cNvSpPr>
          <p:nvPr/>
        </p:nvSpPr>
        <p:spPr bwMode="auto">
          <a:xfrm>
            <a:off x="3651250" y="1771650"/>
            <a:ext cx="460375" cy="736600"/>
          </a:xfrm>
          <a:prstGeom prst="rect">
            <a:avLst/>
          </a:prstGeom>
          <a:solidFill>
            <a:srgbClr val="86A44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3330" name="Rectangle 25"/>
          <p:cNvSpPr>
            <a:spLocks noChangeArrowheads="1"/>
          </p:cNvSpPr>
          <p:nvPr/>
        </p:nvSpPr>
        <p:spPr bwMode="auto">
          <a:xfrm>
            <a:off x="4572000" y="3613150"/>
            <a:ext cx="920750" cy="368300"/>
          </a:xfrm>
          <a:prstGeom prst="rect">
            <a:avLst/>
          </a:prstGeom>
          <a:solidFill>
            <a:srgbClr val="86A44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CCD Output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765CB8D-BCD8-4B04-8497-51116DC18268}" type="slidenum">
              <a:rPr lang="en-US" sz="1400" smtClean="0"/>
              <a:pPr eaLnBrk="1" hangingPunct="1">
                <a:defRPr/>
              </a:pPr>
              <a:t>13</a:t>
            </a:fld>
            <a:endParaRPr lang="en-US" sz="1400" smtClean="0"/>
          </a:p>
        </p:txBody>
      </p:sp>
      <p:pic>
        <p:nvPicPr>
          <p:cNvPr id="14340" name="Picture 4" descr="sta3790_ra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03375"/>
            <a:ext cx="8470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E5C9F15-8CF3-4A3B-902C-852C3F2AC5ED}" type="slidenum">
              <a:rPr lang="en-US" sz="1400" smtClean="0"/>
              <a:pPr eaLnBrk="1" hangingPunct="1">
                <a:defRPr/>
              </a:pPr>
              <a:t>14</a:t>
            </a:fld>
            <a:endParaRPr lang="en-US" sz="14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3EE72B3-8AC7-463B-97A1-86B56AA88EEB}" type="slidenum">
              <a:rPr lang="en-US" sz="1400" smtClean="0"/>
              <a:pPr eaLnBrk="1" hangingPunct="1">
                <a:defRPr/>
              </a:pPr>
              <a:t>15</a:t>
            </a:fld>
            <a:endParaRPr lang="en-US" sz="14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5113"/>
            <a:ext cx="86995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Low sensitivity alone: 104 dB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750000 DN full well, 4.5 DN noise</a:t>
            </a:r>
          </a:p>
          <a:p>
            <a:r>
              <a:rPr lang="en-US" smtClean="0">
                <a:ea typeface="ＭＳ Ｐゴシック" pitchFamily="34" charset="-128"/>
              </a:rPr>
              <a:t>High sensitivity alone: 88 dB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250000 DN full well, 9.0 DN noise</a:t>
            </a:r>
          </a:p>
          <a:p>
            <a:r>
              <a:rPr lang="en-US" smtClean="0">
                <a:ea typeface="ＭＳ Ｐゴシック" pitchFamily="34" charset="-128"/>
              </a:rPr>
              <a:t>Combined output: </a:t>
            </a:r>
            <a:r>
              <a:rPr lang="en-US" sz="3200" smtClean="0">
                <a:ea typeface="ＭＳ Ｐゴシック" pitchFamily="34" charset="-128"/>
              </a:rPr>
              <a:t>114 dB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750000 DN full well,  1.5 DN noise equivalent</a:t>
            </a: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C0E1A95-39FE-4B89-841D-688A944F05C7}" type="slidenum">
              <a:rPr lang="en-US" sz="1400" smtClean="0"/>
              <a:pPr eaLnBrk="1" hangingPunct="1">
                <a:defRPr/>
              </a:pPr>
              <a:t>16</a:t>
            </a:fld>
            <a:endParaRPr lang="en-US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DB73351-94B4-44C3-B68F-040CC83DD702}" type="slidenum">
              <a:rPr lang="en-US" sz="1400" smtClean="0"/>
              <a:pPr eaLnBrk="1" hangingPunct="1">
                <a:defRPr/>
              </a:pPr>
              <a:t>17</a:t>
            </a:fld>
            <a:endParaRPr lang="en-US" sz="1400" smtClean="0"/>
          </a:p>
        </p:txBody>
      </p:sp>
      <p:pic>
        <p:nvPicPr>
          <p:cNvPr id="18436" name="Picture 3" descr="future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/>
          <a:stretch>
            <a:fillRect/>
          </a:stretch>
        </p:blipFill>
        <p:spPr bwMode="auto">
          <a:xfrm>
            <a:off x="1600200" y="1981200"/>
            <a:ext cx="59674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C7A871B-E362-457B-899D-95DE9344B044}" type="slidenum">
              <a:rPr lang="en-US" sz="1400" smtClean="0"/>
              <a:pPr eaLnBrk="1" hangingPunct="1">
                <a:defRPr/>
              </a:pPr>
              <a:t>2</a:t>
            </a:fld>
            <a:endParaRPr lang="en-US" sz="1400" smtClean="0"/>
          </a:p>
        </p:txBody>
      </p:sp>
      <p:pic>
        <p:nvPicPr>
          <p:cNvPr id="3076" name="Picture 3" descr="STA_Employees_Cropped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9246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D8C5633-6741-456C-9639-25B7D4068550}" type="slidenum">
              <a:rPr lang="en-US" sz="1400" smtClean="0"/>
              <a:pPr eaLnBrk="1" hangingPunct="1">
                <a:defRPr/>
              </a:pPr>
              <a:t>3</a:t>
            </a:fld>
            <a:endParaRPr 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a typeface="ＭＳ Ｐゴシック" pitchFamily="34" charset="-128"/>
              </a:rPr>
              <a:t>Recent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a typeface="ＭＳ Ｐゴシック" pitchFamily="34" charset="-128"/>
              </a:rPr>
              <a:t>Archon controller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a typeface="ＭＳ Ｐゴシック" pitchFamily="34" charset="-128"/>
              </a:rPr>
              <a:t>High dynamic range dual output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4AC8618-B03F-47C6-8576-6595BAA2A0A0}" type="slidenum">
              <a:rPr lang="en-US" sz="1400" smtClean="0"/>
              <a:pPr eaLnBrk="1" hangingPunct="1">
                <a:defRPr/>
              </a:pPr>
              <a:t>4</a:t>
            </a:fld>
            <a:endParaRPr 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STA1600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5029200" cy="3657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Full 6” wafer imager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10560 x 10560 pixels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9 micron pixel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111,513,600 pixels per frame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16 outputs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Designed for US Naval Observatory</a:t>
            </a:r>
          </a:p>
        </p:txBody>
      </p:sp>
      <p:pic>
        <p:nvPicPr>
          <p:cNvPr id="5125" name="Picture 5" descr="STA1600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19034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urat_dew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6701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AS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130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STA4150 and STA3600</a:t>
            </a:r>
          </a:p>
        </p:txBody>
      </p:sp>
      <p:sp>
        <p:nvSpPr>
          <p:cNvPr id="6147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STA4150, 4k x 4k 15µm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VIRUS, 2k x 2k 15µm</a:t>
            </a:r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1BDC0DC-B7A9-423A-8C20-BEC5CF95FA7F}" type="slidenum">
              <a:rPr lang="en-US" sz="1400" smtClean="0"/>
              <a:pPr eaLnBrk="1" hangingPunct="1">
                <a:defRPr/>
              </a:pPr>
              <a:t>5</a:t>
            </a:fld>
            <a:endParaRPr lang="en-US" sz="1400" smtClean="0"/>
          </a:p>
        </p:txBody>
      </p:sp>
      <p:pic>
        <p:nvPicPr>
          <p:cNvPr id="6150" name="Picture 3" descr="sta4150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2004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vi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2004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ARIES\Manual\a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46300"/>
            <a:ext cx="7043738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ARIES</a:t>
            </a:r>
          </a:p>
        </p:txBody>
      </p:sp>
      <p:sp>
        <p:nvSpPr>
          <p:cNvPr id="717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STA4150 BI CCD – 4k x 4k 15 um, 4 Outputs</a:t>
            </a:r>
          </a:p>
          <a:p>
            <a:r>
              <a:rPr lang="en-US" smtClean="0">
                <a:ea typeface="ＭＳ Ｐゴシック" pitchFamily="34" charset="-128"/>
              </a:rPr>
              <a:t>Archon Controller</a:t>
            </a:r>
          </a:p>
          <a:p>
            <a:r>
              <a:rPr lang="en-US" smtClean="0">
                <a:ea typeface="ＭＳ Ｐゴシック" pitchFamily="34" charset="-128"/>
              </a:rPr>
              <a:t>Bonn Shutter</a:t>
            </a:r>
          </a:p>
          <a:p>
            <a:r>
              <a:rPr lang="en-US" smtClean="0">
                <a:ea typeface="ＭＳ Ｐゴシック" pitchFamily="34" charset="-128"/>
              </a:rPr>
              <a:t>LN2 Cooling</a:t>
            </a:r>
          </a:p>
          <a:p>
            <a:r>
              <a:rPr lang="en-US" smtClean="0">
                <a:ea typeface="ＭＳ Ｐゴシック" pitchFamily="34" charset="-128"/>
              </a:rPr>
              <a:t>Noise 2.7-2.9 e- 100 kHz</a:t>
            </a:r>
          </a:p>
          <a:p>
            <a:r>
              <a:rPr lang="en-US" smtClean="0">
                <a:ea typeface="ＭＳ Ｐゴシック" pitchFamily="34" charset="-128"/>
              </a:rPr>
              <a:t>Full Well 249-265 ke-</a:t>
            </a:r>
          </a:p>
          <a:p>
            <a:r>
              <a:rPr lang="en-US" smtClean="0">
                <a:ea typeface="ＭＳ Ｐゴシック" pitchFamily="34" charset="-128"/>
              </a:rPr>
              <a:t>Dark Current 0.8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e- / pixel / hour at -120C</a:t>
            </a:r>
          </a:p>
          <a:p>
            <a:r>
              <a:rPr lang="en-US" smtClean="0">
                <a:ea typeface="ＭＳ Ｐゴシック" pitchFamily="34" charset="-128"/>
              </a:rPr>
              <a:t>HCTE &gt; 0.9999997</a:t>
            </a:r>
          </a:p>
          <a:p>
            <a:r>
              <a:rPr lang="en-US" smtClean="0">
                <a:ea typeface="ＭＳ Ｐゴシック" pitchFamily="34" charset="-128"/>
              </a:rPr>
              <a:t>VCTE &gt; 0.99999998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A5912B1-AE5D-4330-9D3A-A0840C05E68F}" type="slidenum">
              <a:rPr lang="en-US" sz="1400" smtClean="0"/>
              <a:pPr eaLnBrk="1" hangingPunct="1">
                <a:defRPr/>
              </a:pPr>
              <a:t>6</a:t>
            </a:fld>
            <a:endParaRPr lang="en-US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Lith\li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997075"/>
            <a:ext cx="53895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Vilnius University Observatory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STA3600 BI CCD – 2k x 2k 15 um, 4 Outputs</a:t>
            </a:r>
          </a:p>
          <a:p>
            <a:r>
              <a:rPr lang="en-US" smtClean="0">
                <a:ea typeface="ＭＳ Ｐゴシック" pitchFamily="34" charset="-128"/>
              </a:rPr>
              <a:t>Archon Controller</a:t>
            </a:r>
          </a:p>
          <a:p>
            <a:r>
              <a:rPr lang="en-US" smtClean="0">
                <a:ea typeface="ＭＳ Ｐゴシック" pitchFamily="34" charset="-128"/>
              </a:rPr>
              <a:t>Melles Griot UTS260 Shutter</a:t>
            </a:r>
          </a:p>
          <a:p>
            <a:r>
              <a:rPr lang="en-US" smtClean="0">
                <a:ea typeface="ＭＳ Ｐゴシック" pitchFamily="34" charset="-128"/>
              </a:rPr>
              <a:t>Cryotiger Cooling</a:t>
            </a:r>
          </a:p>
          <a:p>
            <a:r>
              <a:rPr lang="en-US" smtClean="0">
                <a:ea typeface="ＭＳ Ｐゴシック" pitchFamily="34" charset="-128"/>
              </a:rPr>
              <a:t>Noise 3.1-3.2 e- 100 kHz</a:t>
            </a:r>
          </a:p>
          <a:p>
            <a:r>
              <a:rPr lang="en-US" smtClean="0">
                <a:ea typeface="ＭＳ Ｐゴシック" pitchFamily="34" charset="-128"/>
              </a:rPr>
              <a:t>Full Well 210-216 ke-</a:t>
            </a:r>
          </a:p>
          <a:p>
            <a:r>
              <a:rPr lang="en-US" smtClean="0">
                <a:ea typeface="ＭＳ Ｐゴシック" pitchFamily="34" charset="-128"/>
              </a:rPr>
              <a:t>Dark Current 4.8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e- / pixel / hour at -100C</a:t>
            </a:r>
          </a:p>
          <a:p>
            <a:r>
              <a:rPr lang="en-US" smtClean="0">
                <a:ea typeface="ＭＳ Ｐゴシック" pitchFamily="34" charset="-128"/>
              </a:rPr>
              <a:t>HCTE &gt; 0.999999</a:t>
            </a:r>
          </a:p>
          <a:p>
            <a:r>
              <a:rPr lang="en-US" smtClean="0">
                <a:ea typeface="ＭＳ Ｐゴシック" pitchFamily="34" charset="-128"/>
              </a:rPr>
              <a:t>VCTE &gt; 0.999998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1DE6C8B-65B0-40AA-B9B3-B41C6AFDE797}" type="slidenum">
              <a:rPr lang="en-US" sz="1400" smtClean="0"/>
              <a:pPr eaLnBrk="1" hangingPunct="1">
                <a:defRPr/>
              </a:pPr>
              <a:t>7</a:t>
            </a:fld>
            <a:endParaRPr lang="en-US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DW2013\OR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49974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 Ocean Radiometer</a:t>
            </a:r>
            <a:br>
              <a:rPr lang="en-US" smtClean="0"/>
            </a:br>
            <a:r>
              <a:rPr lang="en-US" smtClean="0"/>
              <a:t>for Carbon Assessment</a:t>
            </a:r>
            <a:br>
              <a:rPr lang="en-US" smtClean="0"/>
            </a:br>
            <a:r>
              <a:rPr lang="en-US" smtClean="0"/>
              <a:t>(ORCA)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STA4100 CCD – 512 x 128 TDI,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26 um pixels</a:t>
            </a:r>
          </a:p>
          <a:p>
            <a:r>
              <a:rPr lang="en-US" smtClean="0">
                <a:ea typeface="ＭＳ Ｐゴシック" pitchFamily="34" charset="-128"/>
              </a:rPr>
              <a:t>Reflex Controller</a:t>
            </a:r>
          </a:p>
          <a:p>
            <a:r>
              <a:rPr lang="en-US" smtClean="0">
                <a:ea typeface="ＭＳ Ｐゴシック" pitchFamily="34" charset="-128"/>
              </a:rPr>
              <a:t>8 Outputs at 20 MHz</a:t>
            </a:r>
          </a:p>
          <a:p>
            <a:r>
              <a:rPr lang="en-US" smtClean="0">
                <a:ea typeface="ＭＳ Ｐゴシック" pitchFamily="34" charset="-128"/>
              </a:rPr>
              <a:t>Rotating telescope at 6 Hz,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33640 lines per revolution,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200 kHz line rate</a:t>
            </a:r>
          </a:p>
          <a:p>
            <a:r>
              <a:rPr lang="en-US" smtClean="0">
                <a:ea typeface="ＭＳ Ｐゴシック" pitchFamily="34" charset="-128"/>
              </a:rPr>
              <a:t>2.5 uV / e-,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800 ke- full well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4D41CB-26E3-4DD1-96D5-4314B79E32D4}" type="slidenum">
              <a:rPr lang="en-US" sz="1400" smtClean="0"/>
              <a:pPr eaLnBrk="1" hangingPunct="1">
                <a:defRPr/>
              </a:pPr>
              <a:t>8</a:t>
            </a:fld>
            <a:endParaRPr lang="en-US" sz="1400" smtClean="0"/>
          </a:p>
        </p:txBody>
      </p:sp>
      <p:pic>
        <p:nvPicPr>
          <p:cNvPr id="9222" name="Picture 3" descr="D:\SDW2013\orca2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276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rchon\RevC\Manual\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048000"/>
            <a:ext cx="421798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Archon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12 slot modular controller, 20 kHz – 3 MHz</a:t>
            </a:r>
          </a:p>
          <a:p>
            <a:r>
              <a:rPr lang="en-US" smtClean="0">
                <a:ea typeface="ＭＳ Ｐゴシック" pitchFamily="34" charset="-128"/>
              </a:rPr>
              <a:t>Copper or fiber gigabit ethernet TCP/IP interface</a:t>
            </a:r>
          </a:p>
          <a:p>
            <a:r>
              <a:rPr lang="en-US" smtClean="0">
                <a:ea typeface="ＭＳ Ｐゴシック" pitchFamily="34" charset="-128"/>
              </a:rPr>
              <a:t>Up to 16 input channels, 16-bit 100 MHz ADCs,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AC-coupled, 32-bit digital CDS</a:t>
            </a:r>
          </a:p>
          <a:p>
            <a:r>
              <a:rPr lang="en-US" smtClean="0">
                <a:ea typeface="ＭＳ Ｐゴシック" pitchFamily="34" charset="-128"/>
              </a:rPr>
              <a:t>8 channel clock driver modules, 14-bit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100 MHz DACs, arbitrary waveform,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programmable slew</a:t>
            </a:r>
          </a:p>
          <a:p>
            <a:r>
              <a:rPr lang="en-US" smtClean="0">
                <a:ea typeface="ＭＳ Ｐゴシック" pitchFamily="34" charset="-128"/>
              </a:rPr>
              <a:t>6/24 channel DC bias modules,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16-bit DACs, voltage/current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monitoring, programmable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current limit</a:t>
            </a:r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35B0399-9EE3-46AB-AA77-B8FB91257B34}" type="slidenum">
              <a:rPr lang="en-US" sz="1400" smtClean="0"/>
              <a:pPr eaLnBrk="1" hangingPunct="1">
                <a:defRPr/>
              </a:pPr>
              <a:t>9</a:t>
            </a:fld>
            <a:endParaRPr lang="en-US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23725</TotalTime>
  <Words>213</Words>
  <Application>Microsoft Office PowerPoint</Application>
  <PresentationFormat>Presentazione su schermo (4:3)</PresentationFormat>
  <Paragraphs>107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Times New Roman</vt:lpstr>
      <vt:lpstr>ＭＳ Ｐゴシック</vt:lpstr>
      <vt:lpstr>Arial</vt:lpstr>
      <vt:lpstr>Tahoma</vt:lpstr>
      <vt:lpstr>Default Design</vt:lpstr>
      <vt:lpstr>Presentazione standard di PowerPoint</vt:lpstr>
      <vt:lpstr>STA</vt:lpstr>
      <vt:lpstr>Introduction </vt:lpstr>
      <vt:lpstr>STA1600</vt:lpstr>
      <vt:lpstr>STA4150 and STA3600</vt:lpstr>
      <vt:lpstr>ARIES</vt:lpstr>
      <vt:lpstr>Vilnius University Observatory</vt:lpstr>
      <vt:lpstr>NASA Ocean Radiometer for Carbon Assessment (ORCA)</vt:lpstr>
      <vt:lpstr>Archon</vt:lpstr>
      <vt:lpstr>High Dynamic Range</vt:lpstr>
      <vt:lpstr>Dual Outputs</vt:lpstr>
      <vt:lpstr>Presentazione standard di PowerPoint</vt:lpstr>
      <vt:lpstr>CCD Output</vt:lpstr>
      <vt:lpstr>Presentazione standard di PowerPoint</vt:lpstr>
      <vt:lpstr>Presentazione standard di PowerPoint</vt:lpstr>
      <vt:lpstr>Performance</vt:lpstr>
      <vt:lpstr>Future Work</vt:lpstr>
    </vt:vector>
  </TitlesOfParts>
  <Company>STA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Richard Bredthauer</dc:creator>
  <cp:lastModifiedBy>tecno</cp:lastModifiedBy>
  <cp:revision>651</cp:revision>
  <dcterms:created xsi:type="dcterms:W3CDTF">2010-06-23T22:42:22Z</dcterms:created>
  <dcterms:modified xsi:type="dcterms:W3CDTF">2013-10-07T08:42:47Z</dcterms:modified>
</cp:coreProperties>
</file>