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2" r:id="rId3"/>
    <p:sldId id="269" r:id="rId4"/>
    <p:sldId id="273" r:id="rId5"/>
    <p:sldId id="264" r:id="rId6"/>
    <p:sldId id="280" r:id="rId7"/>
    <p:sldId id="279" r:id="rId8"/>
    <p:sldId id="263" r:id="rId9"/>
    <p:sldId id="284" r:id="rId10"/>
    <p:sldId id="281" r:id="rId11"/>
    <p:sldId id="278" r:id="rId12"/>
    <p:sldId id="282" r:id="rId13"/>
    <p:sldId id="283" r:id="rId14"/>
    <p:sldId id="277" r:id="rId15"/>
    <p:sldId id="287" r:id="rId16"/>
    <p:sldId id="28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800000"/>
    <a:srgbClr val="FFCCCC"/>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35" autoAdjust="0"/>
    <p:restoredTop sz="94660"/>
  </p:normalViewPr>
  <p:slideViewPr>
    <p:cSldViewPr>
      <p:cViewPr varScale="1">
        <p:scale>
          <a:sx n="77" d="100"/>
          <a:sy n="77" d="100"/>
        </p:scale>
        <p:origin x="-15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916D3-5B94-4098-886F-93FDF965F63F}" type="datetimeFigureOut">
              <a:rPr lang="en-US" smtClean="0"/>
              <a:pPr/>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C6E29-DED2-40AB-BBC1-E9F676F87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D7E5-0F8C-4D58-878E-C14600992FBF}"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DF5C7-CD0E-4EB3-9304-9A86711869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5D7E5-0F8C-4D58-878E-C14600992FBF}" type="datetimeFigureOut">
              <a:rPr lang="en-US" smtClean="0"/>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DF5C7-CD0E-4EB3-9304-9A86711869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BB81C7B9-56BC-4DD3-A8F6-88A0D89D5913@homenet.telecomitalia.it" TargetMode="External"/><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7B1A4528-022A-4775-A34F-F7C23DA270EF@fifiera.loc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7323F8EC-825F-469C-8F19-5AD753967826@fifiera.loc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69C278B1-11D7-4477-86B9-B030F8030A11@homenet.telecomitalia.i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cid:69C278B1-11D7-4477-86B9-B030F8030A11@homenet.telecomitalia.it" TargetMode="External"/><Relationship Id="rId13" Type="http://schemas.openxmlformats.org/officeDocument/2006/relationships/image" Target="../media/image29.jpeg"/><Relationship Id="rId3" Type="http://schemas.openxmlformats.org/officeDocument/2006/relationships/image" Target="../media/image23.jpeg"/><Relationship Id="rId7" Type="http://schemas.openxmlformats.org/officeDocument/2006/relationships/image" Target="../media/image30.jpeg"/><Relationship Id="rId12" Type="http://schemas.openxmlformats.org/officeDocument/2006/relationships/image" Target="cid:7B1A4528-022A-4775-A34F-F7C23DA270EF@fifiera.local" TargetMode="External"/><Relationship Id="rId17" Type="http://schemas.openxmlformats.org/officeDocument/2006/relationships/image" Target="../media/image22.gif"/><Relationship Id="rId2" Type="http://schemas.openxmlformats.org/officeDocument/2006/relationships/image" Target="../media/image1.png"/><Relationship Id="rId16" Type="http://schemas.openxmlformats.org/officeDocument/2006/relationships/image" Target="cid:8A39DB15-47F3-4BD9-8D8C-826BAA0A0201@fifiera.local" TargetMode="Externa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jpeg"/><Relationship Id="rId5" Type="http://schemas.openxmlformats.org/officeDocument/2006/relationships/image" Target="../media/image24.gif"/><Relationship Id="rId15" Type="http://schemas.openxmlformats.org/officeDocument/2006/relationships/image" Target="../media/image25.jpeg"/><Relationship Id="rId10" Type="http://schemas.openxmlformats.org/officeDocument/2006/relationships/image" Target="cid:BB81C7B9-56BC-4DD3-A8F6-88A0D89D5913@homenet.telecomitalia.it" TargetMode="External"/><Relationship Id="rId4" Type="http://schemas.openxmlformats.org/officeDocument/2006/relationships/image" Target="cid:589369DB-6445-4512-B80D-C26B274E5196@homenet.telecomitalia.it" TargetMode="External"/><Relationship Id="rId9" Type="http://schemas.openxmlformats.org/officeDocument/2006/relationships/image" Target="../media/image27.jpeg"/><Relationship Id="rId14" Type="http://schemas.openxmlformats.org/officeDocument/2006/relationships/image" Target="cid:7323F8EC-825F-469C-8F19-5AD753967826@fifiera.loca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cid:0FC5D7D5-4410-431E-BC21-66CE2F8F4EDE@homenet.telecomitalia.it"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cid:1FCE7C8A-6AA4-4B5C-8173-CBC39E25E54D@homenet.telecomitalia.it"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8B3650AD-9D7F-4E43-BD3E-9AB908ADAB96@homenet.telecomitalia.it"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image" Target="cid:D9189DF0-0E2B-4FD7-A0E6-33D17A79E349@homenet.telecomitalia.it" TargetMode="External"/><Relationship Id="rId4" Type="http://schemas.openxmlformats.org/officeDocument/2006/relationships/image" Target="cid:B3976A35-BAC7-4001-8950-2CB78851F364@homenet.telecomitalia.it" TargetMode="Externa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589369DB-6445-4512-B80D-C26B274E5196@homenet.telecomitalia.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cid:8A39DB15-47F3-4BD9-8D8C-826BAA0A0201@fifiera.loc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050675" y="2057400"/>
            <a:ext cx="6792885" cy="2548390"/>
          </a:xfrm>
          <a:prstGeom prst="rect">
            <a:avLst/>
          </a:prstGeom>
          <a:noFill/>
        </p:spPr>
        <p:txBody>
          <a:bodyPr wrap="none" rtlCol="0">
            <a:spAutoFit/>
          </a:bodyPr>
          <a:lstStyle/>
          <a:p>
            <a:pPr algn="ctr">
              <a:lnSpc>
                <a:spcPct val="95000"/>
              </a:lnSpc>
            </a:pPr>
            <a:r>
              <a:rPr lang="en-US" sz="3200" dirty="0" smtClean="0"/>
              <a:t>Welcome to the</a:t>
            </a:r>
          </a:p>
          <a:p>
            <a:pPr algn="ctr">
              <a:lnSpc>
                <a:spcPct val="95000"/>
              </a:lnSpc>
            </a:pPr>
            <a:r>
              <a:rPr lang="en-US" sz="3600" b="1" dirty="0" smtClean="0"/>
              <a:t>Scientific Detector Workshop 2013</a:t>
            </a:r>
          </a:p>
          <a:p>
            <a:pPr algn="ctr">
              <a:lnSpc>
                <a:spcPct val="95000"/>
              </a:lnSpc>
            </a:pPr>
            <a:r>
              <a:rPr lang="en-US" sz="3600" b="1" dirty="0" smtClean="0"/>
              <a:t>Special Evening Presentation</a:t>
            </a:r>
            <a:endParaRPr lang="en-US" sz="3600" dirty="0" smtClean="0"/>
          </a:p>
          <a:p>
            <a:pPr algn="ctr">
              <a:lnSpc>
                <a:spcPct val="95000"/>
              </a:lnSpc>
            </a:pPr>
            <a:r>
              <a:rPr lang="en-US" sz="3200" dirty="0" smtClean="0"/>
              <a:t>9 October 2013</a:t>
            </a:r>
          </a:p>
          <a:p>
            <a:pPr algn="ctr">
              <a:lnSpc>
                <a:spcPct val="95000"/>
              </a:lnSpc>
            </a:pPr>
            <a:r>
              <a:rPr lang="en-US" sz="3200" dirty="0" smtClean="0"/>
              <a:t>Florence, Italy</a:t>
            </a:r>
            <a:endParaRPr lang="en-US" sz="3200" dirty="0"/>
          </a:p>
        </p:txBody>
      </p:sp>
      <p:pic>
        <p:nvPicPr>
          <p:cNvPr id="5" name="Picture 4"/>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304800" y="4556759"/>
            <a:ext cx="2246426" cy="2112233"/>
          </a:xfrm>
          <a:prstGeom prst="rect">
            <a:avLst/>
          </a:prstGeom>
        </p:spPr>
      </p:pic>
      <p:pic>
        <p:nvPicPr>
          <p:cNvPr id="16388" name="Picture 4" descr="http://www.sdw2013.org/images/panorama-florence2.jpg"/>
          <p:cNvPicPr>
            <a:picLocks noChangeAspect="1" noChangeArrowheads="1"/>
          </p:cNvPicPr>
          <p:nvPr/>
        </p:nvPicPr>
        <p:blipFill>
          <a:blip r:embed="rId3" cstate="print"/>
          <a:srcRect/>
          <a:stretch>
            <a:fillRect/>
          </a:stretch>
        </p:blipFill>
        <p:spPr bwMode="auto">
          <a:xfrm>
            <a:off x="2971800" y="4572000"/>
            <a:ext cx="6010275" cy="2076450"/>
          </a:xfrm>
          <a:prstGeom prst="rect">
            <a:avLst/>
          </a:prstGeom>
          <a:noFill/>
        </p:spPr>
      </p:pic>
      <p:pic>
        <p:nvPicPr>
          <p:cNvPr id="16390" name="Picture 6" descr="http://www.sdw2013.org/images/earth%20image%20-%20modis_wonderglobe_lrg.jpg"/>
          <p:cNvPicPr>
            <a:picLocks noChangeAspect="1" noChangeArrowheads="1"/>
          </p:cNvPicPr>
          <p:nvPr/>
        </p:nvPicPr>
        <p:blipFill>
          <a:blip r:embed="rId4" cstate="print"/>
          <a:srcRect/>
          <a:stretch>
            <a:fillRect/>
          </a:stretch>
        </p:blipFill>
        <p:spPr bwMode="auto">
          <a:xfrm>
            <a:off x="3743325" y="228600"/>
            <a:ext cx="1752600" cy="1752600"/>
          </a:xfrm>
          <a:prstGeom prst="rect">
            <a:avLst/>
          </a:prstGeom>
          <a:noFill/>
        </p:spPr>
      </p:pic>
      <p:pic>
        <p:nvPicPr>
          <p:cNvPr id="16392" name="Picture 8" descr="http://www.sdw2013.org/images/esrf.jpg"/>
          <p:cNvPicPr>
            <a:picLocks noChangeAspect="1" noChangeArrowheads="1"/>
          </p:cNvPicPr>
          <p:nvPr/>
        </p:nvPicPr>
        <p:blipFill>
          <a:blip r:embed="rId5" cstate="print"/>
          <a:srcRect/>
          <a:stretch>
            <a:fillRect/>
          </a:stretch>
        </p:blipFill>
        <p:spPr bwMode="auto">
          <a:xfrm>
            <a:off x="6819900" y="228600"/>
            <a:ext cx="2162175" cy="1752600"/>
          </a:xfrm>
          <a:prstGeom prst="rect">
            <a:avLst/>
          </a:prstGeom>
          <a:noFill/>
        </p:spPr>
      </p:pic>
      <p:pic>
        <p:nvPicPr>
          <p:cNvPr id="16394" name="Picture 10" descr="http://www.sdw2013.org/images/beautiful-galaxy.jpg"/>
          <p:cNvPicPr>
            <a:picLocks noChangeAspect="1" noChangeArrowheads="1"/>
          </p:cNvPicPr>
          <p:nvPr/>
        </p:nvPicPr>
        <p:blipFill>
          <a:blip r:embed="rId6" cstate="print"/>
          <a:srcRect/>
          <a:stretch>
            <a:fillRect/>
          </a:stretch>
        </p:blipFill>
        <p:spPr bwMode="auto">
          <a:xfrm>
            <a:off x="304800" y="228600"/>
            <a:ext cx="2114550" cy="1752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386090"/>
          </a:xfrm>
          <a:prstGeom prst="rect">
            <a:avLst/>
          </a:prstGeom>
          <a:noFill/>
        </p:spPr>
        <p:txBody>
          <a:bodyPr wrap="square" rtlCol="0">
            <a:spAutoFit/>
          </a:bodyPr>
          <a:lstStyle/>
          <a:p>
            <a:pPr algn="ctr"/>
            <a:r>
              <a:rPr lang="en-US" sz="2000" b="1" dirty="0" smtClean="0"/>
              <a:t>Asteroid #36213</a:t>
            </a:r>
          </a:p>
          <a:p>
            <a:pPr algn="ctr"/>
            <a:r>
              <a:rPr lang="en-US" dirty="0" smtClean="0"/>
              <a:t>(1999 TU158)</a:t>
            </a:r>
          </a:p>
          <a:p>
            <a:pPr algn="ctr"/>
            <a:endParaRPr lang="en-US" sz="800" dirty="0" smtClean="0"/>
          </a:p>
          <a:p>
            <a:pPr algn="ctr"/>
            <a:r>
              <a:rPr lang="en-US" sz="1600" i="1" dirty="0" smtClean="0"/>
              <a:t>Presented to</a:t>
            </a:r>
          </a:p>
          <a:p>
            <a:pPr algn="ctr"/>
            <a:endParaRPr lang="en-US" sz="800" dirty="0" smtClean="0"/>
          </a:p>
          <a:p>
            <a:pPr algn="ctr"/>
            <a:r>
              <a:rPr lang="en-US" sz="2400" b="1" dirty="0" smtClean="0"/>
              <a:t>Robert Green</a:t>
            </a:r>
          </a:p>
          <a:p>
            <a:pPr algn="ctr"/>
            <a:endParaRPr lang="en-US" sz="800" dirty="0" smtClean="0"/>
          </a:p>
          <a:p>
            <a:pPr algn="ctr"/>
            <a:r>
              <a:rPr lang="en-US" sz="2000" dirty="0" smtClean="0"/>
              <a:t>Imaging </a:t>
            </a:r>
            <a:r>
              <a:rPr lang="en-US" sz="2000" dirty="0" err="1" smtClean="0"/>
              <a:t>Spectroscopist</a:t>
            </a:r>
            <a:endParaRPr lang="en-US" sz="2000" dirty="0" smtClean="0"/>
          </a:p>
          <a:p>
            <a:pPr algn="ctr"/>
            <a:endParaRPr lang="en-US" sz="1600" dirty="0" smtClean="0"/>
          </a:p>
          <a:p>
            <a:pPr algn="ctr"/>
            <a:endParaRPr lang="en-US" sz="1600" dirty="0"/>
          </a:p>
          <a:p>
            <a:pPr algn="just"/>
            <a:r>
              <a:rPr lang="en-US" b="1" dirty="0" smtClean="0"/>
              <a:t>Robert Green (b. 1960) has provided leadership and expertise in imaging spectroscopy for Earth and Planetary Science since joining the Jet Propulsion Laboratory in 1983.  For thirty years he has been the Experiment Scientist for the “gold-standard” airborne AVIRIS sensor, and instruments he has collaborated on are orbiting the Earth, Moon, and Mars; next step is a space mission for atmospheric characterization of </a:t>
            </a:r>
            <a:r>
              <a:rPr lang="en-US" b="1" dirty="0" err="1" smtClean="0"/>
              <a:t>exoplanets</a:t>
            </a:r>
            <a:r>
              <a:rPr lang="en-US" b="1" dirty="0" smtClean="0"/>
              <a:t>.  His knowledge of phenomenology and instrumentation is deep and broad, his science is first class, and his passion for discovery is infectious.  The naming of this asteroid is on the occasion of the Scientific Detector Workshop 2013.</a:t>
            </a:r>
          </a:p>
          <a:p>
            <a:pPr algn="just"/>
            <a:endParaRPr lang="en-US" sz="2800" b="1" dirty="0"/>
          </a:p>
        </p:txBody>
      </p:sp>
      <p:sp>
        <p:nvSpPr>
          <p:cNvPr id="11" name="TextBox 10"/>
          <p:cNvSpPr txBox="1"/>
          <p:nvPr/>
        </p:nvSpPr>
        <p:spPr>
          <a:xfrm>
            <a:off x="1295400" y="5802868"/>
            <a:ext cx="6629400" cy="369332"/>
          </a:xfrm>
          <a:prstGeom prst="rect">
            <a:avLst/>
          </a:prstGeom>
          <a:noFill/>
        </p:spPr>
        <p:txBody>
          <a:bodyPr wrap="square" rtlCol="0">
            <a:spAutoFit/>
          </a:bodyPr>
          <a:lstStyle/>
          <a:p>
            <a:pPr algn="ctr"/>
            <a:r>
              <a:rPr lang="en-US" b="1" dirty="0" smtClean="0"/>
              <a:t>Asteroid 36213 discovered 9 October 1999 by LINEAR at Socorro</a:t>
            </a:r>
            <a:endParaRPr lang="en-US"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985" y="533400"/>
            <a:ext cx="1817615"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5d9ba77-c175-49bd-a006-2d17eb6ec5c7" descr="cid:BB81C7B9-56BC-4DD3-A8F6-88A0D89D5913@homenet.telecomitalia.it"/>
          <p:cNvPicPr>
            <a:picLocks noChangeAspect="1" noChangeArrowheads="1"/>
          </p:cNvPicPr>
          <p:nvPr/>
        </p:nvPicPr>
        <p:blipFill>
          <a:blip r:embed="rId2" r:link="rId3" cstate="print"/>
          <a:srcRect l="11429" t="2857" r="16190" b="21571"/>
          <a:stretch>
            <a:fillRect/>
          </a:stretch>
        </p:blipFill>
        <p:spPr bwMode="auto">
          <a:xfrm>
            <a:off x="685800" y="609600"/>
            <a:ext cx="1447800" cy="2015490"/>
          </a:xfrm>
          <a:prstGeom prst="rect">
            <a:avLst/>
          </a:prstGeom>
          <a:noFill/>
        </p:spPr>
      </p:pic>
      <p:pic>
        <p:nvPicPr>
          <p:cNvPr id="4" name="Picture 3"/>
          <p:cNvPicPr>
            <a:picLocks noChangeAspect="1"/>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447645"/>
          </a:xfrm>
          <a:prstGeom prst="rect">
            <a:avLst/>
          </a:prstGeom>
          <a:noFill/>
        </p:spPr>
        <p:txBody>
          <a:bodyPr wrap="square" rtlCol="0">
            <a:spAutoFit/>
          </a:bodyPr>
          <a:lstStyle/>
          <a:p>
            <a:pPr algn="ctr"/>
            <a:r>
              <a:rPr lang="en-US" sz="2000" b="1" dirty="0" smtClean="0"/>
              <a:t>Asteroid #249553</a:t>
            </a:r>
          </a:p>
          <a:p>
            <a:pPr algn="ctr"/>
            <a:r>
              <a:rPr lang="en-US" dirty="0" smtClean="0"/>
              <a:t>(2010 JV136)</a:t>
            </a:r>
          </a:p>
          <a:p>
            <a:pPr algn="ctr"/>
            <a:endParaRPr lang="en-US" sz="800" dirty="0"/>
          </a:p>
          <a:p>
            <a:pPr algn="ctr"/>
            <a:r>
              <a:rPr lang="en-US" sz="1600" i="1" dirty="0" smtClean="0"/>
              <a:t>Presented to</a:t>
            </a:r>
          </a:p>
          <a:p>
            <a:pPr algn="ctr"/>
            <a:endParaRPr lang="en-US" sz="800" dirty="0"/>
          </a:p>
          <a:p>
            <a:pPr algn="ctr"/>
            <a:r>
              <a:rPr lang="en-US" sz="2400" b="1" dirty="0" smtClean="0"/>
              <a:t>Satoshi Miyazaki</a:t>
            </a:r>
          </a:p>
          <a:p>
            <a:pPr algn="ctr"/>
            <a:endParaRPr lang="en-US" sz="800" dirty="0"/>
          </a:p>
          <a:p>
            <a:pPr algn="ctr"/>
            <a:r>
              <a:rPr lang="en-US" sz="2000" dirty="0" smtClean="0"/>
              <a:t>CCD Pioneer</a:t>
            </a:r>
            <a:endParaRPr lang="en-US" dirty="0" smtClean="0"/>
          </a:p>
          <a:p>
            <a:pPr algn="ctr"/>
            <a:endParaRPr lang="en-US" sz="1600" dirty="0" smtClean="0"/>
          </a:p>
          <a:p>
            <a:pPr algn="ctr"/>
            <a:endParaRPr lang="en-US" sz="1600" dirty="0" smtClean="0"/>
          </a:p>
          <a:p>
            <a:pPr algn="ctr"/>
            <a:endParaRPr lang="en-US" sz="1600" dirty="0"/>
          </a:p>
          <a:p>
            <a:pPr algn="just"/>
            <a:r>
              <a:rPr lang="en-US" b="1" dirty="0" smtClean="0"/>
              <a:t>Satoshi Miyazaki (b. 1965), associate professor of astronomy at the National Astronomical Observatory of Japan, has pioneered the development and use of CCDs in the Japanese astronomical community.  He motivated and guided the development of high performance, large format CCDs from Hamamatsu Photonics that are now used in some of the most advanced instrumentation in ground-based astronomy.  He is Principal Investigator of the 870-megapixel Hyper </a:t>
            </a:r>
            <a:r>
              <a:rPr lang="en-US" b="1" dirty="0" err="1" smtClean="0"/>
              <a:t>Suprime</a:t>
            </a:r>
            <a:r>
              <a:rPr lang="en-US" b="1" dirty="0" smtClean="0"/>
              <a:t>-Cam project on the Subaru 8.2-meter telescope.  The naming of this asteroid is on the occasion of the Scientific Detector Workshop 2013.</a:t>
            </a:r>
          </a:p>
          <a:p>
            <a:pPr algn="just"/>
            <a:endParaRPr lang="en-US" sz="2800" b="1" dirty="0"/>
          </a:p>
        </p:txBody>
      </p:sp>
      <p:sp>
        <p:nvSpPr>
          <p:cNvPr id="11" name="TextBox 10"/>
          <p:cNvSpPr txBox="1"/>
          <p:nvPr/>
        </p:nvSpPr>
        <p:spPr>
          <a:xfrm>
            <a:off x="1866900" y="5802868"/>
            <a:ext cx="5486400" cy="369332"/>
          </a:xfrm>
          <a:prstGeom prst="rect">
            <a:avLst/>
          </a:prstGeom>
          <a:noFill/>
        </p:spPr>
        <p:txBody>
          <a:bodyPr wrap="square" rtlCol="0">
            <a:spAutoFit/>
          </a:bodyPr>
          <a:lstStyle/>
          <a:p>
            <a:pPr algn="ctr"/>
            <a:r>
              <a:rPr lang="en-US" b="1" dirty="0" smtClean="0"/>
              <a:t>Asteroid 249553 discovered 14 May 2010 by WISE</a:t>
            </a:r>
            <a:endParaRPr lang="en-US" b="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663089"/>
          </a:xfrm>
          <a:prstGeom prst="rect">
            <a:avLst/>
          </a:prstGeom>
          <a:noFill/>
        </p:spPr>
        <p:txBody>
          <a:bodyPr wrap="square" rtlCol="0">
            <a:spAutoFit/>
          </a:bodyPr>
          <a:lstStyle/>
          <a:p>
            <a:pPr algn="ctr"/>
            <a:r>
              <a:rPr lang="en-US" sz="2000" b="1" dirty="0" smtClean="0"/>
              <a:t>Asteroid #40919</a:t>
            </a:r>
          </a:p>
          <a:p>
            <a:pPr algn="ctr"/>
            <a:r>
              <a:rPr lang="en-US" dirty="0" smtClean="0"/>
              <a:t>(1999 TF162)</a:t>
            </a:r>
          </a:p>
          <a:p>
            <a:pPr algn="ctr"/>
            <a:endParaRPr lang="en-US" sz="800" dirty="0" smtClean="0"/>
          </a:p>
          <a:p>
            <a:pPr algn="ctr"/>
            <a:r>
              <a:rPr lang="en-US" sz="1600" i="1" dirty="0" smtClean="0"/>
              <a:t>Presented to</a:t>
            </a:r>
          </a:p>
          <a:p>
            <a:pPr algn="ctr"/>
            <a:endParaRPr lang="en-US" sz="800" dirty="0" smtClean="0"/>
          </a:p>
          <a:p>
            <a:pPr algn="ctr"/>
            <a:r>
              <a:rPr lang="en-US" sz="2400" b="1" dirty="0" smtClean="0"/>
              <a:t>John </a:t>
            </a:r>
            <a:r>
              <a:rPr lang="en-US" sz="2400" b="1" dirty="0" err="1" smtClean="0"/>
              <a:t>Tonry</a:t>
            </a:r>
            <a:endParaRPr lang="en-US" sz="2400" b="1" dirty="0" smtClean="0"/>
          </a:p>
          <a:p>
            <a:pPr algn="ctr"/>
            <a:endParaRPr lang="en-US" sz="800" dirty="0" smtClean="0"/>
          </a:p>
          <a:p>
            <a:pPr algn="ctr"/>
            <a:r>
              <a:rPr lang="en-US" sz="2000" dirty="0" smtClean="0"/>
              <a:t>Astronomy Trailblazer</a:t>
            </a:r>
          </a:p>
          <a:p>
            <a:pPr algn="ctr"/>
            <a:endParaRPr lang="en-US" sz="1600" dirty="0" smtClean="0"/>
          </a:p>
          <a:p>
            <a:pPr algn="ctr"/>
            <a:endParaRPr lang="en-US" sz="1600" dirty="0"/>
          </a:p>
          <a:p>
            <a:pPr algn="just"/>
            <a:r>
              <a:rPr lang="en-US" b="1" dirty="0" smtClean="0"/>
              <a:t>John </a:t>
            </a:r>
            <a:r>
              <a:rPr lang="en-US" b="1" dirty="0" err="1" smtClean="0"/>
              <a:t>Tonry</a:t>
            </a:r>
            <a:r>
              <a:rPr lang="en-US" b="1" dirty="0" smtClean="0"/>
              <a:t> (b. 1953), of the University of Hawai’i, has defined the cutting edge of science and technology in many areas of astronomy.  He developed the concept for the orthogonal transfer CCD that populates the world’s largest focal plane array, the 1.2 </a:t>
            </a:r>
            <a:r>
              <a:rPr lang="en-US" b="1" dirty="0" err="1" smtClean="0"/>
              <a:t>Gigapixel</a:t>
            </a:r>
            <a:r>
              <a:rPr lang="en-US" b="1" dirty="0" smtClean="0"/>
              <a:t> Pan-STARRS.   Based on careful image processing techniques, he developed a new method for extragalactic distance determinations using surface brightness fluctuations to determine the distance scale of the universe.  He was on the team that made Nobel Prize winning discovery of dark energy, and he is developing a system of telescopes to scan the entire sky twice per night to find the killer asteroid before it finds us.  The naming of this asteroid is on the occasion of the Scientific Detector Workshop 2013.</a:t>
            </a:r>
          </a:p>
          <a:p>
            <a:pPr algn="just"/>
            <a:endParaRPr lang="en-US" sz="2800" b="1" dirty="0"/>
          </a:p>
        </p:txBody>
      </p:sp>
      <p:sp>
        <p:nvSpPr>
          <p:cNvPr id="11" name="TextBox 10"/>
          <p:cNvSpPr txBox="1"/>
          <p:nvPr/>
        </p:nvSpPr>
        <p:spPr>
          <a:xfrm>
            <a:off x="952500" y="5955268"/>
            <a:ext cx="7315200" cy="369332"/>
          </a:xfrm>
          <a:prstGeom prst="rect">
            <a:avLst/>
          </a:prstGeom>
          <a:noFill/>
        </p:spPr>
        <p:txBody>
          <a:bodyPr wrap="square" rtlCol="0">
            <a:spAutoFit/>
          </a:bodyPr>
          <a:lstStyle/>
          <a:p>
            <a:pPr algn="ctr"/>
            <a:r>
              <a:rPr lang="en-US" b="1" dirty="0" smtClean="0"/>
              <a:t>Asteroid 40919 discovered 9 October 1999 by LINEAR at Socorro</a:t>
            </a:r>
            <a:endParaRPr lang="en-US" b="1" dirty="0"/>
          </a:p>
        </p:txBody>
      </p:sp>
      <p:pic>
        <p:nvPicPr>
          <p:cNvPr id="5" name="58378292-dade-4cc9-8f2b-3f2949ce7407" descr="cid:7B1A4528-022A-4775-A34F-F7C23DA270EF@fifiera.local"/>
          <p:cNvPicPr>
            <a:picLocks noChangeAspect="1" noChangeArrowheads="1"/>
          </p:cNvPicPr>
          <p:nvPr/>
        </p:nvPicPr>
        <p:blipFill>
          <a:blip r:embed="rId3" r:link="rId4" cstate="print"/>
          <a:srcRect l="11112" b="10000"/>
          <a:stretch>
            <a:fillRect/>
          </a:stretch>
        </p:blipFill>
        <p:spPr bwMode="auto">
          <a:xfrm>
            <a:off x="609600" y="533400"/>
            <a:ext cx="1524000" cy="20574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386090"/>
          </a:xfrm>
          <a:prstGeom prst="rect">
            <a:avLst/>
          </a:prstGeom>
          <a:noFill/>
        </p:spPr>
        <p:txBody>
          <a:bodyPr wrap="square" rtlCol="0">
            <a:spAutoFit/>
          </a:bodyPr>
          <a:lstStyle/>
          <a:p>
            <a:pPr algn="ctr"/>
            <a:r>
              <a:rPr lang="en-US" sz="2000" b="1" dirty="0" smtClean="0"/>
              <a:t>Asteroid #40981</a:t>
            </a:r>
          </a:p>
          <a:p>
            <a:pPr algn="ctr"/>
            <a:r>
              <a:rPr lang="en-US" dirty="0" smtClean="0"/>
              <a:t>(1999 TL284)</a:t>
            </a:r>
          </a:p>
          <a:p>
            <a:pPr algn="ctr"/>
            <a:endParaRPr lang="en-US" sz="800" dirty="0" smtClean="0"/>
          </a:p>
          <a:p>
            <a:pPr algn="ctr"/>
            <a:r>
              <a:rPr lang="en-US" sz="1600" i="1" dirty="0" smtClean="0"/>
              <a:t>Presented to</a:t>
            </a:r>
          </a:p>
          <a:p>
            <a:pPr algn="ctr"/>
            <a:endParaRPr lang="en-US" sz="800" dirty="0" smtClean="0"/>
          </a:p>
          <a:p>
            <a:pPr algn="ctr"/>
            <a:r>
              <a:rPr lang="en-US" sz="2400" b="1" dirty="0" smtClean="0"/>
              <a:t>Stephen Holland</a:t>
            </a:r>
          </a:p>
          <a:p>
            <a:pPr algn="ctr"/>
            <a:endParaRPr lang="en-US" sz="800" dirty="0" smtClean="0"/>
          </a:p>
          <a:p>
            <a:pPr algn="ctr"/>
            <a:r>
              <a:rPr lang="en-US" sz="2000" dirty="0" smtClean="0"/>
              <a:t>CCD Developer Extraordinaire</a:t>
            </a:r>
          </a:p>
          <a:p>
            <a:pPr algn="ctr"/>
            <a:endParaRPr lang="en-US" sz="1600" dirty="0" smtClean="0"/>
          </a:p>
          <a:p>
            <a:pPr algn="ctr"/>
            <a:endParaRPr lang="en-US" sz="1600" dirty="0"/>
          </a:p>
          <a:p>
            <a:pPr algn="just"/>
            <a:r>
              <a:rPr lang="en-US" b="1" dirty="0" smtClean="0"/>
              <a:t>Stephen Holland (b. 1956), of Lawrence Berkeley National Laboratory, is a pioneer in the development of high-performance silicon detectors for medical imaging, x-ray photon sciences, astronomy, and high-energy physics.  He led the development of thick, high resistivity p-channel CCDs that provide very high quantum efficiency in the near-infrared.  His CCDs are operating in several observatories, including the dark energy camera (</a:t>
            </a:r>
            <a:r>
              <a:rPr lang="en-US" b="1" dirty="0" err="1" smtClean="0"/>
              <a:t>DECam</a:t>
            </a:r>
            <a:r>
              <a:rPr lang="en-US" b="1" dirty="0" smtClean="0"/>
              <a:t>) in Cerro </a:t>
            </a:r>
            <a:r>
              <a:rPr lang="en-US" b="1" dirty="0" err="1" smtClean="0"/>
              <a:t>Tololo</a:t>
            </a:r>
            <a:r>
              <a:rPr lang="en-US" b="1" dirty="0" smtClean="0"/>
              <a:t>, the BOSS spectrographs at Apache Point, the low resolution spectrograph at the W.M. Keck Observatory, and exoplanet searches at Lick Observatory.  The naming of this asteroid is on the occasion of the Scientific Detector Workshop 2013.</a:t>
            </a:r>
          </a:p>
          <a:p>
            <a:pPr algn="just"/>
            <a:endParaRPr lang="en-US" sz="2800" b="1" dirty="0"/>
          </a:p>
        </p:txBody>
      </p:sp>
      <p:sp>
        <p:nvSpPr>
          <p:cNvPr id="11" name="TextBox 10"/>
          <p:cNvSpPr txBox="1"/>
          <p:nvPr/>
        </p:nvSpPr>
        <p:spPr>
          <a:xfrm>
            <a:off x="914400" y="5802868"/>
            <a:ext cx="7391400" cy="369332"/>
          </a:xfrm>
          <a:prstGeom prst="rect">
            <a:avLst/>
          </a:prstGeom>
          <a:noFill/>
        </p:spPr>
        <p:txBody>
          <a:bodyPr wrap="square" rtlCol="0">
            <a:spAutoFit/>
          </a:bodyPr>
          <a:lstStyle/>
          <a:p>
            <a:pPr algn="ctr"/>
            <a:r>
              <a:rPr lang="en-US" b="1" dirty="0" smtClean="0"/>
              <a:t>Asteroid 40981 discovered 9 October 1999 by LINEAR at Socorro</a:t>
            </a:r>
            <a:endParaRPr lang="en-US" b="1" dirty="0"/>
          </a:p>
        </p:txBody>
      </p:sp>
      <p:pic>
        <p:nvPicPr>
          <p:cNvPr id="5" name="f7860885-1f56-402b-9977-0ce1cd49bd6f" descr="cid:7323F8EC-825F-469C-8F19-5AD753967826@fifiera.local"/>
          <p:cNvPicPr>
            <a:picLocks noChangeAspect="1" noChangeArrowheads="1"/>
          </p:cNvPicPr>
          <p:nvPr/>
        </p:nvPicPr>
        <p:blipFill>
          <a:blip r:embed="rId3" r:link="rId4" cstate="print"/>
          <a:srcRect l="12609" t="3261" r="13043" b="18478"/>
          <a:stretch>
            <a:fillRect/>
          </a:stretch>
        </p:blipFill>
        <p:spPr bwMode="auto">
          <a:xfrm>
            <a:off x="609600" y="609600"/>
            <a:ext cx="1447800" cy="2032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539978"/>
          </a:xfrm>
          <a:prstGeom prst="rect">
            <a:avLst/>
          </a:prstGeom>
          <a:noFill/>
        </p:spPr>
        <p:txBody>
          <a:bodyPr wrap="square" rtlCol="0">
            <a:spAutoFit/>
          </a:bodyPr>
          <a:lstStyle/>
          <a:p>
            <a:pPr algn="ctr"/>
            <a:r>
              <a:rPr lang="en-US" sz="2000" b="1" dirty="0" smtClean="0"/>
              <a:t>Asteroid #40917</a:t>
            </a:r>
          </a:p>
          <a:p>
            <a:pPr algn="ctr"/>
            <a:r>
              <a:rPr lang="en-US" dirty="0" smtClean="0"/>
              <a:t>(1999 TW156)</a:t>
            </a:r>
          </a:p>
          <a:p>
            <a:pPr algn="ctr"/>
            <a:endParaRPr lang="en-US" sz="800" dirty="0"/>
          </a:p>
          <a:p>
            <a:pPr algn="ctr"/>
            <a:r>
              <a:rPr lang="en-US" sz="1600" i="1" dirty="0" smtClean="0"/>
              <a:t>Presented to</a:t>
            </a:r>
          </a:p>
          <a:p>
            <a:pPr algn="ctr"/>
            <a:endParaRPr lang="en-US" sz="800" dirty="0"/>
          </a:p>
          <a:p>
            <a:pPr algn="ctr"/>
            <a:r>
              <a:rPr lang="en-US" sz="2400" b="1" dirty="0" smtClean="0"/>
              <a:t>Paul Jorden</a:t>
            </a:r>
          </a:p>
          <a:p>
            <a:pPr algn="ctr"/>
            <a:endParaRPr lang="en-US" sz="800" dirty="0"/>
          </a:p>
          <a:p>
            <a:pPr algn="ctr"/>
            <a:r>
              <a:rPr lang="en-US" sz="2000" dirty="0" smtClean="0"/>
              <a:t>CCD Mosaic Expert</a:t>
            </a:r>
          </a:p>
          <a:p>
            <a:pPr algn="ctr"/>
            <a:endParaRPr lang="en-US" sz="1600" dirty="0" smtClean="0"/>
          </a:p>
          <a:p>
            <a:pPr algn="ctr"/>
            <a:endParaRPr lang="en-US" b="1" dirty="0" smtClean="0"/>
          </a:p>
          <a:p>
            <a:pPr algn="just"/>
            <a:r>
              <a:rPr lang="en-GB" b="1" dirty="0" smtClean="0"/>
              <a:t>Paul Jorden (b. 1951) has a unique career that has included leadership positions in the scientific community (Royal Greenwich Observatory) and industry (e2v technologies).  His teams have developed state-of-the-art imaging sensors and applied them to ground-based and space astronomy over a period of more than three decades.   He is distinguished in the astronomical community where he has been critical to the success of many of the most advanced facilities, including the CFHT </a:t>
            </a:r>
            <a:r>
              <a:rPr lang="en-GB" b="1" dirty="0" err="1" smtClean="0"/>
              <a:t>Megacam</a:t>
            </a:r>
            <a:r>
              <a:rPr lang="en-GB" b="1" dirty="0" smtClean="0"/>
              <a:t>, ESO VST, SAO </a:t>
            </a:r>
            <a:r>
              <a:rPr lang="en-GB" b="1" dirty="0" err="1" smtClean="0"/>
              <a:t>Megacam</a:t>
            </a:r>
            <a:r>
              <a:rPr lang="en-GB" b="1" dirty="0" smtClean="0"/>
              <a:t>, </a:t>
            </a:r>
            <a:r>
              <a:rPr lang="en-GB" b="1" dirty="0" err="1" smtClean="0"/>
              <a:t>Kepler</a:t>
            </a:r>
            <a:r>
              <a:rPr lang="en-GB" b="1" dirty="0" smtClean="0"/>
              <a:t> and Gaia, a mission </a:t>
            </a:r>
            <a:r>
              <a:rPr lang="en-US" b="1" dirty="0" smtClean="0"/>
              <a:t>which will measure more than a billion stars to map the Milky Way to unprecedented precision.   The naming of this asteroid is on the occasion of the Scientific Detector Workshop 2013.</a:t>
            </a:r>
          </a:p>
          <a:p>
            <a:pPr algn="just"/>
            <a:endParaRPr lang="en-US" b="1" dirty="0"/>
          </a:p>
        </p:txBody>
      </p:sp>
      <p:sp>
        <p:nvSpPr>
          <p:cNvPr id="11" name="TextBox 10"/>
          <p:cNvSpPr txBox="1"/>
          <p:nvPr/>
        </p:nvSpPr>
        <p:spPr>
          <a:xfrm>
            <a:off x="1428750" y="6031468"/>
            <a:ext cx="6362700" cy="369332"/>
          </a:xfrm>
          <a:prstGeom prst="rect">
            <a:avLst/>
          </a:prstGeom>
          <a:noFill/>
        </p:spPr>
        <p:txBody>
          <a:bodyPr wrap="square" rtlCol="0">
            <a:spAutoFit/>
          </a:bodyPr>
          <a:lstStyle/>
          <a:p>
            <a:pPr algn="r"/>
            <a:r>
              <a:rPr lang="en-US" b="1" dirty="0" smtClean="0"/>
              <a:t>Asteroid 40917 discovered 9 October 1999 by LINEAR at Socorro</a:t>
            </a:r>
          </a:p>
        </p:txBody>
      </p:sp>
      <p:pic>
        <p:nvPicPr>
          <p:cNvPr id="7" name="c1ef1968-54df-4246-8a32-ee0bf8df8f83" descr="cid:69C278B1-11D7-4477-86B9-B030F8030A11@homenet.telecomitalia.it"/>
          <p:cNvPicPr>
            <a:picLocks noChangeAspect="1" noChangeArrowheads="1"/>
          </p:cNvPicPr>
          <p:nvPr/>
        </p:nvPicPr>
        <p:blipFill>
          <a:blip r:embed="rId3" r:link="rId4" cstate="print"/>
          <a:srcRect l="14285" t="5357" r="17857" b="23393"/>
          <a:stretch>
            <a:fillRect/>
          </a:stretch>
        </p:blipFill>
        <p:spPr bwMode="auto">
          <a:xfrm>
            <a:off x="661086" y="533400"/>
            <a:ext cx="1447800" cy="202692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458200" cy="933204"/>
          </a:xfrm>
          <a:prstGeom prst="rect">
            <a:avLst/>
          </a:prstGeom>
          <a:noFill/>
        </p:spPr>
        <p:txBody>
          <a:bodyPr wrap="square" rtlCol="0">
            <a:spAutoFit/>
          </a:bodyPr>
          <a:lstStyle/>
          <a:p>
            <a:pPr>
              <a:lnSpc>
                <a:spcPct val="85000"/>
              </a:lnSpc>
            </a:pPr>
            <a:r>
              <a:rPr lang="en-US" sz="3200" b="1" dirty="0" smtClean="0"/>
              <a:t>Congratulations to the SDW 2013</a:t>
            </a:r>
          </a:p>
          <a:p>
            <a:pPr>
              <a:lnSpc>
                <a:spcPct val="85000"/>
              </a:lnSpc>
            </a:pPr>
            <a:r>
              <a:rPr lang="en-US" sz="3200" b="1" dirty="0" smtClean="0"/>
              <a:t>Lifetime Achievement Awardees !</a:t>
            </a:r>
          </a:p>
        </p:txBody>
      </p:sp>
      <p:pic>
        <p:nvPicPr>
          <p:cNvPr id="5" name="Picture 4"/>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8030046" y="152401"/>
            <a:ext cx="972493" cy="914400"/>
          </a:xfrm>
          <a:prstGeom prst="rect">
            <a:avLst/>
          </a:prstGeom>
        </p:spPr>
      </p:pic>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412265" y="3505200"/>
            <a:ext cx="1107141" cy="565283"/>
          </a:xfrm>
          <a:prstGeom prst="rect">
            <a:avLst/>
          </a:prstGeom>
          <a:noFill/>
        </p:spPr>
        <p:txBody>
          <a:bodyPr wrap="square" rtlCol="0">
            <a:spAutoFit/>
          </a:bodyPr>
          <a:lstStyle/>
          <a:p>
            <a:pPr marL="0" lvl="1" algn="ctr">
              <a:lnSpc>
                <a:spcPct val="85000"/>
              </a:lnSpc>
            </a:pPr>
            <a:r>
              <a:rPr lang="en-US" b="1" dirty="0" smtClean="0"/>
              <a:t>Ian</a:t>
            </a:r>
          </a:p>
          <a:p>
            <a:pPr marL="0" lvl="1" algn="ctr">
              <a:lnSpc>
                <a:spcPct val="85000"/>
              </a:lnSpc>
            </a:pPr>
            <a:r>
              <a:rPr lang="en-US" b="1" dirty="0" smtClean="0"/>
              <a:t>McLean</a:t>
            </a:r>
          </a:p>
        </p:txBody>
      </p:sp>
      <p:pic>
        <p:nvPicPr>
          <p:cNvPr id="22" name="23a701a6-b3f7-44b5-a132-480fbfe14773" descr="cid:589369DB-6445-4512-B80D-C26B274E5196@homenet.telecomitalia.it"/>
          <p:cNvPicPr>
            <a:picLocks noChangeAspect="1" noChangeArrowheads="1"/>
          </p:cNvPicPr>
          <p:nvPr/>
        </p:nvPicPr>
        <p:blipFill>
          <a:blip r:embed="rId3" r:link="rId4" cstate="print"/>
          <a:srcRect l="11400" t="6000" r="11200" b="14200"/>
          <a:stretch>
            <a:fillRect/>
          </a:stretch>
        </p:blipFill>
        <p:spPr bwMode="auto">
          <a:xfrm>
            <a:off x="228600" y="1371600"/>
            <a:ext cx="1474470" cy="2026920"/>
          </a:xfrm>
          <a:prstGeom prst="rect">
            <a:avLst/>
          </a:prstGeom>
          <a:noFill/>
        </p:spPr>
      </p:pic>
      <p:pic>
        <p:nvPicPr>
          <p:cNvPr id="23" name="Picture 2" descr="http://www.chem.arizona.edu/faculty_profile/dent/dent.gif"/>
          <p:cNvPicPr>
            <a:picLocks noChangeAspect="1" noChangeArrowheads="1"/>
          </p:cNvPicPr>
          <p:nvPr/>
        </p:nvPicPr>
        <p:blipFill>
          <a:blip r:embed="rId5" cstate="print"/>
          <a:srcRect/>
          <a:stretch>
            <a:fillRect/>
          </a:stretch>
        </p:blipFill>
        <p:spPr bwMode="auto">
          <a:xfrm>
            <a:off x="1930400" y="1371600"/>
            <a:ext cx="1449161" cy="2028826"/>
          </a:xfrm>
          <a:prstGeom prst="rect">
            <a:avLst/>
          </a:prstGeom>
          <a:noFill/>
        </p:spPr>
      </p:pic>
      <p:pic>
        <p:nvPicPr>
          <p:cNvPr id="2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l="12320" r="9651"/>
          <a:stretch>
            <a:fillRect/>
          </a:stretch>
        </p:blipFill>
        <p:spPr bwMode="auto">
          <a:xfrm>
            <a:off x="3639670" y="1371600"/>
            <a:ext cx="1447800" cy="2022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c1ef1968-54df-4246-8a32-ee0bf8df8f83" descr="cid:69C278B1-11D7-4477-86B9-B030F8030A11@homenet.telecomitalia.it"/>
          <p:cNvPicPr>
            <a:picLocks noChangeAspect="1" noChangeArrowheads="1"/>
          </p:cNvPicPr>
          <p:nvPr/>
        </p:nvPicPr>
        <p:blipFill>
          <a:blip r:embed="rId7" r:link="rId8" cstate="print"/>
          <a:srcRect l="14285" t="5357" r="17857" b="23393"/>
          <a:stretch>
            <a:fillRect/>
          </a:stretch>
        </p:blipFill>
        <p:spPr bwMode="auto">
          <a:xfrm>
            <a:off x="5334000" y="1371600"/>
            <a:ext cx="1447800" cy="2026920"/>
          </a:xfrm>
          <a:prstGeom prst="rect">
            <a:avLst/>
          </a:prstGeom>
          <a:noFill/>
        </p:spPr>
      </p:pic>
      <p:pic>
        <p:nvPicPr>
          <p:cNvPr id="26" name="f5d9ba77-c175-49bd-a006-2d17eb6ec5c7" descr="cid:BB81C7B9-56BC-4DD3-A8F6-88A0D89D5913@homenet.telecomitalia.it"/>
          <p:cNvPicPr>
            <a:picLocks noChangeAspect="1" noChangeArrowheads="1"/>
          </p:cNvPicPr>
          <p:nvPr/>
        </p:nvPicPr>
        <p:blipFill>
          <a:blip r:embed="rId9" r:link="rId10" cstate="print"/>
          <a:srcRect l="11429" t="2857" r="16190" b="21571"/>
          <a:stretch>
            <a:fillRect/>
          </a:stretch>
        </p:blipFill>
        <p:spPr bwMode="auto">
          <a:xfrm>
            <a:off x="7010400" y="1371600"/>
            <a:ext cx="1447800" cy="2015490"/>
          </a:xfrm>
          <a:prstGeom prst="rect">
            <a:avLst/>
          </a:prstGeom>
          <a:noFill/>
        </p:spPr>
      </p:pic>
      <p:sp>
        <p:nvSpPr>
          <p:cNvPr id="27" name="TextBox 26"/>
          <p:cNvSpPr txBox="1"/>
          <p:nvPr/>
        </p:nvSpPr>
        <p:spPr>
          <a:xfrm>
            <a:off x="2101410" y="3505200"/>
            <a:ext cx="1107141" cy="565283"/>
          </a:xfrm>
          <a:prstGeom prst="rect">
            <a:avLst/>
          </a:prstGeom>
          <a:noFill/>
        </p:spPr>
        <p:txBody>
          <a:bodyPr wrap="square" rtlCol="0">
            <a:spAutoFit/>
          </a:bodyPr>
          <a:lstStyle/>
          <a:p>
            <a:pPr marL="0" lvl="1" algn="ctr">
              <a:lnSpc>
                <a:spcPct val="85000"/>
              </a:lnSpc>
            </a:pPr>
            <a:r>
              <a:rPr lang="en-US" b="1" dirty="0" smtClean="0"/>
              <a:t>Bonner</a:t>
            </a:r>
          </a:p>
          <a:p>
            <a:pPr marL="0" lvl="1" algn="ctr">
              <a:lnSpc>
                <a:spcPct val="85000"/>
              </a:lnSpc>
            </a:pPr>
            <a:r>
              <a:rPr lang="en-US" b="1" dirty="0" smtClean="0"/>
              <a:t>Denton</a:t>
            </a:r>
          </a:p>
        </p:txBody>
      </p:sp>
      <p:sp>
        <p:nvSpPr>
          <p:cNvPr id="28" name="TextBox 27"/>
          <p:cNvSpPr txBox="1"/>
          <p:nvPr/>
        </p:nvSpPr>
        <p:spPr>
          <a:xfrm>
            <a:off x="3810000" y="3505200"/>
            <a:ext cx="1107141" cy="565283"/>
          </a:xfrm>
          <a:prstGeom prst="rect">
            <a:avLst/>
          </a:prstGeom>
          <a:noFill/>
        </p:spPr>
        <p:txBody>
          <a:bodyPr wrap="square" rtlCol="0">
            <a:spAutoFit/>
          </a:bodyPr>
          <a:lstStyle/>
          <a:p>
            <a:pPr marL="0" lvl="1" algn="ctr">
              <a:lnSpc>
                <a:spcPct val="85000"/>
              </a:lnSpc>
            </a:pPr>
            <a:r>
              <a:rPr lang="en-US" b="1" dirty="0" smtClean="0"/>
              <a:t>Robert</a:t>
            </a:r>
          </a:p>
          <a:p>
            <a:pPr marL="0" lvl="1" algn="ctr">
              <a:lnSpc>
                <a:spcPct val="85000"/>
              </a:lnSpc>
            </a:pPr>
            <a:r>
              <a:rPr lang="en-US" b="1" dirty="0" smtClean="0"/>
              <a:t>Green</a:t>
            </a:r>
          </a:p>
        </p:txBody>
      </p:sp>
      <p:sp>
        <p:nvSpPr>
          <p:cNvPr id="29" name="TextBox 28"/>
          <p:cNvSpPr txBox="1"/>
          <p:nvPr/>
        </p:nvSpPr>
        <p:spPr>
          <a:xfrm>
            <a:off x="5504330" y="3505200"/>
            <a:ext cx="1107141" cy="565283"/>
          </a:xfrm>
          <a:prstGeom prst="rect">
            <a:avLst/>
          </a:prstGeom>
          <a:noFill/>
        </p:spPr>
        <p:txBody>
          <a:bodyPr wrap="square" rtlCol="0">
            <a:spAutoFit/>
          </a:bodyPr>
          <a:lstStyle/>
          <a:p>
            <a:pPr marL="0" lvl="1" algn="ctr">
              <a:lnSpc>
                <a:spcPct val="85000"/>
              </a:lnSpc>
            </a:pPr>
            <a:r>
              <a:rPr lang="en-US" b="1" dirty="0" smtClean="0"/>
              <a:t>Paul</a:t>
            </a:r>
          </a:p>
          <a:p>
            <a:pPr marL="0" lvl="1" algn="ctr">
              <a:lnSpc>
                <a:spcPct val="85000"/>
              </a:lnSpc>
            </a:pPr>
            <a:r>
              <a:rPr lang="en-US" b="1" dirty="0" smtClean="0"/>
              <a:t>Jorden</a:t>
            </a:r>
          </a:p>
        </p:txBody>
      </p:sp>
      <p:sp>
        <p:nvSpPr>
          <p:cNvPr id="30" name="TextBox 29"/>
          <p:cNvSpPr txBox="1"/>
          <p:nvPr/>
        </p:nvSpPr>
        <p:spPr>
          <a:xfrm>
            <a:off x="7180730" y="3505200"/>
            <a:ext cx="1107141" cy="565283"/>
          </a:xfrm>
          <a:prstGeom prst="rect">
            <a:avLst/>
          </a:prstGeom>
          <a:noFill/>
        </p:spPr>
        <p:txBody>
          <a:bodyPr wrap="square" rtlCol="0">
            <a:spAutoFit/>
          </a:bodyPr>
          <a:lstStyle/>
          <a:p>
            <a:pPr marL="0" lvl="1" algn="ctr">
              <a:lnSpc>
                <a:spcPct val="85000"/>
              </a:lnSpc>
            </a:pPr>
            <a:r>
              <a:rPr lang="en-US" b="1" dirty="0" smtClean="0"/>
              <a:t>Satoshi</a:t>
            </a:r>
          </a:p>
          <a:p>
            <a:pPr marL="0" lvl="1" algn="ctr">
              <a:lnSpc>
                <a:spcPct val="85000"/>
              </a:lnSpc>
            </a:pPr>
            <a:r>
              <a:rPr lang="en-US" b="1" dirty="0" smtClean="0"/>
              <a:t>Miyazaki</a:t>
            </a:r>
          </a:p>
        </p:txBody>
      </p:sp>
      <p:sp>
        <p:nvSpPr>
          <p:cNvPr id="31" name="TextBox 30"/>
          <p:cNvSpPr txBox="1"/>
          <p:nvPr/>
        </p:nvSpPr>
        <p:spPr>
          <a:xfrm>
            <a:off x="2101410" y="6140317"/>
            <a:ext cx="1107141" cy="565283"/>
          </a:xfrm>
          <a:prstGeom prst="rect">
            <a:avLst/>
          </a:prstGeom>
          <a:noFill/>
        </p:spPr>
        <p:txBody>
          <a:bodyPr wrap="square" rtlCol="0">
            <a:spAutoFit/>
          </a:bodyPr>
          <a:lstStyle/>
          <a:p>
            <a:pPr marL="0" lvl="1" algn="ctr">
              <a:lnSpc>
                <a:spcPct val="85000"/>
              </a:lnSpc>
            </a:pPr>
            <a:r>
              <a:rPr lang="en-US" b="1" dirty="0" smtClean="0"/>
              <a:t>Peter</a:t>
            </a:r>
          </a:p>
          <a:p>
            <a:pPr marL="0" lvl="1" algn="ctr">
              <a:lnSpc>
                <a:spcPct val="85000"/>
              </a:lnSpc>
            </a:pPr>
            <a:r>
              <a:rPr lang="en-US" b="1" dirty="0" smtClean="0"/>
              <a:t>Pool</a:t>
            </a:r>
          </a:p>
        </p:txBody>
      </p:sp>
      <p:sp>
        <p:nvSpPr>
          <p:cNvPr id="32" name="TextBox 31"/>
          <p:cNvSpPr txBox="1"/>
          <p:nvPr/>
        </p:nvSpPr>
        <p:spPr>
          <a:xfrm>
            <a:off x="3810000" y="6140317"/>
            <a:ext cx="1107141" cy="565283"/>
          </a:xfrm>
          <a:prstGeom prst="rect">
            <a:avLst/>
          </a:prstGeom>
          <a:noFill/>
        </p:spPr>
        <p:txBody>
          <a:bodyPr wrap="square" rtlCol="0">
            <a:spAutoFit/>
          </a:bodyPr>
          <a:lstStyle/>
          <a:p>
            <a:pPr marL="0" lvl="1" algn="ctr">
              <a:lnSpc>
                <a:spcPct val="85000"/>
              </a:lnSpc>
            </a:pPr>
            <a:r>
              <a:rPr lang="en-US" b="1" dirty="0" smtClean="0"/>
              <a:t>John</a:t>
            </a:r>
          </a:p>
          <a:p>
            <a:pPr marL="0" lvl="1" algn="ctr">
              <a:lnSpc>
                <a:spcPct val="85000"/>
              </a:lnSpc>
            </a:pPr>
            <a:r>
              <a:rPr lang="en-US" b="1" dirty="0" err="1" smtClean="0"/>
              <a:t>Tonry</a:t>
            </a:r>
            <a:endParaRPr lang="en-US" b="1" dirty="0" smtClean="0"/>
          </a:p>
        </p:txBody>
      </p:sp>
      <p:sp>
        <p:nvSpPr>
          <p:cNvPr id="33" name="TextBox 32"/>
          <p:cNvSpPr txBox="1"/>
          <p:nvPr/>
        </p:nvSpPr>
        <p:spPr>
          <a:xfrm>
            <a:off x="5504330" y="6140317"/>
            <a:ext cx="1107141" cy="565283"/>
          </a:xfrm>
          <a:prstGeom prst="rect">
            <a:avLst/>
          </a:prstGeom>
          <a:noFill/>
        </p:spPr>
        <p:txBody>
          <a:bodyPr wrap="square" rtlCol="0">
            <a:spAutoFit/>
          </a:bodyPr>
          <a:lstStyle/>
          <a:p>
            <a:pPr marL="0" lvl="1" algn="ctr">
              <a:lnSpc>
                <a:spcPct val="85000"/>
              </a:lnSpc>
            </a:pPr>
            <a:r>
              <a:rPr lang="en-US" b="1" dirty="0" smtClean="0"/>
              <a:t>Stephen</a:t>
            </a:r>
          </a:p>
          <a:p>
            <a:pPr marL="0" lvl="1" algn="ctr">
              <a:lnSpc>
                <a:spcPct val="85000"/>
              </a:lnSpc>
            </a:pPr>
            <a:r>
              <a:rPr lang="en-US" b="1" dirty="0" smtClean="0"/>
              <a:t>Holland</a:t>
            </a:r>
          </a:p>
        </p:txBody>
      </p:sp>
      <p:sp>
        <p:nvSpPr>
          <p:cNvPr id="34" name="TextBox 33"/>
          <p:cNvSpPr txBox="1"/>
          <p:nvPr/>
        </p:nvSpPr>
        <p:spPr>
          <a:xfrm>
            <a:off x="7180730" y="6140317"/>
            <a:ext cx="1107141" cy="565283"/>
          </a:xfrm>
          <a:prstGeom prst="rect">
            <a:avLst/>
          </a:prstGeom>
          <a:noFill/>
        </p:spPr>
        <p:txBody>
          <a:bodyPr wrap="square" rtlCol="0">
            <a:spAutoFit/>
          </a:bodyPr>
          <a:lstStyle/>
          <a:p>
            <a:pPr marL="0" lvl="1" algn="ctr">
              <a:lnSpc>
                <a:spcPct val="85000"/>
              </a:lnSpc>
            </a:pPr>
            <a:r>
              <a:rPr lang="en-US" b="1" dirty="0" smtClean="0"/>
              <a:t>Craig</a:t>
            </a:r>
          </a:p>
          <a:p>
            <a:pPr marL="0" lvl="1" algn="ctr">
              <a:lnSpc>
                <a:spcPct val="85000"/>
              </a:lnSpc>
            </a:pPr>
            <a:r>
              <a:rPr lang="en-US" b="1" dirty="0" smtClean="0"/>
              <a:t>Mackay</a:t>
            </a:r>
          </a:p>
        </p:txBody>
      </p:sp>
      <p:pic>
        <p:nvPicPr>
          <p:cNvPr id="3075" name="58378292-dade-4cc9-8f2b-3f2949ce7407" descr="cid:7B1A4528-022A-4775-A34F-F7C23DA270EF@fifiera.local"/>
          <p:cNvPicPr>
            <a:picLocks noChangeAspect="1" noChangeArrowheads="1"/>
          </p:cNvPicPr>
          <p:nvPr/>
        </p:nvPicPr>
        <p:blipFill>
          <a:blip r:embed="rId11" r:link="rId12" cstate="print"/>
          <a:srcRect l="11112" b="10000"/>
          <a:stretch>
            <a:fillRect/>
          </a:stretch>
        </p:blipFill>
        <p:spPr bwMode="auto">
          <a:xfrm>
            <a:off x="3619500" y="4038600"/>
            <a:ext cx="1524000" cy="2057400"/>
          </a:xfrm>
          <a:prstGeom prst="rect">
            <a:avLst/>
          </a:prstGeom>
          <a:noFill/>
        </p:spPr>
      </p:pic>
      <p:pic>
        <p:nvPicPr>
          <p:cNvPr id="3074" name="f7860885-1f56-402b-9977-0ce1cd49bd6f" descr="cid:7323F8EC-825F-469C-8F19-5AD753967826@fifiera.local"/>
          <p:cNvPicPr>
            <a:picLocks noChangeAspect="1" noChangeArrowheads="1"/>
          </p:cNvPicPr>
          <p:nvPr/>
        </p:nvPicPr>
        <p:blipFill>
          <a:blip r:embed="rId13" r:link="rId14" cstate="print"/>
          <a:srcRect l="12609" t="3261" r="13043" b="18478"/>
          <a:stretch>
            <a:fillRect/>
          </a:stretch>
        </p:blipFill>
        <p:spPr bwMode="auto">
          <a:xfrm>
            <a:off x="5334000" y="4038600"/>
            <a:ext cx="1447800" cy="2032000"/>
          </a:xfrm>
          <a:prstGeom prst="rect">
            <a:avLst/>
          </a:prstGeom>
          <a:noFill/>
        </p:spPr>
      </p:pic>
      <p:pic>
        <p:nvPicPr>
          <p:cNvPr id="3073" name="dbe88d2f-108f-4071-8e66-eedf30006a0e" descr="cid:8A39DB15-47F3-4BD9-8D8C-826BAA0A0201@fifiera.local"/>
          <p:cNvPicPr>
            <a:picLocks noChangeAspect="1" noChangeArrowheads="1"/>
          </p:cNvPicPr>
          <p:nvPr/>
        </p:nvPicPr>
        <p:blipFill>
          <a:blip r:embed="rId15" r:link="rId16" cstate="print"/>
          <a:srcRect l="8695" r="8696" b="11956"/>
          <a:stretch>
            <a:fillRect/>
          </a:stretch>
        </p:blipFill>
        <p:spPr bwMode="auto">
          <a:xfrm>
            <a:off x="1931080" y="4038600"/>
            <a:ext cx="1447800" cy="2057400"/>
          </a:xfrm>
          <a:prstGeom prst="rect">
            <a:avLst/>
          </a:prstGeom>
          <a:noFill/>
        </p:spPr>
      </p:pic>
      <p:pic>
        <p:nvPicPr>
          <p:cNvPr id="3078" name="Picture 6" descr="http://www.ast.cam.ac.uk/%7Ecdm/craig_photo_crop_web_171007.gif"/>
          <p:cNvPicPr>
            <a:picLocks noChangeAspect="1" noChangeArrowheads="1"/>
          </p:cNvPicPr>
          <p:nvPr/>
        </p:nvPicPr>
        <p:blipFill>
          <a:blip r:embed="rId17" cstate="print"/>
          <a:srcRect/>
          <a:stretch>
            <a:fillRect/>
          </a:stretch>
        </p:blipFill>
        <p:spPr bwMode="auto">
          <a:xfrm>
            <a:off x="7010401" y="4326499"/>
            <a:ext cx="1447800" cy="1464701"/>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152400"/>
            <a:ext cx="8534400" cy="1077218"/>
          </a:xfrm>
          <a:prstGeom prst="rect">
            <a:avLst/>
          </a:prstGeom>
          <a:noFill/>
          <a:ln w="38100" cmpd="dbl">
            <a:noFill/>
            <a:miter lim="800000"/>
            <a:headEnd/>
            <a:tailEnd/>
          </a:ln>
          <a:effectLst/>
        </p:spPr>
        <p:txBody>
          <a:bodyPr wrap="square">
            <a:spAutoFit/>
          </a:bodyPr>
          <a:lstStyle/>
          <a:p>
            <a:pPr algn="ctr"/>
            <a:r>
              <a:rPr lang="en-US" sz="3200" b="1" dirty="0">
                <a:solidFill>
                  <a:schemeClr val="accent2"/>
                </a:solidFill>
                <a:latin typeface="Calibri" pitchFamily="34" charset="0"/>
              </a:rPr>
              <a:t>Understanding Worlds through 30 years of Infrared Imaging Spectroscopy</a:t>
            </a:r>
            <a:endParaRPr lang="en-US" sz="3200" b="1" dirty="0" smtClean="0">
              <a:solidFill>
                <a:schemeClr val="accent2"/>
              </a:solidFill>
              <a:latin typeface="Calibri" pitchFamily="34" charset="0"/>
            </a:endParaRPr>
          </a:p>
        </p:txBody>
      </p:sp>
      <p:sp>
        <p:nvSpPr>
          <p:cNvPr id="5" name="Text Box 16"/>
          <p:cNvSpPr txBox="1">
            <a:spLocks noChangeArrowheads="1"/>
          </p:cNvSpPr>
          <p:nvPr/>
        </p:nvSpPr>
        <p:spPr bwMode="auto">
          <a:xfrm>
            <a:off x="1790700" y="4419600"/>
            <a:ext cx="5715000" cy="2142125"/>
          </a:xfrm>
          <a:prstGeom prst="rect">
            <a:avLst/>
          </a:prstGeom>
          <a:noFill/>
          <a:ln w="38100" cmpd="dbl">
            <a:noFill/>
            <a:miter lim="800000"/>
            <a:headEnd/>
            <a:tailEnd/>
          </a:ln>
          <a:effectLst/>
        </p:spPr>
        <p:txBody>
          <a:bodyPr wrap="square">
            <a:spAutoFit/>
          </a:bodyPr>
          <a:lstStyle/>
          <a:p>
            <a:pPr algn="ctr">
              <a:lnSpc>
                <a:spcPct val="90000"/>
              </a:lnSpc>
            </a:pPr>
            <a:r>
              <a:rPr lang="en-US" sz="2800" b="1" dirty="0" smtClean="0">
                <a:latin typeface="Calibri" pitchFamily="34" charset="0"/>
              </a:rPr>
              <a:t>Robert </a:t>
            </a:r>
            <a:r>
              <a:rPr lang="en-US" sz="2800" b="1" dirty="0">
                <a:latin typeface="Calibri" pitchFamily="34" charset="0"/>
              </a:rPr>
              <a:t>O. Green, </a:t>
            </a:r>
            <a:r>
              <a:rPr lang="en-US" sz="2800" b="1" dirty="0" smtClean="0">
                <a:latin typeface="Calibri" pitchFamily="34" charset="0"/>
              </a:rPr>
              <a:t>Ph.D.</a:t>
            </a:r>
            <a:endParaRPr lang="en-US" sz="2800" b="1" dirty="0">
              <a:latin typeface="Calibri" pitchFamily="34" charset="0"/>
            </a:endParaRPr>
          </a:p>
          <a:p>
            <a:pPr algn="ctr">
              <a:lnSpc>
                <a:spcPct val="90000"/>
              </a:lnSpc>
            </a:pPr>
            <a:r>
              <a:rPr lang="en-US" sz="2400" dirty="0">
                <a:latin typeface="Calibri" pitchFamily="34" charset="0"/>
              </a:rPr>
              <a:t>Co-Lead, HyspIRI Mission Concept</a:t>
            </a:r>
          </a:p>
          <a:p>
            <a:pPr algn="ctr">
              <a:lnSpc>
                <a:spcPct val="90000"/>
              </a:lnSpc>
            </a:pPr>
            <a:r>
              <a:rPr lang="en-US" sz="2400" dirty="0">
                <a:latin typeface="Calibri" pitchFamily="34" charset="0"/>
              </a:rPr>
              <a:t>Experiment Scientist, AVIRIS</a:t>
            </a:r>
          </a:p>
          <a:p>
            <a:pPr algn="ctr">
              <a:lnSpc>
                <a:spcPct val="90000"/>
              </a:lnSpc>
            </a:pPr>
            <a:r>
              <a:rPr lang="en-US" sz="2400" dirty="0">
                <a:latin typeface="Calibri" pitchFamily="34" charset="0"/>
              </a:rPr>
              <a:t>Senior Research Scientist, Principal, Fellow </a:t>
            </a:r>
          </a:p>
          <a:p>
            <a:pPr algn="ctr">
              <a:lnSpc>
                <a:spcPct val="90000"/>
              </a:lnSpc>
            </a:pPr>
            <a:r>
              <a:rPr lang="en-US" sz="2400" b="1" dirty="0">
                <a:latin typeface="Calibri" pitchFamily="34" charset="0"/>
              </a:rPr>
              <a:t>Jet Propulsion </a:t>
            </a:r>
            <a:r>
              <a:rPr lang="en-US" sz="2400" b="1" dirty="0" smtClean="0">
                <a:latin typeface="Calibri" pitchFamily="34" charset="0"/>
              </a:rPr>
              <a:t>Laboratory</a:t>
            </a:r>
          </a:p>
          <a:p>
            <a:pPr algn="ctr">
              <a:lnSpc>
                <a:spcPct val="90000"/>
              </a:lnSpc>
            </a:pPr>
            <a:r>
              <a:rPr lang="en-US" sz="2400" b="1" dirty="0" smtClean="0">
                <a:latin typeface="Calibri" pitchFamily="34" charset="0"/>
              </a:rPr>
              <a:t>Pasadena, California</a:t>
            </a:r>
            <a:endParaRPr lang="en-US" sz="2400" b="1" dirty="0">
              <a:latin typeface="Calibri"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524000"/>
            <a:ext cx="2362200" cy="2574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0597" y="1463802"/>
            <a:ext cx="2671403"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5424" t="13954" r="14156" b="1953"/>
          <a:stretch>
            <a:fillRect/>
          </a:stretch>
        </p:blipFill>
        <p:spPr bwMode="auto">
          <a:xfrm>
            <a:off x="34925" y="76200"/>
            <a:ext cx="9074150" cy="586962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l="2953" t="18799" r="35048" b="10680"/>
          <a:stretch>
            <a:fillRect/>
          </a:stretch>
        </p:blipFill>
        <p:spPr bwMode="auto">
          <a:xfrm>
            <a:off x="152399" y="1524000"/>
            <a:ext cx="6477001" cy="4243673"/>
          </a:xfrm>
          <a:prstGeom prst="rect">
            <a:avLst/>
          </a:prstGeom>
          <a:noFill/>
          <a:ln w="9525">
            <a:noFill/>
            <a:miter lim="800000"/>
            <a:headEnd/>
            <a:tailEnd/>
          </a:ln>
          <a:effectLst/>
        </p:spPr>
      </p:pic>
      <p:grpSp>
        <p:nvGrpSpPr>
          <p:cNvPr id="13" name="Group 12"/>
          <p:cNvGrpSpPr/>
          <p:nvPr/>
        </p:nvGrpSpPr>
        <p:grpSpPr>
          <a:xfrm>
            <a:off x="304800" y="2971800"/>
            <a:ext cx="8686800" cy="3429000"/>
            <a:chOff x="304800" y="2971800"/>
            <a:chExt cx="8686800" cy="3429000"/>
          </a:xfrm>
        </p:grpSpPr>
        <p:pic>
          <p:nvPicPr>
            <p:cNvPr id="7" name="Picture 2"/>
            <p:cNvPicPr>
              <a:picLocks noChangeAspect="1" noChangeArrowheads="1"/>
            </p:cNvPicPr>
            <p:nvPr/>
          </p:nvPicPr>
          <p:blipFill>
            <a:blip r:embed="rId2" cstate="print"/>
            <a:srcRect l="67192" t="54347" r="15068" b="36498"/>
            <a:stretch>
              <a:fillRect/>
            </a:stretch>
          </p:blipFill>
          <p:spPr bwMode="auto">
            <a:xfrm>
              <a:off x="304800" y="4648200"/>
              <a:ext cx="6041571" cy="1688757"/>
            </a:xfrm>
            <a:prstGeom prst="rect">
              <a:avLst/>
            </a:prstGeom>
            <a:noFill/>
            <a:ln w="63500">
              <a:solidFill>
                <a:srgbClr val="CC9900"/>
              </a:solidFill>
              <a:miter lim="800000"/>
              <a:headEnd/>
              <a:tailEnd/>
            </a:ln>
            <a:effectLst>
              <a:outerShdw blurRad="50800" dist="38100" dir="2700000" algn="tl" rotWithShape="0">
                <a:prstClr val="black">
                  <a:alpha val="40000"/>
                </a:prstClr>
              </a:outerShdw>
            </a:effectLst>
          </p:spPr>
        </p:pic>
        <p:sp>
          <p:nvSpPr>
            <p:cNvPr id="8" name="Rectangle 7"/>
            <p:cNvSpPr/>
            <p:nvPr/>
          </p:nvSpPr>
          <p:spPr>
            <a:xfrm>
              <a:off x="6705600" y="2971800"/>
              <a:ext cx="2286000" cy="609600"/>
            </a:xfrm>
            <a:prstGeom prst="rect">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400800" y="3581400"/>
              <a:ext cx="2590800" cy="2819400"/>
            </a:xfrm>
            <a:prstGeom prst="line">
              <a:avLst/>
            </a:prstGeom>
            <a:ln w="5080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 y="2971800"/>
              <a:ext cx="6437871" cy="1676400"/>
            </a:xfrm>
            <a:prstGeom prst="line">
              <a:avLst/>
            </a:prstGeom>
            <a:ln w="50800">
              <a:solidFill>
                <a:srgbClr val="CC9900"/>
              </a:solidFill>
            </a:ln>
          </p:spPr>
          <p:style>
            <a:lnRef idx="1">
              <a:schemeClr val="accent1"/>
            </a:lnRef>
            <a:fillRef idx="0">
              <a:schemeClr val="accent1"/>
            </a:fillRef>
            <a:effectRef idx="0">
              <a:schemeClr val="accent1"/>
            </a:effectRef>
            <a:fontRef idx="minor">
              <a:schemeClr val="tx1"/>
            </a:fontRef>
          </p:style>
        </p:cxnSp>
      </p:grpSp>
      <p:sp>
        <p:nvSpPr>
          <p:cNvPr id="14" name="Title 3"/>
          <p:cNvSpPr txBox="1">
            <a:spLocks/>
          </p:cNvSpPr>
          <p:nvPr/>
        </p:nvSpPr>
        <p:spPr bwMode="auto">
          <a:xfrm>
            <a:off x="457200" y="1522413"/>
            <a:ext cx="6019800" cy="458787"/>
          </a:xfrm>
          <a:prstGeom prst="rect">
            <a:avLst/>
          </a:prstGeom>
          <a:noFill/>
          <a:ln w="9525">
            <a:noFill/>
            <a:miter lim="800000"/>
            <a:headEnd/>
            <a:tailEnd/>
          </a:ln>
          <a:effectLst>
            <a:outerShdw blurRad="50800" dist="38100" dir="2700000" algn="tl" rotWithShape="0">
              <a:schemeClr val="bg1">
                <a:alpha val="54000"/>
              </a:schemeClr>
            </a:outerShdw>
          </a:effectLst>
        </p:spPr>
        <p:txBody>
          <a:bodyPr anchor="b"/>
          <a:lstStyle/>
          <a:p>
            <a:pPr eaLnBrk="0" hangingPunct="0"/>
            <a:r>
              <a:rPr lang="en-US" altLang="en-US" b="1" dirty="0"/>
              <a:t>Dhaulagiri, Nepal: </a:t>
            </a:r>
            <a:r>
              <a:rPr lang="en-US" altLang="en-US" b="1" dirty="0" smtClean="0"/>
              <a:t> 8,167 m (26,795 ft )  -  7</a:t>
            </a:r>
            <a:r>
              <a:rPr lang="en-US" altLang="en-US" b="1" baseline="30000" dirty="0" smtClean="0"/>
              <a:t>th</a:t>
            </a:r>
            <a:r>
              <a:rPr lang="en-US" altLang="en-US" b="1" dirty="0" smtClean="0"/>
              <a:t> tallest on Earth</a:t>
            </a:r>
            <a:endParaRPr lang="en-US" alt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9/91/Winkel_triple_projection_SW.jpg"/>
          <p:cNvPicPr>
            <a:picLocks noChangeAspect="1" noChangeArrowheads="1"/>
          </p:cNvPicPr>
          <p:nvPr/>
        </p:nvPicPr>
        <p:blipFill>
          <a:blip r:embed="rId2" cstate="print"/>
          <a:srcRect/>
          <a:stretch>
            <a:fillRect/>
          </a:stretch>
        </p:blipFill>
        <p:spPr bwMode="auto">
          <a:xfrm>
            <a:off x="110490" y="1268952"/>
            <a:ext cx="8896350" cy="5457486"/>
          </a:xfrm>
          <a:prstGeom prst="rect">
            <a:avLst/>
          </a:prstGeom>
          <a:noFill/>
        </p:spPr>
      </p:pic>
      <p:grpSp>
        <p:nvGrpSpPr>
          <p:cNvPr id="123" name="Group 122"/>
          <p:cNvGrpSpPr/>
          <p:nvPr/>
        </p:nvGrpSpPr>
        <p:grpSpPr>
          <a:xfrm>
            <a:off x="685800" y="2209800"/>
            <a:ext cx="7239000" cy="2996184"/>
            <a:chOff x="685800" y="2209800"/>
            <a:chExt cx="7239000" cy="2996184"/>
          </a:xfrm>
        </p:grpSpPr>
        <p:sp>
          <p:nvSpPr>
            <p:cNvPr id="41" name="Oval 40"/>
            <p:cNvSpPr>
              <a:spLocks/>
            </p:cNvSpPr>
            <p:nvPr/>
          </p:nvSpPr>
          <p:spPr>
            <a:xfrm>
              <a:off x="4495800" y="2362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p:cNvSpPr>
            <p:nvPr/>
          </p:nvSpPr>
          <p:spPr>
            <a:xfrm>
              <a:off x="4724400" y="2362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p:cNvSpPr>
            <p:nvPr/>
          </p:nvSpPr>
          <p:spPr>
            <a:xfrm>
              <a:off x="4572000"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p:cNvSpPr>
            <p:nvPr/>
          </p:nvSpPr>
          <p:spPr>
            <a:xfrm>
              <a:off x="2895600" y="4876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p:cNvSpPr>
            <p:nvPr/>
          </p:nvSpPr>
          <p:spPr>
            <a:xfrm>
              <a:off x="44196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p:cNvSpPr>
            <p:nvPr/>
          </p:nvSpPr>
          <p:spPr>
            <a:xfrm>
              <a:off x="4572000" y="2438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p:cNvSpPr>
            <p:nvPr/>
          </p:nvSpPr>
          <p:spPr>
            <a:xfrm>
              <a:off x="46482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p:cNvSpPr>
            <p:nvPr/>
          </p:nvSpPr>
          <p:spPr>
            <a:xfrm>
              <a:off x="762000" y="3124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p:cNvSpPr>
            <p:nvPr/>
          </p:nvSpPr>
          <p:spPr>
            <a:xfrm>
              <a:off x="4724400"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p:cNvSpPr>
            <p:nvPr/>
          </p:nvSpPr>
          <p:spPr>
            <a:xfrm>
              <a:off x="4648200" y="2438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p:cNvSpPr>
            <p:nvPr/>
          </p:nvSpPr>
          <p:spPr>
            <a:xfrm>
              <a:off x="18288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p:cNvSpPr>
            <p:nvPr/>
          </p:nvSpPr>
          <p:spPr>
            <a:xfrm>
              <a:off x="29718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p:cNvSpPr>
            <p:nvPr/>
          </p:nvSpPr>
          <p:spPr>
            <a:xfrm>
              <a:off x="30480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p:cNvSpPr>
            <p:nvPr/>
          </p:nvSpPr>
          <p:spPr>
            <a:xfrm>
              <a:off x="2057400" y="2895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p:cNvSpPr>
            <p:nvPr/>
          </p:nvSpPr>
          <p:spPr>
            <a:xfrm>
              <a:off x="2718816" y="2718816"/>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p:cNvSpPr>
            <p:nvPr/>
          </p:nvSpPr>
          <p:spPr>
            <a:xfrm>
              <a:off x="762000" y="3200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p:cNvSpPr>
            <p:nvPr/>
          </p:nvSpPr>
          <p:spPr>
            <a:xfrm>
              <a:off x="723900" y="30575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p:cNvSpPr>
            <p:nvPr/>
          </p:nvSpPr>
          <p:spPr>
            <a:xfrm>
              <a:off x="4381500" y="22955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p:cNvSpPr>
            <p:nvPr/>
          </p:nvSpPr>
          <p:spPr>
            <a:xfrm>
              <a:off x="2019300" y="28670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p:cNvSpPr>
            <p:nvPr/>
          </p:nvSpPr>
          <p:spPr>
            <a:xfrm>
              <a:off x="18288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p:cNvSpPr>
            <p:nvPr/>
          </p:nvSpPr>
          <p:spPr>
            <a:xfrm>
              <a:off x="800100" y="30575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p:cNvSpPr>
            <p:nvPr/>
          </p:nvSpPr>
          <p:spPr>
            <a:xfrm>
              <a:off x="3028950" y="253365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p:cNvSpPr>
            <p:nvPr/>
          </p:nvSpPr>
          <p:spPr>
            <a:xfrm>
              <a:off x="2590800"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p:cNvSpPr>
            <p:nvPr/>
          </p:nvSpPr>
          <p:spPr>
            <a:xfrm>
              <a:off x="1762125" y="2795016"/>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p:cNvSpPr>
            <p:nvPr/>
          </p:nvSpPr>
          <p:spPr>
            <a:xfrm>
              <a:off x="4362450" y="235267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p:cNvSpPr>
            <p:nvPr/>
          </p:nvSpPr>
          <p:spPr>
            <a:xfrm>
              <a:off x="2886075"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p:cNvSpPr>
            <p:nvPr/>
          </p:nvSpPr>
          <p:spPr>
            <a:xfrm>
              <a:off x="19050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p:cNvSpPr>
            <p:nvPr/>
          </p:nvSpPr>
          <p:spPr>
            <a:xfrm>
              <a:off x="20574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p:cNvSpPr>
            <p:nvPr/>
          </p:nvSpPr>
          <p:spPr>
            <a:xfrm>
              <a:off x="75438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p:cNvSpPr>
            <p:nvPr/>
          </p:nvSpPr>
          <p:spPr>
            <a:xfrm>
              <a:off x="45720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p:cNvSpPr>
            <p:nvPr/>
          </p:nvSpPr>
          <p:spPr>
            <a:xfrm>
              <a:off x="4495800" y="2438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p:cNvSpPr>
            <p:nvPr/>
          </p:nvSpPr>
          <p:spPr>
            <a:xfrm>
              <a:off x="18288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p:cNvSpPr>
            <p:nvPr/>
          </p:nvSpPr>
          <p:spPr>
            <a:xfrm>
              <a:off x="6324600" y="3352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p:cNvSpPr>
            <p:nvPr/>
          </p:nvSpPr>
          <p:spPr>
            <a:xfrm>
              <a:off x="44958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p:cNvSpPr>
            <p:nvPr/>
          </p:nvSpPr>
          <p:spPr>
            <a:xfrm>
              <a:off x="47244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p:cNvSpPr>
            <p:nvPr/>
          </p:nvSpPr>
          <p:spPr>
            <a:xfrm>
              <a:off x="4648200"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p:cNvSpPr>
            <p:nvPr/>
          </p:nvSpPr>
          <p:spPr>
            <a:xfrm>
              <a:off x="4495800" y="2362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p:cNvSpPr>
            <p:nvPr/>
          </p:nvSpPr>
          <p:spPr>
            <a:xfrm>
              <a:off x="27432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p:cNvSpPr>
            <p:nvPr/>
          </p:nvSpPr>
          <p:spPr>
            <a:xfrm>
              <a:off x="45720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p:cNvSpPr>
            <p:nvPr/>
          </p:nvSpPr>
          <p:spPr>
            <a:xfrm>
              <a:off x="685800" y="3124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p:cNvSpPr>
            <p:nvPr/>
          </p:nvSpPr>
          <p:spPr>
            <a:xfrm>
              <a:off x="28956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p:cNvSpPr>
            <p:nvPr/>
          </p:nvSpPr>
          <p:spPr>
            <a:xfrm>
              <a:off x="685800" y="3200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p:cNvSpPr>
            <p:nvPr/>
          </p:nvSpPr>
          <p:spPr>
            <a:xfrm>
              <a:off x="19050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p:cNvSpPr>
            <p:nvPr/>
          </p:nvSpPr>
          <p:spPr>
            <a:xfrm>
              <a:off x="48006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p:cNvSpPr>
            <p:nvPr/>
          </p:nvSpPr>
          <p:spPr>
            <a:xfrm>
              <a:off x="48006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p:cNvSpPr>
            <p:nvPr/>
          </p:nvSpPr>
          <p:spPr>
            <a:xfrm>
              <a:off x="47244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p:cNvSpPr>
            <p:nvPr/>
          </p:nvSpPr>
          <p:spPr>
            <a:xfrm>
              <a:off x="4530969"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p:cNvSpPr>
            <p:nvPr/>
          </p:nvSpPr>
          <p:spPr>
            <a:xfrm>
              <a:off x="73152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p:cNvSpPr>
            <p:nvPr/>
          </p:nvSpPr>
          <p:spPr>
            <a:xfrm>
              <a:off x="28194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p:cNvSpPr>
            <p:nvPr/>
          </p:nvSpPr>
          <p:spPr>
            <a:xfrm>
              <a:off x="19050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p:cNvSpPr>
            <p:nvPr/>
          </p:nvSpPr>
          <p:spPr>
            <a:xfrm>
              <a:off x="4267200" y="2895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p:cNvSpPr>
            <p:nvPr/>
          </p:nvSpPr>
          <p:spPr>
            <a:xfrm>
              <a:off x="4800600" y="2209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p:cNvSpPr>
            <p:nvPr/>
          </p:nvSpPr>
          <p:spPr>
            <a:xfrm>
              <a:off x="28194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p:cNvSpPr>
            <p:nvPr/>
          </p:nvSpPr>
          <p:spPr>
            <a:xfrm>
              <a:off x="7080739" y="270217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p:cNvSpPr>
            <p:nvPr/>
          </p:nvSpPr>
          <p:spPr>
            <a:xfrm>
              <a:off x="1905000" y="2743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p:cNvSpPr>
            <p:nvPr/>
          </p:nvSpPr>
          <p:spPr>
            <a:xfrm>
              <a:off x="4800600" y="2438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p:cNvSpPr>
            <p:nvPr/>
          </p:nvSpPr>
          <p:spPr>
            <a:xfrm>
              <a:off x="4648200" y="2362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p:cNvSpPr>
            <p:nvPr/>
          </p:nvSpPr>
          <p:spPr>
            <a:xfrm>
              <a:off x="7824216" y="5105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p:cNvSpPr>
            <p:nvPr/>
          </p:nvSpPr>
          <p:spPr>
            <a:xfrm>
              <a:off x="2185416"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p:cNvSpPr>
            <p:nvPr/>
          </p:nvSpPr>
          <p:spPr>
            <a:xfrm>
              <a:off x="7595616"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p:cNvSpPr>
            <p:nvPr/>
          </p:nvSpPr>
          <p:spPr>
            <a:xfrm>
              <a:off x="466725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p:cNvSpPr>
            <p:nvPr/>
          </p:nvSpPr>
          <p:spPr>
            <a:xfrm>
              <a:off x="3048000"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p:cNvSpPr>
            <p:nvPr/>
          </p:nvSpPr>
          <p:spPr>
            <a:xfrm>
              <a:off x="1775841" y="261937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p:cNvSpPr>
            <p:nvPr/>
          </p:nvSpPr>
          <p:spPr>
            <a:xfrm>
              <a:off x="2952750" y="272415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p:cNvSpPr>
            <p:nvPr/>
          </p:nvSpPr>
          <p:spPr>
            <a:xfrm>
              <a:off x="1832991"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p:cNvSpPr>
            <p:nvPr/>
          </p:nvSpPr>
          <p:spPr>
            <a:xfrm>
              <a:off x="2133600" y="28670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p:cNvSpPr>
            <p:nvPr/>
          </p:nvSpPr>
          <p:spPr>
            <a:xfrm>
              <a:off x="2971800" y="257175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p:cNvSpPr>
            <p:nvPr/>
          </p:nvSpPr>
          <p:spPr>
            <a:xfrm>
              <a:off x="1895475" y="2895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p:cNvSpPr>
            <p:nvPr/>
          </p:nvSpPr>
          <p:spPr>
            <a:xfrm>
              <a:off x="5124450" y="486727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p:cNvSpPr>
            <p:nvPr/>
          </p:nvSpPr>
          <p:spPr>
            <a:xfrm>
              <a:off x="5019675" y="48863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p:cNvSpPr>
            <p:nvPr/>
          </p:nvSpPr>
          <p:spPr>
            <a:xfrm>
              <a:off x="4724400" y="2438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p:cNvSpPr>
            <p:nvPr/>
          </p:nvSpPr>
          <p:spPr>
            <a:xfrm>
              <a:off x="4419600" y="239077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p:cNvSpPr>
            <p:nvPr/>
          </p:nvSpPr>
          <p:spPr>
            <a:xfrm>
              <a:off x="4495800" y="2286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p:cNvSpPr>
            <p:nvPr/>
          </p:nvSpPr>
          <p:spPr>
            <a:xfrm>
              <a:off x="1828800" y="28194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p:cNvSpPr>
            <p:nvPr/>
          </p:nvSpPr>
          <p:spPr>
            <a:xfrm>
              <a:off x="4572000" y="23622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p:cNvSpPr>
            <p:nvPr/>
          </p:nvSpPr>
          <p:spPr>
            <a:xfrm>
              <a:off x="44196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p:cNvSpPr>
            <p:nvPr/>
          </p:nvSpPr>
          <p:spPr>
            <a:xfrm>
              <a:off x="2924175" y="479107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p:cNvSpPr>
            <p:nvPr/>
          </p:nvSpPr>
          <p:spPr>
            <a:xfrm>
              <a:off x="4419600" y="25146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p:cNvSpPr>
            <p:nvPr/>
          </p:nvSpPr>
          <p:spPr>
            <a:xfrm>
              <a:off x="47244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p:cNvSpPr>
            <p:nvPr/>
          </p:nvSpPr>
          <p:spPr>
            <a:xfrm>
              <a:off x="4505325" y="26670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p:cNvSpPr>
            <p:nvPr/>
          </p:nvSpPr>
          <p:spPr>
            <a:xfrm>
              <a:off x="4438650" y="22955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p:cNvSpPr>
            <p:nvPr/>
          </p:nvSpPr>
          <p:spPr>
            <a:xfrm>
              <a:off x="2962275" y="249555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p:cNvSpPr>
            <p:nvPr/>
          </p:nvSpPr>
          <p:spPr>
            <a:xfrm>
              <a:off x="4219575" y="2943225"/>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p:cNvSpPr>
            <p:nvPr/>
          </p:nvSpPr>
          <p:spPr>
            <a:xfrm>
              <a:off x="1785366" y="27051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p:cNvSpPr>
            <p:nvPr/>
          </p:nvSpPr>
          <p:spPr>
            <a:xfrm>
              <a:off x="2895600" y="25908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p:cNvSpPr>
            <p:nvPr/>
          </p:nvSpPr>
          <p:spPr>
            <a:xfrm>
              <a:off x="2905125" y="4991100"/>
              <a:ext cx="100584" cy="100584"/>
            </a:xfrm>
            <a:prstGeom prst="ellipse">
              <a:avLst/>
            </a:prstGeom>
            <a:solidFill>
              <a:srgbClr val="FFFF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52400" y="228600"/>
            <a:ext cx="6553200" cy="707886"/>
          </a:xfrm>
          <a:prstGeom prst="rect">
            <a:avLst/>
          </a:prstGeom>
          <a:solidFill>
            <a:schemeClr val="bg1">
              <a:lumMod val="95000"/>
            </a:schemeClr>
          </a:solidFill>
          <a:ln w="635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000" b="1" dirty="0" smtClean="0"/>
              <a:t>A gathering of the leaders in high performance detectors </a:t>
            </a:r>
          </a:p>
          <a:p>
            <a:pPr algn="ctr"/>
            <a:r>
              <a:rPr lang="en-US" sz="2000" b="1" dirty="0" smtClean="0"/>
              <a:t>for scientific applications from the x-ray to the infrared</a:t>
            </a:r>
            <a:endParaRPr lang="en-US" sz="2000" b="1" dirty="0"/>
          </a:p>
        </p:txBody>
      </p:sp>
      <p:sp>
        <p:nvSpPr>
          <p:cNvPr id="6" name="Rounded Rectangle 5"/>
          <p:cNvSpPr/>
          <p:nvPr/>
        </p:nvSpPr>
        <p:spPr>
          <a:xfrm>
            <a:off x="228600" y="5181600"/>
            <a:ext cx="1752600" cy="990600"/>
          </a:xfrm>
          <a:prstGeom prst="roundRect">
            <a:avLst/>
          </a:prstGeom>
          <a:solidFill>
            <a:srgbClr val="FFFFCC"/>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71450" indent="-171450"/>
            <a:r>
              <a:rPr lang="en-US" sz="1600" b="1" dirty="0" smtClean="0">
                <a:solidFill>
                  <a:schemeClr val="tx1"/>
                </a:solidFill>
              </a:rPr>
              <a:t>162 attendees</a:t>
            </a:r>
          </a:p>
          <a:p>
            <a:pPr marL="171450" indent="-171450"/>
            <a:r>
              <a:rPr lang="en-US" sz="1600" b="1" dirty="0" smtClean="0">
                <a:solidFill>
                  <a:schemeClr val="tx1"/>
                </a:solidFill>
              </a:rPr>
              <a:t>  90 organizations</a:t>
            </a:r>
          </a:p>
          <a:p>
            <a:pPr marL="171450" indent="-171450"/>
            <a:r>
              <a:rPr lang="en-US" sz="1600" b="1" dirty="0" smtClean="0">
                <a:solidFill>
                  <a:schemeClr val="tx1"/>
                </a:solidFill>
              </a:rPr>
              <a:t>  18 countries</a:t>
            </a:r>
          </a:p>
          <a:p>
            <a:pPr marL="171450" indent="-171450"/>
            <a:r>
              <a:rPr lang="en-US" sz="1600" b="1" dirty="0" smtClean="0">
                <a:solidFill>
                  <a:schemeClr val="tx1"/>
                </a:solidFill>
              </a:rPr>
              <a:t>    6 continents </a:t>
            </a:r>
            <a:endParaRPr lang="en-US" sz="1600" b="1"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8030046" y="152401"/>
            <a:ext cx="972493" cy="91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01212"/>
            <a:ext cx="8458200" cy="1754326"/>
          </a:xfrm>
          <a:prstGeom prst="rect">
            <a:avLst/>
          </a:prstGeom>
          <a:noFill/>
        </p:spPr>
        <p:txBody>
          <a:bodyPr wrap="square" rtlCol="0">
            <a:spAutoFit/>
          </a:bodyPr>
          <a:lstStyle/>
          <a:p>
            <a:pPr marL="342900" indent="-342900"/>
            <a:r>
              <a:rPr lang="en-US" sz="2400" b="1" dirty="0" smtClean="0">
                <a:solidFill>
                  <a:schemeClr val="accent1">
                    <a:lumMod val="50000"/>
                  </a:schemeClr>
                </a:solidFill>
              </a:rPr>
              <a:t>These awards recognize leading members of the Scientific Detector Workshop community.</a:t>
            </a:r>
          </a:p>
          <a:p>
            <a:pPr marL="342900" indent="-342900"/>
            <a:endParaRPr lang="en-US" sz="1200" b="1" dirty="0" smtClean="0">
              <a:solidFill>
                <a:schemeClr val="accent1">
                  <a:lumMod val="50000"/>
                </a:schemeClr>
              </a:solidFill>
            </a:endParaRPr>
          </a:p>
          <a:p>
            <a:pPr marL="342900" indent="-342900"/>
            <a:r>
              <a:rPr lang="en-US" sz="2400" b="1" dirty="0" smtClean="0">
                <a:solidFill>
                  <a:schemeClr val="accent1">
                    <a:lumMod val="50000"/>
                  </a:schemeClr>
                </a:solidFill>
              </a:rPr>
              <a:t>These individuals have made substantial and unique contributions over the course of their career.</a:t>
            </a:r>
          </a:p>
        </p:txBody>
      </p:sp>
      <p:sp>
        <p:nvSpPr>
          <p:cNvPr id="3" name="TextBox 2"/>
          <p:cNvSpPr txBox="1"/>
          <p:nvPr/>
        </p:nvSpPr>
        <p:spPr>
          <a:xfrm>
            <a:off x="304800" y="482026"/>
            <a:ext cx="8458200" cy="584775"/>
          </a:xfrm>
          <a:prstGeom prst="rect">
            <a:avLst/>
          </a:prstGeom>
          <a:noFill/>
        </p:spPr>
        <p:txBody>
          <a:bodyPr wrap="square" rtlCol="0">
            <a:spAutoFit/>
          </a:bodyPr>
          <a:lstStyle/>
          <a:p>
            <a:r>
              <a:rPr lang="en-US" sz="3200" b="1" dirty="0" smtClean="0"/>
              <a:t>Lifetime Achievement Awards</a:t>
            </a:r>
          </a:p>
        </p:txBody>
      </p:sp>
      <p:pic>
        <p:nvPicPr>
          <p:cNvPr id="5" name="Picture 4"/>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8030046" y="152401"/>
            <a:ext cx="972493" cy="914400"/>
          </a:xfrm>
          <a:prstGeom prst="rect">
            <a:avLst/>
          </a:prstGeom>
        </p:spPr>
      </p:pic>
      <p:grpSp>
        <p:nvGrpSpPr>
          <p:cNvPr id="9" name="Group 8"/>
          <p:cNvGrpSpPr/>
          <p:nvPr/>
        </p:nvGrpSpPr>
        <p:grpSpPr>
          <a:xfrm>
            <a:off x="381000" y="3505200"/>
            <a:ext cx="8458200" cy="2735997"/>
            <a:chOff x="381000" y="3505200"/>
            <a:chExt cx="8458200" cy="2735997"/>
          </a:xfrm>
        </p:grpSpPr>
        <p:pic>
          <p:nvPicPr>
            <p:cNvPr id="6146" name="Picture 2" descr="http://upload.wikimedia.org/wikipedia/commons/8/81/951_Gaspra.jpg"/>
            <p:cNvPicPr>
              <a:picLocks noChangeAspect="1" noChangeArrowheads="1"/>
            </p:cNvPicPr>
            <p:nvPr/>
          </p:nvPicPr>
          <p:blipFill>
            <a:blip r:embed="rId3" cstate="print"/>
            <a:srcRect/>
            <a:stretch>
              <a:fillRect/>
            </a:stretch>
          </p:blipFill>
          <p:spPr bwMode="auto">
            <a:xfrm>
              <a:off x="914400" y="4564797"/>
              <a:ext cx="1971675" cy="1638373"/>
            </a:xfrm>
            <a:prstGeom prst="rect">
              <a:avLst/>
            </a:prstGeom>
            <a:noFill/>
          </p:spPr>
        </p:pic>
        <p:pic>
          <p:nvPicPr>
            <p:cNvPr id="6148" name="Picture 4" descr="http://neo.jpl.nasa.gov/images/ida1.jpg"/>
            <p:cNvPicPr>
              <a:picLocks noChangeAspect="1" noChangeArrowheads="1"/>
            </p:cNvPicPr>
            <p:nvPr/>
          </p:nvPicPr>
          <p:blipFill>
            <a:blip r:embed="rId4" cstate="print"/>
            <a:srcRect t="15534" b="19741"/>
            <a:stretch>
              <a:fillRect/>
            </a:stretch>
          </p:blipFill>
          <p:spPr bwMode="auto">
            <a:xfrm>
              <a:off x="5257800" y="4336197"/>
              <a:ext cx="2900457" cy="1905000"/>
            </a:xfrm>
            <a:prstGeom prst="rect">
              <a:avLst/>
            </a:prstGeom>
            <a:noFill/>
          </p:spPr>
        </p:pic>
        <p:sp>
          <p:nvSpPr>
            <p:cNvPr id="8" name="TextBox 7"/>
            <p:cNvSpPr txBox="1"/>
            <p:nvPr/>
          </p:nvSpPr>
          <p:spPr>
            <a:xfrm>
              <a:off x="381000" y="3505200"/>
              <a:ext cx="8458200" cy="830997"/>
            </a:xfrm>
            <a:prstGeom prst="rect">
              <a:avLst/>
            </a:prstGeom>
            <a:noFill/>
          </p:spPr>
          <p:txBody>
            <a:bodyPr wrap="square" rtlCol="0">
              <a:spAutoFit/>
            </a:bodyPr>
            <a:lstStyle/>
            <a:p>
              <a:pPr marL="342900" indent="-342900"/>
              <a:r>
                <a:rPr lang="en-US" sz="2400" b="1" dirty="0" smtClean="0">
                  <a:solidFill>
                    <a:schemeClr val="accent1">
                      <a:lumMod val="50000"/>
                    </a:schemeClr>
                  </a:solidFill>
                </a:rPr>
                <a:t>The award is an asteroid, officially named by the International Astronomical Union (IAU).</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671" y="1562100"/>
            <a:ext cx="8610600" cy="461665"/>
          </a:xfrm>
          <a:prstGeom prst="rect">
            <a:avLst/>
          </a:prstGeom>
          <a:noFill/>
        </p:spPr>
        <p:txBody>
          <a:bodyPr wrap="square" rtlCol="0">
            <a:spAutoFit/>
          </a:bodyPr>
          <a:lstStyle/>
          <a:p>
            <a:pPr marL="171450" indent="-171450" algn="ctr"/>
            <a:r>
              <a:rPr lang="en-US" sz="2400" b="1" dirty="0" smtClean="0">
                <a:solidFill>
                  <a:schemeClr val="accent1">
                    <a:lumMod val="50000"/>
                  </a:schemeClr>
                </a:solidFill>
              </a:rPr>
              <a:t>Previous award winners (2002, 2005) in attendance this evening:</a:t>
            </a:r>
          </a:p>
        </p:txBody>
      </p:sp>
      <p:sp>
        <p:nvSpPr>
          <p:cNvPr id="3" name="TextBox 2"/>
          <p:cNvSpPr txBox="1"/>
          <p:nvPr/>
        </p:nvSpPr>
        <p:spPr>
          <a:xfrm>
            <a:off x="304800" y="482026"/>
            <a:ext cx="8458200" cy="584775"/>
          </a:xfrm>
          <a:prstGeom prst="rect">
            <a:avLst/>
          </a:prstGeom>
          <a:noFill/>
        </p:spPr>
        <p:txBody>
          <a:bodyPr wrap="square" rtlCol="0">
            <a:spAutoFit/>
          </a:bodyPr>
          <a:lstStyle/>
          <a:p>
            <a:r>
              <a:rPr lang="en-US" sz="3200" b="1" dirty="0" smtClean="0"/>
              <a:t>Lifetime Achievement Awards</a:t>
            </a:r>
          </a:p>
        </p:txBody>
      </p:sp>
      <p:pic>
        <p:nvPicPr>
          <p:cNvPr id="5" name="Picture 4"/>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8030046" y="152401"/>
            <a:ext cx="972493" cy="914400"/>
          </a:xfrm>
          <a:prstGeom prst="rect">
            <a:avLst/>
          </a:prstGeom>
        </p:spPr>
      </p:pic>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5" name="Group 24"/>
          <p:cNvGrpSpPr/>
          <p:nvPr/>
        </p:nvGrpSpPr>
        <p:grpSpPr>
          <a:xfrm>
            <a:off x="165659" y="2476500"/>
            <a:ext cx="8810625" cy="2933700"/>
            <a:chOff x="150342" y="2362200"/>
            <a:chExt cx="8810625" cy="2933700"/>
          </a:xfrm>
        </p:grpSpPr>
        <p:grpSp>
          <p:nvGrpSpPr>
            <p:cNvPr id="24" name="Group 23"/>
            <p:cNvGrpSpPr/>
            <p:nvPr/>
          </p:nvGrpSpPr>
          <p:grpSpPr>
            <a:xfrm>
              <a:off x="150342" y="2362200"/>
              <a:ext cx="1571625" cy="2933700"/>
              <a:chOff x="150342" y="2362200"/>
              <a:chExt cx="1571625" cy="2933700"/>
            </a:xfrm>
          </p:grpSpPr>
          <p:pic>
            <p:nvPicPr>
              <p:cNvPr id="1032" name="a0348650-64c1-4357-97ec-631fec2e8a4c" descr="cid:B3976A35-BAC7-4001-8950-2CB78851F364@homenet.telecomitalia.it"/>
              <p:cNvPicPr>
                <a:picLocks noChangeAspect="1" noChangeArrowheads="1"/>
              </p:cNvPicPr>
              <p:nvPr/>
            </p:nvPicPr>
            <p:blipFill>
              <a:blip r:embed="rId3" r:link="rId4" cstate="print"/>
              <a:srcRect/>
              <a:stretch>
                <a:fillRect/>
              </a:stretch>
            </p:blipFill>
            <p:spPr bwMode="auto">
              <a:xfrm>
                <a:off x="150342" y="2362200"/>
                <a:ext cx="1571625" cy="2095500"/>
              </a:xfrm>
              <a:prstGeom prst="rect">
                <a:avLst/>
              </a:prstGeom>
              <a:noFill/>
            </p:spPr>
          </p:pic>
          <p:sp>
            <p:nvSpPr>
              <p:cNvPr id="14" name="TextBox 13"/>
              <p:cNvSpPr txBox="1"/>
              <p:nvPr/>
            </p:nvSpPr>
            <p:spPr>
              <a:xfrm>
                <a:off x="382584" y="4649569"/>
                <a:ext cx="1107141" cy="646331"/>
              </a:xfrm>
              <a:prstGeom prst="rect">
                <a:avLst/>
              </a:prstGeom>
              <a:noFill/>
            </p:spPr>
            <p:txBody>
              <a:bodyPr wrap="square" rtlCol="0">
                <a:spAutoFit/>
              </a:bodyPr>
              <a:lstStyle/>
              <a:p>
                <a:pPr marL="0" lvl="1" algn="ctr"/>
                <a:r>
                  <a:rPr lang="en-US" b="1" dirty="0" smtClean="0"/>
                  <a:t>Barry Burke</a:t>
                </a:r>
              </a:p>
            </p:txBody>
          </p:sp>
        </p:grpSp>
        <p:grpSp>
          <p:nvGrpSpPr>
            <p:cNvPr id="23" name="Group 22"/>
            <p:cNvGrpSpPr/>
            <p:nvPr/>
          </p:nvGrpSpPr>
          <p:grpSpPr>
            <a:xfrm>
              <a:off x="1960092" y="2362200"/>
              <a:ext cx="1571625" cy="2933700"/>
              <a:chOff x="1960092" y="2362200"/>
              <a:chExt cx="1571625" cy="2933700"/>
            </a:xfrm>
          </p:grpSpPr>
          <p:pic>
            <p:nvPicPr>
              <p:cNvPr id="1025" name="1516548c-d934-4f5d-b7bb-4f024ed6c967" descr="cid:8B3650AD-9D7F-4E43-BD3E-9AB908ADAB96@homenet.telecomitalia.it"/>
              <p:cNvPicPr>
                <a:picLocks noChangeAspect="1" noChangeArrowheads="1"/>
              </p:cNvPicPr>
              <p:nvPr/>
            </p:nvPicPr>
            <p:blipFill>
              <a:blip r:embed="rId5" r:link="rId6" cstate="print"/>
              <a:srcRect/>
              <a:stretch>
                <a:fillRect/>
              </a:stretch>
            </p:blipFill>
            <p:spPr bwMode="auto">
              <a:xfrm>
                <a:off x="1960092" y="2362200"/>
                <a:ext cx="1571625" cy="2095500"/>
              </a:xfrm>
              <a:prstGeom prst="rect">
                <a:avLst/>
              </a:prstGeom>
              <a:noFill/>
            </p:spPr>
          </p:pic>
          <p:sp>
            <p:nvSpPr>
              <p:cNvPr id="16" name="TextBox 15"/>
              <p:cNvSpPr txBox="1"/>
              <p:nvPr/>
            </p:nvSpPr>
            <p:spPr>
              <a:xfrm>
                <a:off x="2060104" y="4649569"/>
                <a:ext cx="1371600" cy="646331"/>
              </a:xfrm>
              <a:prstGeom prst="rect">
                <a:avLst/>
              </a:prstGeom>
              <a:noFill/>
            </p:spPr>
            <p:txBody>
              <a:bodyPr wrap="square" rtlCol="0">
                <a:spAutoFit/>
              </a:bodyPr>
              <a:lstStyle/>
              <a:p>
                <a:pPr marL="0" lvl="1" algn="ctr"/>
                <a:r>
                  <a:rPr lang="en-US" b="1" dirty="0" smtClean="0"/>
                  <a:t>Richard Bredthauer</a:t>
                </a:r>
              </a:p>
            </p:txBody>
          </p:sp>
        </p:grpSp>
        <p:grpSp>
          <p:nvGrpSpPr>
            <p:cNvPr id="22" name="Group 21"/>
            <p:cNvGrpSpPr/>
            <p:nvPr/>
          </p:nvGrpSpPr>
          <p:grpSpPr>
            <a:xfrm>
              <a:off x="3769842" y="2362200"/>
              <a:ext cx="1571625" cy="2933700"/>
              <a:chOff x="3769842" y="2362200"/>
              <a:chExt cx="1571625" cy="2933700"/>
            </a:xfrm>
          </p:grpSpPr>
          <p:pic>
            <p:nvPicPr>
              <p:cNvPr id="1031" name="d6fe6e00-1a80-40a3-aa2e-eb49abbc3d6c" descr="cid:0FC5D7D5-4410-431E-BC21-66CE2F8F4EDE@homenet.telecomitalia.it"/>
              <p:cNvPicPr>
                <a:picLocks noChangeAspect="1" noChangeArrowheads="1"/>
              </p:cNvPicPr>
              <p:nvPr/>
            </p:nvPicPr>
            <p:blipFill>
              <a:blip r:embed="rId7" r:link="rId8" cstate="print"/>
              <a:srcRect/>
              <a:stretch>
                <a:fillRect/>
              </a:stretch>
            </p:blipFill>
            <p:spPr bwMode="auto">
              <a:xfrm>
                <a:off x="3769842" y="2362200"/>
                <a:ext cx="1571625" cy="2095500"/>
              </a:xfrm>
              <a:prstGeom prst="rect">
                <a:avLst/>
              </a:prstGeom>
              <a:noFill/>
            </p:spPr>
          </p:pic>
          <p:sp>
            <p:nvSpPr>
              <p:cNvPr id="17" name="TextBox 16"/>
              <p:cNvSpPr txBox="1"/>
              <p:nvPr/>
            </p:nvSpPr>
            <p:spPr>
              <a:xfrm>
                <a:off x="3831755" y="4649569"/>
                <a:ext cx="1447799" cy="646331"/>
              </a:xfrm>
              <a:prstGeom prst="rect">
                <a:avLst/>
              </a:prstGeom>
              <a:noFill/>
            </p:spPr>
            <p:txBody>
              <a:bodyPr wrap="square" rtlCol="0">
                <a:spAutoFit/>
              </a:bodyPr>
              <a:lstStyle/>
              <a:p>
                <a:pPr marL="0" lvl="1" algn="ctr"/>
                <a:r>
                  <a:rPr lang="en-US" b="1" dirty="0" smtClean="0"/>
                  <a:t>Jean-Charles</a:t>
                </a:r>
              </a:p>
              <a:p>
                <a:pPr marL="0" lvl="1" algn="ctr"/>
                <a:r>
                  <a:rPr lang="en-US" b="1" dirty="0" smtClean="0"/>
                  <a:t>Cuillandre</a:t>
                </a:r>
              </a:p>
            </p:txBody>
          </p:sp>
        </p:grpSp>
        <p:grpSp>
          <p:nvGrpSpPr>
            <p:cNvPr id="21" name="Group 20"/>
            <p:cNvGrpSpPr/>
            <p:nvPr/>
          </p:nvGrpSpPr>
          <p:grpSpPr>
            <a:xfrm>
              <a:off x="5579592" y="2362200"/>
              <a:ext cx="1571625" cy="2933700"/>
              <a:chOff x="5562600" y="2362200"/>
              <a:chExt cx="1571625" cy="2933700"/>
            </a:xfrm>
          </p:grpSpPr>
          <p:pic>
            <p:nvPicPr>
              <p:cNvPr id="1030" name="93eb93da-ea2d-4d22-a02e-b55a3b4714c4" descr="cid:D9189DF0-0E2B-4FD7-A0E6-33D17A79E349@homenet.telecomitalia.it"/>
              <p:cNvPicPr>
                <a:picLocks noChangeAspect="1" noChangeArrowheads="1"/>
              </p:cNvPicPr>
              <p:nvPr/>
            </p:nvPicPr>
            <p:blipFill>
              <a:blip r:embed="rId9" r:link="rId10" cstate="print"/>
              <a:srcRect/>
              <a:stretch>
                <a:fillRect/>
              </a:stretch>
            </p:blipFill>
            <p:spPr bwMode="auto">
              <a:xfrm>
                <a:off x="5562600" y="2362200"/>
                <a:ext cx="1571625" cy="2095500"/>
              </a:xfrm>
              <a:prstGeom prst="rect">
                <a:avLst/>
              </a:prstGeom>
              <a:noFill/>
            </p:spPr>
          </p:pic>
          <p:sp>
            <p:nvSpPr>
              <p:cNvPr id="18" name="TextBox 17"/>
              <p:cNvSpPr txBox="1"/>
              <p:nvPr/>
            </p:nvSpPr>
            <p:spPr>
              <a:xfrm>
                <a:off x="5811834" y="4649569"/>
                <a:ext cx="1107141" cy="646331"/>
              </a:xfrm>
              <a:prstGeom prst="rect">
                <a:avLst/>
              </a:prstGeom>
              <a:noFill/>
            </p:spPr>
            <p:txBody>
              <a:bodyPr wrap="square" rtlCol="0">
                <a:spAutoFit/>
              </a:bodyPr>
              <a:lstStyle/>
              <a:p>
                <a:pPr marL="0" lvl="1" algn="ctr"/>
                <a:r>
                  <a:rPr lang="en-US" b="1" dirty="0" smtClean="0"/>
                  <a:t>Gert</a:t>
                </a:r>
              </a:p>
              <a:p>
                <a:pPr marL="0" lvl="1" algn="ctr"/>
                <a:r>
                  <a:rPr lang="en-US" b="1" dirty="0" smtClean="0"/>
                  <a:t>Finger</a:t>
                </a:r>
              </a:p>
            </p:txBody>
          </p:sp>
        </p:grpSp>
        <p:grpSp>
          <p:nvGrpSpPr>
            <p:cNvPr id="20" name="Group 19"/>
            <p:cNvGrpSpPr/>
            <p:nvPr/>
          </p:nvGrpSpPr>
          <p:grpSpPr>
            <a:xfrm>
              <a:off x="7389342" y="2362200"/>
              <a:ext cx="1571625" cy="2933700"/>
              <a:chOff x="7389342" y="2362200"/>
              <a:chExt cx="1571625" cy="2933700"/>
            </a:xfrm>
          </p:grpSpPr>
          <p:pic>
            <p:nvPicPr>
              <p:cNvPr id="1028" name="279f6e54-cba2-495c-b740-03d6ade58acc" descr="cid:1FCE7C8A-6AA4-4B5C-8173-CBC39E25E54D@homenet.telecomitalia.it"/>
              <p:cNvPicPr>
                <a:picLocks noChangeAspect="1" noChangeArrowheads="1"/>
              </p:cNvPicPr>
              <p:nvPr/>
            </p:nvPicPr>
            <p:blipFill>
              <a:blip r:embed="rId11" r:link="rId12" cstate="print"/>
              <a:srcRect/>
              <a:stretch>
                <a:fillRect/>
              </a:stretch>
            </p:blipFill>
            <p:spPr bwMode="auto">
              <a:xfrm>
                <a:off x="7389342" y="2362200"/>
                <a:ext cx="1571625" cy="2095500"/>
              </a:xfrm>
              <a:prstGeom prst="rect">
                <a:avLst/>
              </a:prstGeom>
              <a:noFill/>
            </p:spPr>
          </p:pic>
          <p:sp>
            <p:nvSpPr>
              <p:cNvPr id="19" name="TextBox 18"/>
              <p:cNvSpPr txBox="1"/>
              <p:nvPr/>
            </p:nvSpPr>
            <p:spPr>
              <a:xfrm>
                <a:off x="7621584" y="4649569"/>
                <a:ext cx="1107141" cy="646331"/>
              </a:xfrm>
              <a:prstGeom prst="rect">
                <a:avLst/>
              </a:prstGeom>
              <a:noFill/>
            </p:spPr>
            <p:txBody>
              <a:bodyPr wrap="square" rtlCol="0">
                <a:spAutoFit/>
              </a:bodyPr>
              <a:lstStyle/>
              <a:p>
                <a:pPr marL="0" lvl="1" algn="ctr"/>
                <a:r>
                  <a:rPr lang="en-US" b="1" dirty="0" smtClean="0"/>
                  <a:t>Michael</a:t>
                </a:r>
              </a:p>
              <a:p>
                <a:pPr marL="0" lvl="1" algn="ctr"/>
                <a:r>
                  <a:rPr lang="en-US" b="1" dirty="0" smtClean="0"/>
                  <a:t>Lesser</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458200" cy="1077218"/>
          </a:xfrm>
          <a:prstGeom prst="rect">
            <a:avLst/>
          </a:prstGeom>
          <a:noFill/>
        </p:spPr>
        <p:txBody>
          <a:bodyPr wrap="square" rtlCol="0">
            <a:spAutoFit/>
          </a:bodyPr>
          <a:lstStyle/>
          <a:p>
            <a:r>
              <a:rPr lang="en-US" sz="3200" b="1" dirty="0" smtClean="0"/>
              <a:t>Many thanks to the two organizations that graciously donated asteroids to SDW2013</a:t>
            </a:r>
          </a:p>
        </p:txBody>
      </p:sp>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8030046" y="152401"/>
            <a:ext cx="972493" cy="914400"/>
          </a:xfrm>
          <a:prstGeom prst="rect">
            <a:avLst/>
          </a:prstGeom>
        </p:spPr>
      </p:pic>
      <p:grpSp>
        <p:nvGrpSpPr>
          <p:cNvPr id="17" name="Group 16"/>
          <p:cNvGrpSpPr/>
          <p:nvPr/>
        </p:nvGrpSpPr>
        <p:grpSpPr>
          <a:xfrm>
            <a:off x="228600" y="1524000"/>
            <a:ext cx="8763000" cy="2438400"/>
            <a:chOff x="228600" y="1524000"/>
            <a:chExt cx="8763000" cy="2438400"/>
          </a:xfrm>
        </p:grpSpPr>
        <p:sp>
          <p:nvSpPr>
            <p:cNvPr id="15" name="Rounded Rectangle 14"/>
            <p:cNvSpPr/>
            <p:nvPr/>
          </p:nvSpPr>
          <p:spPr>
            <a:xfrm>
              <a:off x="228600" y="1524000"/>
              <a:ext cx="8763000" cy="2438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3400" y="1712345"/>
              <a:ext cx="8153400" cy="2061711"/>
              <a:chOff x="533400" y="1748289"/>
              <a:chExt cx="8153400" cy="2061711"/>
            </a:xfrm>
          </p:grpSpPr>
          <p:pic>
            <p:nvPicPr>
              <p:cNvPr id="4105" name="Picture 9" descr="https://wiki.ucar.edu/download/attachments/17760779/Logo_LL.gif?version=1&amp;modificationDate=1256146498000"/>
              <p:cNvPicPr>
                <a:picLocks noChangeAspect="1" noChangeArrowheads="1"/>
              </p:cNvPicPr>
              <p:nvPr/>
            </p:nvPicPr>
            <p:blipFill>
              <a:blip r:embed="rId3" cstate="print"/>
              <a:srcRect/>
              <a:stretch>
                <a:fillRect/>
              </a:stretch>
            </p:blipFill>
            <p:spPr bwMode="auto">
              <a:xfrm>
                <a:off x="609600" y="1748289"/>
                <a:ext cx="3429000" cy="491089"/>
              </a:xfrm>
              <a:prstGeom prst="rect">
                <a:avLst/>
              </a:prstGeom>
              <a:noFill/>
            </p:spPr>
          </p:pic>
          <p:pic>
            <p:nvPicPr>
              <p:cNvPr id="4107" name="Picture 11" descr="http://www.ll.mit.edu/mission/space/linear/images/ETS2.jpg"/>
              <p:cNvPicPr>
                <a:picLocks noChangeAspect="1" noChangeArrowheads="1"/>
              </p:cNvPicPr>
              <p:nvPr/>
            </p:nvPicPr>
            <p:blipFill>
              <a:blip r:embed="rId4" cstate="print"/>
              <a:srcRect/>
              <a:stretch>
                <a:fillRect/>
              </a:stretch>
            </p:blipFill>
            <p:spPr bwMode="auto">
              <a:xfrm>
                <a:off x="4191000" y="1748289"/>
                <a:ext cx="4495800" cy="2061711"/>
              </a:xfrm>
              <a:prstGeom prst="rect">
                <a:avLst/>
              </a:prstGeom>
              <a:noFill/>
            </p:spPr>
          </p:pic>
          <p:pic>
            <p:nvPicPr>
              <p:cNvPr id="4109" name="Picture 13" descr="http://www.ll.mit.edu/mission/space/linear/images/ETStelescope.jpg"/>
              <p:cNvPicPr>
                <a:picLocks noChangeAspect="1" noChangeArrowheads="1"/>
              </p:cNvPicPr>
              <p:nvPr/>
            </p:nvPicPr>
            <p:blipFill>
              <a:blip r:embed="rId5" cstate="print"/>
              <a:srcRect t="8649"/>
              <a:stretch>
                <a:fillRect/>
              </a:stretch>
            </p:blipFill>
            <p:spPr bwMode="auto">
              <a:xfrm>
                <a:off x="2473978" y="2381250"/>
                <a:ext cx="1597832" cy="1428750"/>
              </a:xfrm>
              <a:prstGeom prst="rect">
                <a:avLst/>
              </a:prstGeom>
              <a:noFill/>
            </p:spPr>
          </p:pic>
          <p:sp>
            <p:nvSpPr>
              <p:cNvPr id="13" name="TextBox 12"/>
              <p:cNvSpPr txBox="1"/>
              <p:nvPr/>
            </p:nvSpPr>
            <p:spPr>
              <a:xfrm>
                <a:off x="533400" y="2721548"/>
                <a:ext cx="1752600" cy="748154"/>
              </a:xfrm>
              <a:prstGeom prst="rect">
                <a:avLst/>
              </a:prstGeom>
              <a:solidFill>
                <a:schemeClr val="bg1">
                  <a:lumMod val="95000"/>
                </a:schemeClr>
              </a:solidFill>
              <a:ln w="3175">
                <a:solidFill>
                  <a:schemeClr val="accent1"/>
                </a:solidFill>
              </a:ln>
              <a:effectLst>
                <a:outerShdw blurRad="50800" dist="38100" dir="2700000" algn="tl" rotWithShape="0">
                  <a:prstClr val="black">
                    <a:alpha val="40000"/>
                  </a:prstClr>
                </a:outerShdw>
              </a:effectLst>
            </p:spPr>
            <p:txBody>
              <a:bodyPr wrap="square" lIns="27432" rIns="27432" rtlCol="0">
                <a:spAutoFit/>
              </a:bodyPr>
              <a:lstStyle/>
              <a:p>
                <a:pPr algn="ctr">
                  <a:lnSpc>
                    <a:spcPct val="85000"/>
                  </a:lnSpc>
                </a:pPr>
                <a:r>
                  <a:rPr lang="en-US" b="1" dirty="0" smtClean="0">
                    <a:solidFill>
                      <a:schemeClr val="tx2">
                        <a:lumMod val="75000"/>
                      </a:schemeClr>
                    </a:solidFill>
                  </a:rPr>
                  <a:t>LINEAR</a:t>
                </a:r>
              </a:p>
              <a:p>
                <a:pPr algn="ctr">
                  <a:lnSpc>
                    <a:spcPct val="85000"/>
                  </a:lnSpc>
                </a:pPr>
                <a:r>
                  <a:rPr lang="en-US" sz="1600" b="1" dirty="0" smtClean="0"/>
                  <a:t>Lincoln Near Earth Asteroid Research</a:t>
                </a:r>
                <a:endParaRPr lang="en-US" sz="1600" b="1" dirty="0"/>
              </a:p>
            </p:txBody>
          </p:sp>
        </p:grpSp>
      </p:grpSp>
      <p:grpSp>
        <p:nvGrpSpPr>
          <p:cNvPr id="25" name="Group 24"/>
          <p:cNvGrpSpPr/>
          <p:nvPr/>
        </p:nvGrpSpPr>
        <p:grpSpPr>
          <a:xfrm>
            <a:off x="228600" y="4114800"/>
            <a:ext cx="8763000" cy="2438400"/>
            <a:chOff x="228600" y="4038600"/>
            <a:chExt cx="8763000" cy="2438400"/>
          </a:xfrm>
        </p:grpSpPr>
        <p:sp>
          <p:nvSpPr>
            <p:cNvPr id="19" name="Rounded Rectangle 18"/>
            <p:cNvSpPr/>
            <p:nvPr/>
          </p:nvSpPr>
          <p:spPr>
            <a:xfrm>
              <a:off x="228600" y="4038600"/>
              <a:ext cx="8763000" cy="2438400"/>
            </a:xfrm>
            <a:prstGeom prst="roundRect">
              <a:avLst/>
            </a:prstGeom>
            <a:solidFill>
              <a:srgbClr val="FFCCCC"/>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724400" y="4191000"/>
              <a:ext cx="3962400" cy="2133600"/>
              <a:chOff x="4114800" y="3634740"/>
              <a:chExt cx="4953000" cy="3036332"/>
            </a:xfrm>
          </p:grpSpPr>
          <p:pic>
            <p:nvPicPr>
              <p:cNvPr id="4098" name="Picture 2" descr="Back to Hunt More Asteroids"/>
              <p:cNvPicPr>
                <a:picLocks noChangeAspect="1" noChangeArrowheads="1"/>
              </p:cNvPicPr>
              <p:nvPr/>
            </p:nvPicPr>
            <p:blipFill>
              <a:blip r:embed="rId6" cstate="print"/>
              <a:srcRect/>
              <a:stretch>
                <a:fillRect/>
              </a:stretch>
            </p:blipFill>
            <p:spPr bwMode="auto">
              <a:xfrm>
                <a:off x="4114800" y="3962400"/>
                <a:ext cx="4953000" cy="2708672"/>
              </a:xfrm>
              <a:prstGeom prst="rect">
                <a:avLst/>
              </a:prstGeom>
              <a:noFill/>
            </p:spPr>
          </p:pic>
          <p:pic>
            <p:nvPicPr>
              <p:cNvPr id="4099" name="Picture 3"/>
              <p:cNvPicPr>
                <a:picLocks noChangeAspect="1" noChangeArrowheads="1"/>
              </p:cNvPicPr>
              <p:nvPr/>
            </p:nvPicPr>
            <p:blipFill>
              <a:blip r:embed="rId7" cstate="print"/>
              <a:srcRect r="13333"/>
              <a:stretch>
                <a:fillRect/>
              </a:stretch>
            </p:blipFill>
            <p:spPr bwMode="auto">
              <a:xfrm>
                <a:off x="4114800" y="3634740"/>
                <a:ext cx="4953000" cy="327660"/>
              </a:xfrm>
              <a:prstGeom prst="rect">
                <a:avLst/>
              </a:prstGeom>
              <a:noFill/>
              <a:ln w="9525">
                <a:noFill/>
                <a:miter lim="800000"/>
                <a:headEnd/>
                <a:tailEnd/>
              </a:ln>
            </p:spPr>
          </p:pic>
        </p:grpSp>
        <p:pic>
          <p:nvPicPr>
            <p:cNvPr id="4101" name="Picture 5" descr="http://ece.k-state.edu/research/mars/logo/jpl_logo_inverse_s.gif"/>
            <p:cNvPicPr>
              <a:picLocks noChangeAspect="1" noChangeArrowheads="1"/>
            </p:cNvPicPr>
            <p:nvPr/>
          </p:nvPicPr>
          <p:blipFill>
            <a:blip r:embed="rId8" cstate="print"/>
            <a:srcRect/>
            <a:stretch>
              <a:fillRect/>
            </a:stretch>
          </p:blipFill>
          <p:spPr bwMode="auto">
            <a:xfrm>
              <a:off x="1066800" y="5551283"/>
              <a:ext cx="3124200" cy="773317"/>
            </a:xfrm>
            <a:prstGeom prst="rect">
              <a:avLst/>
            </a:prstGeom>
            <a:noFill/>
          </p:spPr>
        </p:pic>
        <p:pic>
          <p:nvPicPr>
            <p:cNvPr id="4103" name="Picture 7" descr="http://sophia.estec.esa.int/gtoc_portal/wp-content/uploads/2012/12/jpl_logo.jpg"/>
            <p:cNvPicPr>
              <a:picLocks noChangeAspect="1" noChangeArrowheads="1"/>
            </p:cNvPicPr>
            <p:nvPr/>
          </p:nvPicPr>
          <p:blipFill>
            <a:blip r:embed="rId9" cstate="print"/>
            <a:srcRect t="16667" b="16667"/>
            <a:stretch>
              <a:fillRect/>
            </a:stretch>
          </p:blipFill>
          <p:spPr bwMode="auto">
            <a:xfrm>
              <a:off x="893805" y="4452062"/>
              <a:ext cx="1461516" cy="609600"/>
            </a:xfrm>
            <a:prstGeom prst="rect">
              <a:avLst/>
            </a:prstGeom>
            <a:noFill/>
          </p:spPr>
        </p:pic>
        <p:pic>
          <p:nvPicPr>
            <p:cNvPr id="4111" name="Picture 15" descr="http://moonandback.com/wp-content/uploads/2011/09/NeoWISE.jpg"/>
            <p:cNvPicPr>
              <a:picLocks noChangeAspect="1" noChangeArrowheads="1"/>
            </p:cNvPicPr>
            <p:nvPr/>
          </p:nvPicPr>
          <p:blipFill>
            <a:blip r:embed="rId10" cstate="print"/>
            <a:srcRect l="12000" t="8398" r="11459" b="25000"/>
            <a:stretch>
              <a:fillRect/>
            </a:stretch>
          </p:blipFill>
          <p:spPr bwMode="auto">
            <a:xfrm>
              <a:off x="2570205" y="4343400"/>
              <a:ext cx="1696995" cy="82692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457200" y="560487"/>
            <a:ext cx="8458200" cy="5693866"/>
          </a:xfrm>
          <a:prstGeom prst="rect">
            <a:avLst/>
          </a:prstGeom>
          <a:noFill/>
        </p:spPr>
        <p:txBody>
          <a:bodyPr wrap="square" rtlCol="0">
            <a:spAutoFit/>
          </a:bodyPr>
          <a:lstStyle/>
          <a:p>
            <a:pPr algn="ctr"/>
            <a:r>
              <a:rPr lang="en-US" sz="2000" b="1" dirty="0" smtClean="0"/>
              <a:t>Asteroid #249556</a:t>
            </a:r>
          </a:p>
          <a:p>
            <a:pPr algn="ctr"/>
            <a:r>
              <a:rPr lang="en-US" dirty="0" smtClean="0"/>
              <a:t>(2010 KX29)</a:t>
            </a:r>
          </a:p>
          <a:p>
            <a:pPr algn="ctr"/>
            <a:endParaRPr lang="en-US" sz="800" dirty="0" smtClean="0"/>
          </a:p>
          <a:p>
            <a:pPr algn="ctr"/>
            <a:r>
              <a:rPr lang="en-US" sz="1600" i="1" dirty="0" smtClean="0"/>
              <a:t>Presented to</a:t>
            </a:r>
          </a:p>
          <a:p>
            <a:pPr algn="ctr"/>
            <a:endParaRPr lang="en-US" sz="800" dirty="0" smtClean="0"/>
          </a:p>
          <a:p>
            <a:pPr algn="ctr"/>
            <a:r>
              <a:rPr lang="en-US" sz="2400" b="1" dirty="0" smtClean="0"/>
              <a:t>Craig Mackay</a:t>
            </a:r>
          </a:p>
          <a:p>
            <a:pPr algn="ctr"/>
            <a:endParaRPr lang="en-US" sz="800" dirty="0" smtClean="0"/>
          </a:p>
          <a:p>
            <a:pPr algn="ctr"/>
            <a:r>
              <a:rPr lang="en-US" sz="2000" dirty="0" smtClean="0"/>
              <a:t>Scientific Inventor</a:t>
            </a:r>
          </a:p>
          <a:p>
            <a:pPr algn="ctr"/>
            <a:endParaRPr lang="en-US" sz="1600" dirty="0"/>
          </a:p>
          <a:p>
            <a:pPr algn="just"/>
            <a:r>
              <a:rPr lang="en-US" b="1" dirty="0" smtClean="0"/>
              <a:t>Craig Mackay (b. 1944) is Professor of Image Science at the Institute for Astronomy, Cambridge University.  For more than 40 years, he has pushed the frontiers of digital imaging, developing new detector systems and instrumentation that overcome the limits of observing through the Earth’s atmosphere, including OH suppression spectrographs, adaptive optics, </a:t>
            </a:r>
            <a:r>
              <a:rPr lang="en-US" b="1" dirty="0" err="1" smtClean="0"/>
              <a:t>interferometry</a:t>
            </a:r>
            <a:r>
              <a:rPr lang="en-US" b="1" dirty="0" smtClean="0"/>
              <a:t>, aperture masking, and he invented the field of “lucky imaging”.  He has worked on instrumentation for the Hubble Space Telescope and radio astronomy, and his patents include technologies used in human genome sequencing, and x-ray, neutron and transmission electron microscope imaging.  His stellar teaching record is combined with ~200 publications, and he is renowned for his outstanding technical presentations, delivered with passion and clarity.    The naming of this asteroid is on the occasion of the Scientific Detector Workshop 2013.</a:t>
            </a:r>
          </a:p>
          <a:p>
            <a:pPr algn="just"/>
            <a:endParaRPr lang="en-US" sz="2800" b="1" dirty="0"/>
          </a:p>
        </p:txBody>
      </p:sp>
      <p:sp>
        <p:nvSpPr>
          <p:cNvPr id="11" name="TextBox 10"/>
          <p:cNvSpPr txBox="1"/>
          <p:nvPr/>
        </p:nvSpPr>
        <p:spPr>
          <a:xfrm>
            <a:off x="1943100" y="6096000"/>
            <a:ext cx="5486400" cy="369332"/>
          </a:xfrm>
          <a:prstGeom prst="rect">
            <a:avLst/>
          </a:prstGeom>
          <a:noFill/>
        </p:spPr>
        <p:txBody>
          <a:bodyPr wrap="square" rtlCol="0">
            <a:spAutoFit/>
          </a:bodyPr>
          <a:lstStyle/>
          <a:p>
            <a:pPr algn="ctr"/>
            <a:r>
              <a:rPr lang="en-US" b="1" dirty="0" smtClean="0"/>
              <a:t>Asteroid 249556 discovered 18 May 2010 by WISE</a:t>
            </a:r>
            <a:endParaRPr lang="en-US" b="1" dirty="0"/>
          </a:p>
        </p:txBody>
      </p:sp>
      <p:pic>
        <p:nvPicPr>
          <p:cNvPr id="5" name="Picture 6" descr="http://www.ast.cam.ac.uk/%7Ecdm/craig_photo_crop_web_171007.gif"/>
          <p:cNvPicPr>
            <a:picLocks noChangeAspect="1" noChangeArrowheads="1"/>
          </p:cNvPicPr>
          <p:nvPr/>
        </p:nvPicPr>
        <p:blipFill>
          <a:blip r:embed="rId3" cstate="print"/>
          <a:srcRect/>
          <a:stretch>
            <a:fillRect/>
          </a:stretch>
        </p:blipFill>
        <p:spPr bwMode="auto">
          <a:xfrm>
            <a:off x="533400" y="451864"/>
            <a:ext cx="1905000" cy="192723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197090" y="282178"/>
            <a:ext cx="1576249" cy="1482090"/>
          </a:xfrm>
          <a:prstGeom prst="rect">
            <a:avLst/>
          </a:prstGeom>
        </p:spPr>
      </p:pic>
      <p:sp>
        <p:nvSpPr>
          <p:cNvPr id="10" name="TextBox 9"/>
          <p:cNvSpPr txBox="1"/>
          <p:nvPr/>
        </p:nvSpPr>
        <p:spPr>
          <a:xfrm>
            <a:off x="381000" y="331887"/>
            <a:ext cx="8458200" cy="5539978"/>
          </a:xfrm>
          <a:prstGeom prst="rect">
            <a:avLst/>
          </a:prstGeom>
          <a:noFill/>
        </p:spPr>
        <p:txBody>
          <a:bodyPr wrap="square" rtlCol="0">
            <a:spAutoFit/>
          </a:bodyPr>
          <a:lstStyle/>
          <a:p>
            <a:pPr algn="ctr"/>
            <a:r>
              <a:rPr lang="en-US" sz="2000" b="1" dirty="0" smtClean="0"/>
              <a:t>Asteroid #249544</a:t>
            </a:r>
          </a:p>
          <a:p>
            <a:pPr algn="ctr"/>
            <a:r>
              <a:rPr lang="en-US" dirty="0" smtClean="0"/>
              <a:t>(2010 HQ44)</a:t>
            </a:r>
          </a:p>
          <a:p>
            <a:pPr algn="ctr"/>
            <a:endParaRPr lang="en-US" sz="800" dirty="0"/>
          </a:p>
          <a:p>
            <a:pPr algn="ctr"/>
            <a:r>
              <a:rPr lang="en-US" sz="1600" i="1" dirty="0" smtClean="0"/>
              <a:t>Presented to</a:t>
            </a:r>
          </a:p>
          <a:p>
            <a:pPr algn="ctr"/>
            <a:endParaRPr lang="en-US" sz="800" dirty="0"/>
          </a:p>
          <a:p>
            <a:pPr algn="ctr"/>
            <a:r>
              <a:rPr lang="en-US" sz="2400" b="1" dirty="0" smtClean="0"/>
              <a:t>Ian McLean</a:t>
            </a:r>
          </a:p>
          <a:p>
            <a:pPr algn="ctr"/>
            <a:endParaRPr lang="en-US" sz="800" dirty="0"/>
          </a:p>
          <a:p>
            <a:pPr algn="ctr"/>
            <a:r>
              <a:rPr lang="en-US" sz="2000" dirty="0" smtClean="0"/>
              <a:t>Astronomy Instrumentalist Extraordinaire</a:t>
            </a:r>
          </a:p>
          <a:p>
            <a:pPr algn="ctr"/>
            <a:endParaRPr lang="en-US" sz="1600" dirty="0"/>
          </a:p>
          <a:p>
            <a:pPr algn="just"/>
            <a:r>
              <a:rPr lang="en-US" b="1" dirty="0" smtClean="0"/>
              <a:t>Ian McLean (b. </a:t>
            </a:r>
            <a:r>
              <a:rPr lang="en-US" b="1" dirty="0" smtClean="0"/>
              <a:t>1949) </a:t>
            </a:r>
            <a:r>
              <a:rPr lang="en-US" b="1" dirty="0" smtClean="0"/>
              <a:t>has been a leader in astronomical instrumentation for four decades, through his work at the Royal Observatory of Edinburgh (Scotland), the Joint Astronomy Centre (Hawai’i), and the University of California, Los Angeles (UCLA).  He founded the UCLA infrared laboratory in 1989, a facility that has produced instrumentation for Lick Observatory, W.M. Keck Observatory, Gemini Observatory, and NASA’s Stratospheric Observatory for Infrared Astronomy.  His leadership roles include chair of the Keck Science Steering Committee, Associate Director of UC Observatories, Vice Chair of UCLA Physics &amp; Astronomy department, and chair of many international conferences.  He has trained two generations of astronomers and instrumentalists through his university courses, seminars, articles, and books.  He is a scholar, a gentleman, and a role model for scientists worldwide.  The naming of this asteroid is on the occasion of the Scientific Detector Workshop 2013.</a:t>
            </a:r>
            <a:endParaRPr lang="en-US" b="1" dirty="0"/>
          </a:p>
        </p:txBody>
      </p:sp>
      <p:sp>
        <p:nvSpPr>
          <p:cNvPr id="11" name="TextBox 10"/>
          <p:cNvSpPr txBox="1"/>
          <p:nvPr/>
        </p:nvSpPr>
        <p:spPr>
          <a:xfrm>
            <a:off x="1447800" y="6019800"/>
            <a:ext cx="6324600" cy="369332"/>
          </a:xfrm>
          <a:prstGeom prst="rect">
            <a:avLst/>
          </a:prstGeom>
          <a:noFill/>
        </p:spPr>
        <p:txBody>
          <a:bodyPr wrap="square" rtlCol="0">
            <a:spAutoFit/>
          </a:bodyPr>
          <a:lstStyle/>
          <a:p>
            <a:pPr algn="ctr"/>
            <a:r>
              <a:rPr lang="en-US" b="1" dirty="0" smtClean="0"/>
              <a:t>Asteroid 249544 discovered 23 April 2010 by WISE</a:t>
            </a:r>
            <a:endParaRPr lang="en-US" b="1" dirty="0"/>
          </a:p>
        </p:txBody>
      </p:sp>
      <p:pic>
        <p:nvPicPr>
          <p:cNvPr id="6" name="23a701a6-b3f7-44b5-a132-480fbfe14773" descr="cid:589369DB-6445-4512-B80D-C26B274E5196@homenet.telecomitalia.it"/>
          <p:cNvPicPr>
            <a:picLocks noChangeAspect="1" noChangeArrowheads="1"/>
          </p:cNvPicPr>
          <p:nvPr/>
        </p:nvPicPr>
        <p:blipFill>
          <a:blip r:embed="rId3" r:link="rId4" cstate="print"/>
          <a:srcRect l="11400" t="6000" r="11200" b="14200"/>
          <a:stretch>
            <a:fillRect/>
          </a:stretch>
        </p:blipFill>
        <p:spPr bwMode="auto">
          <a:xfrm>
            <a:off x="506730" y="304800"/>
            <a:ext cx="1474470" cy="202692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4955203"/>
          </a:xfrm>
          <a:prstGeom prst="rect">
            <a:avLst/>
          </a:prstGeom>
          <a:noFill/>
        </p:spPr>
        <p:txBody>
          <a:bodyPr wrap="square" rtlCol="0">
            <a:spAutoFit/>
          </a:bodyPr>
          <a:lstStyle/>
          <a:p>
            <a:pPr algn="ctr"/>
            <a:r>
              <a:rPr lang="en-US" sz="2000" b="1" dirty="0" smtClean="0"/>
              <a:t>Asteroid #249547</a:t>
            </a:r>
          </a:p>
          <a:p>
            <a:pPr algn="ctr"/>
            <a:r>
              <a:rPr lang="en-US" dirty="0" smtClean="0"/>
              <a:t>(2010 HZ83)</a:t>
            </a:r>
          </a:p>
          <a:p>
            <a:pPr algn="ctr"/>
            <a:endParaRPr lang="en-US" sz="800" dirty="0"/>
          </a:p>
          <a:p>
            <a:pPr algn="ctr"/>
            <a:r>
              <a:rPr lang="en-US" sz="1600" i="1" dirty="0" smtClean="0"/>
              <a:t>Presented to</a:t>
            </a:r>
          </a:p>
          <a:p>
            <a:pPr algn="ctr"/>
            <a:endParaRPr lang="en-US" sz="800" dirty="0"/>
          </a:p>
          <a:p>
            <a:pPr algn="ctr"/>
            <a:r>
              <a:rPr lang="en-US" sz="2400" b="1" dirty="0" smtClean="0"/>
              <a:t>Bonner Denton</a:t>
            </a:r>
          </a:p>
          <a:p>
            <a:pPr algn="ctr"/>
            <a:endParaRPr lang="en-US" sz="800" dirty="0"/>
          </a:p>
          <a:p>
            <a:pPr algn="ctr"/>
            <a:r>
              <a:rPr lang="en-US" sz="2000" dirty="0" smtClean="0"/>
              <a:t>Analytical Chemistry Trailblazer</a:t>
            </a:r>
            <a:endParaRPr lang="en-US" dirty="0" smtClean="0"/>
          </a:p>
          <a:p>
            <a:pPr algn="ctr"/>
            <a:endParaRPr lang="en-US" sz="1600" dirty="0" smtClean="0"/>
          </a:p>
          <a:p>
            <a:pPr algn="ctr"/>
            <a:endParaRPr lang="en-US" sz="1600" dirty="0"/>
          </a:p>
          <a:p>
            <a:pPr algn="just"/>
            <a:r>
              <a:rPr lang="en-US" b="1" dirty="0" smtClean="0"/>
              <a:t>Bonner Denton (b. 1944), of the University of Arizona, blazed the trail for the use of digital imaging sensors in analytical chemistry.  He is one of the world’s most prolific researchers and teachers, with more than 200 refereed publications, 15 patents, over 500 invited presentations, more than 60 graduate students, and several new courses that have been taught to thousands of students.   A fellow of several professional societies, he is one of the most entertaining and passionate leaders of the scientific detector community, and fondly known for organizing detector conferences at scuba diving sites.  The naming of this asteroid is on the occasion of the Scientific Detector Workshop 2013.</a:t>
            </a:r>
            <a:endParaRPr lang="en-US" sz="2800" b="1" dirty="0"/>
          </a:p>
        </p:txBody>
      </p:sp>
      <p:sp>
        <p:nvSpPr>
          <p:cNvPr id="11" name="TextBox 10"/>
          <p:cNvSpPr txBox="1"/>
          <p:nvPr/>
        </p:nvSpPr>
        <p:spPr>
          <a:xfrm>
            <a:off x="1866900" y="5802868"/>
            <a:ext cx="5486400" cy="369332"/>
          </a:xfrm>
          <a:prstGeom prst="rect">
            <a:avLst/>
          </a:prstGeom>
          <a:noFill/>
        </p:spPr>
        <p:txBody>
          <a:bodyPr wrap="square" rtlCol="0">
            <a:spAutoFit/>
          </a:bodyPr>
          <a:lstStyle/>
          <a:p>
            <a:pPr algn="ctr"/>
            <a:r>
              <a:rPr lang="en-US" b="1" dirty="0" smtClean="0"/>
              <a:t>Asteroid 249547 discovered 28 April 2010 by WISE</a:t>
            </a:r>
            <a:endParaRPr lang="en-US" b="1" dirty="0"/>
          </a:p>
        </p:txBody>
      </p:sp>
      <p:pic>
        <p:nvPicPr>
          <p:cNvPr id="5122" name="Picture 2" descr="http://www.chem.arizona.edu/faculty_profile/dent/dent.gif"/>
          <p:cNvPicPr>
            <a:picLocks noChangeAspect="1" noChangeArrowheads="1"/>
          </p:cNvPicPr>
          <p:nvPr/>
        </p:nvPicPr>
        <p:blipFill>
          <a:blip r:embed="rId3" cstate="print"/>
          <a:srcRect/>
          <a:stretch>
            <a:fillRect/>
          </a:stretch>
        </p:blipFill>
        <p:spPr bwMode="auto">
          <a:xfrm>
            <a:off x="609600" y="609600"/>
            <a:ext cx="1449161" cy="202882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0"/>
              </a:ext>
            </a:extLst>
          </a:blip>
          <a:stretch>
            <a:fillRect/>
          </a:stretch>
        </p:blipFill>
        <p:spPr>
          <a:xfrm>
            <a:off x="7045290" y="510778"/>
            <a:ext cx="1576249" cy="1482090"/>
          </a:xfrm>
          <a:prstGeom prst="rect">
            <a:avLst/>
          </a:prstGeom>
        </p:spPr>
      </p:pic>
      <p:sp>
        <p:nvSpPr>
          <p:cNvPr id="10" name="TextBox 9"/>
          <p:cNvSpPr txBox="1"/>
          <p:nvPr/>
        </p:nvSpPr>
        <p:spPr>
          <a:xfrm>
            <a:off x="533400" y="560487"/>
            <a:ext cx="8153400" cy="5386090"/>
          </a:xfrm>
          <a:prstGeom prst="rect">
            <a:avLst/>
          </a:prstGeom>
          <a:noFill/>
        </p:spPr>
        <p:txBody>
          <a:bodyPr wrap="square" rtlCol="0">
            <a:spAutoFit/>
          </a:bodyPr>
          <a:lstStyle/>
          <a:p>
            <a:pPr algn="ctr"/>
            <a:r>
              <a:rPr lang="en-US" sz="2000" b="1" dirty="0" smtClean="0"/>
              <a:t>Asteroid #249546</a:t>
            </a:r>
          </a:p>
          <a:p>
            <a:pPr algn="ctr"/>
            <a:r>
              <a:rPr lang="en-US" dirty="0" smtClean="0"/>
              <a:t>(2010 HE47)</a:t>
            </a:r>
          </a:p>
          <a:p>
            <a:pPr algn="ctr"/>
            <a:endParaRPr lang="en-US" sz="800" dirty="0" smtClean="0"/>
          </a:p>
          <a:p>
            <a:pPr algn="ctr"/>
            <a:r>
              <a:rPr lang="en-US" sz="1600" i="1" dirty="0" smtClean="0"/>
              <a:t>Presented to</a:t>
            </a:r>
          </a:p>
          <a:p>
            <a:pPr algn="ctr"/>
            <a:endParaRPr lang="en-US" sz="800" dirty="0" smtClean="0"/>
          </a:p>
          <a:p>
            <a:pPr algn="ctr"/>
            <a:r>
              <a:rPr lang="en-US" sz="2400" b="1" dirty="0" smtClean="0"/>
              <a:t>Peter Pool</a:t>
            </a:r>
          </a:p>
          <a:p>
            <a:pPr algn="ctr"/>
            <a:endParaRPr lang="en-US" sz="800" dirty="0" smtClean="0"/>
          </a:p>
          <a:p>
            <a:pPr algn="ctr"/>
            <a:r>
              <a:rPr lang="en-US" sz="2000" dirty="0" smtClean="0"/>
              <a:t>CCD Expert</a:t>
            </a:r>
          </a:p>
          <a:p>
            <a:pPr algn="ctr"/>
            <a:endParaRPr lang="en-US" sz="1600" dirty="0" smtClean="0"/>
          </a:p>
          <a:p>
            <a:pPr algn="ctr"/>
            <a:endParaRPr lang="en-US" sz="1600" dirty="0"/>
          </a:p>
          <a:p>
            <a:pPr algn="just"/>
            <a:r>
              <a:rPr lang="en-GB" b="1" dirty="0" smtClean="0"/>
              <a:t>Peter Pool (b. </a:t>
            </a:r>
            <a:r>
              <a:rPr lang="en-US" b="1" dirty="0" smtClean="0"/>
              <a:t>1942) has been a crucial contributor to the development of high performance CCDs during his nearly five decade career that started at Marconi Research Laboratory in 1967.  His work at Marconi, EEV and e2v has led to the development of new types of detectors and novel packaging approaches that have been universally adopted.  His deep understanding of detector technology and user applications combined with his collaborative style has made him a valued partner in the most advanced instrumentation in astronomy, Earth science, and </a:t>
            </a:r>
            <a:r>
              <a:rPr lang="en-US" b="1" dirty="0" err="1" smtClean="0"/>
              <a:t>defence</a:t>
            </a:r>
            <a:r>
              <a:rPr lang="en-US" b="1" dirty="0" smtClean="0"/>
              <a:t> applications.  The naming of this asteroid is on the occasion of the Scientific Detector Workshop 2013.</a:t>
            </a:r>
          </a:p>
          <a:p>
            <a:pPr algn="just"/>
            <a:endParaRPr lang="en-US" sz="2800" b="1" dirty="0"/>
          </a:p>
        </p:txBody>
      </p:sp>
      <p:sp>
        <p:nvSpPr>
          <p:cNvPr id="11" name="TextBox 10"/>
          <p:cNvSpPr txBox="1"/>
          <p:nvPr/>
        </p:nvSpPr>
        <p:spPr>
          <a:xfrm>
            <a:off x="1866900" y="5802868"/>
            <a:ext cx="5486400" cy="369332"/>
          </a:xfrm>
          <a:prstGeom prst="rect">
            <a:avLst/>
          </a:prstGeom>
          <a:noFill/>
        </p:spPr>
        <p:txBody>
          <a:bodyPr wrap="square" rtlCol="0">
            <a:spAutoFit/>
          </a:bodyPr>
          <a:lstStyle/>
          <a:p>
            <a:pPr algn="ctr"/>
            <a:r>
              <a:rPr lang="en-US" b="1" dirty="0" smtClean="0"/>
              <a:t>Asteroid 249546 discovered 23 April 2010 by WISE</a:t>
            </a:r>
            <a:endParaRPr lang="en-US" b="1" dirty="0"/>
          </a:p>
        </p:txBody>
      </p:sp>
      <p:pic>
        <p:nvPicPr>
          <p:cNvPr id="5" name="dbe88d2f-108f-4071-8e66-eedf30006a0e" descr="cid:8A39DB15-47F3-4BD9-8D8C-826BAA0A0201@fifiera.local"/>
          <p:cNvPicPr>
            <a:picLocks noChangeAspect="1" noChangeArrowheads="1"/>
          </p:cNvPicPr>
          <p:nvPr/>
        </p:nvPicPr>
        <p:blipFill>
          <a:blip r:embed="rId3" r:link="rId4" cstate="print"/>
          <a:srcRect l="8695" r="8696" b="11956"/>
          <a:stretch>
            <a:fillRect/>
          </a:stretch>
        </p:blipFill>
        <p:spPr bwMode="auto">
          <a:xfrm>
            <a:off x="659028" y="609600"/>
            <a:ext cx="1447800" cy="205740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1397</Words>
  <Application>Microsoft Office PowerPoint</Application>
  <PresentationFormat>On-screen Show (4:3)</PresentationFormat>
  <Paragraphs>164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Teledyne Scientific &amp; Imaging,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Beletic</dc:creator>
  <cp:lastModifiedBy>James Beletic</cp:lastModifiedBy>
  <cp:revision>112</cp:revision>
  <dcterms:created xsi:type="dcterms:W3CDTF">2013-10-05T17:15:33Z</dcterms:created>
  <dcterms:modified xsi:type="dcterms:W3CDTF">2013-10-10T15:36:11Z</dcterms:modified>
</cp:coreProperties>
</file>