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4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99FF66"/>
    <a:srgbClr val="008000"/>
    <a:srgbClr val="FF33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361" autoAdjust="0"/>
  </p:normalViewPr>
  <p:slideViewPr>
    <p:cSldViewPr showGuides="1">
      <p:cViewPr>
        <p:scale>
          <a:sx n="125" d="100"/>
          <a:sy n="125" d="100"/>
        </p:scale>
        <p:origin x="102" y="14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s-E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s-E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Haga clic para modificar el estilo de texto del patrón</a:t>
            </a:r>
          </a:p>
          <a:p>
            <a:pPr lvl="1"/>
            <a:r>
              <a:rPr lang="en-US" altLang="es-ES" smtClean="0"/>
              <a:t>Segundo nivel</a:t>
            </a:r>
          </a:p>
          <a:p>
            <a:pPr lvl="2"/>
            <a:r>
              <a:rPr lang="en-US" altLang="es-ES" smtClean="0"/>
              <a:t>Tercer nivel</a:t>
            </a:r>
          </a:p>
          <a:p>
            <a:pPr lvl="3"/>
            <a:r>
              <a:rPr lang="en-US" altLang="es-ES" smtClean="0"/>
              <a:t>Cuarto nivel</a:t>
            </a:r>
          </a:p>
          <a:p>
            <a:pPr lvl="4"/>
            <a:r>
              <a:rPr lang="en-US" altLang="es-ES" smtClean="0"/>
              <a:t>Quinto nivel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s-E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FD7999-6C0F-4A2B-8DC9-4A7D25B214EB}" type="slidenum">
              <a:rPr lang="en-US" altLang="es-ES"/>
              <a:pPr/>
              <a:t>‹N›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73776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C21F4-CBD0-45A6-8457-C69AF40609B7}" type="slidenum">
              <a:rPr lang="en-US" altLang="es-ES"/>
              <a:pPr/>
              <a:t>2</a:t>
            </a:fld>
            <a:endParaRPr lang="en-US" altLang="es-ES"/>
          </a:p>
        </p:txBody>
      </p:sp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14340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6C3E9282-F3AA-4D9A-9D3F-C8DA712C219C}" type="slidenum">
              <a:rPr lang="en-US" altLang="es-ES" sz="1200"/>
              <a:pPr algn="r"/>
              <a:t>2</a:t>
            </a:fld>
            <a:endParaRPr lang="en-US" altLang="es-E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14070-359E-4F6A-B39B-E18A2F2ACA2D}" type="slidenum">
              <a:rPr lang="en-US" altLang="es-ES"/>
              <a:pPr/>
              <a:t>‹N›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70224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10128-0093-41D6-874F-947438B81D6C}" type="slidenum">
              <a:rPr lang="en-US" altLang="es-ES"/>
              <a:pPr/>
              <a:t>‹N›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68038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E189C-6F6F-40E4-AF9A-B4EC8E38BC52}" type="slidenum">
              <a:rPr lang="en-US" altLang="es-ES"/>
              <a:pPr/>
              <a:t>‹N›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40859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961A5-EB95-4246-9980-989DBBC5EE25}" type="slidenum">
              <a:rPr lang="en-US" altLang="es-ES"/>
              <a:pPr/>
              <a:t>‹N›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81049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F7EED-252E-4CAD-9589-9784F270E26E}" type="slidenum">
              <a:rPr lang="en-US" altLang="es-ES"/>
              <a:pPr/>
              <a:t>‹N›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2362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B9EE1-3E32-4309-9670-DC9E1E0C183B}" type="slidenum">
              <a:rPr lang="en-US" altLang="es-ES"/>
              <a:pPr/>
              <a:t>‹N›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76848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0C7F4-E135-4E37-9BC1-80F4F0E3C8D9}" type="slidenum">
              <a:rPr lang="en-US" altLang="es-ES"/>
              <a:pPr/>
              <a:t>‹N›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1125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4CEB7-7092-4495-9A78-FA4E69BE28E0}" type="slidenum">
              <a:rPr lang="en-US" altLang="es-ES"/>
              <a:pPr/>
              <a:t>‹N›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34844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0F7DB-AA01-4970-BB81-187DB5A55E93}" type="slidenum">
              <a:rPr lang="en-US" altLang="es-ES"/>
              <a:pPr/>
              <a:t>‹N›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64106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23D2E-D046-4DA5-B133-29506F9932A8}" type="slidenum">
              <a:rPr lang="en-US" altLang="es-ES"/>
              <a:pPr/>
              <a:t>‹N›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1559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92979-B3CC-45DB-AD10-3A12519B949A}" type="slidenum">
              <a:rPr lang="en-US" altLang="es-ES"/>
              <a:pPr/>
              <a:t>‹N›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6445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Haga clic para modificar el estilo de texto del patrón</a:t>
            </a:r>
          </a:p>
          <a:p>
            <a:pPr lvl="1"/>
            <a:r>
              <a:rPr lang="en-US" altLang="es-ES" smtClean="0"/>
              <a:t>Segundo nivel</a:t>
            </a:r>
          </a:p>
          <a:p>
            <a:pPr lvl="2"/>
            <a:r>
              <a:rPr lang="en-US" altLang="es-ES" smtClean="0"/>
              <a:t>Tercer nivel</a:t>
            </a:r>
          </a:p>
          <a:p>
            <a:pPr lvl="3"/>
            <a:r>
              <a:rPr lang="en-US" altLang="es-ES" smtClean="0"/>
              <a:t>Cuarto nivel</a:t>
            </a:r>
          </a:p>
          <a:p>
            <a:pPr lvl="4"/>
            <a:r>
              <a:rPr lang="en-U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F40370-4AE7-4847-B55C-6C9AE115F6E2}" type="slidenum">
              <a:rPr lang="en-US" altLang="es-ES"/>
              <a:pPr/>
              <a:t>‹N›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w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6"/>
          <p:cNvSpPr txBox="1">
            <a:spLocks noChangeArrowheads="1"/>
          </p:cNvSpPr>
          <p:nvPr/>
        </p:nvSpPr>
        <p:spPr bwMode="auto">
          <a:xfrm>
            <a:off x="147614" y="2126198"/>
            <a:ext cx="6152577" cy="4270137"/>
          </a:xfrm>
          <a:prstGeom prst="rect">
            <a:avLst/>
          </a:prstGeom>
          <a:solidFill>
            <a:schemeClr val="bg1"/>
          </a:solidFill>
          <a:ln w="76200">
            <a:solidFill>
              <a:srgbClr val="006600"/>
            </a:solidFill>
            <a:miter lim="800000"/>
            <a:headEnd/>
            <a:tailEnd/>
          </a:ln>
        </p:spPr>
        <p:txBody>
          <a:bodyPr wrap="square" lIns="71369" tIns="35684" rIns="71369" bIns="35684">
            <a:spAutoFit/>
          </a:bodyPr>
          <a:lstStyle>
            <a:lvl1pPr defTabSz="714375">
              <a:defRPr>
                <a:solidFill>
                  <a:schemeClr val="tx1"/>
                </a:solidFill>
                <a:latin typeface="Arial" charset="0"/>
              </a:defRPr>
            </a:lvl1pPr>
            <a:lvl2pPr marL="357188" defTabSz="714375">
              <a:defRPr>
                <a:solidFill>
                  <a:schemeClr val="tx1"/>
                </a:solidFill>
                <a:latin typeface="Arial" charset="0"/>
              </a:defRPr>
            </a:lvl2pPr>
            <a:lvl3pPr marL="40352663" indent="-39638288" defTabSz="714375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Aft>
                <a:spcPct val="20000"/>
              </a:spcAft>
            </a:pPr>
            <a:endParaRPr lang="en-US" altLang="es-ES" sz="600" b="1" dirty="0">
              <a:solidFill>
                <a:srgbClr val="FF0000"/>
              </a:solidFill>
              <a:latin typeface="Tahoma" pitchFamily="34" charset="0"/>
              <a:ea typeface="ＭＳ Ｐゴシック" pitchFamily="34" charset="-128"/>
            </a:endParaRPr>
          </a:p>
          <a:p>
            <a:pPr>
              <a:spcAft>
                <a:spcPct val="20000"/>
              </a:spcAft>
            </a:pPr>
            <a:r>
              <a:rPr lang="en-US" altLang="es-ES" sz="2400" b="1" dirty="0" err="1">
                <a:solidFill>
                  <a:srgbClr val="DA2A00"/>
                </a:solidFill>
                <a:latin typeface="Tahoma" pitchFamily="34" charset="0"/>
                <a:ea typeface="ＭＳ Ｐゴシック" pitchFamily="34" charset="-128"/>
              </a:rPr>
              <a:t>PAUCam</a:t>
            </a:r>
            <a:r>
              <a:rPr lang="en-US" altLang="es-ES" sz="2400" b="1" dirty="0">
                <a:solidFill>
                  <a:srgbClr val="DA2A00"/>
                </a:solidFill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altLang="es-ES" sz="2400" b="1" dirty="0" smtClean="0">
                <a:solidFill>
                  <a:srgbClr val="DA2A00"/>
                </a:solidFill>
                <a:latin typeface="Tahoma" pitchFamily="34" charset="0"/>
                <a:ea typeface="ＭＳ Ｐゴシック" pitchFamily="34" charset="-128"/>
              </a:rPr>
              <a:t>mosaic 150 </a:t>
            </a:r>
            <a:r>
              <a:rPr lang="en-US" altLang="es-ES" sz="2400" b="1" dirty="0" err="1" smtClean="0">
                <a:solidFill>
                  <a:srgbClr val="DA2A00"/>
                </a:solidFill>
                <a:latin typeface="Tahoma" pitchFamily="34" charset="0"/>
                <a:ea typeface="ＭＳ Ｐゴシック" pitchFamily="34" charset="-128"/>
              </a:rPr>
              <a:t>Mpixel</a:t>
            </a:r>
            <a:r>
              <a:rPr lang="en-US" altLang="es-ES" sz="2400" dirty="0" smtClean="0">
                <a:solidFill>
                  <a:srgbClr val="006600"/>
                </a:solidFill>
                <a:latin typeface="Tahoma" pitchFamily="34" charset="0"/>
                <a:ea typeface="ＭＳ Ｐゴシック" pitchFamily="34" charset="-128"/>
              </a:rPr>
              <a:t> </a:t>
            </a:r>
          </a:p>
          <a:p>
            <a:pPr>
              <a:spcAft>
                <a:spcPct val="20000"/>
              </a:spcAft>
            </a:pPr>
            <a:r>
              <a:rPr lang="en-US" altLang="es-ES" sz="2000" b="1" dirty="0" smtClean="0">
                <a:solidFill>
                  <a:srgbClr val="006600"/>
                </a:solidFill>
                <a:latin typeface="Tahoma" pitchFamily="34" charset="0"/>
                <a:ea typeface="ＭＳ Ｐゴシック" pitchFamily="34" charset="-128"/>
              </a:rPr>
              <a:t>Scientific </a:t>
            </a:r>
            <a:r>
              <a:rPr lang="en-US" altLang="es-ES" sz="2000" b="1" dirty="0">
                <a:solidFill>
                  <a:srgbClr val="006600"/>
                </a:solidFill>
                <a:latin typeface="Tahoma" pitchFamily="34" charset="0"/>
                <a:ea typeface="ＭＳ Ｐゴシック" pitchFamily="34" charset="-128"/>
              </a:rPr>
              <a:t>goal:</a:t>
            </a:r>
          </a:p>
          <a:p>
            <a:pPr lvl="1" algn="just">
              <a:spcAft>
                <a:spcPct val="20000"/>
              </a:spcAft>
              <a:buFontTx/>
              <a:buChar char="•"/>
            </a:pPr>
            <a:r>
              <a:rPr lang="en-US" altLang="es-ES" sz="1600" dirty="0">
                <a:solidFill>
                  <a:srgbClr val="006600"/>
                </a:solidFill>
                <a:latin typeface="Tahoma" pitchFamily="34" charset="0"/>
                <a:ea typeface="ＭＳ Ｐゴシック" pitchFamily="34" charset="-128"/>
              </a:rPr>
              <a:t> Study the </a:t>
            </a:r>
            <a:r>
              <a:rPr lang="en-US" altLang="es-ES" sz="1600" dirty="0" smtClean="0">
                <a:solidFill>
                  <a:srgbClr val="006600"/>
                </a:solidFill>
                <a:latin typeface="Tahoma" pitchFamily="34" charset="0"/>
                <a:ea typeface="ＭＳ Ｐゴシック" pitchFamily="34" charset="-128"/>
              </a:rPr>
              <a:t>physics </a:t>
            </a:r>
            <a:r>
              <a:rPr lang="en-US" altLang="es-ES" sz="1600" dirty="0">
                <a:solidFill>
                  <a:srgbClr val="006600"/>
                </a:solidFill>
                <a:latin typeface="Tahoma" pitchFamily="34" charset="0"/>
                <a:ea typeface="ＭＳ Ｐゴシック" pitchFamily="34" charset="-128"/>
              </a:rPr>
              <a:t>of the accelerating universe</a:t>
            </a:r>
          </a:p>
          <a:p>
            <a:pPr lvl="1" algn="just">
              <a:spcAft>
                <a:spcPct val="20000"/>
              </a:spcAft>
              <a:buFontTx/>
              <a:buChar char="•"/>
            </a:pPr>
            <a:r>
              <a:rPr lang="en-US" altLang="es-ES" sz="1600" dirty="0">
                <a:solidFill>
                  <a:srgbClr val="006600"/>
                </a:solidFill>
                <a:latin typeface="Tahoma" pitchFamily="34" charset="0"/>
                <a:ea typeface="ＭＳ Ｐゴシック" pitchFamily="34" charset="-128"/>
              </a:rPr>
              <a:t> Method: </a:t>
            </a:r>
            <a:r>
              <a:rPr lang="en-US" altLang="es-ES" sz="1600" dirty="0" smtClean="0">
                <a:solidFill>
                  <a:srgbClr val="006600"/>
                </a:solidFill>
                <a:latin typeface="Tahoma" pitchFamily="34" charset="0"/>
                <a:ea typeface="ＭＳ Ｐゴシック" pitchFamily="34" charset="-128"/>
              </a:rPr>
              <a:t>precision photo-z (</a:t>
            </a:r>
            <a:r>
              <a:rPr lang="en-US" altLang="es-ES" sz="1600" dirty="0" smtClean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</a:rPr>
              <a:t>48 narrow band filters</a:t>
            </a:r>
            <a:r>
              <a:rPr lang="en-US" altLang="es-ES" sz="1600" dirty="0" smtClean="0">
                <a:solidFill>
                  <a:srgbClr val="006600"/>
                </a:solidFill>
                <a:latin typeface="Tahoma" pitchFamily="34" charset="0"/>
                <a:ea typeface="ＭＳ Ｐゴシック" pitchFamily="34" charset="-128"/>
              </a:rPr>
              <a:t>)</a:t>
            </a:r>
            <a:endParaRPr lang="en-US" altLang="es-ES" sz="1600" dirty="0">
              <a:solidFill>
                <a:srgbClr val="006600"/>
              </a:solidFill>
              <a:latin typeface="Tahoma" pitchFamily="34" charset="0"/>
              <a:ea typeface="ＭＳ Ｐゴシック" pitchFamily="34" charset="-128"/>
            </a:endParaRPr>
          </a:p>
          <a:p>
            <a:pPr lvl="1" algn="just">
              <a:spcAft>
                <a:spcPct val="20000"/>
              </a:spcAft>
            </a:pPr>
            <a:r>
              <a:rPr lang="en-US" altLang="es-ES" sz="2000" b="1" dirty="0">
                <a:solidFill>
                  <a:srgbClr val="006600"/>
                </a:solidFill>
                <a:latin typeface="Tahoma" pitchFamily="34" charset="0"/>
                <a:ea typeface="ＭＳ Ｐゴシック" pitchFamily="34" charset="-128"/>
              </a:rPr>
              <a:t>Camera:</a:t>
            </a:r>
          </a:p>
          <a:p>
            <a:pPr lvl="1" algn="just">
              <a:spcAft>
                <a:spcPct val="20000"/>
              </a:spcAft>
              <a:buFontTx/>
              <a:buChar char="•"/>
            </a:pPr>
            <a:r>
              <a:rPr lang="en-US" altLang="es-ES" sz="1600" b="1" dirty="0" smtClean="0">
                <a:solidFill>
                  <a:srgbClr val="FF3300"/>
                </a:solidFill>
                <a:latin typeface="Tahoma" pitchFamily="34" charset="0"/>
                <a:ea typeface="ＭＳ Ｐゴシック" pitchFamily="34" charset="-128"/>
              </a:rPr>
              <a:t> 18 </a:t>
            </a:r>
            <a:r>
              <a:rPr lang="en-US" altLang="es-ES" sz="1600" b="1" dirty="0">
                <a:solidFill>
                  <a:srgbClr val="FF3300"/>
                </a:solidFill>
                <a:latin typeface="Tahoma" pitchFamily="34" charset="0"/>
                <a:ea typeface="ＭＳ Ｐゴシック" pitchFamily="34" charset="-128"/>
              </a:rPr>
              <a:t>CCDs</a:t>
            </a:r>
            <a:r>
              <a:rPr lang="en-US" altLang="es-ES" sz="1600" dirty="0">
                <a:solidFill>
                  <a:srgbClr val="006600"/>
                </a:solidFill>
                <a:latin typeface="Tahoma" pitchFamily="34" charset="0"/>
                <a:ea typeface="ＭＳ Ｐゴシック" pitchFamily="34" charset="-128"/>
              </a:rPr>
              <a:t> (Hamamatsu Photonics, HPK), </a:t>
            </a:r>
            <a:r>
              <a:rPr lang="en-US" altLang="es-ES" sz="1600" dirty="0">
                <a:solidFill>
                  <a:srgbClr val="006600"/>
                </a:solidFill>
              </a:rPr>
              <a:t>2kx4k</a:t>
            </a:r>
            <a:endParaRPr lang="en-US" altLang="es-ES" sz="1050" dirty="0">
              <a:solidFill>
                <a:srgbClr val="006600"/>
              </a:solidFill>
              <a:latin typeface="Tahoma" pitchFamily="34" charset="0"/>
              <a:ea typeface="ＭＳ Ｐゴシック" pitchFamily="34" charset="-128"/>
            </a:endParaRPr>
          </a:p>
          <a:p>
            <a:pPr lvl="1" algn="just">
              <a:spcAft>
                <a:spcPct val="20000"/>
              </a:spcAft>
              <a:buFontTx/>
              <a:buChar char="•"/>
            </a:pPr>
            <a:r>
              <a:rPr lang="en-US" altLang="es-ES" sz="1600" dirty="0">
                <a:solidFill>
                  <a:srgbClr val="006600"/>
                </a:solidFill>
                <a:latin typeface="Tahoma" pitchFamily="34" charset="0"/>
                <a:ea typeface="ＭＳ Ｐゴシック" pitchFamily="34" charset="-128"/>
              </a:rPr>
              <a:t> high quantum efficiency in near </a:t>
            </a:r>
            <a:r>
              <a:rPr lang="en-US" altLang="es-ES" sz="1600" dirty="0" smtClean="0">
                <a:solidFill>
                  <a:srgbClr val="006600"/>
                </a:solidFill>
                <a:latin typeface="Tahoma" pitchFamily="34" charset="0"/>
                <a:ea typeface="ＭＳ Ｐゴシック" pitchFamily="34" charset="-128"/>
              </a:rPr>
              <a:t>infrared</a:t>
            </a:r>
          </a:p>
          <a:p>
            <a:pPr lvl="1" algn="just">
              <a:spcAft>
                <a:spcPct val="20000"/>
              </a:spcAft>
              <a:buFontTx/>
              <a:buChar char="•"/>
            </a:pPr>
            <a:r>
              <a:rPr lang="en-US" altLang="es-ES" sz="1600" dirty="0" smtClean="0">
                <a:solidFill>
                  <a:srgbClr val="006600"/>
                </a:solidFill>
                <a:latin typeface="Tahoma" pitchFamily="34" charset="0"/>
                <a:ea typeface="ＭＳ Ｐゴシック" pitchFamily="34" charset="-128"/>
              </a:rPr>
              <a:t> there is not a filter wheel</a:t>
            </a:r>
          </a:p>
          <a:p>
            <a:pPr lvl="1" algn="just">
              <a:spcAft>
                <a:spcPct val="20000"/>
              </a:spcAft>
              <a:buFontTx/>
              <a:buChar char="•"/>
            </a:pPr>
            <a:r>
              <a:rPr lang="en-US" altLang="es-ES" sz="1600" dirty="0">
                <a:solidFill>
                  <a:srgbClr val="006600"/>
                </a:solidFill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altLang="es-ES" sz="1600" dirty="0" smtClean="0">
                <a:solidFill>
                  <a:srgbClr val="006600"/>
                </a:solidFill>
                <a:latin typeface="Tahoma" pitchFamily="34" charset="0"/>
                <a:ea typeface="ＭＳ Ｐゴシック" pitchFamily="34" charset="-128"/>
              </a:rPr>
              <a:t>filters are automatically positioned above CCDs by means of</a:t>
            </a:r>
            <a:endParaRPr lang="en-US" altLang="es-ES" sz="1600" dirty="0">
              <a:solidFill>
                <a:srgbClr val="006600"/>
              </a:solidFill>
              <a:latin typeface="Tahoma" pitchFamily="34" charset="0"/>
              <a:ea typeface="ＭＳ Ｐゴシック" pitchFamily="34" charset="-128"/>
            </a:endParaRPr>
          </a:p>
          <a:p>
            <a:pPr lvl="1" algn="just">
              <a:spcAft>
                <a:spcPct val="20000"/>
              </a:spcAft>
              <a:buFontTx/>
              <a:buChar char="•"/>
            </a:pPr>
            <a:r>
              <a:rPr lang="en-US" altLang="es-ES" sz="1600" dirty="0" smtClean="0">
                <a:solidFill>
                  <a:srgbClr val="006600"/>
                </a:solidFill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altLang="es-ES" sz="1600" dirty="0" smtClean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</a:rPr>
              <a:t>14 mobile </a:t>
            </a:r>
            <a:r>
              <a:rPr lang="en-US" altLang="es-ES" sz="1600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</a:rPr>
              <a:t>segmented filter trays operating in vacuum</a:t>
            </a:r>
          </a:p>
          <a:p>
            <a:pPr lvl="1" algn="just">
              <a:spcAft>
                <a:spcPct val="20000"/>
              </a:spcAft>
              <a:buFontTx/>
              <a:buChar char="•"/>
            </a:pPr>
            <a:r>
              <a:rPr lang="en-US" altLang="es-ES" sz="1600" b="1" dirty="0">
                <a:solidFill>
                  <a:srgbClr val="006600"/>
                </a:solidFill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altLang="es-ES" sz="1600" dirty="0" smtClean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</a:rPr>
              <a:t>cryostat made of carbon </a:t>
            </a:r>
            <a:r>
              <a:rPr lang="en-US" altLang="es-ES" sz="1600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</a:rPr>
              <a:t>fiber </a:t>
            </a:r>
          </a:p>
          <a:p>
            <a:pPr lvl="1" algn="just">
              <a:spcAft>
                <a:spcPct val="20000"/>
              </a:spcAft>
              <a:buFontTx/>
              <a:buChar char="•"/>
            </a:pPr>
            <a:r>
              <a:rPr lang="en-US" altLang="es-ES" sz="1600" dirty="0" smtClean="0">
                <a:solidFill>
                  <a:srgbClr val="008000"/>
                </a:solidFill>
                <a:latin typeface="Tahoma" pitchFamily="34" charset="0"/>
                <a:ea typeface="ＭＳ Ｐゴシック" pitchFamily="34" charset="-128"/>
              </a:rPr>
              <a:t> William Herschel Telescope (La Palma) in 2014 </a:t>
            </a:r>
            <a:endParaRPr lang="en-US" altLang="es-ES" sz="1600" b="1" dirty="0">
              <a:solidFill>
                <a:srgbClr val="008000"/>
              </a:solidFill>
              <a:latin typeface="Tahoma" pitchFamily="34" charset="0"/>
              <a:ea typeface="ＭＳ Ｐゴシック" pitchFamily="34" charset="-128"/>
            </a:endParaRPr>
          </a:p>
          <a:p>
            <a:pPr lvl="1" algn="just">
              <a:spcAft>
                <a:spcPct val="20000"/>
              </a:spcAft>
              <a:buFontTx/>
              <a:buChar char="•"/>
            </a:pPr>
            <a:r>
              <a:rPr lang="en-US" altLang="es-ES" sz="1600" dirty="0">
                <a:solidFill>
                  <a:srgbClr val="006600"/>
                </a:solidFill>
                <a:latin typeface="Tahoma" pitchFamily="34" charset="0"/>
                <a:ea typeface="ＭＳ Ｐゴシック" pitchFamily="34" charset="-128"/>
              </a:rPr>
              <a:t> a</a:t>
            </a:r>
            <a:r>
              <a:rPr lang="en-US" altLang="es-ES" sz="1600" dirty="0" smtClean="0">
                <a:solidFill>
                  <a:srgbClr val="006600"/>
                </a:solidFill>
                <a:latin typeface="Tahoma" pitchFamily="34" charset="0"/>
                <a:ea typeface="ＭＳ Ｐゴシック" pitchFamily="34" charset="-128"/>
              </a:rPr>
              <a:t>lso offered to the astronomical community as a facility </a:t>
            </a:r>
            <a:endParaRPr lang="en-US" altLang="es-ES" sz="1600" dirty="0">
              <a:solidFill>
                <a:srgbClr val="006600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pic>
        <p:nvPicPr>
          <p:cNvPr id="6149" name="Picture 5" descr="whtdig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987" y="5252882"/>
            <a:ext cx="2438084" cy="160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529" y="3403838"/>
            <a:ext cx="2159000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r="14561"/>
          <a:stretch>
            <a:fillRect/>
          </a:stretch>
        </p:blipFill>
        <p:spPr>
          <a:xfrm>
            <a:off x="6443266" y="1746250"/>
            <a:ext cx="2665413" cy="1682750"/>
          </a:xfrm>
          <a:noFill/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4" descr="LogoPAU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14342" r="12965" b="11403"/>
          <a:stretch/>
        </p:blipFill>
        <p:spPr bwMode="auto">
          <a:xfrm>
            <a:off x="16827" y="-23946"/>
            <a:ext cx="1938338" cy="18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913" y="62951"/>
            <a:ext cx="1882261" cy="152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65" y="8276"/>
            <a:ext cx="2386699" cy="163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77" y="112909"/>
            <a:ext cx="2200994" cy="160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1683250" y="6596390"/>
            <a:ext cx="28328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ES" sz="1100" dirty="0" smtClean="0">
                <a:solidFill>
                  <a:srgbClr val="008000"/>
                </a:solidFill>
              </a:rPr>
              <a:t>Juan De Vicente, CIEMAT (Madrid), Spain</a:t>
            </a:r>
            <a:endParaRPr lang="en-US" altLang="es-ES" sz="1100" dirty="0">
              <a:solidFill>
                <a:srgbClr val="008000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89554"/>
            <a:ext cx="864715" cy="115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1" name="Rectangle 39"/>
          <p:cNvSpPr>
            <a:spLocks noChangeArrowheads="1"/>
          </p:cNvSpPr>
          <p:nvPr/>
        </p:nvSpPr>
        <p:spPr bwMode="auto">
          <a:xfrm>
            <a:off x="179388" y="3429000"/>
            <a:ext cx="8856662" cy="3313113"/>
          </a:xfrm>
          <a:prstGeom prst="rect">
            <a:avLst/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350" name="Rectangle 38"/>
          <p:cNvSpPr>
            <a:spLocks noChangeArrowheads="1"/>
          </p:cNvSpPr>
          <p:nvPr/>
        </p:nvSpPr>
        <p:spPr bwMode="auto">
          <a:xfrm>
            <a:off x="178222" y="119856"/>
            <a:ext cx="8856662" cy="3241675"/>
          </a:xfrm>
          <a:prstGeom prst="rect">
            <a:avLst/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ES">
              <a:solidFill>
                <a:schemeClr val="bg1"/>
              </a:solidFill>
            </a:endParaRPr>
          </a:p>
        </p:txBody>
      </p:sp>
      <p:pic>
        <p:nvPicPr>
          <p:cNvPr id="13320" name="Picture 8" descr="Pau%20cam%2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9" r="14114"/>
          <a:stretch>
            <a:fillRect/>
          </a:stretch>
        </p:blipFill>
        <p:spPr bwMode="auto">
          <a:xfrm>
            <a:off x="3779838" y="488950"/>
            <a:ext cx="313372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779838" y="2708275"/>
            <a:ext cx="885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211513">
              <a:defRPr>
                <a:solidFill>
                  <a:schemeClr val="tx1"/>
                </a:solidFill>
                <a:latin typeface="Arial" charset="0"/>
              </a:defRPr>
            </a:lvl1pPr>
            <a:lvl2pPr defTabSz="3211513">
              <a:defRPr>
                <a:solidFill>
                  <a:schemeClr val="tx1"/>
                </a:solidFill>
                <a:latin typeface="Arial" charset="0"/>
              </a:defRPr>
            </a:lvl2pPr>
            <a:lvl3pPr defTabSz="3211513">
              <a:defRPr>
                <a:solidFill>
                  <a:schemeClr val="tx1"/>
                </a:solidFill>
                <a:latin typeface="Arial" charset="0"/>
              </a:defRPr>
            </a:lvl3pPr>
            <a:lvl4pPr defTabSz="3211513">
              <a:defRPr>
                <a:solidFill>
                  <a:schemeClr val="tx1"/>
                </a:solidFill>
                <a:latin typeface="Arial" charset="0"/>
              </a:defRPr>
            </a:lvl4pPr>
            <a:lvl5pPr defTabSz="3211513">
              <a:defRPr>
                <a:solidFill>
                  <a:schemeClr val="tx1"/>
                </a:solidFill>
                <a:latin typeface="Arial" charset="0"/>
              </a:defRPr>
            </a:lvl5pPr>
            <a:lvl6pPr defTabSz="3211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211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211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211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s-ES" sz="1200" b="1">
                <a:solidFill>
                  <a:srgbClr val="FF3300"/>
                </a:solidFill>
                <a:ea typeface="ＭＳ Ｐゴシック" pitchFamily="34" charset="-128"/>
              </a:rPr>
              <a:t>Back-End</a:t>
            </a:r>
          </a:p>
        </p:txBody>
      </p:sp>
      <p:pic>
        <p:nvPicPr>
          <p:cNvPr id="13323" name="Picture 18" descr="_MG_587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276475"/>
            <a:ext cx="79057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1412875"/>
            <a:ext cx="8636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334" descr="IMG_54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549275"/>
            <a:ext cx="865187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4427538" y="692150"/>
            <a:ext cx="935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s-ES" sz="1000">
                <a:solidFill>
                  <a:srgbClr val="FF3300"/>
                </a:solidFill>
                <a:latin typeface="Microsoft Sans Serif" pitchFamily="34" charset="0"/>
              </a:rPr>
              <a:t>Monsoon upgrade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8029575" y="2349500"/>
            <a:ext cx="82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s-ES" sz="1200" b="1">
                <a:solidFill>
                  <a:srgbClr val="FF3300"/>
                </a:solidFill>
                <a:latin typeface="Microsoft Sans Serif" pitchFamily="34" charset="0"/>
              </a:rPr>
              <a:t>135 </a:t>
            </a:r>
          </a:p>
          <a:p>
            <a:pPr algn="ctr"/>
            <a:r>
              <a:rPr lang="en-US" altLang="es-ES" sz="1200" b="1">
                <a:solidFill>
                  <a:srgbClr val="FF3300"/>
                </a:solidFill>
                <a:latin typeface="Microsoft Sans Serif" pitchFamily="34" charset="0"/>
              </a:rPr>
              <a:t>Clocks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7885113" y="1557338"/>
            <a:ext cx="1116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s-ES" sz="1200" b="1">
                <a:solidFill>
                  <a:srgbClr val="FF3300"/>
                </a:solidFill>
                <a:latin typeface="Microsoft Sans Serif" pitchFamily="34" charset="0"/>
              </a:rPr>
              <a:t>12 </a:t>
            </a:r>
          </a:p>
          <a:p>
            <a:pPr algn="ctr"/>
            <a:r>
              <a:rPr lang="en-US" altLang="es-ES" sz="1200" b="1">
                <a:solidFill>
                  <a:srgbClr val="FF3300"/>
                </a:solidFill>
                <a:latin typeface="Microsoft Sans Serif" pitchFamily="34" charset="0"/>
              </a:rPr>
              <a:t>Videos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7704138" y="908050"/>
            <a:ext cx="14398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s-ES" sz="1200">
                <a:solidFill>
                  <a:srgbClr val="003399"/>
                </a:solidFill>
                <a:latin typeface="Microsoft Sans Serif" pitchFamily="34" charset="0"/>
              </a:rPr>
              <a:t>Control board</a:t>
            </a:r>
          </a:p>
        </p:txBody>
      </p:sp>
      <p:pic>
        <p:nvPicPr>
          <p:cNvPr id="13339" name="Picture 27" descr="IMG_13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9"/>
          <a:stretch>
            <a:fillRect/>
          </a:stretch>
        </p:blipFill>
        <p:spPr bwMode="auto">
          <a:xfrm>
            <a:off x="1476375" y="4221163"/>
            <a:ext cx="10715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PAU CAM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476250"/>
            <a:ext cx="3444875" cy="2528888"/>
          </a:xfrm>
          <a:prstGeom prst="rect">
            <a:avLst/>
          </a:prstGeom>
          <a:solidFill>
            <a:srgbClr val="CCFF66"/>
          </a:solidFill>
          <a:extLst/>
        </p:spPr>
      </p:pic>
      <p:pic>
        <p:nvPicPr>
          <p:cNvPr id="13327" name="Picture 15" descr="IMG_197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5" t="4787" r="28613" b="1765"/>
          <a:stretch>
            <a:fillRect/>
          </a:stretch>
        </p:blipFill>
        <p:spPr bwMode="auto">
          <a:xfrm rot="28847666">
            <a:off x="2823370" y="662781"/>
            <a:ext cx="303212" cy="110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2011-06-17 0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8" b="15305"/>
          <a:stretch>
            <a:fillRect/>
          </a:stretch>
        </p:blipFill>
        <p:spPr bwMode="auto">
          <a:xfrm>
            <a:off x="2986088" y="2293938"/>
            <a:ext cx="538162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2185988" y="534988"/>
            <a:ext cx="13652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s-ES" sz="800" b="1">
                <a:solidFill>
                  <a:srgbClr val="008000"/>
                </a:solidFill>
                <a:latin typeface="Microsoft Sans Serif" pitchFamily="34" charset="0"/>
              </a:rPr>
              <a:t>preamp boards (x18)</a:t>
            </a:r>
          </a:p>
        </p:txBody>
      </p:sp>
      <p:pic>
        <p:nvPicPr>
          <p:cNvPr id="13331" name="Picture 19" descr="q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8" t="19357" r="28830"/>
          <a:stretch>
            <a:fillRect/>
          </a:stretch>
        </p:blipFill>
        <p:spPr bwMode="auto">
          <a:xfrm>
            <a:off x="250825" y="1916113"/>
            <a:ext cx="484188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684213" y="1916113"/>
            <a:ext cx="7731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ES" sz="900">
                <a:solidFill>
                  <a:srgbClr val="006600"/>
                </a:solidFill>
                <a:latin typeface="Microsoft Sans Serif" pitchFamily="34" charset="0"/>
              </a:rPr>
              <a:t>Focal plane</a:t>
            </a:r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1057275" y="2058988"/>
            <a:ext cx="712788" cy="176212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1949450" y="2703513"/>
            <a:ext cx="13065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s-ES" sz="800" b="1">
                <a:solidFill>
                  <a:srgbClr val="008000"/>
                </a:solidFill>
                <a:latin typeface="Microsoft Sans Serif" pitchFamily="34" charset="0"/>
              </a:rPr>
              <a:t>mix boards (x6)</a:t>
            </a:r>
          </a:p>
        </p:txBody>
      </p:sp>
      <p:pic>
        <p:nvPicPr>
          <p:cNvPr id="13341" name="Picture 2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21163"/>
            <a:ext cx="10715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323850" y="3716338"/>
            <a:ext cx="20177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s-ES" sz="1200" b="1">
                <a:solidFill>
                  <a:srgbClr val="FF3300"/>
                </a:solidFill>
                <a:latin typeface="Microsoft Sans Serif" pitchFamily="34" charset="0"/>
              </a:rPr>
              <a:t>2 complementary setups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1331913" y="4005263"/>
            <a:ext cx="1152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s-ES" sz="1200" b="1">
                <a:solidFill>
                  <a:srgbClr val="FF3300"/>
                </a:solidFill>
                <a:latin typeface="Microsoft Sans Serif" pitchFamily="34" charset="0"/>
              </a:rPr>
              <a:t>Madrid</a:t>
            </a: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250825" y="4005263"/>
            <a:ext cx="1223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s-ES" sz="1200" b="1">
                <a:solidFill>
                  <a:srgbClr val="FF3300"/>
                </a:solidFill>
                <a:latin typeface="Microsoft Sans Serif" pitchFamily="34" charset="0"/>
              </a:rPr>
              <a:t>Barcelona</a:t>
            </a:r>
          </a:p>
        </p:txBody>
      </p:sp>
      <p:pic>
        <p:nvPicPr>
          <p:cNvPr id="13345" name="Picture 15" descr="ptce186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3430" r="7863" b="4733"/>
          <a:stretch>
            <a:fillRect/>
          </a:stretch>
        </p:blipFill>
        <p:spPr bwMode="auto">
          <a:xfrm>
            <a:off x="1547813" y="5445125"/>
            <a:ext cx="936625" cy="8239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6" name="Picture 3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45125"/>
            <a:ext cx="1081088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7" name="Picture 4" descr="LogoPAU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9891" r="12965" b="5385"/>
          <a:stretch>
            <a:fillRect/>
          </a:stretch>
        </p:blipFill>
        <p:spPr bwMode="auto">
          <a:xfrm>
            <a:off x="8289925" y="0"/>
            <a:ext cx="8540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2" name="Rectangle 40"/>
          <p:cNvSpPr>
            <a:spLocks noChangeArrowheads="1"/>
          </p:cNvSpPr>
          <p:nvPr/>
        </p:nvSpPr>
        <p:spPr bwMode="auto">
          <a:xfrm>
            <a:off x="144463" y="87312"/>
            <a:ext cx="222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ES" dirty="0">
                <a:solidFill>
                  <a:schemeClr val="tx2"/>
                </a:solidFill>
              </a:rPr>
              <a:t>Readout Electronics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179388" y="2708275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211513">
              <a:defRPr>
                <a:solidFill>
                  <a:schemeClr val="tx1"/>
                </a:solidFill>
                <a:latin typeface="Arial" charset="0"/>
              </a:defRPr>
            </a:lvl1pPr>
            <a:lvl2pPr defTabSz="3211513">
              <a:defRPr>
                <a:solidFill>
                  <a:schemeClr val="tx1"/>
                </a:solidFill>
                <a:latin typeface="Arial" charset="0"/>
              </a:defRPr>
            </a:lvl2pPr>
            <a:lvl3pPr defTabSz="3211513">
              <a:defRPr>
                <a:solidFill>
                  <a:schemeClr val="tx1"/>
                </a:solidFill>
                <a:latin typeface="Arial" charset="0"/>
              </a:defRPr>
            </a:lvl3pPr>
            <a:lvl4pPr defTabSz="3211513">
              <a:defRPr>
                <a:solidFill>
                  <a:schemeClr val="tx1"/>
                </a:solidFill>
                <a:latin typeface="Arial" charset="0"/>
              </a:defRPr>
            </a:lvl4pPr>
            <a:lvl5pPr defTabSz="3211513">
              <a:defRPr>
                <a:solidFill>
                  <a:schemeClr val="tx1"/>
                </a:solidFill>
                <a:latin typeface="Arial" charset="0"/>
              </a:defRPr>
            </a:lvl5pPr>
            <a:lvl6pPr defTabSz="3211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211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211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211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s-ES" sz="1200" b="1">
                <a:solidFill>
                  <a:srgbClr val="FF3300"/>
                </a:solidFill>
                <a:ea typeface="ＭＳ Ｐゴシック" pitchFamily="34" charset="-128"/>
              </a:rPr>
              <a:t>Front-End</a:t>
            </a:r>
          </a:p>
        </p:txBody>
      </p:sp>
      <p:sp>
        <p:nvSpPr>
          <p:cNvPr id="13354" name="Rectangle 42"/>
          <p:cNvSpPr>
            <a:spLocks noChangeArrowheads="1"/>
          </p:cNvSpPr>
          <p:nvPr/>
        </p:nvSpPr>
        <p:spPr bwMode="auto">
          <a:xfrm>
            <a:off x="179388" y="3429000"/>
            <a:ext cx="235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ES" dirty="0">
                <a:solidFill>
                  <a:schemeClr val="tx2"/>
                </a:solidFill>
              </a:rPr>
              <a:t>CCD characterization</a:t>
            </a:r>
          </a:p>
        </p:txBody>
      </p:sp>
      <p:pic>
        <p:nvPicPr>
          <p:cNvPr id="13355" name="Picture 43" descr="DarkPatter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" b="18085"/>
          <a:stretch>
            <a:fillRect/>
          </a:stretch>
        </p:blipFill>
        <p:spPr bwMode="auto">
          <a:xfrm>
            <a:off x="4859338" y="3789363"/>
            <a:ext cx="3960812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6" name="Text Box 44"/>
          <p:cNvSpPr txBox="1">
            <a:spLocks noChangeArrowheads="1"/>
          </p:cNvSpPr>
          <p:nvPr/>
        </p:nvSpPr>
        <p:spPr bwMode="auto">
          <a:xfrm>
            <a:off x="4951651" y="3500438"/>
            <a:ext cx="37761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s-ES" sz="1200" b="1" dirty="0" smtClean="0">
                <a:solidFill>
                  <a:srgbClr val="FF3300"/>
                </a:solidFill>
                <a:latin typeface="Microsoft Sans Serif" pitchFamily="34" charset="0"/>
              </a:rPr>
              <a:t>Curious dark </a:t>
            </a:r>
            <a:r>
              <a:rPr lang="en-US" altLang="es-ES" sz="1200" b="1" dirty="0">
                <a:solidFill>
                  <a:srgbClr val="FF3300"/>
                </a:solidFill>
                <a:latin typeface="Microsoft Sans Serif" pitchFamily="34" charset="0"/>
              </a:rPr>
              <a:t>cosmetic </a:t>
            </a:r>
            <a:r>
              <a:rPr lang="en-US" altLang="es-ES" sz="1200" b="1" dirty="0" smtClean="0">
                <a:solidFill>
                  <a:srgbClr val="FF3300"/>
                </a:solidFill>
                <a:latin typeface="Microsoft Sans Serif" pitchFamily="34" charset="0"/>
              </a:rPr>
              <a:t>pattern in large exposures</a:t>
            </a:r>
            <a:endParaRPr lang="en-US" altLang="es-ES" sz="1200" b="1" dirty="0">
              <a:solidFill>
                <a:srgbClr val="FF3300"/>
              </a:solidFill>
              <a:latin typeface="Microsoft Sans Serif" pitchFamily="34" charset="0"/>
            </a:endParaRPr>
          </a:p>
        </p:txBody>
      </p:sp>
      <p:sp>
        <p:nvSpPr>
          <p:cNvPr id="13357" name="Rectangle 45"/>
          <p:cNvSpPr>
            <a:spLocks noChangeArrowheads="1"/>
          </p:cNvSpPr>
          <p:nvPr/>
        </p:nvSpPr>
        <p:spPr bwMode="auto">
          <a:xfrm>
            <a:off x="2627313" y="4149725"/>
            <a:ext cx="2267743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s-ES" sz="1200" b="1" dirty="0">
                <a:solidFill>
                  <a:srgbClr val="006600"/>
                </a:solidFill>
              </a:rPr>
              <a:t>Readout Noise: </a:t>
            </a:r>
            <a:r>
              <a:rPr lang="en-US" altLang="es-ES" sz="1200" b="1" dirty="0" smtClean="0">
                <a:solidFill>
                  <a:srgbClr val="006600"/>
                </a:solidFill>
              </a:rPr>
              <a:t>5 </a:t>
            </a:r>
            <a:r>
              <a:rPr lang="en-US" altLang="es-ES" sz="1200" b="1" dirty="0">
                <a:solidFill>
                  <a:srgbClr val="006600"/>
                </a:solidFill>
              </a:rPr>
              <a:t>e- </a:t>
            </a:r>
            <a:r>
              <a:rPr lang="en-US" altLang="es-ES" sz="1200" b="1" dirty="0" err="1">
                <a:solidFill>
                  <a:srgbClr val="006600"/>
                </a:solidFill>
              </a:rPr>
              <a:t>rms</a:t>
            </a:r>
            <a:r>
              <a:rPr lang="en-US" altLang="es-ES" sz="1200" b="1" dirty="0">
                <a:solidFill>
                  <a:srgbClr val="006600"/>
                </a:solidFill>
              </a:rPr>
              <a:t> </a:t>
            </a:r>
            <a:r>
              <a:rPr lang="en-US" altLang="es-ES" sz="1200" b="1" dirty="0" smtClean="0">
                <a:solidFill>
                  <a:srgbClr val="006600"/>
                </a:solidFill>
              </a:rPr>
              <a:t>@125 </a:t>
            </a:r>
            <a:r>
              <a:rPr lang="en-US" altLang="es-ES" sz="1200" b="1" dirty="0" err="1">
                <a:solidFill>
                  <a:srgbClr val="006600"/>
                </a:solidFill>
              </a:rPr>
              <a:t>khz</a:t>
            </a:r>
            <a:endParaRPr lang="en-US" altLang="es-ES" sz="1200" b="1" dirty="0">
              <a:solidFill>
                <a:srgbClr val="006600"/>
              </a:solidFill>
            </a:endParaRPr>
          </a:p>
          <a:p>
            <a:endParaRPr lang="en-US" altLang="es-ES" sz="1200" b="1" dirty="0">
              <a:solidFill>
                <a:srgbClr val="006600"/>
              </a:solidFill>
            </a:endParaRPr>
          </a:p>
          <a:p>
            <a:r>
              <a:rPr lang="en-US" altLang="es-ES" sz="1200" b="1" dirty="0" smtClean="0">
                <a:solidFill>
                  <a:srgbClr val="006600"/>
                </a:solidFill>
              </a:rPr>
              <a:t>Dark current: 1.1 e-/ h</a:t>
            </a:r>
          </a:p>
          <a:p>
            <a:endParaRPr lang="en-US" altLang="es-ES" sz="1200" b="1" dirty="0">
              <a:solidFill>
                <a:srgbClr val="006600"/>
              </a:solidFill>
            </a:endParaRPr>
          </a:p>
          <a:p>
            <a:r>
              <a:rPr lang="en-US" altLang="es-ES" sz="1200" b="1" dirty="0" err="1" smtClean="0">
                <a:solidFill>
                  <a:srgbClr val="006600"/>
                </a:solidFill>
              </a:rPr>
              <a:t>Charg</a:t>
            </a:r>
            <a:r>
              <a:rPr lang="en-US" altLang="es-ES" sz="1200" b="1" dirty="0" smtClean="0">
                <a:solidFill>
                  <a:srgbClr val="006600"/>
                </a:solidFill>
              </a:rPr>
              <a:t>. Trans. Eff.: </a:t>
            </a:r>
            <a:r>
              <a:rPr lang="en-US" altLang="es-ES" sz="1200" b="1" dirty="0">
                <a:solidFill>
                  <a:srgbClr val="006600"/>
                </a:solidFill>
              </a:rPr>
              <a:t>0.999995</a:t>
            </a:r>
          </a:p>
          <a:p>
            <a:endParaRPr lang="en-US" altLang="es-ES" sz="1200" b="1" dirty="0">
              <a:solidFill>
                <a:srgbClr val="006600"/>
              </a:solidFill>
            </a:endParaRPr>
          </a:p>
          <a:p>
            <a:endParaRPr lang="en-US" altLang="es-ES" sz="1200" b="1" dirty="0">
              <a:solidFill>
                <a:srgbClr val="006600"/>
              </a:solidFill>
            </a:endParaRPr>
          </a:p>
          <a:p>
            <a:endParaRPr lang="en-US" altLang="es-ES" sz="1200" b="1" dirty="0">
              <a:solidFill>
                <a:srgbClr val="006600"/>
              </a:solidFill>
            </a:endParaRPr>
          </a:p>
          <a:p>
            <a:endParaRPr lang="en-US" altLang="es-ES" sz="1200" b="1" dirty="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endParaRPr lang="en-US" altLang="es-ES" b="1" dirty="0">
              <a:solidFill>
                <a:srgbClr val="006600"/>
              </a:solidFill>
              <a:latin typeface="Microsoft Sans Serif" pitchFamily="34" charset="0"/>
              <a:ea typeface="ＭＳ Ｐゴシック" pitchFamily="34" charset="-128"/>
            </a:endParaRPr>
          </a:p>
        </p:txBody>
      </p:sp>
      <p:sp>
        <p:nvSpPr>
          <p:cNvPr id="13375" name="Text Box 63"/>
          <p:cNvSpPr txBox="1">
            <a:spLocks noChangeArrowheads="1"/>
          </p:cNvSpPr>
          <p:nvPr/>
        </p:nvSpPr>
        <p:spPr bwMode="auto">
          <a:xfrm>
            <a:off x="1476375" y="6308725"/>
            <a:ext cx="1152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s-ES" sz="900" b="1">
                <a:solidFill>
                  <a:srgbClr val="008000"/>
                </a:solidFill>
                <a:latin typeface="Microsoft Sans Serif" pitchFamily="34" charset="0"/>
              </a:rPr>
              <a:t>Python routines</a:t>
            </a:r>
          </a:p>
        </p:txBody>
      </p:sp>
      <p:sp>
        <p:nvSpPr>
          <p:cNvPr id="13376" name="Text Box 64"/>
          <p:cNvSpPr txBox="1">
            <a:spLocks noChangeArrowheads="1"/>
          </p:cNvSpPr>
          <p:nvPr/>
        </p:nvSpPr>
        <p:spPr bwMode="auto">
          <a:xfrm>
            <a:off x="250825" y="6308725"/>
            <a:ext cx="1152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s-ES" sz="900" b="1">
                <a:solidFill>
                  <a:srgbClr val="008000"/>
                </a:solidFill>
                <a:latin typeface="Microsoft Sans Serif" pitchFamily="34" charset="0"/>
              </a:rPr>
              <a:t>IDL, C routines</a:t>
            </a:r>
          </a:p>
        </p:txBody>
      </p:sp>
      <p:sp>
        <p:nvSpPr>
          <p:cNvPr id="37" name="Rectangle 40"/>
          <p:cNvSpPr>
            <a:spLocks noChangeArrowheads="1"/>
          </p:cNvSpPr>
          <p:nvPr/>
        </p:nvSpPr>
        <p:spPr bwMode="auto">
          <a:xfrm>
            <a:off x="6994039" y="165656"/>
            <a:ext cx="118983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es-ES" dirty="0" smtClean="0">
                <a:solidFill>
                  <a:srgbClr val="FF0000"/>
                </a:solidFill>
              </a:rPr>
              <a:t>L9 poster</a:t>
            </a:r>
            <a:r>
              <a:rPr lang="en-US" altLang="es-ES" sz="1400" dirty="0" smtClean="0">
                <a:solidFill>
                  <a:schemeClr val="tx2"/>
                </a:solidFill>
              </a:rPr>
              <a:t> </a:t>
            </a:r>
            <a:endParaRPr lang="en-US" altLang="es-E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9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177</Words>
  <Application>Microsoft Office PowerPoint</Application>
  <PresentationFormat>Presentazione su schermo (4:3)</PresentationFormat>
  <Paragraphs>45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Diseño predeterminado</vt:lpstr>
      <vt:lpstr>Presentazione standard di PowerPoint</vt:lpstr>
      <vt:lpstr>Presentazione standard di PowerPoint</vt:lpstr>
    </vt:vector>
  </TitlesOfParts>
  <Company>ciemat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u4913</dc:creator>
  <cp:lastModifiedBy>tecno</cp:lastModifiedBy>
  <cp:revision>39</cp:revision>
  <dcterms:created xsi:type="dcterms:W3CDTF">2013-10-03T10:00:30Z</dcterms:created>
  <dcterms:modified xsi:type="dcterms:W3CDTF">2013-10-10T06:15:06Z</dcterms:modified>
</cp:coreProperties>
</file>