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57E9-7AB6-C34A-AE9C-1D0255EF7AF7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94E9-127F-314B-B639-999D628399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286" y="155464"/>
            <a:ext cx="8021198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9"/>
              </a:spcAft>
              <a:buNone/>
              <a:tabLst/>
              <a:defRPr sz="2130"/>
            </a:pPr>
            <a:r>
              <a:rPr lang="en-GB" sz="2400" b="1" dirty="0" smtClean="0">
                <a:solidFill>
                  <a:srgbClr val="EBF1DE"/>
                </a:solidFill>
                <a:latin typeface="Arial" pitchFamily="34"/>
                <a:ea typeface="Lucida Sans Unicode" pitchFamily="2"/>
                <a:cs typeface="Tahoma" pitchFamily="2"/>
              </a:rPr>
              <a:t>C</a:t>
            </a:r>
            <a:r>
              <a:rPr lang="en-GB" sz="2400" b="1" i="0" u="none" strike="noStrike" dirty="0" smtClean="0">
                <a:ln>
                  <a:noFill/>
                </a:ln>
                <a:solidFill>
                  <a:srgbClr val="EBF1DE"/>
                </a:solidFill>
                <a:latin typeface="Arial" pitchFamily="34"/>
                <a:ea typeface="Lucida Sans Unicode" pitchFamily="2"/>
                <a:cs typeface="Tahoma" pitchFamily="2"/>
              </a:rPr>
              <a:t>ompact Stirling cooling of astronomical detectors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086" y="593435"/>
            <a:ext cx="8132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9"/>
              </a:spcAft>
              <a:buNone/>
              <a:defRPr sz="2130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Gert Raskin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Johan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Morren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Wim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Pessemier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Jeroen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Vandersteen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Jesus Perez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Padilla</a:t>
            </a:r>
            <a: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/>
            </a:r>
            <a:b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</a:b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Institute of Astronomy,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KU Leuven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University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Belgium</a:t>
            </a:r>
            <a: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/>
            </a:r>
            <a:b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</a:b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Mercator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Telescope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La Palma,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Spain</a:t>
            </a:r>
            <a:endParaRPr lang="en-GB" sz="1400" dirty="0">
              <a:solidFill>
                <a:schemeClr val="accent3">
                  <a:lumMod val="20000"/>
                  <a:lumOff val="80000"/>
                </a:schemeClr>
              </a:solidFill>
              <a:ea typeface="Lucida Sans Unicode" pitchFamily="2"/>
              <a:cs typeface="Arial Unicode MS"/>
            </a:endParaRPr>
          </a:p>
        </p:txBody>
      </p:sp>
      <p:pic>
        <p:nvPicPr>
          <p:cNvPr id="19" name="Picture 18" descr="IMG_008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868952" y="2720880"/>
            <a:ext cx="5020117" cy="2952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400331" y="1752889"/>
            <a:ext cx="5271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MAIA: Mercator Advanced Imager for </a:t>
            </a:r>
            <a:r>
              <a:rPr lang="en-GB" sz="1600" dirty="0" err="1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Asteroseismology</a:t>
            </a:r>
            <a:endParaRPr lang="en-GB" sz="1600" dirty="0">
              <a:solidFill>
                <a:srgbClr val="FFFFFF"/>
              </a:solidFill>
              <a:ea typeface="Lucida Sans Unicode" pitchFamily="2"/>
              <a:cs typeface="Arial Unicode MS"/>
            </a:endParaRP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3-Channel imager:  </a:t>
            </a:r>
            <a:r>
              <a:rPr lang="en-GB" sz="1600" i="1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U G R</a:t>
            </a: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  bands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3  2kx6k FT CCDs  (CCD42-C0,  e2v)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CCDs cooled to 165K  by free-piston Stirling  coolers:</a:t>
            </a:r>
            <a:b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</a:b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	+ + :  Compact, low power, simple to use, (long lifetime)</a:t>
            </a:r>
            <a:b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</a:b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	– – :  Vibrations  (linear cooling engine at 60 Hz)</a:t>
            </a:r>
          </a:p>
          <a:p>
            <a:pPr marL="176400" indent="-140400">
              <a:spcAft>
                <a:spcPts val="600"/>
              </a:spcAft>
              <a:buFont typeface="Arial"/>
              <a:buChar char="•"/>
            </a:pPr>
            <a:endParaRPr lang="en-GB" sz="1600" dirty="0" smtClean="0">
              <a:solidFill>
                <a:srgbClr val="FFFFFF"/>
              </a:solidFill>
              <a:ea typeface="Lucida Sans Unicode" pitchFamily="2"/>
              <a:cs typeface="Arial Unicode M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643689" y="3975421"/>
            <a:ext cx="3380337" cy="2731518"/>
            <a:chOff x="11007631" y="33051155"/>
            <a:chExt cx="6572022" cy="5310587"/>
          </a:xfrm>
        </p:grpSpPr>
        <p:grpSp>
          <p:nvGrpSpPr>
            <p:cNvPr id="7" name="Group 6"/>
            <p:cNvGrpSpPr/>
            <p:nvPr/>
          </p:nvGrpSpPr>
          <p:grpSpPr>
            <a:xfrm>
              <a:off x="11007631" y="33051155"/>
              <a:ext cx="6572022" cy="5310587"/>
              <a:chOff x="10706682" y="33051155"/>
              <a:chExt cx="6769011" cy="531058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06682" y="33052642"/>
                <a:ext cx="6611735" cy="530910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4762664" y="36939585"/>
                <a:ext cx="144016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818447" y="33771233"/>
                <a:ext cx="144016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82343" y="34563321"/>
                <a:ext cx="144016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878258" y="36075489"/>
                <a:ext cx="144016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202822" y="33771233"/>
                <a:ext cx="1043568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741512" y="37535355"/>
                <a:ext cx="1917794" cy="80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U camera</a:t>
                </a:r>
                <a:br>
                  <a:rPr lang="en-US" sz="1050" b="1" dirty="0" smtClean="0"/>
                </a:br>
                <a:r>
                  <a:rPr lang="en-US" sz="1050" b="1" dirty="0" smtClean="0"/>
                  <a:t>330 – 400 nm</a:t>
                </a:r>
                <a:endParaRPr lang="en-US" sz="105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15158" y="33051155"/>
                <a:ext cx="2099430" cy="80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smtClean="0"/>
                  <a:t>400 – 550 nm</a:t>
                </a:r>
              </a:p>
              <a:p>
                <a:pPr algn="r"/>
                <a:r>
                  <a:rPr lang="en-US" sz="1050" b="1" dirty="0" smtClean="0"/>
                  <a:t>G </a:t>
                </a:r>
                <a:r>
                  <a:rPr lang="en-US" sz="1050" b="1" dirty="0"/>
                  <a:t>camera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193656" y="33051155"/>
                <a:ext cx="2167814" cy="80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smtClean="0"/>
                  <a:t>575 – 700 </a:t>
                </a:r>
                <a:r>
                  <a:rPr lang="en-US" sz="1050" b="1" dirty="0"/>
                  <a:t>nm</a:t>
                </a:r>
                <a:br>
                  <a:rPr lang="en-US" sz="1050" b="1" dirty="0"/>
                </a:br>
                <a:r>
                  <a:rPr lang="en-US" sz="1050" b="1" dirty="0" smtClean="0"/>
                  <a:t>R camera</a:t>
                </a:r>
                <a:endParaRPr lang="en-US" sz="105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71675" y="36066777"/>
                <a:ext cx="2104018" cy="80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/>
                  <a:t>Guiding camera</a:t>
                </a:r>
                <a:endParaRPr lang="en-US" sz="1050" b="1" dirty="0"/>
              </a:p>
              <a:p>
                <a:pPr algn="ctr"/>
                <a:r>
                  <a:rPr lang="en-US" sz="1050" b="1" dirty="0" err="1" smtClean="0"/>
                  <a:t>λ</a:t>
                </a:r>
                <a:r>
                  <a:rPr lang="en-US" sz="1050" b="1" dirty="0" smtClean="0"/>
                  <a:t> &gt; 875 nm</a:t>
                </a:r>
                <a:endParaRPr lang="en-US" sz="105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833836" y="34600090"/>
                <a:ext cx="1728599" cy="49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C</a:t>
                </a:r>
                <a:r>
                  <a:rPr lang="en-US" sz="1050" b="1" dirty="0" smtClean="0"/>
                  <a:t>ollimator</a:t>
                </a:r>
                <a:endParaRPr lang="en-US" sz="1050" b="1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007632" y="34347297"/>
              <a:ext cx="210168" cy="223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" name="Picture 1" descr="detector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13924" b="13336"/>
          <a:stretch/>
        </p:blipFill>
        <p:spPr>
          <a:xfrm rot="10800000">
            <a:off x="3419955" y="3970939"/>
            <a:ext cx="1920885" cy="2736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682763" y="6199795"/>
            <a:ext cx="1320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/>
              <a:t>MAIA</a:t>
            </a:r>
          </a:p>
          <a:p>
            <a:r>
              <a:rPr lang="en-US" sz="1300" b="1" dirty="0" err="1" smtClean="0"/>
              <a:t>FoV</a:t>
            </a:r>
            <a:r>
              <a:rPr lang="en-US" sz="1300" b="1" dirty="0" smtClean="0"/>
              <a:t>:  9.4’ x 14.1’</a:t>
            </a:r>
            <a:endParaRPr lang="en-US" sz="1300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883771" y="13630"/>
            <a:ext cx="1260231" cy="1182077"/>
            <a:chOff x="8006499" y="3796464"/>
            <a:chExt cx="1076080" cy="109779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8562" y="3796464"/>
              <a:ext cx="758346" cy="771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8006499" y="4562138"/>
              <a:ext cx="1076080" cy="332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Mercator Telescope</a:t>
              </a:r>
            </a:p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Institute of Astronomy</a:t>
              </a:r>
              <a:endParaRPr lang="en-GB" sz="700" b="1" i="0" u="none" strike="noStrike" dirty="0">
                <a:ln>
                  <a:noFill/>
                </a:ln>
                <a:solidFill>
                  <a:srgbClr val="E6E6FF"/>
                </a:solidFill>
                <a:latin typeface="Aharoni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31" name="Picture 30" descr="KULEUVEN_CMYK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86" y="1130932"/>
            <a:ext cx="1035538" cy="3694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2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286" y="155464"/>
            <a:ext cx="8021198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9"/>
              </a:spcAft>
              <a:buNone/>
              <a:tabLst/>
              <a:defRPr sz="2130"/>
            </a:pPr>
            <a:r>
              <a:rPr lang="en-GB" sz="2400" b="1" dirty="0" smtClean="0">
                <a:solidFill>
                  <a:srgbClr val="EBF1DE"/>
                </a:solidFill>
                <a:latin typeface="Arial" pitchFamily="34"/>
                <a:ea typeface="Lucida Sans Unicode" pitchFamily="2"/>
                <a:cs typeface="Tahoma" pitchFamily="2"/>
              </a:rPr>
              <a:t>C</a:t>
            </a:r>
            <a:r>
              <a:rPr lang="en-GB" sz="2400" b="1" i="0" u="none" strike="noStrike" dirty="0" smtClean="0">
                <a:ln>
                  <a:noFill/>
                </a:ln>
                <a:solidFill>
                  <a:srgbClr val="EBF1DE"/>
                </a:solidFill>
                <a:latin typeface="Arial" pitchFamily="34"/>
                <a:ea typeface="Lucida Sans Unicode" pitchFamily="2"/>
                <a:cs typeface="Tahoma" pitchFamily="2"/>
              </a:rPr>
              <a:t>ompact Stirling cooling of astronomical detectors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086" y="593435"/>
            <a:ext cx="8132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9"/>
              </a:spcAft>
              <a:buNone/>
              <a:defRPr sz="2130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Gert Raskin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Johan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Morren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Wim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Pessemier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Jeroen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Vandersteen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Jesus Perez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Padilla</a:t>
            </a:r>
            <a: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/>
            </a:r>
            <a:b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</a:b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Institute of Astronomy, 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KU Leuven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University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Belgium</a:t>
            </a:r>
            <a: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/>
            </a:r>
            <a:br>
              <a:rPr lang="en-GB" sz="14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</a:b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Mercator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Telescope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, La Palma, </a:t>
            </a: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Lucida Sans Unicode" pitchFamily="2"/>
                <a:cs typeface="Arial Unicode MS"/>
              </a:rPr>
              <a:t>Spain</a:t>
            </a:r>
            <a:endParaRPr lang="en-GB" sz="1400" dirty="0">
              <a:solidFill>
                <a:schemeClr val="accent3">
                  <a:lumMod val="20000"/>
                  <a:lumOff val="80000"/>
                </a:schemeClr>
              </a:solidFill>
              <a:ea typeface="Lucida Sans Unicode" pitchFamily="2"/>
              <a:cs typeface="Arial Unicode MS"/>
            </a:endParaRPr>
          </a:p>
        </p:txBody>
      </p:sp>
      <p:pic>
        <p:nvPicPr>
          <p:cNvPr id="19" name="Picture 18" descr="IMG_008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868952" y="2720172"/>
            <a:ext cx="5020117" cy="2952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35163" y="6237895"/>
            <a:ext cx="11136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MAIA</a:t>
            </a:r>
          </a:p>
          <a:p>
            <a:r>
              <a:rPr lang="en-US" sz="1100" b="1" dirty="0" err="1" smtClean="0"/>
              <a:t>FoV</a:t>
            </a:r>
            <a:r>
              <a:rPr lang="en-US" sz="1100" b="1" dirty="0" smtClean="0"/>
              <a:t>: 9.4’ x 14.1’</a:t>
            </a:r>
            <a:endParaRPr lang="en-US" sz="1100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883771" y="13630"/>
            <a:ext cx="1260231" cy="1182077"/>
            <a:chOff x="8006499" y="3796464"/>
            <a:chExt cx="1076080" cy="109779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8562" y="3796464"/>
              <a:ext cx="758346" cy="771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8006499" y="4562138"/>
              <a:ext cx="1076080" cy="332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Mercator Telescope</a:t>
              </a:r>
            </a:p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Institute of Astronomy</a:t>
              </a:r>
              <a:endParaRPr lang="en-GB" sz="700" b="1" i="0" u="none" strike="noStrike" dirty="0">
                <a:ln>
                  <a:noFill/>
                </a:ln>
                <a:solidFill>
                  <a:srgbClr val="E6E6FF"/>
                </a:solidFill>
                <a:latin typeface="Aharoni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31" name="Picture 30" descr="KULEUVEN_CMYK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86" y="1130932"/>
            <a:ext cx="1035538" cy="3694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09233" y="1489889"/>
            <a:ext cx="2735102" cy="2362444"/>
            <a:chOff x="626167" y="1489889"/>
            <a:chExt cx="2735102" cy="2362444"/>
          </a:xfrm>
        </p:grpSpPr>
        <p:pic>
          <p:nvPicPr>
            <p:cNvPr id="26" name="Picture 25" descr="sat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526" t="4636" r="24997" b="4765"/>
            <a:stretch/>
          </p:blipFill>
          <p:spPr>
            <a:xfrm>
              <a:off x="626167" y="1525776"/>
              <a:ext cx="2735102" cy="2326557"/>
            </a:xfrm>
            <a:prstGeom prst="rect">
              <a:avLst/>
            </a:prstGeom>
            <a:effectLst>
              <a:outerShdw blurRad="152400" dist="1143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987414" y="1489889"/>
              <a:ext cx="2117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ea typeface="Lucida Sans Unicode" pitchFamily="2"/>
                  <a:cs typeface="Arial Unicode MS"/>
                </a:rPr>
                <a:t>Vibrations: &lt; 10 </a:t>
              </a:r>
              <a:r>
                <a:rPr lang="en-GB" sz="1400" dirty="0" err="1" smtClean="0">
                  <a:solidFill>
                    <a:schemeClr val="bg1"/>
                  </a:solidFill>
                  <a:ea typeface="Lucida Sans Unicode" pitchFamily="2"/>
                  <a:cs typeface="Arial Unicode MS"/>
                </a:rPr>
                <a:t>arcsec</a:t>
              </a:r>
              <a:r>
                <a:rPr lang="en-GB" sz="1400" dirty="0" smtClean="0">
                  <a:solidFill>
                    <a:schemeClr val="bg1"/>
                  </a:solidFill>
                  <a:ea typeface="Lucida Sans Unicode" pitchFamily="2"/>
                  <a:cs typeface="Arial Unicode MS"/>
                </a:rPr>
                <a:t> </a:t>
              </a:r>
              <a:r>
                <a:rPr lang="en-GB" sz="1400" dirty="0" err="1" smtClean="0">
                  <a:solidFill>
                    <a:schemeClr val="bg1"/>
                  </a:solidFill>
                  <a:ea typeface="Lucida Sans Unicode" pitchFamily="2"/>
                  <a:cs typeface="Arial Unicode MS"/>
                </a:rPr>
                <a:t>PtP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705998" y="3952747"/>
            <a:ext cx="5040000" cy="2755432"/>
          </a:xfrm>
          <a:prstGeom prst="rect">
            <a:avLst/>
          </a:prstGeom>
          <a:effectLst>
            <a:outerShdw blurRad="15240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3718698" y="3998824"/>
            <a:ext cx="1699767" cy="2628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b="1" dirty="0" smtClean="0"/>
              <a:t>5W lift @ 77K with</a:t>
            </a:r>
            <a:br>
              <a:rPr lang="en-US" sz="1400" b="1" dirty="0" smtClean="0"/>
            </a:br>
            <a:r>
              <a:rPr lang="en-US" sz="1400" b="1" dirty="0" smtClean="0"/>
              <a:t>80W input power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400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400" b="1" dirty="0" smtClean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400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400" b="1" dirty="0" smtClean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400" b="1" dirty="0" smtClean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b="1" dirty="0" smtClean="0"/>
              <a:t>243 </a:t>
            </a:r>
            <a:r>
              <a:rPr lang="en-US" sz="1400" b="1" dirty="0"/>
              <a:t>mm total </a:t>
            </a:r>
            <a:r>
              <a:rPr lang="en-US" sz="1400" b="1" dirty="0" smtClean="0"/>
              <a:t>length</a:t>
            </a:r>
            <a:br>
              <a:rPr lang="en-US" sz="1400" b="1" dirty="0" smtClean="0"/>
            </a:br>
            <a:r>
              <a:rPr lang="en-US" sz="1400" b="1" dirty="0" smtClean="0"/>
              <a:t>2.2 </a:t>
            </a:r>
            <a:r>
              <a:rPr lang="en-US" sz="1400" b="1" dirty="0"/>
              <a:t>kg total </a:t>
            </a:r>
            <a:r>
              <a:rPr lang="en-US" sz="1400" b="1" dirty="0" smtClean="0"/>
              <a:t>mass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6721054" y="4002658"/>
            <a:ext cx="192966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err="1" smtClean="0"/>
              <a:t>CryoTel</a:t>
            </a:r>
            <a:r>
              <a:rPr lang="en-US" b="1" dirty="0" smtClean="0"/>
              <a:t> MT cooler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00331" y="1752889"/>
            <a:ext cx="5271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MAIA: Mercator Advanced Imager for </a:t>
            </a:r>
            <a:r>
              <a:rPr lang="en-GB" sz="1600" dirty="0" err="1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Asteroseismology</a:t>
            </a:r>
            <a:endParaRPr lang="en-GB" sz="1600" dirty="0">
              <a:solidFill>
                <a:srgbClr val="FFFFFF"/>
              </a:solidFill>
              <a:ea typeface="Lucida Sans Unicode" pitchFamily="2"/>
              <a:cs typeface="Arial Unicode MS"/>
            </a:endParaRP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3-Channel imager:  </a:t>
            </a:r>
            <a:r>
              <a:rPr lang="en-GB" sz="1600" i="1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U G R</a:t>
            </a: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  bands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3  2kx6k FT CCDs  (CCD42-C0,  e2v)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CCDs cooled to 165K  by free-piston Stirling  coolers:</a:t>
            </a:r>
            <a:b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</a:b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	+ + :  Compact, low power, simple to use, (long lifetime)</a:t>
            </a:r>
            <a:b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</a:b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	– – :  Vibrations  (linear cooling engine at 60 Hz)</a:t>
            </a:r>
          </a:p>
          <a:p>
            <a:pPr marL="176400" indent="-140400">
              <a:spcAft>
                <a:spcPts val="600"/>
              </a:spcAft>
              <a:buFont typeface="Arial"/>
              <a:buChar char="•"/>
            </a:pPr>
            <a:endParaRPr lang="en-GB" sz="1600" dirty="0" smtClean="0">
              <a:solidFill>
                <a:srgbClr val="FFFFFF"/>
              </a:solidFill>
              <a:ea typeface="Lucida Sans Unicode" pitchFamily="2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396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6135" y="168164"/>
            <a:ext cx="8021198" cy="460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9"/>
              </a:spcAft>
              <a:buNone/>
              <a:tabLst/>
              <a:defRPr sz="2130"/>
            </a:pPr>
            <a:r>
              <a:rPr lang="en-GB" sz="2400" b="1" dirty="0" smtClean="0">
                <a:solidFill>
                  <a:schemeClr val="bg2"/>
                </a:solidFill>
                <a:latin typeface="Arial" pitchFamily="34"/>
                <a:ea typeface="Lucida Sans Unicode" pitchFamily="2"/>
                <a:cs typeface="Tahoma" pitchFamily="2"/>
              </a:rPr>
              <a:t>Filter out </a:t>
            </a:r>
            <a:r>
              <a:rPr lang="en-GB" sz="2400" b="1" dirty="0" err="1" smtClean="0">
                <a:solidFill>
                  <a:schemeClr val="bg2"/>
                </a:solidFill>
                <a:latin typeface="Arial" pitchFamily="34"/>
                <a:ea typeface="Lucida Sans Unicode" pitchFamily="2"/>
                <a:cs typeface="Tahoma" pitchFamily="2"/>
              </a:rPr>
              <a:t>cryo</a:t>
            </a:r>
            <a:r>
              <a:rPr lang="en-GB" sz="2400" b="1" dirty="0" smtClean="0">
                <a:solidFill>
                  <a:schemeClr val="bg2"/>
                </a:solidFill>
                <a:latin typeface="Arial" pitchFamily="34"/>
                <a:ea typeface="Lucida Sans Unicode" pitchFamily="2"/>
                <a:cs typeface="Tahoma" pitchFamily="2"/>
              </a:rPr>
              <a:t>-cooler vibrations</a:t>
            </a:r>
            <a:endParaRPr lang="en-GB" sz="2400" b="1" i="0" u="none" strike="noStrike" dirty="0" smtClean="0">
              <a:ln>
                <a:noFill/>
              </a:ln>
              <a:solidFill>
                <a:schemeClr val="bg2"/>
              </a:solidFill>
              <a:latin typeface="Arial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17" name="Picture 16" descr="cryost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33" y="773537"/>
            <a:ext cx="2808000" cy="280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597666" y="805804"/>
            <a:ext cx="530503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Stirling cooler mounted on 4 leaf springs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>
                <a:solidFill>
                  <a:srgbClr val="FFFFFF"/>
                </a:solidFill>
                <a:ea typeface="Lucida Sans Unicode" pitchFamily="2"/>
                <a:cs typeface="Arial Unicode MS"/>
              </a:rPr>
              <a:t>No </a:t>
            </a: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damping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Spring-mass system: mechanical low-pass</a:t>
            </a:r>
            <a:b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</a:b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filter (10 Hz)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60 Hz + harmonics strongly attenuated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Vibration reduction: ÷ 500 @ 60 Hz</a:t>
            </a:r>
          </a:p>
          <a:p>
            <a:pPr marL="212400" indent="-212400">
              <a:spcAft>
                <a:spcPts val="6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FFFFFF"/>
                </a:solidFill>
                <a:ea typeface="Lucida Sans Unicode" pitchFamily="2"/>
                <a:cs typeface="Arial Unicode MS"/>
              </a:rPr>
              <a:t>Coolers have no longer any effect on image quality </a:t>
            </a:r>
          </a:p>
        </p:txBody>
      </p:sp>
      <p:pic>
        <p:nvPicPr>
          <p:cNvPr id="7" name="Picture 6" descr="IMG_008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9877" y="3908552"/>
            <a:ext cx="2967513" cy="252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594552" y="62547"/>
            <a:ext cx="139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pitchFamily="34"/>
                <a:ea typeface="Lucida Sans Unicode" pitchFamily="2"/>
                <a:cs typeface="Tahoma" pitchFamily="2"/>
              </a:rPr>
              <a:t>Poster R14</a:t>
            </a:r>
            <a:endParaRPr lang="en-US" dirty="0"/>
          </a:p>
        </p:txBody>
      </p:sp>
      <p:pic>
        <p:nvPicPr>
          <p:cNvPr id="3" name="Picture 2" descr="vibrationspectru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33" y="3196309"/>
            <a:ext cx="4608000" cy="3456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883771" y="13630"/>
            <a:ext cx="1260231" cy="1182077"/>
            <a:chOff x="8006499" y="3796464"/>
            <a:chExt cx="1076080" cy="109779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8562" y="3796464"/>
              <a:ext cx="758346" cy="771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006499" y="4562138"/>
              <a:ext cx="1076080" cy="332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Mercator Telescope</a:t>
              </a:r>
            </a:p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 b="1">
                  <a:solidFill>
                    <a:srgbClr val="E6E6FF"/>
                  </a:solidFill>
                  <a:latin typeface="Aharoni" pitchFamily="2"/>
                </a:defRPr>
              </a:pPr>
              <a:r>
                <a:rPr lang="en-GB" sz="700" b="1" i="0" u="none" strike="noStrike" dirty="0" smtClean="0">
                  <a:ln>
                    <a:noFill/>
                  </a:ln>
                  <a:solidFill>
                    <a:srgbClr val="E6E6FF"/>
                  </a:solidFill>
                  <a:latin typeface="Aharoni" pitchFamily="18"/>
                  <a:ea typeface="Lucida Sans Unicode" pitchFamily="2"/>
                  <a:cs typeface="Tahoma" pitchFamily="2"/>
                </a:rPr>
                <a:t>Institute of Astronomy</a:t>
              </a:r>
              <a:endParaRPr lang="en-GB" sz="700" b="1" i="0" u="none" strike="noStrike" dirty="0">
                <a:ln>
                  <a:noFill/>
                </a:ln>
                <a:solidFill>
                  <a:srgbClr val="E6E6FF"/>
                </a:solidFill>
                <a:latin typeface="Aharoni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14" name="Picture 13" descr="KULEUVEN_CMYK_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86" y="1130932"/>
            <a:ext cx="1035538" cy="3694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06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190</Words>
  <Application>Microsoft Office PowerPoint</Application>
  <PresentationFormat>Presentazione su schermo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>IvS, KU 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 Raskin</dc:creator>
  <cp:lastModifiedBy>tecno</cp:lastModifiedBy>
  <cp:revision>36</cp:revision>
  <dcterms:created xsi:type="dcterms:W3CDTF">2013-10-04T14:11:23Z</dcterms:created>
  <dcterms:modified xsi:type="dcterms:W3CDTF">2013-10-10T06:13:20Z</dcterms:modified>
</cp:coreProperties>
</file>