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59" r:id="rId1"/>
    <p:sldMasterId id="2147484071" r:id="rId2"/>
  </p:sldMasterIdLst>
  <p:notesMasterIdLst>
    <p:notesMasterId r:id="rId31"/>
  </p:notesMasterIdLst>
  <p:handoutMasterIdLst>
    <p:handoutMasterId r:id="rId32"/>
  </p:handoutMasterIdLst>
  <p:sldIdLst>
    <p:sldId id="2135" r:id="rId3"/>
    <p:sldId id="2129" r:id="rId4"/>
    <p:sldId id="2109" r:id="rId5"/>
    <p:sldId id="2102" r:id="rId6"/>
    <p:sldId id="2103" r:id="rId7"/>
    <p:sldId id="2110" r:id="rId8"/>
    <p:sldId id="2106" r:id="rId9"/>
    <p:sldId id="2112" r:id="rId10"/>
    <p:sldId id="2077" r:id="rId11"/>
    <p:sldId id="2111" r:id="rId12"/>
    <p:sldId id="2092" r:id="rId13"/>
    <p:sldId id="2117" r:id="rId14"/>
    <p:sldId id="2113" r:id="rId15"/>
    <p:sldId id="2079" r:id="rId16"/>
    <p:sldId id="2130" r:id="rId17"/>
    <p:sldId id="2121" r:id="rId18"/>
    <p:sldId id="2123" r:id="rId19"/>
    <p:sldId id="2131" r:id="rId20"/>
    <p:sldId id="2122" r:id="rId21"/>
    <p:sldId id="2133" r:id="rId22"/>
    <p:sldId id="2080" r:id="rId23"/>
    <p:sldId id="2127" r:id="rId24"/>
    <p:sldId id="2114" r:id="rId25"/>
    <p:sldId id="2108" r:id="rId26"/>
    <p:sldId id="2132" r:id="rId27"/>
    <p:sldId id="2125" r:id="rId28"/>
    <p:sldId id="2126" r:id="rId29"/>
    <p:sldId id="2134" r:id="rId30"/>
  </p:sldIdLst>
  <p:sldSz cx="9906000" cy="6858000" type="A4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SymbolProp BT" pitchFamily="18" charset="2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SymbolProp BT" pitchFamily="18" charset="2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SymbolProp BT" pitchFamily="18" charset="2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SymbolProp BT" pitchFamily="18" charset="2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SymbolProp BT" pitchFamily="18" charset="2"/>
        <a:ea typeface="MS PGothic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SymbolProp BT" pitchFamily="18" charset="2"/>
        <a:ea typeface="MS PGothic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SymbolProp BT" pitchFamily="18" charset="2"/>
        <a:ea typeface="MS PGothic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SymbolProp BT" pitchFamily="18" charset="2"/>
        <a:ea typeface="MS PGothic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SymbolProp BT" pitchFamily="18" charset="2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00"/>
    <a:srgbClr val="FF9966"/>
    <a:srgbClr val="FFFFCC"/>
    <a:srgbClr val="99FFCC"/>
    <a:srgbClr val="66FF99"/>
    <a:srgbClr val="CC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 preferSingleView="1">
    <p:restoredLeft sz="15620" autoAdjust="0"/>
    <p:restoredTop sz="94720" autoAdjust="0"/>
  </p:normalViewPr>
  <p:slideViewPr>
    <p:cSldViewPr snapToGrid="0">
      <p:cViewPr>
        <p:scale>
          <a:sx n="50" d="100"/>
          <a:sy n="50" d="100"/>
        </p:scale>
        <p:origin x="-1542" y="-27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86"/>
    </p:cViewPr>
  </p:sorterViewPr>
  <p:notesViewPr>
    <p:cSldViewPr snapToGrid="0">
      <p:cViewPr varScale="1">
        <p:scale>
          <a:sx n="73" d="100"/>
          <a:sy n="73" d="100"/>
        </p:scale>
        <p:origin x="-666" y="-78"/>
      </p:cViewPr>
      <p:guideLst>
        <p:guide orient="horz" pos="2305"/>
        <p:guide pos="3022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 dirty="0"/>
              <a:t>Expected versus Measured Signal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451292872475802"/>
          <c:y val="8.8726722127844201E-2"/>
          <c:w val="0.76663606655383376"/>
          <c:h val="0.80014407089929862"/>
        </c:manualLayout>
      </c:layout>
      <c:scatterChart>
        <c:scatterStyle val="lineMarker"/>
        <c:varyColors val="0"/>
        <c:ser>
          <c:idx val="0"/>
          <c:order val="0"/>
          <c:tx>
            <c:v>Expected Signal (e) versus Measured Signal (e)</c:v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</c:spPr>
          </c:marker>
          <c:trendline>
            <c:trendlineType val="linear"/>
            <c:intercept val="0"/>
            <c:dispRSqr val="0"/>
            <c:dispEq val="1"/>
            <c:trendlineLbl>
              <c:numFmt formatCode="General" sourceLinked="0"/>
            </c:trendlineLbl>
          </c:trendline>
          <c:xVal>
            <c:numRef>
              <c:f>Sheet1!$B$1:$B$21</c:f>
              <c:numCache>
                <c:formatCode>General</c:formatCode>
                <c:ptCount val="21"/>
                <c:pt idx="0">
                  <c:v>16069751</c:v>
                </c:pt>
                <c:pt idx="1">
                  <c:v>32855639</c:v>
                </c:pt>
                <c:pt idx="2">
                  <c:v>50357880</c:v>
                </c:pt>
                <c:pt idx="3">
                  <c:v>68575840</c:v>
                </c:pt>
                <c:pt idx="4">
                  <c:v>87508096</c:v>
                </c:pt>
                <c:pt idx="5" formatCode="0.00E+00">
                  <c:v>107152450</c:v>
                </c:pt>
                <c:pt idx="6" formatCode="0.00E+00">
                  <c:v>127506020</c:v>
                </c:pt>
                <c:pt idx="7" formatCode="0.00E+00">
                  <c:v>148565320</c:v>
                </c:pt>
                <c:pt idx="8" formatCode="0.00E+00">
                  <c:v>170326220</c:v>
                </c:pt>
                <c:pt idx="9" formatCode="0.00E+00">
                  <c:v>192784130</c:v>
                </c:pt>
                <c:pt idx="10" formatCode="0.00E+00">
                  <c:v>215933880</c:v>
                </c:pt>
                <c:pt idx="11" formatCode="0.00E+00">
                  <c:v>239769930</c:v>
                </c:pt>
                <c:pt idx="12" formatCode="0.00E+00">
                  <c:v>264286320</c:v>
                </c:pt>
                <c:pt idx="13" formatCode="0.00E+00">
                  <c:v>289476690</c:v>
                </c:pt>
                <c:pt idx="14" formatCode="0.00E+00">
                  <c:v>315000000</c:v>
                </c:pt>
                <c:pt idx="15" formatCode="0.00E+00">
                  <c:v>341800000</c:v>
                </c:pt>
                <c:pt idx="16" formatCode="0.00E+00">
                  <c:v>369000000</c:v>
                </c:pt>
                <c:pt idx="17" formatCode="0.00E+00">
                  <c:v>396000000</c:v>
                </c:pt>
                <c:pt idx="18" formatCode="0.00E+00">
                  <c:v>425000000</c:v>
                </c:pt>
                <c:pt idx="19" formatCode="0.00E+00">
                  <c:v>454000000</c:v>
                </c:pt>
                <c:pt idx="20" formatCode="0.00E+00">
                  <c:v>484000000</c:v>
                </c:pt>
              </c:numCache>
            </c:numRef>
          </c:xVal>
          <c:yVal>
            <c:numRef>
              <c:f>Sheet1!$C$1:$C$21</c:f>
              <c:numCache>
                <c:formatCode>0.00E+00</c:formatCode>
                <c:ptCount val="21"/>
                <c:pt idx="0">
                  <c:v>2920000</c:v>
                </c:pt>
                <c:pt idx="1">
                  <c:v>5905000</c:v>
                </c:pt>
                <c:pt idx="2">
                  <c:v>9150000</c:v>
                </c:pt>
                <c:pt idx="3">
                  <c:v>12600000</c:v>
                </c:pt>
                <c:pt idx="4">
                  <c:v>16270000</c:v>
                </c:pt>
                <c:pt idx="5">
                  <c:v>20200000</c:v>
                </c:pt>
                <c:pt idx="6">
                  <c:v>24350000</c:v>
                </c:pt>
                <c:pt idx="7">
                  <c:v>28846600</c:v>
                </c:pt>
                <c:pt idx="8">
                  <c:v>33680000</c:v>
                </c:pt>
                <c:pt idx="9">
                  <c:v>37600000</c:v>
                </c:pt>
                <c:pt idx="10">
                  <c:v>43860000</c:v>
                </c:pt>
                <c:pt idx="11">
                  <c:v>49008600</c:v>
                </c:pt>
                <c:pt idx="12">
                  <c:v>54200000</c:v>
                </c:pt>
                <c:pt idx="13">
                  <c:v>59730000</c:v>
                </c:pt>
                <c:pt idx="14">
                  <c:v>65100000</c:v>
                </c:pt>
                <c:pt idx="15">
                  <c:v>70500000</c:v>
                </c:pt>
                <c:pt idx="16">
                  <c:v>75800000</c:v>
                </c:pt>
                <c:pt idx="17">
                  <c:v>81200000</c:v>
                </c:pt>
                <c:pt idx="18">
                  <c:v>86600000</c:v>
                </c:pt>
                <c:pt idx="19">
                  <c:v>91780000</c:v>
                </c:pt>
                <c:pt idx="20">
                  <c:v>96900000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791104"/>
        <c:axId val="68791680"/>
      </c:scatterChart>
      <c:valAx>
        <c:axId val="68791104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Expected Signal (e) - from Blackbody temperature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68791680"/>
        <c:crosses val="autoZero"/>
        <c:crossBetween val="midCat"/>
      </c:valAx>
      <c:valAx>
        <c:axId val="687916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Acutal</a:t>
                </a:r>
                <a:r>
                  <a:rPr lang="en-US" baseline="0" dirty="0"/>
                  <a:t> Signal (e)</a:t>
                </a:r>
                <a:endParaRPr lang="en-US" dirty="0"/>
              </a:p>
            </c:rich>
          </c:tx>
          <c:overlay val="0"/>
        </c:title>
        <c:numFmt formatCode="0.00E+00" sourceLinked="1"/>
        <c:majorTickMark val="out"/>
        <c:minorTickMark val="none"/>
        <c:tickLblPos val="nextTo"/>
        <c:crossAx val="687911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4332416392452113"/>
          <c:y val="9.5561557909697767E-2"/>
          <c:w val="0.43242970916788726"/>
          <c:h val="0.2208737087435728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 dirty="0"/>
              <a:t>Excess Noise Ratio</a:t>
            </a:r>
            <a:r>
              <a:rPr lang="en-US" sz="1600" baseline="0" dirty="0"/>
              <a:t> versus Frequency</a:t>
            </a:r>
            <a:endParaRPr lang="en-US" sz="160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0531545012847"/>
          <c:y val="0.11622304005477579"/>
          <c:w val="0.75744733754354676"/>
          <c:h val="0.76172657765605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rgbClr val="FF0000"/>
              </a:solidFill>
            </c:spPr>
          </c:marker>
          <c:xVal>
            <c:numRef>
              <c:f>image_for_sdw2013_ascii!$B$1:$B$16</c:f>
              <c:numCache>
                <c:formatCode>General</c:formatCode>
                <c:ptCount val="16"/>
                <c:pt idx="0">
                  <c:v>193.76464999999999</c:v>
                </c:pt>
                <c:pt idx="1">
                  <c:v>96.882326999999989</c:v>
                </c:pt>
                <c:pt idx="2">
                  <c:v>48.441162999999996</c:v>
                </c:pt>
                <c:pt idx="3">
                  <c:v>38.752931000000011</c:v>
                </c:pt>
                <c:pt idx="4">
                  <c:v>24.220581999999986</c:v>
                </c:pt>
                <c:pt idx="5">
                  <c:v>19.376465000000035</c:v>
                </c:pt>
                <c:pt idx="6">
                  <c:v>9.6882326999999986</c:v>
                </c:pt>
                <c:pt idx="7">
                  <c:v>7.7505860999999854</c:v>
                </c:pt>
                <c:pt idx="8">
                  <c:v>4.8441162999999747</c:v>
                </c:pt>
                <c:pt idx="9">
                  <c:v>3.8752930999999977</c:v>
                </c:pt>
                <c:pt idx="10">
                  <c:v>1.9376465</c:v>
                </c:pt>
                <c:pt idx="11">
                  <c:v>1.5501172000000001</c:v>
                </c:pt>
                <c:pt idx="12">
                  <c:v>0.9688232700000019</c:v>
                </c:pt>
                <c:pt idx="13">
                  <c:v>0.77505861000000298</c:v>
                </c:pt>
                <c:pt idx="14">
                  <c:v>0.38752931000000107</c:v>
                </c:pt>
                <c:pt idx="15">
                  <c:v>0.19376465000000001</c:v>
                </c:pt>
              </c:numCache>
            </c:numRef>
          </c:xVal>
          <c:yVal>
            <c:numRef>
              <c:f>image_for_sdw2013_ascii!$D$1:$D$16</c:f>
              <c:numCache>
                <c:formatCode>General</c:formatCode>
                <c:ptCount val="16"/>
                <c:pt idx="0">
                  <c:v>0.99999960930670495</c:v>
                </c:pt>
                <c:pt idx="1">
                  <c:v>1.0190389726329114</c:v>
                </c:pt>
                <c:pt idx="2">
                  <c:v>1.042360627492501</c:v>
                </c:pt>
                <c:pt idx="3">
                  <c:v>1.0724283834771864</c:v>
                </c:pt>
                <c:pt idx="4">
                  <c:v>1.1385303681014551</c:v>
                </c:pt>
                <c:pt idx="5">
                  <c:v>1.1816650566847133</c:v>
                </c:pt>
                <c:pt idx="6">
                  <c:v>1.5599926158967239</c:v>
                </c:pt>
                <c:pt idx="7">
                  <c:v>1.7488814939330215</c:v>
                </c:pt>
                <c:pt idx="8">
                  <c:v>2.3071358176868806</c:v>
                </c:pt>
                <c:pt idx="9">
                  <c:v>2.6126986064946807</c:v>
                </c:pt>
                <c:pt idx="10">
                  <c:v>3.3716801081439027</c:v>
                </c:pt>
                <c:pt idx="11">
                  <c:v>3.5314256105315267</c:v>
                </c:pt>
                <c:pt idx="12">
                  <c:v>3.8738352700325542</c:v>
                </c:pt>
                <c:pt idx="13">
                  <c:v>4.0599330351692338</c:v>
                </c:pt>
                <c:pt idx="14">
                  <c:v>4.4809854456980274</c:v>
                </c:pt>
                <c:pt idx="15">
                  <c:v>4.672712319829345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794560"/>
        <c:axId val="68795136"/>
      </c:scatterChart>
      <c:valAx>
        <c:axId val="68794560"/>
        <c:scaling>
          <c:logBase val="10"/>
          <c:orientation val="minMax"/>
          <c:min val="0.1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Frequency (Hz)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68795136"/>
        <c:crosses val="autoZero"/>
        <c:crossBetween val="midCat"/>
      </c:valAx>
      <c:valAx>
        <c:axId val="6879513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Excess</a:t>
                </a:r>
                <a:r>
                  <a:rPr lang="en-US" baseline="0" dirty="0"/>
                  <a:t> Noise Ratio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2.4608501118568233E-2"/>
              <c:y val="0.399767488303093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68794560"/>
        <c:crossesAt val="0.1"/>
        <c:crossBetween val="midCat"/>
      </c:valAx>
    </c:plotArea>
    <c:legend>
      <c:legendPos val="r"/>
      <c:layout>
        <c:manualLayout>
          <c:xMode val="edge"/>
          <c:yMode val="edge"/>
          <c:x val="0.57429635892828834"/>
          <c:y val="0.30596399634828392"/>
          <c:w val="9.5962585213761002E-3"/>
          <c:h val="1.4793164441401345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1113" y="-1588"/>
            <a:ext cx="4114800" cy="32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506" tIns="0" rIns="19506" bIns="0" numCol="1" anchor="t" anchorCtr="0" compatLnSpc="1">
            <a:prstTxWarp prst="textNoShape">
              <a:avLst/>
            </a:prstTxWarp>
          </a:bodyPr>
          <a:lstStyle>
            <a:lvl1pPr algn="l" defTabSz="938213" eaLnBrk="0" hangingPunct="0">
              <a:spcBef>
                <a:spcPct val="0"/>
              </a:spcBef>
              <a:buClrTx/>
              <a:buSzTx/>
              <a:buFontTx/>
              <a:buNone/>
              <a:defRPr sz="1000" i="1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73700" y="-1588"/>
            <a:ext cx="4114800" cy="32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506" tIns="0" rIns="19506" bIns="0" numCol="1" anchor="t" anchorCtr="0" compatLnSpc="1">
            <a:prstTxWarp prst="textNoShape">
              <a:avLst/>
            </a:prstTxWarp>
          </a:bodyPr>
          <a:lstStyle>
            <a:lvl1pPr algn="r" defTabSz="938213" eaLnBrk="0" hangingPunct="0">
              <a:spcBef>
                <a:spcPct val="0"/>
              </a:spcBef>
              <a:buClrTx/>
              <a:buSzTx/>
              <a:buFontTx/>
              <a:buNone/>
              <a:defRPr sz="1000" i="1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1113" y="6908800"/>
            <a:ext cx="411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506" tIns="0" rIns="19506" bIns="0" numCol="1" anchor="b" anchorCtr="0" compatLnSpc="1">
            <a:prstTxWarp prst="textNoShape">
              <a:avLst/>
            </a:prstTxWarp>
          </a:bodyPr>
          <a:lstStyle>
            <a:lvl1pPr algn="l" defTabSz="938213" eaLnBrk="0" hangingPunct="0">
              <a:spcBef>
                <a:spcPct val="0"/>
              </a:spcBef>
              <a:buClrTx/>
              <a:buSzTx/>
              <a:buFontTx/>
              <a:buNone/>
              <a:defRPr sz="1000" i="1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73700" y="6908800"/>
            <a:ext cx="411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506" tIns="0" rIns="19506" bIns="0" numCol="1" anchor="b" anchorCtr="0" compatLnSpc="1">
            <a:prstTxWarp prst="textNoShape">
              <a:avLst/>
            </a:prstTxWarp>
          </a:bodyPr>
          <a:lstStyle>
            <a:lvl1pPr algn="r" defTabSz="938213" eaLnBrk="0" hangingPunct="0">
              <a:defRPr sz="1000" i="1">
                <a:latin typeface="Arial" pitchFamily="34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F7C697A5-EE9F-4223-87E8-5F303EF92153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9094788" y="6918325"/>
            <a:ext cx="40957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4270" tIns="47135" rIns="94270" bIns="47135" anchor="ctr">
            <a:spAutoFit/>
          </a:bodyPr>
          <a:lstStyle/>
          <a:p>
            <a:pPr algn="r" defTabSz="938213" eaLnBrk="0" hangingPunct="0">
              <a:defRPr/>
            </a:pPr>
            <a:fld id="{AF34E81D-3257-4EC8-93ED-42B9C39E0C18}" type="slidenum">
              <a:rPr lang="en-US" sz="1400">
                <a:latin typeface="Arial" pitchFamily="34" charset="0"/>
                <a:ea typeface="ＭＳ Ｐゴシック" pitchFamily="1" charset="-128"/>
              </a:rPr>
              <a:pPr algn="r" defTabSz="938213" eaLnBrk="0" hangingPunct="0">
                <a:defRPr/>
              </a:pPr>
              <a:t>‹N›</a:t>
            </a:fld>
            <a:endParaRPr lang="en-US" sz="1400" dirty="0">
              <a:latin typeface="Arial" pitchFamily="34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758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1113" y="-1588"/>
            <a:ext cx="4114800" cy="32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506" tIns="0" rIns="19506" bIns="0" numCol="1" anchor="t" anchorCtr="0" compatLnSpc="1">
            <a:prstTxWarp prst="textNoShape">
              <a:avLst/>
            </a:prstTxWarp>
          </a:bodyPr>
          <a:lstStyle>
            <a:lvl1pPr algn="l" defTabSz="938213" eaLnBrk="0" hangingPunct="0">
              <a:spcBef>
                <a:spcPct val="0"/>
              </a:spcBef>
              <a:buClrTx/>
              <a:buSzTx/>
              <a:buFontTx/>
              <a:buNone/>
              <a:defRPr sz="1000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73700" y="-1588"/>
            <a:ext cx="4114800" cy="32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506" tIns="0" rIns="19506" bIns="0" numCol="1" anchor="t" anchorCtr="0" compatLnSpc="1">
            <a:prstTxWarp prst="textNoShape">
              <a:avLst/>
            </a:prstTxWarp>
          </a:bodyPr>
          <a:lstStyle>
            <a:lvl1pPr algn="r" defTabSz="938213" eaLnBrk="0" hangingPunct="0">
              <a:spcBef>
                <a:spcPct val="0"/>
              </a:spcBef>
              <a:buClrTx/>
              <a:buSzTx/>
              <a:buFontTx/>
              <a:buNone/>
              <a:defRPr sz="1000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1113" y="6908800"/>
            <a:ext cx="411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506" tIns="0" rIns="19506" bIns="0" numCol="1" anchor="b" anchorCtr="0" compatLnSpc="1">
            <a:prstTxWarp prst="textNoShape">
              <a:avLst/>
            </a:prstTxWarp>
          </a:bodyPr>
          <a:lstStyle>
            <a:lvl1pPr algn="l" defTabSz="938213" eaLnBrk="0" hangingPunct="0">
              <a:spcBef>
                <a:spcPct val="0"/>
              </a:spcBef>
              <a:buClrTx/>
              <a:buSzTx/>
              <a:buFontTx/>
              <a:buNone/>
              <a:defRPr sz="1000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73700" y="6908800"/>
            <a:ext cx="411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506" tIns="0" rIns="19506" bIns="0" numCol="1" anchor="b" anchorCtr="0" compatLnSpc="1">
            <a:prstTxWarp prst="textNoShape">
              <a:avLst/>
            </a:prstTxWarp>
          </a:bodyPr>
          <a:lstStyle>
            <a:lvl1pPr algn="r" defTabSz="938213" eaLnBrk="0" hangingPunct="0">
              <a:defRPr sz="1000" i="1">
                <a:latin typeface="Times New Roman" pitchFamily="18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D42CAB0B-2544-47AA-9A43-80F4F9AE3814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8213"/>
            <a:ext cx="7038975" cy="32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70" tIns="47135" rIns="94270" bIns="471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8919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17813" y="547688"/>
            <a:ext cx="3963987" cy="27447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9094788" y="6918325"/>
            <a:ext cx="40957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4270" tIns="47135" rIns="94270" bIns="47135" anchor="ctr">
            <a:spAutoFit/>
          </a:bodyPr>
          <a:lstStyle/>
          <a:p>
            <a:pPr algn="r" defTabSz="938213" eaLnBrk="0" hangingPunct="0">
              <a:defRPr/>
            </a:pPr>
            <a:fld id="{7AC12065-9D3B-4E49-9065-128879B931C4}" type="slidenum">
              <a:rPr lang="en-US" sz="1400">
                <a:latin typeface="Arial" pitchFamily="34" charset="0"/>
                <a:ea typeface="ＭＳ Ｐゴシック" pitchFamily="1" charset="-128"/>
              </a:rPr>
              <a:pPr algn="r" defTabSz="938213" eaLnBrk="0" hangingPunct="0">
                <a:defRPr/>
              </a:pPr>
              <a:t>‹N›</a:t>
            </a:fld>
            <a:endParaRPr lang="en-US" sz="1400" dirty="0">
              <a:latin typeface="Arial" pitchFamily="34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9018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2CAB0B-2544-47AA-9A43-80F4F9AE381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 Jansky = non-SI unit of spectral flux density[ equivalent to 10E−26 watts per square metre per hertz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2CAB0B-2544-47AA-9A43-80F4F9AE381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069AB-82E5-4706-87C3-BBC13918C1FB}" type="datetimeFigureOut">
              <a:rPr lang="en-US" smtClean="0"/>
              <a:pPr/>
              <a:t>10/10/2013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A3880-0ED7-4BD5-B25E-12640B3C176D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069AB-82E5-4706-87C3-BBC13918C1FB}" type="datetimeFigureOut">
              <a:rPr lang="en-US" smtClean="0"/>
              <a:pPr/>
              <a:t>10/10/2013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A3880-0ED7-4BD5-B25E-12640B3C176D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069AB-82E5-4706-87C3-BBC13918C1FB}" type="datetimeFigureOut">
              <a:rPr lang="en-US" smtClean="0"/>
              <a:pPr/>
              <a:t>10/10/2013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A3880-0ED7-4BD5-B25E-12640B3C176D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1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29 Sep  2011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27797" y="64008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CCD220/AONGC Status Update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19938" y="64008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F4AED-DD92-4105-AD85-398972A9DB9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152401"/>
            <a:ext cx="7460479" cy="63339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0" y="1000109"/>
            <a:ext cx="8420100" cy="509589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96516" y="64008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29 Sep  2011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05188" y="64008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CCD220/AONGC Status Update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42547" y="64008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3E23A-AE3F-47BB-9152-30188BFADF5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7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29 Sep  2011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05188" y="6400800"/>
            <a:ext cx="31369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CCD220/AONGC Status Update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19938" y="64008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B5E41-8925-4394-B500-7632A3FFCD8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1" y="152401"/>
            <a:ext cx="7305697" cy="63339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371600"/>
            <a:ext cx="4127500" cy="472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371600"/>
            <a:ext cx="4127500" cy="472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96516" y="64008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29 Sep  2011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27797" y="64008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CCD220/AONGC Status Update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19938" y="64008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21D5D-E953-40EA-9081-3733D6471DC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313" y="142852"/>
            <a:ext cx="7584334" cy="642942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313" y="1000108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1785930"/>
            <a:ext cx="4376870" cy="434023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395" y="1000108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4" y="1785930"/>
            <a:ext cx="4378590" cy="434023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29 Sep  2011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05188" y="6400800"/>
            <a:ext cx="31369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CCD220/AONGC Status Update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19938" y="64008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B1611-E074-438D-BF37-9F5B15390BB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1" y="152401"/>
            <a:ext cx="7305697" cy="63339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96516" y="64008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29 Sep  2011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05188" y="64008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CCD220/AONGC Status Update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19938" y="64008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13C09-0653-4561-984A-4412FFB3E78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942927" cy="32657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SDW2013</a:t>
            </a:r>
            <a:endParaRPr lang="en-US" dirty="0"/>
          </a:p>
        </p:txBody>
      </p:sp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0" y="920750"/>
            <a:ext cx="9893300" cy="152400"/>
            <a:chOff x="0" y="900"/>
            <a:chExt cx="6232" cy="96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900"/>
              <a:ext cx="6232" cy="47"/>
            </a:xfrm>
            <a:prstGeom prst="rect">
              <a:avLst/>
            </a:prstGeom>
            <a:gradFill rotWithShape="0">
              <a:gsLst>
                <a:gs pos="0">
                  <a:srgbClr val="00C0C0">
                    <a:gamma/>
                    <a:shade val="49804"/>
                    <a:invGamma/>
                  </a:srgbClr>
                </a:gs>
                <a:gs pos="50000">
                  <a:srgbClr val="00C0C0"/>
                </a:gs>
                <a:gs pos="100000">
                  <a:srgbClr val="00C0C0">
                    <a:gamma/>
                    <a:shade val="49804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None/>
                <a:defRPr/>
              </a:pPr>
              <a:endParaRPr lang="en-US" dirty="0">
                <a:ea typeface="+mn-ea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0" y="972"/>
              <a:ext cx="6232" cy="24"/>
            </a:xfrm>
            <a:prstGeom prst="rect">
              <a:avLst/>
            </a:prstGeom>
            <a:gradFill rotWithShape="0">
              <a:gsLst>
                <a:gs pos="0">
                  <a:srgbClr val="FF00FF">
                    <a:gamma/>
                    <a:shade val="69804"/>
                    <a:invGamma/>
                  </a:srgbClr>
                </a:gs>
                <a:gs pos="50000">
                  <a:srgbClr val="FF00FF"/>
                </a:gs>
                <a:gs pos="100000">
                  <a:srgbClr val="FF00FF">
                    <a:gamma/>
                    <a:shade val="69804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None/>
                <a:defRPr/>
              </a:pPr>
              <a:endParaRPr lang="en-US" dirty="0">
                <a:ea typeface="+mn-ea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4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4" y="1435102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29 Sep  2011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05188" y="6400800"/>
            <a:ext cx="31369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CCD220/AONGC Status Update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19938" y="64008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EEBA3-2658-47E5-9103-42783F24D79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069AB-82E5-4706-87C3-BBC13918C1FB}" type="datetimeFigureOut">
              <a:rPr lang="en-US" smtClean="0"/>
              <a:pPr/>
              <a:t>10/10/2013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A3880-0ED7-4BD5-B25E-12640B3C176D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9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96516" y="64008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29 Sep  2011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05188" y="64008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CCD220/AONGC Status Update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42547" y="64008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C356C-1F7C-4694-B7BC-AEECD0B25E8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1" y="152401"/>
            <a:ext cx="7305697" cy="63339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1000109"/>
            <a:ext cx="8420100" cy="509589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29 Sep  2011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05188" y="64008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CCD220/AONGC Status Update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42547" y="64008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B9B20-EFF0-4394-81FF-211B932B0F2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152401"/>
            <a:ext cx="2105025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152401"/>
            <a:ext cx="6149975" cy="5943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96516" y="64008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29 Sep  2011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05188" y="64008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CCD220/AONGC Status Update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19938" y="64008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70038-FC52-4F99-A268-A994AE5B76E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069AB-82E5-4706-87C3-BBC13918C1FB}" type="datetimeFigureOut">
              <a:rPr lang="en-US" smtClean="0"/>
              <a:pPr/>
              <a:t>10/10/2013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A3880-0ED7-4BD5-B25E-12640B3C176D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069AB-82E5-4706-87C3-BBC13918C1FB}" type="datetimeFigureOut">
              <a:rPr lang="en-US" smtClean="0"/>
              <a:pPr/>
              <a:t>10/10/2013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A3880-0ED7-4BD5-B25E-12640B3C176D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069AB-82E5-4706-87C3-BBC13918C1FB}" type="datetimeFigureOut">
              <a:rPr lang="en-US" smtClean="0"/>
              <a:pPr/>
              <a:t>10/10/2013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A3880-0ED7-4BD5-B25E-12640B3C176D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069AB-82E5-4706-87C3-BBC13918C1FB}" type="datetimeFigureOut">
              <a:rPr lang="en-US" smtClean="0"/>
              <a:pPr/>
              <a:t>10/10/2013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A3880-0ED7-4BD5-B25E-12640B3C176D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069AB-82E5-4706-87C3-BBC13918C1FB}" type="datetimeFigureOut">
              <a:rPr lang="en-US" smtClean="0"/>
              <a:pPr/>
              <a:t>10/10/2013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A3880-0ED7-4BD5-B25E-12640B3C176D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069AB-82E5-4706-87C3-BBC13918C1FB}" type="datetimeFigureOut">
              <a:rPr lang="en-US" smtClean="0"/>
              <a:pPr/>
              <a:t>10/10/2013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A3880-0ED7-4BD5-B25E-12640B3C176D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069AB-82E5-4706-87C3-BBC13918C1FB}" type="datetimeFigureOut">
              <a:rPr lang="en-US" smtClean="0"/>
              <a:pPr/>
              <a:t>10/10/2013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A3880-0ED7-4BD5-B25E-12640B3C176D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069AB-82E5-4706-87C3-BBC13918C1FB}" type="datetimeFigureOut">
              <a:rPr lang="en-US" smtClean="0"/>
              <a:pPr/>
              <a:t>10/10/2013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A3880-0ED7-4BD5-B25E-12640B3C176D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152401"/>
            <a:ext cx="730567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0"/>
            <a:ext cx="1045563" cy="30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FontTx/>
              <a:buNone/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SDW2013</a:t>
            </a:r>
            <a:endParaRPr lang="en-US" dirty="0"/>
          </a:p>
        </p:txBody>
      </p:sp>
      <p:pic>
        <p:nvPicPr>
          <p:cNvPr id="1031" name="Picture 9" descr="logo+name black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89900" y="152401"/>
            <a:ext cx="1651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>
            <a:grpSpLocks/>
          </p:cNvGrpSpPr>
          <p:nvPr userDrawn="1"/>
        </p:nvGrpSpPr>
        <p:grpSpPr bwMode="auto">
          <a:xfrm>
            <a:off x="0" y="920750"/>
            <a:ext cx="9893300" cy="152400"/>
            <a:chOff x="0" y="900"/>
            <a:chExt cx="6232" cy="96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0" y="900"/>
              <a:ext cx="6232" cy="47"/>
            </a:xfrm>
            <a:prstGeom prst="rect">
              <a:avLst/>
            </a:prstGeom>
            <a:gradFill rotWithShape="0">
              <a:gsLst>
                <a:gs pos="0">
                  <a:srgbClr val="00C0C0">
                    <a:gamma/>
                    <a:shade val="49804"/>
                    <a:invGamma/>
                  </a:srgbClr>
                </a:gs>
                <a:gs pos="50000">
                  <a:srgbClr val="00C0C0"/>
                </a:gs>
                <a:gs pos="100000">
                  <a:srgbClr val="00C0C0">
                    <a:gamma/>
                    <a:shade val="49804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None/>
                <a:defRPr/>
              </a:pPr>
              <a:endParaRPr lang="en-US" dirty="0">
                <a:ea typeface="+mn-ea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0" y="972"/>
              <a:ext cx="6232" cy="24"/>
            </a:xfrm>
            <a:prstGeom prst="rect">
              <a:avLst/>
            </a:prstGeom>
            <a:gradFill rotWithShape="0">
              <a:gsLst>
                <a:gs pos="0">
                  <a:srgbClr val="FF00FF">
                    <a:gamma/>
                    <a:shade val="69804"/>
                    <a:invGamma/>
                  </a:srgbClr>
                </a:gs>
                <a:gs pos="50000">
                  <a:srgbClr val="FF00FF"/>
                </a:gs>
                <a:gs pos="100000">
                  <a:srgbClr val="FF00FF">
                    <a:gamma/>
                    <a:shade val="69804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None/>
                <a:defRPr/>
              </a:pPr>
              <a:endParaRPr lang="en-US" dirty="0">
                <a:ea typeface="+mn-ea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MS PGothic" pitchFamily="34" charset="-128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MS PGothic" pitchFamily="34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MS PGothic" pitchFamily="34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MS PGothic" pitchFamily="34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MS PGothic" pitchFamily="34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SDW 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1999858" y="2453640"/>
            <a:ext cx="6747901" cy="16312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dirty="0" smtClean="0">
                <a:latin typeface="+mn-lt"/>
              </a:rPr>
              <a:t>Derek Ives + </a:t>
            </a:r>
            <a:r>
              <a:rPr lang="en-US" sz="4000" dirty="0" err="1" smtClean="0">
                <a:latin typeface="+mn-lt"/>
              </a:rPr>
              <a:t>Gert</a:t>
            </a:r>
            <a:r>
              <a:rPr lang="en-US" sz="4000" dirty="0" smtClean="0">
                <a:latin typeface="+mn-lt"/>
              </a:rPr>
              <a:t> Finger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4000" dirty="0" smtClean="0">
                <a:latin typeface="+mn-lt"/>
              </a:rPr>
              <a:t>E.S.O.</a:t>
            </a:r>
            <a:endParaRPr lang="en-US" sz="40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772400" cy="703263"/>
          </a:xfrm>
        </p:spPr>
        <p:txBody>
          <a:bodyPr/>
          <a:lstStyle/>
          <a:p>
            <a:r>
              <a:rPr lang="en-US" dirty="0" smtClean="0"/>
              <a:t>Suspect Number 3, Gain + Linearity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093" y="1082259"/>
            <a:ext cx="4212850" cy="5310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796" y="1147156"/>
            <a:ext cx="4488741" cy="3268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s://encrypted-tbn1.gstatic.com/images?q=tbn:ANd9GcSSiUVU54Do2_vvyjz6Wf0QVyeJeeQo_RWQaBS0pRUlNlcMJA6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21725" y="4561608"/>
            <a:ext cx="3302565" cy="201375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 bwMode="auto">
          <a:xfrm>
            <a:off x="1558722" y="1624633"/>
            <a:ext cx="666419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INNOCENT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 - Linearity and Gain nominal, as per design values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449" y="6680718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909249" cy="703263"/>
          </a:xfrm>
        </p:spPr>
        <p:txBody>
          <a:bodyPr/>
          <a:lstStyle/>
          <a:p>
            <a:r>
              <a:rPr lang="en-US" sz="2800" dirty="0" smtClean="0"/>
              <a:t>Suspect Number 4 - Quantum Efficiency ?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 bwMode="auto">
          <a:xfrm>
            <a:off x="0" y="1257359"/>
            <a:ext cx="4809330" cy="32932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Instrument + Detector QE ~ 20 %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(6 optical elements, and calculated for 3 filters) 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Seems low by factor of x 2 but not low enough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t</a:t>
            </a: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o explain loss in sensitivity</a:t>
            </a:r>
          </a:p>
          <a:p>
            <a:pPr eaLnBrk="0" hangingPunct="0">
              <a:spcBef>
                <a:spcPct val="50000"/>
              </a:spcBef>
            </a:pPr>
            <a:endParaRPr lang="en-US" sz="1600" dirty="0" smtClean="0">
              <a:solidFill>
                <a:schemeClr val="tx2"/>
              </a:solidFill>
              <a:latin typeface="+mn-lt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Instrument throughput (without detector) measured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Using pyro-electric detector ~ 50% (low)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Implies New detector QE &gt; 40% (nominal)</a:t>
            </a:r>
          </a:p>
          <a:p>
            <a:pPr eaLnBrk="0" hangingPunct="0">
              <a:spcBef>
                <a:spcPct val="50000"/>
              </a:spcBef>
            </a:pPr>
            <a:endParaRPr lang="en-US" sz="1600" dirty="0" smtClean="0">
              <a:solidFill>
                <a:schemeClr val="tx2"/>
              </a:solidFill>
              <a:latin typeface="+mn-lt"/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4258962" y="1251365"/>
          <a:ext cx="5647038" cy="4629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410" name="Picture 2" descr="https://encrypted-tbn1.gstatic.com/images?q=tbn:ANd9GcSSiUVU54Do2_vvyjz6Wf0QVyeJeeQo_RWQaBS0pRUlNlcMJA6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456" y="4553295"/>
            <a:ext cx="3302565" cy="201375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 bwMode="auto">
          <a:xfrm>
            <a:off x="261821" y="6488668"/>
            <a:ext cx="880882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i="1" dirty="0" smtClean="0">
                <a:latin typeface="+mn-lt"/>
              </a:rPr>
              <a:t>“I never guess. It is a shocking habit — destructive to the logical faculty” – The Sign of Four</a:t>
            </a:r>
            <a:endParaRPr lang="en-US" sz="1800" i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927132" y="5921501"/>
            <a:ext cx="685194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INNOCENT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 – Quantum Efficiency nominal, as per design values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772400" cy="703263"/>
          </a:xfrm>
        </p:spPr>
        <p:txBody>
          <a:bodyPr/>
          <a:lstStyle/>
          <a:p>
            <a:r>
              <a:rPr lang="en-US" dirty="0" smtClean="0"/>
              <a:t>Typical operation - Evidence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003" y="1114408"/>
            <a:ext cx="6222307" cy="53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 bwMode="auto">
          <a:xfrm>
            <a:off x="6502080" y="1438102"/>
            <a:ext cx="3223959" cy="4247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Move secondary mirror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Chop faster than background 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Fluctuations – cancels out.</a:t>
            </a:r>
          </a:p>
          <a:p>
            <a:pPr eaLnBrk="0" hangingPunct="0">
              <a:spcBef>
                <a:spcPct val="50000"/>
              </a:spcBef>
            </a:pPr>
            <a:endParaRPr lang="en-US" sz="1800" dirty="0" smtClean="0">
              <a:solidFill>
                <a:schemeClr val="tx2"/>
              </a:solidFill>
              <a:latin typeface="+mn-lt"/>
            </a:endParaRP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Move telescope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Optical path not same in both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Chop positions – Nod to 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remove residuals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.</a:t>
            </a:r>
          </a:p>
          <a:p>
            <a:pPr eaLnBrk="0" hangingPunct="0">
              <a:spcBef>
                <a:spcPct val="50000"/>
              </a:spcBef>
            </a:pPr>
            <a:endParaRPr lang="en-US" sz="2000" dirty="0" smtClean="0">
              <a:solidFill>
                <a:schemeClr val="tx2"/>
              </a:solidFill>
              <a:latin typeface="+mn-lt"/>
            </a:endParaRPr>
          </a:p>
          <a:p>
            <a:pPr eaLnBrk="0" hangingPunct="0">
              <a:spcBef>
                <a:spcPct val="50000"/>
              </a:spcBef>
            </a:pP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3770" y="1320139"/>
            <a:ext cx="7359777" cy="529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772400" cy="703263"/>
          </a:xfrm>
        </p:spPr>
        <p:txBody>
          <a:bodyPr/>
          <a:lstStyle/>
          <a:p>
            <a:r>
              <a:rPr lang="en-US" dirty="0" smtClean="0"/>
              <a:t>A big clue !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770" y="1184970"/>
            <a:ext cx="7835439" cy="524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 bwMode="auto">
          <a:xfrm>
            <a:off x="4305993" y="2377441"/>
            <a:ext cx="217719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Shot Noise Regime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6633558" y="3241963"/>
            <a:ext cx="867545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Actual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6641869" y="4164677"/>
            <a:ext cx="92525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Theory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598516" y="6567055"/>
            <a:ext cx="184731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621999" y="6442501"/>
            <a:ext cx="6794214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i="1" dirty="0" smtClean="0">
                <a:latin typeface="+mn-lt"/>
              </a:rPr>
              <a:t>“Any truth is better than indefinite doubt” - The Yellow Face</a:t>
            </a:r>
          </a:p>
          <a:p>
            <a:pPr eaLnBrk="0" hangingPunct="0">
              <a:spcBef>
                <a:spcPct val="50000"/>
              </a:spcBef>
            </a:pP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3261361" y="4275514"/>
            <a:ext cx="223490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Read Noise Regime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772400" cy="703263"/>
          </a:xfrm>
        </p:spPr>
        <p:txBody>
          <a:bodyPr/>
          <a:lstStyle/>
          <a:p>
            <a:r>
              <a:rPr lang="en-US" dirty="0" smtClean="0"/>
              <a:t>ELFN as a function of chop frequency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 bwMode="auto">
          <a:xfrm>
            <a:off x="8185661" y="4878202"/>
            <a:ext cx="276536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Sum of 500 differences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127836" y="1123266"/>
            <a:ext cx="263424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Difference of 500 Sums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0" y="669925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5512" y="1620982"/>
            <a:ext cx="1044575" cy="503238"/>
          </a:xfrm>
          <a:prstGeom prst="rect">
            <a:avLst/>
          </a:prstGeom>
          <a:noFill/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960438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59210" y="5612788"/>
            <a:ext cx="1150938" cy="4953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6809" y="1533490"/>
            <a:ext cx="6692296" cy="48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 bwMode="auto">
          <a:xfrm>
            <a:off x="5211036" y="3314058"/>
            <a:ext cx="430284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We have a suspect – “Mr. ELFN”</a:t>
            </a:r>
            <a:endParaRPr lang="en-US" sz="24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rot="16200000" flipV="1">
            <a:off x="3503645" y="4399382"/>
            <a:ext cx="1660848" cy="9333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 bwMode="auto">
          <a:xfrm>
            <a:off x="3836464" y="5226249"/>
            <a:ext cx="106150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0.25 Hz 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115" y="1547818"/>
            <a:ext cx="6613525" cy="4670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 bwMode="auto">
          <a:xfrm rot="16200000" flipV="1">
            <a:off x="4667796" y="5124995"/>
            <a:ext cx="1226974" cy="13995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 bwMode="auto">
          <a:xfrm>
            <a:off x="4720384" y="5835849"/>
            <a:ext cx="106150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0.25 Hz 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3851704" y="1370529"/>
            <a:ext cx="251863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OLD VISIR detector 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772400" cy="703263"/>
          </a:xfrm>
        </p:spPr>
        <p:txBody>
          <a:bodyPr/>
          <a:lstStyle/>
          <a:p>
            <a:r>
              <a:rPr lang="en-US" dirty="0" smtClean="0"/>
              <a:t>Visual Evidence</a:t>
            </a:r>
            <a:endParaRPr lang="en-US" dirty="0"/>
          </a:p>
        </p:txBody>
      </p:sp>
      <p:pic>
        <p:nvPicPr>
          <p:cNvPr id="4" name="Picture 3" descr="image_lf_23-09-2013 11.22.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5725"/>
            <a:ext cx="9734550" cy="4772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2584174" y="6457890"/>
            <a:ext cx="447609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Difference of sums – low frequency noise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" name="Picture 5" descr="image_hf_23-09-2013 11.21.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6422"/>
            <a:ext cx="9744075" cy="4762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661139" y="6457890"/>
            <a:ext cx="453220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Sum of differences – high frequency noise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1670858" y="1172093"/>
            <a:ext cx="6744154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2000 frame data sequence, chopped at low and high frequencies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0013" y="0"/>
            <a:ext cx="9805987" cy="703263"/>
          </a:xfrm>
        </p:spPr>
        <p:txBody>
          <a:bodyPr/>
          <a:lstStyle/>
          <a:p>
            <a:pPr algn="l"/>
            <a:r>
              <a:rPr lang="en-US" sz="2800" dirty="0" smtClean="0"/>
              <a:t>More evidence - ELFN with detector temperature</a:t>
            </a:r>
            <a:endParaRPr lang="en-US" sz="28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792" y="1131669"/>
            <a:ext cx="6835544" cy="480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 bwMode="auto">
          <a:xfrm>
            <a:off x="550507" y="6278465"/>
            <a:ext cx="8864082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i="1" dirty="0" smtClean="0">
                <a:latin typeface="+mn-lt"/>
              </a:rPr>
              <a:t>"Data! Data! Data!“,  "I can't make bricks without clay.“ - The Adventure of the Copper Beeches</a:t>
            </a:r>
          </a:p>
          <a:p>
            <a:pPr eaLnBrk="0" hangingPunct="0">
              <a:spcBef>
                <a:spcPct val="50000"/>
              </a:spcBef>
            </a:pP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2806812" y="3371353"/>
            <a:ext cx="2528513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No change seen with detector temperature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394700" cy="703263"/>
          </a:xfrm>
        </p:spPr>
        <p:txBody>
          <a:bodyPr/>
          <a:lstStyle/>
          <a:p>
            <a:r>
              <a:rPr lang="en-US" sz="2800" dirty="0" smtClean="0"/>
              <a:t>More Evidence - ELFN with increasing flux</a:t>
            </a:r>
            <a:endParaRPr lang="en-US" sz="28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2218" y="1153390"/>
            <a:ext cx="7658966" cy="540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 bwMode="auto">
          <a:xfrm rot="5400000" flipH="1" flipV="1">
            <a:off x="4397433" y="2859579"/>
            <a:ext cx="1687484" cy="140485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 bwMode="auto">
          <a:xfrm>
            <a:off x="3217026" y="4430683"/>
            <a:ext cx="492634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Increasing flux shifts frequency “knee” higher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3079102" y="4940759"/>
            <a:ext cx="465287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Very important piece of evidence</a:t>
            </a:r>
            <a:endParaRPr lang="en-US" sz="2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519446"/>
            <a:ext cx="990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'It has long been an axiom of mine that the little things are infinitely the most important.‘ – A case of Identity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71488" y="0"/>
            <a:ext cx="9434512" cy="703263"/>
          </a:xfrm>
        </p:spPr>
        <p:txBody>
          <a:bodyPr/>
          <a:lstStyle/>
          <a:p>
            <a:pPr algn="l"/>
            <a:r>
              <a:rPr lang="en-US" sz="2800" dirty="0" smtClean="0"/>
              <a:t>More Evidence – ELFN with integration time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0" y="1185746"/>
            <a:ext cx="7636598" cy="5437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 bwMode="auto">
          <a:xfrm rot="16200000" flipV="1">
            <a:off x="4719099" y="3788796"/>
            <a:ext cx="2162756" cy="175724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 bwMode="auto">
          <a:xfrm>
            <a:off x="5053778" y="3015351"/>
            <a:ext cx="3621504" cy="8617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Increasing integration time shifts 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frequency “knee” lower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540750" cy="703263"/>
          </a:xfrm>
        </p:spPr>
        <p:txBody>
          <a:bodyPr/>
          <a:lstStyle/>
          <a:p>
            <a:r>
              <a:rPr lang="en-US" sz="2800" dirty="0" smtClean="0"/>
              <a:t>More Evidence – De-correlation of ELFN</a:t>
            </a:r>
            <a:endParaRPr lang="en-US" sz="28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5964" y="1256514"/>
            <a:ext cx="7619826" cy="5287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 bwMode="auto">
          <a:xfrm rot="16200000" flipH="1">
            <a:off x="1729048" y="3732414"/>
            <a:ext cx="1978429" cy="16626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 bwMode="auto">
          <a:xfrm>
            <a:off x="2335876" y="4925292"/>
            <a:ext cx="4830034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Increase dead-time between frames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51518" y="0"/>
            <a:ext cx="6120882" cy="703263"/>
          </a:xfrm>
        </p:spPr>
        <p:txBody>
          <a:bodyPr/>
          <a:lstStyle/>
          <a:p>
            <a:r>
              <a:rPr lang="en-US" dirty="0" smtClean="0"/>
              <a:t>SDW 2013</a:t>
            </a:r>
            <a:endParaRPr lang="en-US" dirty="0"/>
          </a:p>
        </p:txBody>
      </p:sp>
      <p:pic>
        <p:nvPicPr>
          <p:cNvPr id="1026" name="Picture 2" descr="https://encrypted-tbn0.gstatic.com/images?q=tbn:ANd9GcQPNXyO-fzCNxA_5tw3y2d-E-n7LJPwh8V8aNktTnVrrPElaQQ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6271" y="1268963"/>
            <a:ext cx="3607835" cy="216470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 bwMode="auto">
          <a:xfrm>
            <a:off x="3191599" y="6152137"/>
            <a:ext cx="4330481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i="1" dirty="0" smtClean="0">
                <a:latin typeface="+mn-lt"/>
              </a:rPr>
              <a:t>“Elementary, my dear Watson”</a:t>
            </a:r>
            <a:endParaRPr lang="en-US" sz="2400" i="1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2948474" y="3586066"/>
            <a:ext cx="4625806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dirty="0" smtClean="0">
                <a:latin typeface="+mn-lt"/>
              </a:rPr>
              <a:t>“A Detective Story”</a:t>
            </a:r>
            <a:endParaRPr lang="en-US" sz="40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693275" cy="703263"/>
          </a:xfrm>
        </p:spPr>
        <p:txBody>
          <a:bodyPr/>
          <a:lstStyle/>
          <a:p>
            <a:pPr algn="l"/>
            <a:r>
              <a:rPr lang="en-US" sz="2800" dirty="0" smtClean="0"/>
              <a:t>Sum up of evidence – power spectrum format</a:t>
            </a:r>
            <a:endParaRPr lang="en-US" sz="2800" dirty="0"/>
          </a:p>
        </p:txBody>
      </p:sp>
      <p:pic>
        <p:nvPicPr>
          <p:cNvPr id="4" name="Picture 19" descr="ptps_a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2740" y="1129268"/>
            <a:ext cx="6200775" cy="4651292"/>
          </a:xfrm>
          <a:prstGeom prst="rect">
            <a:avLst/>
          </a:prstGeom>
          <a:noFill/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636520" y="5207455"/>
            <a:ext cx="3994868" cy="45719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 dirty="0"/>
          </a:p>
        </p:txBody>
      </p:sp>
      <p:sp>
        <p:nvSpPr>
          <p:cNvPr id="6" name="Line 18"/>
          <p:cNvSpPr>
            <a:spLocks noChangeShapeType="1"/>
          </p:cNvSpPr>
          <p:nvPr/>
        </p:nvSpPr>
        <p:spPr bwMode="auto">
          <a:xfrm>
            <a:off x="2205817" y="4763174"/>
            <a:ext cx="433387" cy="433387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 dirty="0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flipV="1">
            <a:off x="1679510" y="4289167"/>
            <a:ext cx="2443898" cy="553421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 bwMode="auto">
          <a:xfrm>
            <a:off x="248600" y="4582980"/>
            <a:ext cx="272061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No ELFN in Dark pixels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7492103" y="5039369"/>
            <a:ext cx="223811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Unit cell noise level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4" name="Line 17"/>
          <p:cNvSpPr>
            <a:spLocks noChangeShapeType="1"/>
          </p:cNvSpPr>
          <p:nvPr/>
        </p:nvSpPr>
        <p:spPr bwMode="auto">
          <a:xfrm flipH="1">
            <a:off x="6634064" y="5236171"/>
            <a:ext cx="951722" cy="45719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 dirty="0"/>
          </a:p>
        </p:txBody>
      </p:sp>
      <p:sp>
        <p:nvSpPr>
          <p:cNvPr id="26" name="Line 17"/>
          <p:cNvSpPr>
            <a:spLocks noChangeShapeType="1"/>
          </p:cNvSpPr>
          <p:nvPr/>
        </p:nvSpPr>
        <p:spPr bwMode="auto">
          <a:xfrm flipH="1">
            <a:off x="5876400" y="2449002"/>
            <a:ext cx="1852268" cy="102131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 bwMode="auto">
          <a:xfrm>
            <a:off x="7484828" y="2244918"/>
            <a:ext cx="2254335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Different flux levels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 flipH="1">
            <a:off x="5534276" y="2444620"/>
            <a:ext cx="2182139" cy="263697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534400" cy="703263"/>
          </a:xfrm>
        </p:spPr>
        <p:txBody>
          <a:bodyPr/>
          <a:lstStyle/>
          <a:p>
            <a:pPr algn="l"/>
            <a:r>
              <a:rPr lang="en-US" sz="2800" dirty="0" smtClean="0"/>
              <a:t>Change line of questioning - temporal correlation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4295" y="1433309"/>
            <a:ext cx="6341705" cy="487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 bwMode="auto">
          <a:xfrm>
            <a:off x="0" y="2637033"/>
            <a:ext cx="3732245" cy="20928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Put flux on detector</a:t>
            </a: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Take a cube of 1024 frames</a:t>
            </a: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Find temporal auto-correlation for N pixels</a:t>
            </a: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Average N calculations and plot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4743060" y="1109923"/>
            <a:ext cx="450357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Auto-correlation versus frame lag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273225"/>
            <a:ext cx="990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 'Having gathered these facts, Watson, I smoked several pipes over them, trying to separate those which were crucial from others which were merely incidental.'</a:t>
            </a:r>
            <a:r>
              <a:rPr lang="en-US" sz="1600" dirty="0" smtClean="0"/>
              <a:t>  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The Crooked Man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7988" y="0"/>
            <a:ext cx="9498012" cy="703263"/>
          </a:xfrm>
        </p:spPr>
        <p:txBody>
          <a:bodyPr/>
          <a:lstStyle/>
          <a:p>
            <a:pPr algn="l"/>
            <a:r>
              <a:rPr lang="en-US" sz="2800" dirty="0" smtClean="0"/>
              <a:t>“The denouement” – real chopping with noise</a:t>
            </a:r>
            <a:endParaRPr lang="en-US" sz="2800" dirty="0"/>
          </a:p>
        </p:txBody>
      </p:sp>
      <p:pic>
        <p:nvPicPr>
          <p:cNvPr id="9" name="Picture 8" descr="new_elfn_1hz_color_27-08-2013 14.56.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585"/>
            <a:ext cx="9906000" cy="43048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2809701" y="5752407"/>
            <a:ext cx="449033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Chop frequency = 2 Hz, sigma = 2.26 DN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2820784" y="5746865"/>
            <a:ext cx="4169731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Chop frequency = 1 Hz, sigma = 3 DN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2806930" y="5766262"/>
            <a:ext cx="449033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Chop frequency = 5 Hz, sigma = 1.44 DN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2818014" y="5744094"/>
            <a:ext cx="461857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Chop frequency = 10 Hz, sigma = 1.24 DN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2820785" y="5760171"/>
            <a:ext cx="460908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Chop frequency = 15 Hz, sigma = 1.11 DN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5" name="Picture 14" descr="new_elfn_2hz_color_27-08-2013 14.59.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0527"/>
            <a:ext cx="9906000" cy="4343447"/>
          </a:xfrm>
          <a:prstGeom prst="rect">
            <a:avLst/>
          </a:prstGeom>
        </p:spPr>
      </p:pic>
      <p:pic>
        <p:nvPicPr>
          <p:cNvPr id="16" name="Picture 15" descr="new_elfn_5hz_color_27-08-2013 14.59.2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5183"/>
            <a:ext cx="9906000" cy="4347633"/>
          </a:xfrm>
          <a:prstGeom prst="rect">
            <a:avLst/>
          </a:prstGeom>
        </p:spPr>
      </p:pic>
      <p:pic>
        <p:nvPicPr>
          <p:cNvPr id="17" name="Picture 16" descr="new_elfn_10hz_color_27-08-2013 14.58.5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66854"/>
            <a:ext cx="9906000" cy="4324291"/>
          </a:xfrm>
          <a:prstGeom prst="rect">
            <a:avLst/>
          </a:prstGeom>
        </p:spPr>
      </p:pic>
      <p:pic>
        <p:nvPicPr>
          <p:cNvPr id="18" name="Picture 17" descr="new_elfn_15hz_color_27-08-2013 14.58.1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72592"/>
            <a:ext cx="9906000" cy="431281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 bwMode="auto">
          <a:xfrm>
            <a:off x="254104" y="6427113"/>
            <a:ext cx="9892965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i="1" dirty="0" smtClean="0">
                <a:latin typeface="+mn-lt"/>
              </a:rPr>
              <a:t>“know a conjurer gets no credit when once he has explained his trick” – A study in scarlet</a:t>
            </a:r>
          </a:p>
          <a:p>
            <a:pPr eaLnBrk="0" hangingPunct="0">
              <a:spcBef>
                <a:spcPct val="50000"/>
              </a:spcBef>
            </a:pP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623300" cy="703263"/>
          </a:xfrm>
        </p:spPr>
        <p:txBody>
          <a:bodyPr/>
          <a:lstStyle/>
          <a:p>
            <a:pPr algn="l"/>
            <a:r>
              <a:rPr lang="en-US" sz="2800" dirty="0" smtClean="0"/>
              <a:t>Past Crime - Excess Low Frequency Noise (ELFN)</a:t>
            </a:r>
            <a:endParaRPr lang="en-US" sz="28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7469" y="2187364"/>
            <a:ext cx="5378531" cy="3564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 bwMode="auto">
          <a:xfrm>
            <a:off x="1230282" y="1255222"/>
            <a:ext cx="7180171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Stapelbroek (inventor) reports noise versus frequency issues – 1990s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656705" y="6259485"/>
            <a:ext cx="9075124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i="1" dirty="0" smtClean="0">
                <a:latin typeface="+mn-lt"/>
              </a:rPr>
              <a:t>'There is nothing new under the sun. It has all been done before.‘ - A Study in Scarlet</a:t>
            </a:r>
          </a:p>
          <a:p>
            <a:pPr eaLnBrk="0" hangingPunct="0">
              <a:spcBef>
                <a:spcPct val="50000"/>
              </a:spcBef>
            </a:pP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graphicFrame>
        <p:nvGraphicFramePr>
          <p:cNvPr id="8" name="Chart 7"/>
          <p:cNvGraphicFramePr/>
          <p:nvPr/>
        </p:nvGraphicFramePr>
        <p:xfrm>
          <a:off x="0" y="2050983"/>
          <a:ext cx="5051369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77875" y="0"/>
            <a:ext cx="9128125" cy="703263"/>
          </a:xfrm>
        </p:spPr>
        <p:txBody>
          <a:bodyPr/>
          <a:lstStyle/>
          <a:p>
            <a:pPr algn="l"/>
            <a:r>
              <a:rPr lang="en-US" sz="2800" dirty="0" smtClean="0"/>
              <a:t>The prosecution’s summing up remarks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271468" y="1602867"/>
            <a:ext cx="9797106" cy="37856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+mn-lt"/>
              </a:rPr>
              <a:t> New IBC detector suffers from Excess Low Frequency Noise (ELFN).</a:t>
            </a: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+mn-lt"/>
              </a:rPr>
              <a:t> Origin of noise is definitely  the Si:As material –(Probable issues 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 smtClean="0">
                <a:solidFill>
                  <a:schemeClr val="tx2"/>
                </a:solidFill>
                <a:latin typeface="+mn-lt"/>
              </a:rPr>
              <a:t>with Blocking Layer)</a:t>
            </a: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+mn-lt"/>
              </a:rPr>
              <a:t> Cannot be seen in DARK images, therefore CDS not helpful.</a:t>
            </a: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+mn-lt"/>
              </a:rPr>
              <a:t> ELFN always there, seen in past generation of detectors, 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 smtClean="0">
                <a:solidFill>
                  <a:schemeClr val="tx2"/>
                </a:solidFill>
                <a:latin typeface="+mn-lt"/>
              </a:rPr>
              <a:t>but not noticed because of high chop rates.</a:t>
            </a: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+mn-lt"/>
              </a:rPr>
              <a:t> ELFN is a function of flux and integration time.</a:t>
            </a:r>
            <a:endParaRPr lang="en-US" sz="2400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772400" cy="703263"/>
          </a:xfrm>
        </p:spPr>
        <p:txBody>
          <a:bodyPr/>
          <a:lstStyle/>
          <a:p>
            <a:r>
              <a:rPr lang="en-US" sz="2800" dirty="0" smtClean="0"/>
              <a:t>“Get out of jail cards”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 bwMode="auto">
          <a:xfrm>
            <a:off x="0" y="1569435"/>
            <a:ext cx="9878282" cy="50167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000" dirty="0" smtClean="0">
              <a:solidFill>
                <a:schemeClr val="tx2"/>
              </a:solidFill>
              <a:latin typeface="+mn-lt"/>
            </a:endParaRP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err="1" smtClean="0">
                <a:solidFill>
                  <a:schemeClr val="tx2"/>
                </a:solidFill>
                <a:latin typeface="+mn-lt"/>
              </a:rPr>
              <a:t>Optimise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 detector operational parameters, minimise flux, longer integration times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(not always possible for wide band imaging, okay for spectrometer)</a:t>
            </a:r>
          </a:p>
          <a:p>
            <a:pPr eaLnBrk="0" hangingPunct="0">
              <a:spcBef>
                <a:spcPct val="50000"/>
              </a:spcBef>
            </a:pPr>
            <a:endParaRPr lang="en-US" sz="2000" dirty="0" smtClean="0">
              <a:solidFill>
                <a:schemeClr val="tx2"/>
              </a:solidFill>
              <a:latin typeface="+mn-lt"/>
            </a:endParaRP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 Increase chopping frequency of secondary mirror (&gt; 1 metre diameter, ~ 50 kg mass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Operational limit is 5 Hz, typically used at 0.25 Hz)</a:t>
            </a:r>
          </a:p>
          <a:p>
            <a:pPr eaLnBrk="0" hangingPunct="0">
              <a:spcBef>
                <a:spcPct val="50000"/>
              </a:spcBef>
            </a:pPr>
            <a:endParaRPr lang="en-US" sz="2000" dirty="0" smtClean="0">
              <a:solidFill>
                <a:schemeClr val="tx2"/>
              </a:solidFill>
              <a:latin typeface="+mn-lt"/>
            </a:endParaRP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New detector manufacturing run to fix problems – after modeling and detailed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understanding of problem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 </a:t>
            </a:r>
          </a:p>
          <a:p>
            <a:pPr eaLnBrk="0" hangingPunct="0">
              <a:spcBef>
                <a:spcPct val="50000"/>
              </a:spcBef>
            </a:pPr>
            <a:endParaRPr lang="en-US" sz="2000" dirty="0" smtClean="0">
              <a:solidFill>
                <a:schemeClr val="tx2"/>
              </a:solidFill>
              <a:latin typeface="+mn-lt"/>
            </a:endParaRPr>
          </a:p>
          <a:p>
            <a:pPr eaLnBrk="0" hangingPunct="0">
              <a:spcBef>
                <a:spcPct val="50000"/>
              </a:spcBef>
            </a:pP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724900" cy="703263"/>
          </a:xfrm>
        </p:spPr>
        <p:txBody>
          <a:bodyPr/>
          <a:lstStyle/>
          <a:p>
            <a:r>
              <a:rPr lang="en-US" sz="2800" dirty="0" smtClean="0"/>
              <a:t>Time off for good behaviour – “Whitening”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1271847"/>
            <a:ext cx="5311833" cy="4708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Image temporal de-correlation  :-</a:t>
            </a:r>
          </a:p>
          <a:p>
            <a:pPr eaLnBrk="0" hangingPunct="0">
              <a:spcBef>
                <a:spcPct val="50000"/>
              </a:spcBef>
            </a:pPr>
            <a:endParaRPr lang="en-US" sz="2000" dirty="0" smtClean="0">
              <a:solidFill>
                <a:schemeClr val="tx2"/>
              </a:solidFill>
              <a:latin typeface="+mn-lt"/>
            </a:endParaRP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 Possible to de-convolve image with 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temporal function to “whiten” image cubes</a:t>
            </a: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 However simple universal whitening function 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does not improve SNR</a:t>
            </a: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 Probably due to separate ELFN for each pixel</a:t>
            </a: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 Raw data must be stored (300 Mbytes/second, 1 hour exposures are typical)</a:t>
            </a: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 Huge processing power – x 2 FFTs to do whitening in real time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9637" y="3961695"/>
            <a:ext cx="4896363" cy="289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 bwMode="auto">
          <a:xfrm>
            <a:off x="7141457" y="5240838"/>
            <a:ext cx="403654" cy="733168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7635577" y="5405220"/>
            <a:ext cx="502508" cy="716692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 bwMode="auto">
          <a:xfrm>
            <a:off x="6622772" y="4844747"/>
            <a:ext cx="838691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before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7832836" y="5010104"/>
            <a:ext cx="65274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after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5339766" y="1224167"/>
            <a:ext cx="4566234" cy="685800"/>
          </a:xfrm>
          <a:prstGeom prst="rect">
            <a:avLst/>
          </a:prstGeom>
        </p:spPr>
        <p:txBody>
          <a:bodyPr/>
          <a:lstStyle/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Monotype Sorts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Observed O = Intrinsic I convolved in time domain by a Kernel K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Monotype Sorts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		O = I ⊗ K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Monotype Sorts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Kernel can be retrieved from AC then data can be deconvolved such that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Monotype Sorts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         I = F</a:t>
            </a:r>
            <a:r>
              <a:rPr kumimoji="0" lang="en-US" sz="1800" b="1" i="1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-1</a:t>
            </a: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(F(O )/F(K))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Monotype Sorts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(F is the Fourier transform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+mn-cs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Monotype Sorts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F</a:t>
            </a:r>
            <a:r>
              <a:rPr kumimoji="0" lang="en-US" sz="1800" b="1" i="1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-1</a:t>
            </a: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 is the inverse Fourier transform)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Monotype Sorts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	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Monotype Sorts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 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Monotype Sorts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+mn-cs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Monotype Sorts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+mn-cs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Monotype Sorts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081088"/>
            <a:ext cx="7772400" cy="703262"/>
          </a:xfrm>
        </p:spPr>
        <p:txBody>
          <a:bodyPr/>
          <a:lstStyle/>
          <a:p>
            <a:r>
              <a:rPr lang="en-US" dirty="0" smtClean="0"/>
              <a:t>Drift scan/jittering</a:t>
            </a:r>
            <a:endParaRPr lang="en-US" dirty="0"/>
          </a:p>
        </p:txBody>
      </p:sp>
      <p:pic>
        <p:nvPicPr>
          <p:cNvPr id="4" name="Picture 3" descr="chop_jitter_23-04-2013 09.39.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01785"/>
            <a:ext cx="9906000" cy="2895600"/>
          </a:xfrm>
          <a:prstGeom prst="rect">
            <a:avLst/>
          </a:prstGeom>
        </p:spPr>
      </p:pic>
      <p:pic>
        <p:nvPicPr>
          <p:cNvPr id="5" name="Picture 4" descr="chop_original_23-04-2013 09.39.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79872"/>
            <a:ext cx="9906000" cy="2876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2487827" y="1869989"/>
            <a:ext cx="408316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Original data cube – Noise ~ 10.9 DN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2593168" y="1874520"/>
            <a:ext cx="385394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Jittered data cube – Noise ~ 3.2 DN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898849" y="0"/>
            <a:ext cx="77724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MS PGothic" pitchFamily="34" charset="-128"/>
                <a:cs typeface="+mj-cs"/>
              </a:rPr>
              <a:t>More Time off for good behaviour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MS PGothic" pitchFamily="34" charset="-128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1253490"/>
            <a:ext cx="9321282" cy="287655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Special thanks to :-</a:t>
            </a:r>
          </a:p>
          <a:p>
            <a:pPr>
              <a:buNone/>
            </a:pPr>
            <a:r>
              <a:rPr lang="en-US" dirty="0" smtClean="0"/>
              <a:t>                              Sherlock Holmes</a:t>
            </a:r>
          </a:p>
          <a:p>
            <a:pPr>
              <a:buNone/>
            </a:pPr>
            <a:r>
              <a:rPr lang="en-US" dirty="0" smtClean="0"/>
              <a:t>			     (and Sir Arthur Conan Doyle)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The ESO NGC team for the great controller</a:t>
            </a:r>
          </a:p>
          <a:p>
            <a:pPr>
              <a:buNone/>
            </a:pPr>
            <a:r>
              <a:rPr lang="en-US" dirty="0" smtClean="0"/>
              <a:t>    and most especially </a:t>
            </a:r>
            <a:r>
              <a:rPr lang="en-US" dirty="0" err="1" smtClean="0"/>
              <a:t>Gert</a:t>
            </a:r>
            <a:r>
              <a:rPr lang="en-US" smtClean="0"/>
              <a:t>  Finger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892629" y="152399"/>
            <a:ext cx="77724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MS PGothic" pitchFamily="34" charset="-128"/>
                <a:cs typeface="+mj-cs"/>
              </a:rPr>
              <a:t>SDW2013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MS PGothic" pitchFamily="34" charset="-128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3894" y="1138335"/>
            <a:ext cx="9265298" cy="727788"/>
          </a:xfrm>
        </p:spPr>
        <p:txBody>
          <a:bodyPr/>
          <a:lstStyle/>
          <a:p>
            <a:pPr algn="l"/>
            <a:r>
              <a:rPr lang="en-US" sz="2400" dirty="0" smtClean="0">
                <a:solidFill>
                  <a:srgbClr val="FF0000"/>
                </a:solidFill>
              </a:rPr>
              <a:t>Title :-</a:t>
            </a:r>
            <a:r>
              <a:rPr lang="en-US" sz="2400" dirty="0" smtClean="0"/>
              <a:t> “The mystery of what  killed the instrument sensitivity </a:t>
            </a:r>
            <a:r>
              <a:rPr lang="en-US" sz="2800" dirty="0" smtClean="0"/>
              <a:t>?”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 bwMode="auto">
          <a:xfrm>
            <a:off x="0" y="1942418"/>
            <a:ext cx="5551066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Characters :-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Derek “ Sherlock Holmes” Ives</a:t>
            </a:r>
          </a:p>
        </p:txBody>
      </p:sp>
      <p:pic>
        <p:nvPicPr>
          <p:cNvPr id="5" name="Picture 2" descr="https://encrypted-tbn1.gstatic.com/images?q=tbn:ANd9GcSSiUVU54Do2_vvyjz6Wf0QVyeJeeQo_RWQaBS0pRUlNlcMJA6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7613" y="4421819"/>
            <a:ext cx="3302565" cy="201375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 bwMode="auto">
          <a:xfrm>
            <a:off x="0" y="5176865"/>
            <a:ext cx="6106601" cy="13665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463550" lvl="0" indent="-463550" eaLnBrk="0" hangingPunct="0">
              <a:spcBef>
                <a:spcPct val="20000"/>
              </a:spcBef>
              <a:buClr>
                <a:srgbClr val="FF00FF"/>
              </a:buClr>
              <a:buSzPct val="50000"/>
            </a:pPr>
            <a:r>
              <a:rPr lang="en-US" sz="2400" kern="0" dirty="0" smtClean="0">
                <a:solidFill>
                  <a:srgbClr val="FF0000"/>
                </a:solidFill>
                <a:latin typeface="Times New Roman"/>
              </a:rPr>
              <a:t>“Red Herring” – </a:t>
            </a:r>
          </a:p>
          <a:p>
            <a:pPr marL="463550" lvl="0" indent="-463550" eaLnBrk="0" hangingPunct="0">
              <a:spcBef>
                <a:spcPct val="20000"/>
              </a:spcBef>
              <a:buClr>
                <a:srgbClr val="FF00FF"/>
              </a:buClr>
              <a:buSzPct val="50000"/>
            </a:pPr>
            <a:r>
              <a:rPr lang="en-US" sz="2400" kern="0" dirty="0" smtClean="0">
                <a:solidFill>
                  <a:srgbClr val="FF0000"/>
                </a:solidFill>
                <a:latin typeface="Times New Roman"/>
              </a:rPr>
              <a:t>a false clue that leads towards a false conclusion</a:t>
            </a:r>
          </a:p>
          <a:p>
            <a:pPr eaLnBrk="0" hangingPunct="0">
              <a:spcBef>
                <a:spcPct val="50000"/>
              </a:spcBef>
            </a:pP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3340116" y="116510"/>
            <a:ext cx="4126728" cy="10464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dirty="0" smtClean="0">
                <a:solidFill>
                  <a:schemeClr val="tx2"/>
                </a:solidFill>
                <a:latin typeface="+mn-lt"/>
              </a:rPr>
              <a:t>A detective story</a:t>
            </a:r>
          </a:p>
          <a:p>
            <a:pPr eaLnBrk="0" hangingPunct="0">
              <a:spcBef>
                <a:spcPct val="50000"/>
              </a:spcBef>
            </a:pP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0" y="4194922"/>
            <a:ext cx="6074996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The Victim :- </a:t>
            </a: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VISIR -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V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LT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I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mager and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S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pectrometer for mid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I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nfra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R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ed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0" y="6113152"/>
            <a:ext cx="9906000" cy="12464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i="1" dirty="0" smtClean="0">
                <a:latin typeface="+mn-lt"/>
              </a:rPr>
              <a:t>“It is quite a three pipe problem, and I beg that you won't speak to me for twenty minutes”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i="1" dirty="0" smtClean="0">
                <a:latin typeface="+mn-lt"/>
              </a:rPr>
              <a:t> – The Red-headed League</a:t>
            </a:r>
          </a:p>
          <a:p>
            <a:pPr eaLnBrk="0" hangingPunct="0">
              <a:spcBef>
                <a:spcPct val="50000"/>
              </a:spcBef>
            </a:pP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9" name="Picture 5" descr="C:\Users\jujumason\Desktop\Screen Shot 2013-09-24 at 7.51.58 P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428" y="1946425"/>
            <a:ext cx="1587593" cy="237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jujumason\Desktop\image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335" y="1974415"/>
            <a:ext cx="1550147" cy="232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 bwMode="auto">
          <a:xfrm>
            <a:off x="0" y="3200401"/>
            <a:ext cx="341869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Dr. Gert “John Watson” Finger 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0" y="3820512"/>
            <a:ext cx="282025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The elusive Mr. “ELFN”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37119" y="167951"/>
            <a:ext cx="7100596" cy="703263"/>
          </a:xfrm>
        </p:spPr>
        <p:txBody>
          <a:bodyPr/>
          <a:lstStyle/>
          <a:p>
            <a:pPr algn="l"/>
            <a:r>
              <a:rPr lang="en-US" sz="2400" dirty="0" smtClean="0"/>
              <a:t>The Prologue – improving instrument performance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 bwMode="auto">
          <a:xfrm>
            <a:off x="0" y="3163031"/>
            <a:ext cx="7394973" cy="2769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Detector development – AQUARIUS (RVS)</a:t>
            </a: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1024 x 1024 device, 30 um square pixels</a:t>
            </a: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3 – 28 um wavelength coverage, AR coated</a:t>
            </a: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Proven Technology – MIRI heritage – </a:t>
            </a:r>
            <a:r>
              <a:rPr lang="en-US" sz="2000" dirty="0" err="1" smtClean="0">
                <a:solidFill>
                  <a:schemeClr val="tx2"/>
                </a:solidFill>
                <a:latin typeface="+mn-lt"/>
              </a:rPr>
              <a:t>Si:As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 IBC</a:t>
            </a: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Project began ~ 6-7 years ago</a:t>
            </a: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First light at telescope – 2012 – rapid deployment to telescope 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1030779"/>
            <a:ext cx="6609144" cy="16927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VISIR – mid-IR Imager/Spectrometer for VLT</a:t>
            </a:r>
            <a:endParaRPr lang="en-US" sz="2000" b="1" dirty="0" smtClean="0">
              <a:solidFill>
                <a:schemeClr val="tx2"/>
              </a:solidFill>
              <a:latin typeface="+mn-lt"/>
            </a:endParaRP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 New Water vapour monitor</a:t>
            </a: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 New Optics – N(10um) and Q(20um) band in one exposure  (old system required 4 exposures)</a:t>
            </a:r>
          </a:p>
        </p:txBody>
      </p:sp>
      <p:pic>
        <p:nvPicPr>
          <p:cNvPr id="6" name="Picture 4" descr="http://www.eso.org/public/archives/images/screen/eso0417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2887" y="1325691"/>
            <a:ext cx="3461124" cy="342484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 bwMode="auto">
          <a:xfrm>
            <a:off x="299258" y="6259484"/>
            <a:ext cx="184731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6841374" y="4804756"/>
            <a:ext cx="2119491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VISIR at telescope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564563" cy="703263"/>
          </a:xfrm>
        </p:spPr>
        <p:txBody>
          <a:bodyPr/>
          <a:lstStyle/>
          <a:p>
            <a:r>
              <a:rPr lang="en-US" dirty="0" smtClean="0"/>
              <a:t>Prologue - ESO Development work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9636" y="1654036"/>
            <a:ext cx="4759411" cy="475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SC079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1569308"/>
            <a:ext cx="3966519" cy="5288692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13202" r="4517"/>
          <a:stretch>
            <a:fillRect/>
          </a:stretch>
        </p:blipFill>
        <p:spPr bwMode="auto">
          <a:xfrm>
            <a:off x="4086539" y="1667377"/>
            <a:ext cx="5236960" cy="477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0578" y="1661038"/>
            <a:ext cx="4795585" cy="4767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 bwMode="auto">
          <a:xfrm>
            <a:off x="280086" y="1301578"/>
            <a:ext cx="184731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0" y="1127177"/>
            <a:ext cx="8659935" cy="2708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Development of new mid-IR test facility at Garching (reuse of TIMMI instrument)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Filters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Polarimeter (used to change flux)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4K operation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 dirty="0" smtClean="0">
                <a:solidFill>
                  <a:schemeClr val="tx2"/>
                </a:solidFill>
                <a:latin typeface="+mn-lt"/>
              </a:rPr>
              <a:t>Quick turnaround (4 hours)</a:t>
            </a:r>
            <a:endParaRPr lang="en-US" sz="2000" dirty="0" smtClean="0">
              <a:solidFill>
                <a:schemeClr val="tx2"/>
              </a:solidFill>
              <a:latin typeface="+mn-lt"/>
            </a:endParaRPr>
          </a:p>
          <a:p>
            <a:pPr eaLnBrk="0" hangingPunct="0">
              <a:spcBef>
                <a:spcPct val="50000"/>
              </a:spcBef>
            </a:pPr>
            <a:endParaRPr lang="en-US" sz="2000" dirty="0" smtClean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22093" y="1662545"/>
            <a:ext cx="4736846" cy="4214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 bwMode="auto">
          <a:xfrm>
            <a:off x="0" y="3690851"/>
            <a:ext cx="4544834" cy="2708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Cryogenic Preamplification (50K)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NGC driven, 64 channels, 3 MHz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150 frames/second =&gt; &gt; 300 Mbytes/s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RON ~ 200 e </a:t>
            </a:r>
            <a:r>
              <a:rPr lang="en-US" sz="2000" dirty="0" err="1" smtClean="0">
                <a:solidFill>
                  <a:schemeClr val="tx2"/>
                </a:solidFill>
                <a:latin typeface="+mn-lt"/>
              </a:rPr>
              <a:t>rms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/1 Me full well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 (c.f. 1000 e for last generation)</a:t>
            </a:r>
          </a:p>
          <a:p>
            <a:pPr eaLnBrk="0" hangingPunct="0">
              <a:spcBef>
                <a:spcPct val="50000"/>
              </a:spcBef>
            </a:pP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07988"/>
            <a:ext cx="7772400" cy="703262"/>
          </a:xfrm>
        </p:spPr>
        <p:txBody>
          <a:bodyPr/>
          <a:lstStyle/>
          <a:p>
            <a:r>
              <a:rPr lang="en-US" dirty="0" smtClean="0"/>
              <a:t>The “crime scene” – Paranal, Chile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6" name="Picture 2" descr="http://www.eso.org/public/archives/images/screen/platform-to-northwes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074" y="1730336"/>
            <a:ext cx="6833062" cy="4553596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 bwMode="auto">
          <a:xfrm rot="10800000">
            <a:off x="4339246" y="3749040"/>
            <a:ext cx="3158834" cy="43732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 bwMode="auto">
          <a:xfrm>
            <a:off x="3832167" y="2984270"/>
            <a:ext cx="65594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UT3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656705" y="6349824"/>
            <a:ext cx="773160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i="1" dirty="0" smtClean="0">
                <a:latin typeface="+mn-lt"/>
              </a:rPr>
              <a:t>“Nothing clears up a case so much as stating it to another person” – Silver Blaze</a:t>
            </a:r>
            <a:endParaRPr lang="en-US" sz="1800" i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7569641" y="3625795"/>
            <a:ext cx="1938351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Scene of “crime”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2873829" y="1175657"/>
            <a:ext cx="402866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Crime Committed – summer 2012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993188" cy="703263"/>
          </a:xfrm>
        </p:spPr>
        <p:txBody>
          <a:bodyPr/>
          <a:lstStyle/>
          <a:p>
            <a:r>
              <a:rPr lang="en-US" dirty="0" smtClean="0"/>
              <a:t>The “crime” – kill the sensitivity 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5713" y="1349222"/>
            <a:ext cx="7637579" cy="5021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 bwMode="auto">
          <a:xfrm>
            <a:off x="750513" y="1099728"/>
            <a:ext cx="915548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CRIME - Sensitivity is ~2-3 times less than with old detector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466531" y="6353088"/>
            <a:ext cx="9439469" cy="7848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i="1" dirty="0" smtClean="0">
                <a:latin typeface="+mn-lt"/>
              </a:rPr>
              <a:t>“</a:t>
            </a:r>
            <a:r>
              <a:rPr lang="en-US" sz="1800" b="1" i="1" dirty="0" smtClean="0">
                <a:latin typeface="+mn-lt"/>
              </a:rPr>
              <a:t>You see, but you do not observe. The distinction is clear.” - A Scandal in Bohemia</a:t>
            </a:r>
          </a:p>
          <a:p>
            <a:pPr eaLnBrk="0" hangingPunct="0">
              <a:spcBef>
                <a:spcPct val="50000"/>
              </a:spcBef>
            </a:pPr>
            <a:endParaRPr lang="en-US" sz="1800" i="1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772400" cy="703263"/>
          </a:xfrm>
        </p:spPr>
        <p:txBody>
          <a:bodyPr/>
          <a:lstStyle/>
          <a:p>
            <a:r>
              <a:rPr lang="en-US" dirty="0" smtClean="0"/>
              <a:t>The Usual Suspects 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4957268" y="1819130"/>
            <a:ext cx="4774561" cy="32316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lvl="0"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Times New Roman"/>
              </a:rPr>
              <a:t>The 5 suspects :-</a:t>
            </a:r>
          </a:p>
          <a:p>
            <a:pPr lvl="0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Optics – Suspect 1,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 Innocent</a:t>
            </a:r>
          </a:p>
          <a:p>
            <a:pPr lvl="0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External Electronics – Suspect 2</a:t>
            </a:r>
          </a:p>
          <a:p>
            <a:pPr lvl="0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Gain, Linearity – Suspect 3</a:t>
            </a:r>
          </a:p>
          <a:p>
            <a:pPr lvl="0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Very Low Q.E. – Suspect 4</a:t>
            </a:r>
          </a:p>
          <a:p>
            <a:pPr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Excess Noise – Suspect </a:t>
            </a:r>
            <a:r>
              <a:rPr lang="en-US" sz="2400" dirty="0" smtClean="0">
                <a:latin typeface="Times New Roman"/>
              </a:rPr>
              <a:t>5</a:t>
            </a:r>
          </a:p>
        </p:txBody>
      </p:sp>
      <p:pic>
        <p:nvPicPr>
          <p:cNvPr id="6" name="Picture 2" descr="https://encrypted-tbn1.gstatic.com/images?q=tbn:ANd9GcRrxYqDsbbv33xc6cJ-VcMEJmr8VMy5wjAJuVTnP3tgyDho1xc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743" y="2164702"/>
            <a:ext cx="3891065" cy="291454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 bwMode="auto">
          <a:xfrm>
            <a:off x="0" y="6195732"/>
            <a:ext cx="99060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 i="1" dirty="0" smtClean="0">
                <a:latin typeface="+mn-lt"/>
              </a:rPr>
              <a:t>“Eliminate all other factors, and the one which remains must be the truth” – The Sign of the Four</a:t>
            </a:r>
            <a:endParaRPr lang="en-US" sz="1800" b="1" i="1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327247" cy="703263"/>
          </a:xfrm>
        </p:spPr>
        <p:txBody>
          <a:bodyPr/>
          <a:lstStyle/>
          <a:p>
            <a:r>
              <a:rPr lang="en-US" sz="2800" dirty="0" smtClean="0"/>
              <a:t>Suspect Numbers 1 &amp; 2 – Optics and Electronics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4633040" y="4847129"/>
            <a:ext cx="63991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Bias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5300284" y="4086478"/>
            <a:ext cx="838691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Signal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3374968" y="3167149"/>
            <a:ext cx="223490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Read Noise Regime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3566160" y="4588626"/>
            <a:ext cx="92525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Theory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4854633" y="4355869"/>
            <a:ext cx="867545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Actual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001" y="1411581"/>
            <a:ext cx="7359303" cy="529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https://encrypted-tbn1.gstatic.com/images?q=tbn:ANd9GcSSiUVU54Do2_vvyjz6Wf0QVyeJeeQo_RWQaBS0pRUlNlcMJA6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3806" y="3040379"/>
            <a:ext cx="3302565" cy="2013759"/>
          </a:xfrm>
          <a:prstGeom prst="rect">
            <a:avLst/>
          </a:prstGeom>
          <a:noFill/>
        </p:spPr>
      </p:pic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175657" y="1102147"/>
            <a:ext cx="6430963" cy="509587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2400" dirty="0" smtClean="0"/>
              <a:t>Signal/Noise  </a:t>
            </a:r>
            <a:r>
              <a:rPr lang="el-GR" sz="2400" dirty="0" smtClean="0"/>
              <a:t>α</a:t>
            </a:r>
            <a:r>
              <a:rPr lang="en-US" sz="2400" dirty="0" smtClean="0"/>
              <a:t>  1/SQRT(Number of Reads) ?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462880" y="6358040"/>
            <a:ext cx="839018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i="1" dirty="0" smtClean="0">
                <a:latin typeface="+mn-lt"/>
              </a:rPr>
              <a:t>“There is nothing more deceptive than an obvious fact” – The Boscombe Valley Mystery</a:t>
            </a:r>
            <a:endParaRPr lang="en-US" sz="1800" i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1695346" y="2386883"/>
            <a:ext cx="50978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lvl="1" eaLnBrk="0" hangingPunct="0">
              <a:spcBef>
                <a:spcPct val="50000"/>
              </a:spcBef>
            </a:pP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Innocent - Electronics eliminated</a:t>
            </a:r>
            <a:endParaRPr lang="en-US" sz="2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1927083" y="4462126"/>
            <a:ext cx="344838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Read Noise / low flux regime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167846</TotalTime>
  <Words>1301</Words>
  <Application>Microsoft Office PowerPoint</Application>
  <PresentationFormat>A4 (21x29,7 cm)</PresentationFormat>
  <Paragraphs>199</Paragraphs>
  <Slides>28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28</vt:i4>
      </vt:variant>
    </vt:vector>
  </HeadingPairs>
  <TitlesOfParts>
    <vt:vector size="30" baseType="lpstr">
      <vt:lpstr>Custom Design</vt:lpstr>
      <vt:lpstr>Blank Presentation</vt:lpstr>
      <vt:lpstr>SDW 2013</vt:lpstr>
      <vt:lpstr>SDW 2013</vt:lpstr>
      <vt:lpstr>Title :- “The mystery of what  killed the instrument sensitivity ?”</vt:lpstr>
      <vt:lpstr>The Prologue – improving instrument performance</vt:lpstr>
      <vt:lpstr>Prologue - ESO Development work </vt:lpstr>
      <vt:lpstr>The “crime scene” – Paranal, Chile </vt:lpstr>
      <vt:lpstr>The “crime” – kill the sensitivity </vt:lpstr>
      <vt:lpstr>The Usual Suspects ?</vt:lpstr>
      <vt:lpstr>Suspect Numbers 1 &amp; 2 – Optics and Electronics</vt:lpstr>
      <vt:lpstr>Suspect Number 3, Gain + Linearity</vt:lpstr>
      <vt:lpstr>Suspect Number 4 - Quantum Efficiency ? </vt:lpstr>
      <vt:lpstr>Typical operation - Evidence</vt:lpstr>
      <vt:lpstr>A big clue !</vt:lpstr>
      <vt:lpstr>ELFN as a function of chop frequency</vt:lpstr>
      <vt:lpstr>Visual Evidence</vt:lpstr>
      <vt:lpstr>More evidence - ELFN with detector temperature</vt:lpstr>
      <vt:lpstr>More Evidence - ELFN with increasing flux</vt:lpstr>
      <vt:lpstr>More Evidence – ELFN with integration time</vt:lpstr>
      <vt:lpstr>More Evidence – De-correlation of ELFN</vt:lpstr>
      <vt:lpstr>Sum up of evidence – power spectrum format</vt:lpstr>
      <vt:lpstr>Change line of questioning - temporal correlation</vt:lpstr>
      <vt:lpstr>“The denouement” – real chopping with noise</vt:lpstr>
      <vt:lpstr>Past Crime - Excess Low Frequency Noise (ELFN)</vt:lpstr>
      <vt:lpstr>The prosecution’s summing up remarks</vt:lpstr>
      <vt:lpstr>“Get out of jail cards”</vt:lpstr>
      <vt:lpstr>Time off for good behaviour – “Whitening”</vt:lpstr>
      <vt:lpstr>Drift scan/jittering</vt:lpstr>
      <vt:lpstr>Presentazione standard di PowerPoint</vt:lpstr>
    </vt:vector>
  </TitlesOfParts>
  <Company>ESO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Readout Noise versus number of nondestructive readouts</dc:title>
  <dc:creator>Finger Gert</dc:creator>
  <cp:lastModifiedBy>tecno</cp:lastModifiedBy>
  <cp:revision>3002</cp:revision>
  <cp:lastPrinted>2002-06-14T13:11:10Z</cp:lastPrinted>
  <dcterms:created xsi:type="dcterms:W3CDTF">1999-04-16T19:15:06Z</dcterms:created>
  <dcterms:modified xsi:type="dcterms:W3CDTF">2013-10-10T14:10:42Z</dcterms:modified>
</cp:coreProperties>
</file>