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406" r:id="rId2"/>
    <p:sldId id="407" r:id="rId3"/>
    <p:sldId id="459" r:id="rId4"/>
    <p:sldId id="410" r:id="rId5"/>
    <p:sldId id="460" r:id="rId6"/>
    <p:sldId id="461" r:id="rId7"/>
    <p:sldId id="462" r:id="rId8"/>
    <p:sldId id="463" r:id="rId9"/>
    <p:sldId id="469" r:id="rId10"/>
    <p:sldId id="464" r:id="rId11"/>
    <p:sldId id="466" r:id="rId12"/>
    <p:sldId id="467" r:id="rId13"/>
    <p:sldId id="468" r:id="rId14"/>
    <p:sldId id="465" r:id="rId15"/>
    <p:sldId id="472" r:id="rId16"/>
    <p:sldId id="470" r:id="rId17"/>
    <p:sldId id="471" r:id="rId18"/>
    <p:sldId id="475" r:id="rId19"/>
    <p:sldId id="474" r:id="rId20"/>
    <p:sldId id="458" r:id="rId21"/>
    <p:sldId id="256" r:id="rId22"/>
    <p:sldId id="477" r:id="rId23"/>
    <p:sldId id="476" r:id="rId24"/>
    <p:sldId id="479" r:id="rId25"/>
    <p:sldId id="480" r:id="rId26"/>
    <p:sldId id="278" r:id="rId27"/>
    <p:sldId id="47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692A"/>
    <a:srgbClr val="941100"/>
    <a:srgbClr val="521B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4"/>
    <p:restoredTop sz="94574"/>
  </p:normalViewPr>
  <p:slideViewPr>
    <p:cSldViewPr snapToGrid="0" snapToObjects="1">
      <p:cViewPr varScale="1">
        <p:scale>
          <a:sx n="115" d="100"/>
          <a:sy n="115" d="100"/>
        </p:scale>
        <p:origin x="56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EA5ABE-771A-EA4F-A4E3-90F808C0D61C}" type="datetimeFigureOut">
              <a:rPr lang="en-US" smtClean="0"/>
              <a:t>1/22/19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FAB19-B652-354A-8AFC-C6874A5E7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75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68E67-885C-E843-B597-003031202C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31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Chromacity 1040 is a compact, turnkey, ytterbium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fibre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-based laser delivering high average power, short pulse duration for a wide range of applications that require light in the near-IR.</a:t>
            </a:r>
          </a:p>
          <a:p>
            <a:pPr marL="457200" lvl="1" indent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Primary use in the microscopy imaging market and fundamental physics research base, where the short pulses can drive non-linear effects.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This platform technology also acts as the integrated pump source for all our OPO products.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Standard powers are now in excess of 3 W and a 5 W version is expected to be launched early next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68E67-885C-E843-B597-003031202C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77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Chromacity 1040 is a compact, turnkey, ytterbium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fibre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-based laser delivering high average power, short pulse duration for a wide range of applications that require light in the near-IR.</a:t>
            </a:r>
          </a:p>
          <a:p>
            <a:pPr marL="457200" lvl="1" indent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Primary use in the microscopy imaging market and fundamental physics research base, where the short pulses can drive non-linear effects.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This platform technology also acts as the integrated pump source for all our OPO products.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Standard powers are now in excess of 3 W and a 5 W version is expected to be launched early next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68E67-885C-E843-B597-003031202C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94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Chromacity 1040 is a compact, turnkey, ytterbium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fibre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-based laser delivering high average power, short pulse duration for a wide range of applications that require light in the near-IR.</a:t>
            </a:r>
          </a:p>
          <a:p>
            <a:pPr marL="457200" lvl="1" indent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Primary use in the microscopy imaging market and fundamental physics research base, where the short pulses can drive non-linear effects.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This platform technology also acts as the integrated pump source for all our OPO products.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Standard powers are now in excess of 3 W and a 5 W version is expected to be launched early next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68E67-885C-E843-B597-003031202C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95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Chromacity 1040 is a compact, turnkey, ytterbium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fibre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-based laser delivering high average power, short pulse duration for a wide range of applications that require light in the near-IR.</a:t>
            </a:r>
          </a:p>
          <a:p>
            <a:pPr marL="457200" lvl="1" indent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Primary use in the microscopy imaging market and fundamental physics research base, where the short pulses can drive non-linear effects.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This platform technology also acts as the integrated pump source for all our OPO products.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Standard powers are now in excess of 3 W and a 5 W version is expected to be launched early next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68E67-885C-E843-B597-003031202C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33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Chromacity 1040 is a compact, turnkey, ytterbium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fibre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-based laser delivering high average power, short pulse duration for a wide range of applications that require light in the near-IR.</a:t>
            </a:r>
          </a:p>
          <a:p>
            <a:pPr marL="457200" lvl="1" indent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Primary use in the microscopy imaging market and fundamental physics research base, where the short pulses can drive non-linear effects.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This platform technology also acts as the integrated pump source for all our OPO products.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Standard powers are now in excess of 3 W and a 5 W version is expected to be launched early next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68E67-885C-E843-B597-003031202C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517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Chromacity 1040 is a compact, turnkey, ytterbium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fibre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-based laser delivering high average power, short pulse duration for a wide range of applications that require light in the near-IR.</a:t>
            </a:r>
          </a:p>
          <a:p>
            <a:pPr marL="457200" lvl="1" indent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Primary use in the microscopy imaging market and fundamental physics research base, where the short pulses can drive non-linear effects.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This platform technology also acts as the integrated pump source for all our OPO products.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Standard powers are now in excess of 3 W and a 5 W version is expected to be launched early next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68E67-885C-E843-B597-003031202C8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55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Chromacity 1040 is a compact, turnkey, ytterbium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fibre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-based laser delivering high average power, short pulse duration for a wide range of applications that require light in the near-IR.</a:t>
            </a:r>
          </a:p>
          <a:p>
            <a:pPr marL="457200" lvl="1" indent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Primary use in the microscopy imaging market and fundamental physics research base, where the short pulses can drive non-linear effects.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This platform technology also acts as the integrated pump source for all our OPO products.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Standard powers are now in excess of 3 W and a 5 W version is expected to be launched early next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68E67-885C-E843-B597-003031202C8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488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Chromacity 1040 is a compact, turnkey, ytterbium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fibre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-based laser delivering high average power, short pulse duration for a wide range of applications that require light in the near-IR.</a:t>
            </a:r>
          </a:p>
          <a:p>
            <a:pPr marL="457200" lvl="1" indent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Primary use in the microscopy imaging market and fundamental physics research base, where the short pulses can drive non-linear effects.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This platform technology also acts as the integrated pump source for all our OPO products.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Standard powers are now in excess of 3 W and a 5 W version is expected to be launched early next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68E67-885C-E843-B597-003031202C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932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68E67-885C-E843-B597-003031202C8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755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Chromacity 1040 is a compact, turnkey, ytterbium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fibre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-based laser delivering high average power, short pulse duration for a wide range of applications that require light in the near-IR.</a:t>
            </a:r>
          </a:p>
          <a:p>
            <a:pPr marL="457200" lvl="1" indent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Primary use in the microscopy imaging market and fundamental physics research base, where the short pulses can drive non-linear effects.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This platform technology also acts as the integrated pump source for all our OPO products.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Standard powers are now in excess of 3 W and a 5 W version is expected to be launched early next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68E67-885C-E843-B597-003031202C8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05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81BE7-17CE-3749-A5FE-615A0069CC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10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68E67-885C-E843-B597-003031202C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15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Chromacity 1040 is a compact, turnkey, ytterbium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fibre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-based laser delivering high average power, short pulse duration for a wide range of applications that require light in the near-IR.</a:t>
            </a:r>
          </a:p>
          <a:p>
            <a:pPr marL="457200" lvl="1" indent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Primary use in the microscopy imaging market and fundamental physics research base, where the short pulses can drive non-linear effects.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This platform technology also acts as the integrated pump source for all our OPO products.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Standard powers are now in excess of 3 W and a 5 W version is expected to be launched early next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68E67-885C-E843-B597-003031202C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76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Chromacity 1040 is a compact, turnkey, ytterbium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fibre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-based laser delivering high average power, short pulse duration for a wide range of applications that require light in the near-IR.</a:t>
            </a:r>
          </a:p>
          <a:p>
            <a:pPr marL="457200" lvl="1" indent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Primary use in the microscopy imaging market and fundamental physics research base, where the short pulses can drive non-linear effects.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This platform technology also acts as the integrated pump source for all our OPO products.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Standard powers are now in excess of 3 W and a 5 W version is expected to be launched early next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68E67-885C-E843-B597-003031202C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13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Chromacity 1040 is a compact, turnkey, ytterbium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fibre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-based laser delivering high average power, short pulse duration for a wide range of applications that require light in the near-IR.</a:t>
            </a:r>
          </a:p>
          <a:p>
            <a:pPr marL="457200" lvl="1" indent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Primary use in the microscopy imaging market and fundamental physics research base, where the short pulses can drive non-linear effects.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This platform technology also acts as the integrated pump source for all our OPO products.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Standard powers are now in excess of 3 W and a 5 W version is expected to be launched early next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68E67-885C-E843-B597-003031202C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4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Chromacity 1040 is a compact, turnkey, ytterbium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fibre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-based laser delivering high average power, short pulse duration for a wide range of applications that require light in the near-IR.</a:t>
            </a:r>
          </a:p>
          <a:p>
            <a:pPr marL="457200" lvl="1" indent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Primary use in the microscopy imaging market and fundamental physics research base, where the short pulses can drive non-linear effects.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This platform technology also acts as the integrated pump source for all our OPO products.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Standard powers are now in excess of 3 W and a 5 W version is expected to be launched early next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68E67-885C-E843-B597-003031202C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04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Chromacity 1040 is a compact, turnkey, ytterbium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fibre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-based laser delivering high average power, short pulse duration for a wide range of applications that require light in the near-IR.</a:t>
            </a:r>
          </a:p>
          <a:p>
            <a:pPr marL="457200" lvl="1" indent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Primary use in the microscopy imaging market and fundamental physics research base, where the short pulses can drive non-linear effects.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This platform technology also acts as the integrated pump source for all our OPO products.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Standard powers are now in excess of 3 W and a 5 W version is expected to be launched early next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68E67-885C-E843-B597-003031202C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54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Chromacity 1040 is a compact, turnkey, ytterbium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fibre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-based laser delivering high average power, short pulse duration for a wide range of applications that require light in the near-IR.</a:t>
            </a:r>
          </a:p>
          <a:p>
            <a:pPr marL="457200" lvl="1" indent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Primary use in the microscopy imaging market and fundamental physics research base, where the short pulses can drive non-linear effects.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This platform technology also acts as the integrated pump source for all our OPO products.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Standard powers are now in excess of 3 W and a 5 W version is expected to be launched early next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68E67-885C-E843-B597-003031202C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15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E8EE7-849E-6C41-9DA7-08892F62C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3C3F8-B66C-E94C-BF7A-F0A9D97BF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ECB8A-4E4D-AB43-B408-237449AB2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A95E-B9E9-CD46-BBB5-466B36DAE482}" type="datetimeFigureOut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E2014-8171-284B-9385-BDFB43A6D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11AFA-24F7-794A-80FF-1D9D1F9CA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E6887-B3A0-514D-9BA7-CB66174D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96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48C63-DC37-5146-9692-3C906F4C9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F34327-2535-6440-B238-A86392EC7F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0B291-A89A-B64F-8A6C-EC0E34628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A95E-B9E9-CD46-BBB5-466B36DAE482}" type="datetimeFigureOut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575AF-1617-DA40-89FF-CE4063DE8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CBBB8-C830-6345-B54D-82279A7E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E6887-B3A0-514D-9BA7-CB66174D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95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25F15D-63F0-F847-9709-50417394ED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C29E92-ADFE-5A43-B37E-5E6325681C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7C915-86E2-1E4A-8B19-2BB31143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A95E-B9E9-CD46-BBB5-466B36DAE482}" type="datetimeFigureOut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009E1-9BA1-9748-9279-CB95AE9CD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300C7F-9E79-D646-868D-DE7AE3BA7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E6887-B3A0-514D-9BA7-CB66174D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00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49151-BB32-6649-A1D9-71D58CEEE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C1064-DE8F-294A-A584-1747C156D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7DDF5-D779-AC4F-9652-991287026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A95E-B9E9-CD46-BBB5-466B36DAE482}" type="datetimeFigureOut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EE0B5-A40E-5540-8E2E-329024536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E185-90AA-C343-86A8-BF46D152C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E6887-B3A0-514D-9BA7-CB66174D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0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28D07-057A-CE4C-8123-6193AF586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474C4-78B5-8544-838E-69C20B43F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949F6-7E27-6A40-971B-FF9DB5C6C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A95E-B9E9-CD46-BBB5-466B36DAE482}" type="datetimeFigureOut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64767-D786-A846-81D2-DE2C88F4E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0757B-1400-DE4A-B9BC-8F3CED34B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E6887-B3A0-514D-9BA7-CB66174D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956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A123D-C2B2-154D-96CD-8C87DDF81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092EC-9192-9048-B58D-0E3FBF433D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CE53E-6677-B340-ACE0-6B5636679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E04554-26E8-1B48-8720-C39C135BC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A95E-B9E9-CD46-BBB5-466B36DAE482}" type="datetimeFigureOut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2C2460-D5B5-B94B-A3C2-B0BABDA51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B28F-6568-2546-B272-067520514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E6887-B3A0-514D-9BA7-CB66174D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77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166AB-2D2E-7145-B874-97EDACD13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2A8F6-2249-2F45-BBCB-67C50A946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C56C24-FC9B-AC4F-9EAD-5C5C788902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F2401-6135-8A4A-A895-C8B176261A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CD30F7-7C92-A84F-80EC-ABC8A6E5AD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99ED6E-EC4E-324C-B73A-97B9E4726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A95E-B9E9-CD46-BBB5-466B36DAE482}" type="datetimeFigureOut">
              <a:rPr lang="en-US" smtClean="0"/>
              <a:t>1/22/19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756EAD-43DF-724C-81A0-6B22696D3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C7BA9D-CBC5-8D45-8552-71D461778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E6887-B3A0-514D-9BA7-CB66174D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24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DD1D9-AC43-A14D-91CE-B149B663A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B62696-EBA8-5747-B7BE-942D7487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A95E-B9E9-CD46-BBB5-466B36DAE482}" type="datetimeFigureOut">
              <a:rPr lang="en-US" smtClean="0"/>
              <a:t>1/22/19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B825A7-4F4A-AE45-B4DA-DD6271C3C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EAEA06-1E3D-DF40-AF8B-7CC1E72F2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E6887-B3A0-514D-9BA7-CB66174D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6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67367A-EFBC-174C-BCA4-331F827C9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A95E-B9E9-CD46-BBB5-466B36DAE482}" type="datetimeFigureOut">
              <a:rPr lang="en-US" smtClean="0"/>
              <a:t>1/22/19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E7811D-F966-2A47-95C1-F091FC8BB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DD2A8-211E-E946-AE91-1EA374A54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E6887-B3A0-514D-9BA7-CB66174D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78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7E540-955D-B944-9FB0-668F4A2D5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E2992-BACD-7E41-B867-4478C0766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13D60D-21D2-7044-8F0A-BF505D0F3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50A526-66BB-2248-BC7F-7EABFBC45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A95E-B9E9-CD46-BBB5-466B36DAE482}" type="datetimeFigureOut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11E50-6C1E-4E4A-95AB-CE5CC69EB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47859-63F0-124E-97B3-D1FD8BCE0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E6887-B3A0-514D-9BA7-CB66174D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1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444BB-12FE-D842-92A3-E7ADE0F62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78EB3B-D0E2-7042-B5DC-4B5CEC72DA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B4C3B-FE31-B048-9E02-44DBCBB9D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A327B4-6784-E44D-9D0B-C3423C23E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A95E-B9E9-CD46-BBB5-466B36DAE482}" type="datetimeFigureOut">
              <a:rPr lang="en-US" smtClean="0"/>
              <a:t>1/22/19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6E907-8390-FB40-88FE-D50D2122D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35AFA-50DB-6241-A202-4BE07C81B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E6887-B3A0-514D-9BA7-CB66174D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3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11DB8C-BB3D-E946-A337-3FC06CABD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56C3E6-A950-404D-835D-14F2F2521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175AD-2859-F846-B48B-0486573147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9A95E-B9E9-CD46-BBB5-466B36DAE482}" type="datetimeFigureOut">
              <a:rPr lang="en-US" smtClean="0"/>
              <a:t>1/22/19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6CF0B-19D9-434F-A2C7-D14E6A76C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CBAC9-BFFB-E84A-90DD-112DCC0D7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E6887-B3A0-514D-9BA7-CB66174D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9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em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jp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tiff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853" y="298784"/>
            <a:ext cx="7467600" cy="14478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905509" y="960895"/>
            <a:ext cx="4286491" cy="614591"/>
          </a:xfrm>
          <a:prstGeom prst="roundRect">
            <a:avLst>
              <a:gd name="adj" fmla="val 2943"/>
            </a:avLst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921007" y="976720"/>
            <a:ext cx="26788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Discover more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CCF0D68-251A-D747-9CA7-9099C8695F56}"/>
              </a:ext>
            </a:extLst>
          </p:cNvPr>
          <p:cNvSpPr/>
          <p:nvPr/>
        </p:nvSpPr>
        <p:spPr>
          <a:xfrm>
            <a:off x="324853" y="4575176"/>
            <a:ext cx="6527370" cy="1035211"/>
          </a:xfrm>
          <a:prstGeom prst="roundRect">
            <a:avLst>
              <a:gd name="adj" fmla="val 5581"/>
            </a:avLst>
          </a:prstGeom>
          <a:solidFill>
            <a:schemeClr val="bg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Ytterbium Based Lasers Sources And OPOs For Quantum Technologies: Latest Capabilities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94AB74-E5F7-3F4A-90FA-29B908CF9B6F}"/>
              </a:ext>
            </a:extLst>
          </p:cNvPr>
          <p:cNvSpPr/>
          <p:nvPr/>
        </p:nvSpPr>
        <p:spPr>
          <a:xfrm>
            <a:off x="0" y="6035404"/>
            <a:ext cx="12192000" cy="8225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Rochester Institute of Technology</a:t>
            </a:r>
          </a:p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Photonics for Quantum – 23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January 2019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CA37318-914C-5F4B-989C-E2A155C5E198}"/>
              </a:ext>
            </a:extLst>
          </p:cNvPr>
          <p:cNvSpPr/>
          <p:nvPr/>
        </p:nvSpPr>
        <p:spPr>
          <a:xfrm>
            <a:off x="324853" y="6035404"/>
            <a:ext cx="6527370" cy="822596"/>
          </a:xfrm>
          <a:prstGeom prst="roundRect">
            <a:avLst>
              <a:gd name="adj" fmla="val 558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Christopher G. Leburn, Founder &amp; Director</a:t>
            </a:r>
          </a:p>
        </p:txBody>
      </p:sp>
    </p:spTree>
    <p:extLst>
      <p:ext uri="{BB962C8B-B14F-4D97-AF65-F5344CB8AC3E}">
        <p14:creationId xmlns:p14="http://schemas.microsoft.com/office/powerpoint/2010/main" val="161953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" y="6319538"/>
            <a:ext cx="2667000" cy="48767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-13625" y="1570232"/>
            <a:ext cx="12205625" cy="0"/>
          </a:xfrm>
          <a:prstGeom prst="line">
            <a:avLst/>
          </a:prstGeom>
          <a:ln w="50800">
            <a:gradFill>
              <a:gsLst>
                <a:gs pos="34000">
                  <a:schemeClr val="accent2"/>
                </a:gs>
                <a:gs pos="89000">
                  <a:schemeClr val="bg1">
                    <a:lumMod val="8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442EE5D-F92E-CF43-946C-AE31D2847361}"/>
              </a:ext>
            </a:extLst>
          </p:cNvPr>
          <p:cNvSpPr txBox="1"/>
          <p:nvPr/>
        </p:nvSpPr>
        <p:spPr>
          <a:xfrm>
            <a:off x="585524" y="874775"/>
            <a:ext cx="3351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Photon pair counting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CFD0D2-6B51-9240-905F-87B5DE668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5609" y="6319539"/>
            <a:ext cx="1373470" cy="42496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31E82CBF-0DFF-2A4D-A169-B35604325DAF}"/>
              </a:ext>
            </a:extLst>
          </p:cNvPr>
          <p:cNvSpPr/>
          <p:nvPr/>
        </p:nvSpPr>
        <p:spPr>
          <a:xfrm>
            <a:off x="6089187" y="2346557"/>
            <a:ext cx="559870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0 = coincidences within the same laser pulse. 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Peaks at other delays correspond to coincidences between one pulse and the next, which correspond to “accidentals”.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contrast between these two peaks is the “coincidence to accidentals ration” CAR. 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CAR that is of order ~100.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Next steps – HOM measurement - to demonstrate generation of  quantum signatures.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F5B45E-456B-274D-85D0-D6A3531A7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023689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7352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" y="6319538"/>
            <a:ext cx="2667000" cy="48767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-13625" y="1570232"/>
            <a:ext cx="12205625" cy="0"/>
          </a:xfrm>
          <a:prstGeom prst="line">
            <a:avLst/>
          </a:prstGeom>
          <a:ln w="50800">
            <a:gradFill>
              <a:gsLst>
                <a:gs pos="34000">
                  <a:schemeClr val="accent2"/>
                </a:gs>
                <a:gs pos="89000">
                  <a:schemeClr val="bg1">
                    <a:lumMod val="8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442EE5D-F92E-CF43-946C-AE31D2847361}"/>
              </a:ext>
            </a:extLst>
          </p:cNvPr>
          <p:cNvSpPr txBox="1"/>
          <p:nvPr/>
        </p:nvSpPr>
        <p:spPr>
          <a:xfrm>
            <a:off x="585524" y="874775"/>
            <a:ext cx="9579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Generation and Detection of Down-converted Photon Pairs at 2.080 µm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CFD0D2-6B51-9240-905F-87B5DE668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5609" y="6319539"/>
            <a:ext cx="1373470" cy="424960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CF3869BD-BC04-9F48-B287-9501D195D63D}"/>
              </a:ext>
            </a:extLst>
          </p:cNvPr>
          <p:cNvSpPr txBox="1"/>
          <p:nvPr/>
        </p:nvSpPr>
        <p:spPr>
          <a:xfrm>
            <a:off x="585524" y="2172209"/>
            <a:ext cx="103720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Working with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Matteo Clerici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His motivation revolves around the the fact that there is  a strain on current radio frequency based satellite communications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Quantum optical technologies are being considered as an alternative to improve free-space communication systems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These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utilise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fundamental properties of quantum mechanics: indeterminacy, superposition, entanglement, uncertainty etc.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447327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" y="6319538"/>
            <a:ext cx="2667000" cy="48767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-13625" y="1570232"/>
            <a:ext cx="12205625" cy="0"/>
          </a:xfrm>
          <a:prstGeom prst="line">
            <a:avLst/>
          </a:prstGeom>
          <a:ln w="50800">
            <a:gradFill>
              <a:gsLst>
                <a:gs pos="34000">
                  <a:schemeClr val="accent2"/>
                </a:gs>
                <a:gs pos="89000">
                  <a:schemeClr val="bg1">
                    <a:lumMod val="8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442EE5D-F92E-CF43-946C-AE31D2847361}"/>
              </a:ext>
            </a:extLst>
          </p:cNvPr>
          <p:cNvSpPr txBox="1"/>
          <p:nvPr/>
        </p:nvSpPr>
        <p:spPr>
          <a:xfrm>
            <a:off x="585524" y="874775"/>
            <a:ext cx="9579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Generation and Detection of Down-converted Photon Pairs at 2.080 µm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CFD0D2-6B51-9240-905F-87B5DE668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5609" y="6319539"/>
            <a:ext cx="1373470" cy="424960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116565C-0C5C-594C-8DB5-E0DC0480D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" y="1738498"/>
            <a:ext cx="7200118" cy="42856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72C3C6-729C-5B49-826C-841B598EBDC5}"/>
              </a:ext>
            </a:extLst>
          </p:cNvPr>
          <p:cNvSpPr/>
          <p:nvPr/>
        </p:nvSpPr>
        <p:spPr>
          <a:xfrm>
            <a:off x="3947160" y="1880820"/>
            <a:ext cx="213360" cy="365130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79575B-7EC8-1142-9171-8F19193B175F}"/>
              </a:ext>
            </a:extLst>
          </p:cNvPr>
          <p:cNvSpPr/>
          <p:nvPr/>
        </p:nvSpPr>
        <p:spPr>
          <a:xfrm>
            <a:off x="6821896" y="2911848"/>
            <a:ext cx="55987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Demand for 2µm sources in fields such as: 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Medical surgery ~ strong water absorption 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LIDAR ~ “eye safe” wavelength range 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Atmospheric sensing ~ absorption lines for atmospheric gases (e.g. CO2, H2O, N2O)</a:t>
            </a:r>
          </a:p>
        </p:txBody>
      </p:sp>
    </p:spTree>
    <p:extLst>
      <p:ext uri="{BB962C8B-B14F-4D97-AF65-F5344CB8AC3E}">
        <p14:creationId xmlns:p14="http://schemas.microsoft.com/office/powerpoint/2010/main" val="2619750444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" y="6319538"/>
            <a:ext cx="2667000" cy="48767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-13625" y="1570232"/>
            <a:ext cx="12205625" cy="0"/>
          </a:xfrm>
          <a:prstGeom prst="line">
            <a:avLst/>
          </a:prstGeom>
          <a:ln w="50800">
            <a:gradFill>
              <a:gsLst>
                <a:gs pos="34000">
                  <a:schemeClr val="accent2"/>
                </a:gs>
                <a:gs pos="89000">
                  <a:schemeClr val="bg1">
                    <a:lumMod val="8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442EE5D-F92E-CF43-946C-AE31D2847361}"/>
              </a:ext>
            </a:extLst>
          </p:cNvPr>
          <p:cNvSpPr txBox="1"/>
          <p:nvPr/>
        </p:nvSpPr>
        <p:spPr>
          <a:xfrm>
            <a:off x="585524" y="874775"/>
            <a:ext cx="9579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Generation and Detection of Down-converted Photon Pairs at 2.080 µm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CFD0D2-6B51-9240-905F-87B5DE668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5609" y="6319539"/>
            <a:ext cx="1373470" cy="424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AF80F3-4A6D-A34D-A44E-73F86D3ED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3036" y="1570232"/>
            <a:ext cx="6423411" cy="48175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B6C03CF-E7F2-6446-AF2F-040AB5C6D0C5}"/>
              </a:ext>
            </a:extLst>
          </p:cNvPr>
          <p:cNvSpPr/>
          <p:nvPr/>
        </p:nvSpPr>
        <p:spPr>
          <a:xfrm>
            <a:off x="6089187" y="2115429"/>
            <a:ext cx="5627817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Ground-to-satellite quantum communications ~ atmospheric transparency window at 2µm  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Solar blackbody radiation at telecom wavelengths reduced by half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Free-space QKD ~ complications in implementing these systems in urban areas (higher concentration of aerosols, scatters shorter wavelengths) 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However there are challenges……..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Polarisation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maintaining fibers at 2µm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High efficiency single photon detectors at 2µm</a:t>
            </a:r>
          </a:p>
        </p:txBody>
      </p:sp>
    </p:spTree>
    <p:extLst>
      <p:ext uri="{BB962C8B-B14F-4D97-AF65-F5344CB8AC3E}">
        <p14:creationId xmlns:p14="http://schemas.microsoft.com/office/powerpoint/2010/main" val="1287197508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" y="6319538"/>
            <a:ext cx="2667000" cy="48767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-13625" y="1570232"/>
            <a:ext cx="12205625" cy="0"/>
          </a:xfrm>
          <a:prstGeom prst="line">
            <a:avLst/>
          </a:prstGeom>
          <a:ln w="50800">
            <a:gradFill>
              <a:gsLst>
                <a:gs pos="34000">
                  <a:schemeClr val="accent2"/>
                </a:gs>
                <a:gs pos="89000">
                  <a:schemeClr val="bg1">
                    <a:lumMod val="8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442EE5D-F92E-CF43-946C-AE31D2847361}"/>
              </a:ext>
            </a:extLst>
          </p:cNvPr>
          <p:cNvSpPr txBox="1"/>
          <p:nvPr/>
        </p:nvSpPr>
        <p:spPr>
          <a:xfrm>
            <a:off x="585524" y="874775"/>
            <a:ext cx="9171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Generation and Detection of Down-converted Photon Pairs at 2.080 µm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CFD0D2-6B51-9240-905F-87B5DE668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5609" y="6319539"/>
            <a:ext cx="1373470" cy="424960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9E2F0928-1285-BB46-8E97-12B00B37F5B9}"/>
              </a:ext>
            </a:extLst>
          </p:cNvPr>
          <p:cNvSpPr txBox="1"/>
          <p:nvPr/>
        </p:nvSpPr>
        <p:spPr>
          <a:xfrm>
            <a:off x="2259629" y="-1056065"/>
            <a:ext cx="133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347 nm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 = 58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mW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1E3402A-7784-7847-9275-2E8BC81F2D36}"/>
              </a:ext>
            </a:extLst>
          </p:cNvPr>
          <p:cNvSpPr txBox="1"/>
          <p:nvPr/>
        </p:nvSpPr>
        <p:spPr>
          <a:xfrm>
            <a:off x="4745530" y="-1249839"/>
            <a:ext cx="2933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Down conversion module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(2 type 1 BBO crystals) </a:t>
            </a: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B6826499-F620-A240-84AE-8FE495866A1F}"/>
              </a:ext>
            </a:extLst>
          </p:cNvPr>
          <p:cNvGrpSpPr/>
          <p:nvPr/>
        </p:nvGrpSpPr>
        <p:grpSpPr>
          <a:xfrm>
            <a:off x="369888" y="1744996"/>
            <a:ext cx="10315188" cy="3895310"/>
            <a:chOff x="369888" y="1744996"/>
            <a:chExt cx="10315188" cy="3895310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31C33A40-5CE7-394B-A412-4A6A8734B74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35839" y="2238530"/>
              <a:ext cx="986" cy="1025165"/>
            </a:xfrm>
            <a:prstGeom prst="line">
              <a:avLst/>
            </a:prstGeom>
            <a:ln w="19050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3338DA6C-3F14-264A-84B9-011F5B1B989B}"/>
                </a:ext>
              </a:extLst>
            </p:cNvPr>
            <p:cNvSpPr/>
            <p:nvPr/>
          </p:nvSpPr>
          <p:spPr>
            <a:xfrm>
              <a:off x="369888" y="2573515"/>
              <a:ext cx="1517754" cy="967568"/>
            </a:xfrm>
            <a:prstGeom prst="roundRect">
              <a:avLst/>
            </a:prstGeom>
            <a:solidFill>
              <a:schemeClr val="bg1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85B3FAE-8896-6D47-9FAE-54786A9FB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307" y="2714308"/>
              <a:ext cx="778373" cy="142331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AF591CA-AB66-D340-B45B-72191CE5D992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>
              <a:off x="1887642" y="3057299"/>
              <a:ext cx="1841713" cy="0"/>
            </a:xfrm>
            <a:prstGeom prst="line">
              <a:avLst/>
            </a:prstGeom>
            <a:ln w="34925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9F4DEB5-D1C3-D14E-B813-45486D875A2C}"/>
                </a:ext>
              </a:extLst>
            </p:cNvPr>
            <p:cNvSpPr/>
            <p:nvPr/>
          </p:nvSpPr>
          <p:spPr>
            <a:xfrm>
              <a:off x="5119162" y="1949082"/>
              <a:ext cx="152400" cy="59412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58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1C6AE5FC-F456-664D-AA27-62BC646D9E77}"/>
                </a:ext>
              </a:extLst>
            </p:cNvPr>
            <p:cNvSpPr/>
            <p:nvPr/>
          </p:nvSpPr>
          <p:spPr>
            <a:xfrm>
              <a:off x="4243973" y="2043775"/>
              <a:ext cx="88900" cy="393700"/>
            </a:xfrm>
            <a:prstGeom prst="roundRect">
              <a:avLst/>
            </a:prstGeom>
            <a:solidFill>
              <a:schemeClr val="accent4">
                <a:lumMod val="75000"/>
                <a:alpha val="8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263464B-E356-8445-9B70-DB68975D388B}"/>
                </a:ext>
              </a:extLst>
            </p:cNvPr>
            <p:cNvCxnSpPr>
              <a:cxnSpLocks/>
              <a:stCxn id="96" idx="0"/>
              <a:endCxn id="48" idx="1"/>
            </p:cNvCxnSpPr>
            <p:nvPr/>
          </p:nvCxnSpPr>
          <p:spPr>
            <a:xfrm flipH="1" flipV="1">
              <a:off x="7863460" y="2269961"/>
              <a:ext cx="986" cy="1675074"/>
            </a:xfrm>
            <a:prstGeom prst="line">
              <a:avLst/>
            </a:prstGeom>
            <a:ln w="19050">
              <a:solidFill>
                <a:srgbClr val="521B9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7C66BE36-79D7-3942-BC99-1FF0717DAD95}"/>
                </a:ext>
              </a:extLst>
            </p:cNvPr>
            <p:cNvSpPr/>
            <p:nvPr/>
          </p:nvSpPr>
          <p:spPr>
            <a:xfrm>
              <a:off x="4699811" y="2114328"/>
              <a:ext cx="45719" cy="261571"/>
            </a:xfrm>
            <a:prstGeom prst="roundRect">
              <a:avLst/>
            </a:prstGeom>
            <a:solidFill>
              <a:schemeClr val="accent1">
                <a:alpha val="8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28423A3-5E27-1A42-B5FB-FA0AB4820F34}"/>
                </a:ext>
              </a:extLst>
            </p:cNvPr>
            <p:cNvSpPr txBox="1"/>
            <p:nvPr/>
          </p:nvSpPr>
          <p:spPr>
            <a:xfrm>
              <a:off x="1948070" y="3051592"/>
              <a:ext cx="1460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λ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= 1040 nm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DB66F8D-D267-EC4D-B42E-FF6D6C80E6B5}"/>
                </a:ext>
              </a:extLst>
            </p:cNvPr>
            <p:cNvSpPr txBox="1"/>
            <p:nvPr/>
          </p:nvSpPr>
          <p:spPr>
            <a:xfrm>
              <a:off x="6474458" y="2293635"/>
              <a:ext cx="1401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λ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= 2.08 µm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073CA68-AB4E-D54C-B816-13131A7AE890}"/>
                </a:ext>
              </a:extLst>
            </p:cNvPr>
            <p:cNvSpPr txBox="1"/>
            <p:nvPr/>
          </p:nvSpPr>
          <p:spPr>
            <a:xfrm>
              <a:off x="9337752" y="4162541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F/C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8CEF9AA-DA7D-0044-8C66-9B76B734BE82}"/>
                </a:ext>
              </a:extLst>
            </p:cNvPr>
            <p:cNvSpPr txBox="1"/>
            <p:nvPr/>
          </p:nvSpPr>
          <p:spPr>
            <a:xfrm>
              <a:off x="4492148" y="1744996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λ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/2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1384FD2-023B-F147-8124-5626CBE64AE7}"/>
                </a:ext>
              </a:extLst>
            </p:cNvPr>
            <p:cNvSpPr txBox="1"/>
            <p:nvPr/>
          </p:nvSpPr>
          <p:spPr>
            <a:xfrm>
              <a:off x="5493697" y="1768171"/>
              <a:ext cx="18565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 µm generation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F01A796-374D-8747-AE81-2FB6F67DC907}"/>
                </a:ext>
              </a:extLst>
            </p:cNvPr>
            <p:cNvSpPr/>
            <p:nvPr/>
          </p:nvSpPr>
          <p:spPr>
            <a:xfrm>
              <a:off x="4508687" y="2835598"/>
              <a:ext cx="165100" cy="4318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81814761-899B-7640-8702-6E14CEAF5E74}"/>
                </a:ext>
              </a:extLst>
            </p:cNvPr>
            <p:cNvSpPr/>
            <p:nvPr/>
          </p:nvSpPr>
          <p:spPr>
            <a:xfrm rot="2700000">
              <a:off x="3655266" y="2021526"/>
              <a:ext cx="88900" cy="3937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1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5477E93-B3FE-C34B-B4FB-090C5E01CA30}"/>
                </a:ext>
              </a:extLst>
            </p:cNvPr>
            <p:cNvCxnSpPr>
              <a:cxnSpLocks/>
              <a:stCxn id="59" idx="3"/>
              <a:endCxn id="53" idx="1"/>
            </p:cNvCxnSpPr>
            <p:nvPr/>
          </p:nvCxnSpPr>
          <p:spPr>
            <a:xfrm flipH="1">
              <a:off x="3723083" y="2249807"/>
              <a:ext cx="8064" cy="811832"/>
            </a:xfrm>
            <a:prstGeom prst="line">
              <a:avLst/>
            </a:prstGeom>
            <a:ln w="19050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9333829-6567-9649-9C78-542D2164C6F0}"/>
                </a:ext>
              </a:extLst>
            </p:cNvPr>
            <p:cNvCxnSpPr>
              <a:cxnSpLocks/>
              <a:stCxn id="59" idx="3"/>
            </p:cNvCxnSpPr>
            <p:nvPr/>
          </p:nvCxnSpPr>
          <p:spPr>
            <a:xfrm flipV="1">
              <a:off x="3731147" y="2238531"/>
              <a:ext cx="4111460" cy="11276"/>
            </a:xfrm>
            <a:prstGeom prst="line">
              <a:avLst/>
            </a:prstGeom>
            <a:ln w="19050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61BF6C-64D2-B243-92D3-84A3E590640E}"/>
                </a:ext>
              </a:extLst>
            </p:cNvPr>
            <p:cNvCxnSpPr>
              <a:cxnSpLocks/>
              <a:stCxn id="53" idx="1"/>
              <a:endCxn id="58" idx="1"/>
            </p:cNvCxnSpPr>
            <p:nvPr/>
          </p:nvCxnSpPr>
          <p:spPr>
            <a:xfrm flipV="1">
              <a:off x="3723083" y="3051498"/>
              <a:ext cx="785604" cy="10141"/>
            </a:xfrm>
            <a:prstGeom prst="line">
              <a:avLst/>
            </a:prstGeom>
            <a:ln w="34925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C185C1FF-BC6B-CD42-9259-7012917C65D6}"/>
                </a:ext>
              </a:extLst>
            </p:cNvPr>
            <p:cNvSpPr/>
            <p:nvPr/>
          </p:nvSpPr>
          <p:spPr>
            <a:xfrm rot="2700000">
              <a:off x="3710064" y="2896220"/>
              <a:ext cx="88900" cy="3937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1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9C01F1FA-C130-F148-A46F-78C3E7FDF0FA}"/>
                </a:ext>
              </a:extLst>
            </p:cNvPr>
            <p:cNvGrpSpPr/>
            <p:nvPr/>
          </p:nvGrpSpPr>
          <p:grpSpPr>
            <a:xfrm>
              <a:off x="6100909" y="2158075"/>
              <a:ext cx="432313" cy="165100"/>
              <a:chOff x="8339959" y="5998383"/>
              <a:chExt cx="432313" cy="165100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60A3FD6-2748-6149-B118-40EF6298920B}"/>
                  </a:ext>
                </a:extLst>
              </p:cNvPr>
              <p:cNvSpPr/>
              <p:nvPr/>
            </p:nvSpPr>
            <p:spPr>
              <a:xfrm rot="5400000">
                <a:off x="8473822" y="5865033"/>
                <a:ext cx="165100" cy="431800"/>
              </a:xfrm>
              <a:prstGeom prst="rect">
                <a:avLst/>
              </a:prstGeom>
              <a:gradFill>
                <a:gsLst>
                  <a:gs pos="82000">
                    <a:srgbClr val="941100"/>
                  </a:gs>
                  <a:gs pos="19000">
                    <a:srgbClr val="521B93"/>
                  </a:gs>
                </a:gsLst>
                <a:lin ang="540000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BC020926-22E9-D14F-9007-3607F9BADBAC}"/>
                  </a:ext>
                </a:extLst>
              </p:cNvPr>
              <p:cNvCxnSpPr>
                <a:cxnSpLocks/>
                <a:stCxn id="55" idx="3"/>
                <a:endCxn id="55" idx="1"/>
              </p:cNvCxnSpPr>
              <p:nvPr/>
            </p:nvCxnSpPr>
            <p:spPr>
              <a:xfrm flipV="1">
                <a:off x="8556372" y="5998383"/>
                <a:ext cx="0" cy="165100"/>
              </a:xfrm>
              <a:prstGeom prst="line">
                <a:avLst/>
              </a:prstGeom>
              <a:ln w="34925" cap="rnd">
                <a:solidFill>
                  <a:schemeClr val="bg2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DD85A2F5-9301-8E42-9C91-C7650D387F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71297" y="5998383"/>
                <a:ext cx="0" cy="165100"/>
              </a:xfrm>
              <a:prstGeom prst="line">
                <a:avLst/>
              </a:prstGeom>
              <a:ln w="34925" cap="rnd">
                <a:solidFill>
                  <a:schemeClr val="bg2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1AE4220C-C386-7F4D-A7E3-E841B2264C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38949" y="5998384"/>
                <a:ext cx="0" cy="165099"/>
              </a:xfrm>
              <a:prstGeom prst="line">
                <a:avLst/>
              </a:prstGeom>
              <a:ln w="34925" cap="rnd">
                <a:solidFill>
                  <a:schemeClr val="bg2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090C70F9-393A-D047-AE84-0CF21226D9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2272" y="5998383"/>
                <a:ext cx="0" cy="165100"/>
              </a:xfrm>
              <a:prstGeom prst="line">
                <a:avLst/>
              </a:prstGeom>
              <a:ln w="34925" cap="rnd">
                <a:solidFill>
                  <a:schemeClr val="bg2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C939E1EC-39E5-E24F-ACFC-6A5296DBE3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39959" y="5998383"/>
                <a:ext cx="0" cy="165100"/>
              </a:xfrm>
              <a:prstGeom prst="line">
                <a:avLst/>
              </a:prstGeom>
              <a:ln w="34925" cap="rnd">
                <a:solidFill>
                  <a:schemeClr val="bg2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2F9719E-E407-DA40-840C-3681EAAE2100}"/>
                </a:ext>
              </a:extLst>
            </p:cNvPr>
            <p:cNvCxnSpPr>
              <a:cxnSpLocks/>
              <a:endCxn id="48" idx="1"/>
            </p:cNvCxnSpPr>
            <p:nvPr/>
          </p:nvCxnSpPr>
          <p:spPr>
            <a:xfrm flipV="1">
              <a:off x="6547172" y="2269961"/>
              <a:ext cx="1316288" cy="3122"/>
            </a:xfrm>
            <a:prstGeom prst="line">
              <a:avLst/>
            </a:prstGeom>
            <a:ln w="19050">
              <a:solidFill>
                <a:srgbClr val="521B9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C37A53AC-D5E0-4841-BB6D-22E74EAAB94D}"/>
                </a:ext>
              </a:extLst>
            </p:cNvPr>
            <p:cNvSpPr/>
            <p:nvPr/>
          </p:nvSpPr>
          <p:spPr>
            <a:xfrm rot="18900000">
              <a:off x="7850441" y="2041680"/>
              <a:ext cx="88900" cy="3937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1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56AECC2A-CA41-7748-9015-8C2C2B59F1EA}"/>
                </a:ext>
              </a:extLst>
            </p:cNvPr>
            <p:cNvSpPr/>
            <p:nvPr/>
          </p:nvSpPr>
          <p:spPr>
            <a:xfrm rot="5400000">
              <a:off x="7831354" y="3085940"/>
              <a:ext cx="88900" cy="393700"/>
            </a:xfrm>
            <a:prstGeom prst="roundRect">
              <a:avLst/>
            </a:prstGeom>
            <a:solidFill>
              <a:schemeClr val="accent4">
                <a:lumMod val="75000"/>
                <a:alpha val="8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riangle 95">
              <a:extLst>
                <a:ext uri="{FF2B5EF4-FFF2-40B4-BE49-F238E27FC236}">
                  <a16:creationId xmlns:a16="http://schemas.microsoft.com/office/drawing/2014/main" id="{6343DF61-3E6F-0540-8C21-692F3AAD6B65}"/>
                </a:ext>
              </a:extLst>
            </p:cNvPr>
            <p:cNvSpPr/>
            <p:nvPr/>
          </p:nvSpPr>
          <p:spPr>
            <a:xfrm>
              <a:off x="7684446" y="3945035"/>
              <a:ext cx="360000" cy="323708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B9157D0-E074-074B-AD73-0E8F166F8C9F}"/>
                </a:ext>
              </a:extLst>
            </p:cNvPr>
            <p:cNvCxnSpPr>
              <a:cxnSpLocks/>
              <a:stCxn id="99" idx="3"/>
              <a:endCxn id="96" idx="0"/>
            </p:cNvCxnSpPr>
            <p:nvPr/>
          </p:nvCxnSpPr>
          <p:spPr>
            <a:xfrm>
              <a:off x="6573077" y="3941813"/>
              <a:ext cx="1291369" cy="3222"/>
            </a:xfrm>
            <a:prstGeom prst="line">
              <a:avLst/>
            </a:prstGeom>
            <a:ln w="19050">
              <a:solidFill>
                <a:srgbClr val="521B9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DF882795-CE42-BB4D-A5C7-E601A5DB00B0}"/>
                </a:ext>
              </a:extLst>
            </p:cNvPr>
            <p:cNvCxnSpPr>
              <a:cxnSpLocks/>
              <a:stCxn id="96" idx="0"/>
            </p:cNvCxnSpPr>
            <p:nvPr/>
          </p:nvCxnSpPr>
          <p:spPr>
            <a:xfrm flipV="1">
              <a:off x="7864446" y="3936876"/>
              <a:ext cx="1252079" cy="8159"/>
            </a:xfrm>
            <a:prstGeom prst="line">
              <a:avLst/>
            </a:prstGeom>
            <a:ln w="19050">
              <a:solidFill>
                <a:srgbClr val="521B9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35A171E8-E57C-624A-A4ED-0B8C5DB9F0A7}"/>
                </a:ext>
              </a:extLst>
            </p:cNvPr>
            <p:cNvSpPr/>
            <p:nvPr/>
          </p:nvSpPr>
          <p:spPr>
            <a:xfrm rot="1440000">
              <a:off x="6488020" y="3726884"/>
              <a:ext cx="88900" cy="3937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1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3B1A387-0DC9-CA4B-85A8-E62AFE294F1B}"/>
                </a:ext>
              </a:extLst>
            </p:cNvPr>
            <p:cNvCxnSpPr>
              <a:cxnSpLocks/>
              <a:stCxn id="112" idx="3"/>
              <a:endCxn id="54" idx="1"/>
            </p:cNvCxnSpPr>
            <p:nvPr/>
          </p:nvCxnSpPr>
          <p:spPr>
            <a:xfrm flipV="1">
              <a:off x="8062916" y="3941817"/>
              <a:ext cx="1054363" cy="618392"/>
            </a:xfrm>
            <a:prstGeom prst="line">
              <a:avLst/>
            </a:prstGeom>
            <a:ln w="19050">
              <a:solidFill>
                <a:srgbClr val="521B9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6840BEA-F203-ED44-8879-309A2397A2BB}"/>
                </a:ext>
              </a:extLst>
            </p:cNvPr>
            <p:cNvCxnSpPr>
              <a:cxnSpLocks/>
              <a:stCxn id="99" idx="3"/>
            </p:cNvCxnSpPr>
            <p:nvPr/>
          </p:nvCxnSpPr>
          <p:spPr>
            <a:xfrm>
              <a:off x="6573077" y="3941813"/>
              <a:ext cx="1105877" cy="622932"/>
            </a:xfrm>
            <a:prstGeom prst="line">
              <a:avLst/>
            </a:prstGeom>
            <a:ln w="19050">
              <a:solidFill>
                <a:srgbClr val="521B9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E1E48FA9-D433-4D48-8060-4D8FA36F3A85}"/>
                </a:ext>
              </a:extLst>
            </p:cNvPr>
            <p:cNvSpPr/>
            <p:nvPr/>
          </p:nvSpPr>
          <p:spPr>
            <a:xfrm rot="20145841">
              <a:off x="9113361" y="3726720"/>
              <a:ext cx="88900" cy="3937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1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29B0968-6EF4-8C45-8081-1EC39CC87436}"/>
                </a:ext>
              </a:extLst>
            </p:cNvPr>
            <p:cNvCxnSpPr>
              <a:cxnSpLocks/>
              <a:stCxn id="112" idx="3"/>
            </p:cNvCxnSpPr>
            <p:nvPr/>
          </p:nvCxnSpPr>
          <p:spPr>
            <a:xfrm flipV="1">
              <a:off x="8062916" y="4556424"/>
              <a:ext cx="1406133" cy="0"/>
            </a:xfrm>
            <a:prstGeom prst="line">
              <a:avLst/>
            </a:prstGeom>
            <a:ln w="19050">
              <a:solidFill>
                <a:srgbClr val="521B9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8484CCE-E451-7541-9793-221045C3365D}"/>
                </a:ext>
              </a:extLst>
            </p:cNvPr>
            <p:cNvCxnSpPr>
              <a:cxnSpLocks/>
              <a:stCxn id="113" idx="1"/>
            </p:cNvCxnSpPr>
            <p:nvPr/>
          </p:nvCxnSpPr>
          <p:spPr>
            <a:xfrm flipH="1" flipV="1">
              <a:off x="6199899" y="4556424"/>
              <a:ext cx="1481263" cy="8322"/>
            </a:xfrm>
            <a:prstGeom prst="line">
              <a:avLst/>
            </a:prstGeom>
            <a:ln w="19050">
              <a:solidFill>
                <a:srgbClr val="521B9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497A2B20-D246-CF47-972F-24063870A411}"/>
                </a:ext>
              </a:extLst>
            </p:cNvPr>
            <p:cNvSpPr/>
            <p:nvPr/>
          </p:nvSpPr>
          <p:spPr>
            <a:xfrm rot="1440000">
              <a:off x="7677319" y="4385975"/>
              <a:ext cx="88900" cy="3937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1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72BE458D-BB33-7348-98DA-75CB976BE844}"/>
                </a:ext>
              </a:extLst>
            </p:cNvPr>
            <p:cNvSpPr/>
            <p:nvPr/>
          </p:nvSpPr>
          <p:spPr>
            <a:xfrm rot="20160000">
              <a:off x="7977859" y="4381438"/>
              <a:ext cx="88900" cy="3937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1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ounded Rectangle 121">
              <a:extLst>
                <a:ext uri="{FF2B5EF4-FFF2-40B4-BE49-F238E27FC236}">
                  <a16:creationId xmlns:a16="http://schemas.microsoft.com/office/drawing/2014/main" id="{8D83AD99-BEC2-3D4C-9FA3-F78E67A4F17C}"/>
                </a:ext>
              </a:extLst>
            </p:cNvPr>
            <p:cNvSpPr/>
            <p:nvPr/>
          </p:nvSpPr>
          <p:spPr>
            <a:xfrm>
              <a:off x="6387531" y="4359574"/>
              <a:ext cx="88900" cy="393700"/>
            </a:xfrm>
            <a:prstGeom prst="roundRect">
              <a:avLst/>
            </a:prstGeom>
            <a:solidFill>
              <a:schemeClr val="accent4">
                <a:lumMod val="75000"/>
                <a:alpha val="8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F0D4FA4B-3D58-9D48-8EC9-E1D114000A7F}"/>
                </a:ext>
              </a:extLst>
            </p:cNvPr>
            <p:cNvSpPr/>
            <p:nvPr/>
          </p:nvSpPr>
          <p:spPr>
            <a:xfrm>
              <a:off x="9189660" y="4371942"/>
              <a:ext cx="88900" cy="393700"/>
            </a:xfrm>
            <a:prstGeom prst="roundRect">
              <a:avLst/>
            </a:prstGeom>
            <a:solidFill>
              <a:schemeClr val="accent4">
                <a:lumMod val="75000"/>
                <a:alpha val="8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D107FD99-E946-1340-89B5-656A200CC9E4}"/>
                </a:ext>
              </a:extLst>
            </p:cNvPr>
            <p:cNvSpPr txBox="1"/>
            <p:nvPr/>
          </p:nvSpPr>
          <p:spPr>
            <a:xfrm>
              <a:off x="8060082" y="3087475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Ge filter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F36610B1-D790-5344-8C27-E375B03CB777}"/>
                </a:ext>
              </a:extLst>
            </p:cNvPr>
            <p:cNvSpPr txBox="1"/>
            <p:nvPr/>
          </p:nvSpPr>
          <p:spPr>
            <a:xfrm>
              <a:off x="3957938" y="2398648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OD3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Snip Same Side Corner Rectangle 126">
              <a:extLst>
                <a:ext uri="{FF2B5EF4-FFF2-40B4-BE49-F238E27FC236}">
                  <a16:creationId xmlns:a16="http://schemas.microsoft.com/office/drawing/2014/main" id="{65F71854-65BA-CC40-A73A-63D0E4C3798A}"/>
                </a:ext>
              </a:extLst>
            </p:cNvPr>
            <p:cNvSpPr/>
            <p:nvPr/>
          </p:nvSpPr>
          <p:spPr>
            <a:xfrm rot="16200000">
              <a:off x="5993101" y="4404840"/>
              <a:ext cx="85547" cy="303165"/>
            </a:xfrm>
            <a:prstGeom prst="snip2SameRect">
              <a:avLst>
                <a:gd name="adj1" fmla="val 37398"/>
                <a:gd name="adj2" fmla="val 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Snip Same Side Corner Rectangle 127">
              <a:extLst>
                <a:ext uri="{FF2B5EF4-FFF2-40B4-BE49-F238E27FC236}">
                  <a16:creationId xmlns:a16="http://schemas.microsoft.com/office/drawing/2014/main" id="{8F86D57E-9F4D-C841-B097-B7AB8AD48E04}"/>
                </a:ext>
              </a:extLst>
            </p:cNvPr>
            <p:cNvSpPr/>
            <p:nvPr/>
          </p:nvSpPr>
          <p:spPr>
            <a:xfrm rot="5400000">
              <a:off x="9559968" y="4404840"/>
              <a:ext cx="85547" cy="303165"/>
            </a:xfrm>
            <a:prstGeom prst="snip2SameRect">
              <a:avLst>
                <a:gd name="adj1" fmla="val 37398"/>
                <a:gd name="adj2" fmla="val 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163851BD-78CE-B141-9A49-72CBAA913D7D}"/>
                </a:ext>
              </a:extLst>
            </p:cNvPr>
            <p:cNvSpPr txBox="1"/>
            <p:nvPr/>
          </p:nvSpPr>
          <p:spPr>
            <a:xfrm>
              <a:off x="5761900" y="4174908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F/C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2D6599CF-AA77-4B45-91CB-4D3809EAFF43}"/>
                </a:ext>
              </a:extLst>
            </p:cNvPr>
            <p:cNvSpPr/>
            <p:nvPr/>
          </p:nvSpPr>
          <p:spPr>
            <a:xfrm>
              <a:off x="10073956" y="4556422"/>
              <a:ext cx="251999" cy="251999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D0FD0CD4-5388-1B40-9A48-6ECA38F58273}"/>
                </a:ext>
              </a:extLst>
            </p:cNvPr>
            <p:cNvCxnSpPr>
              <a:cxnSpLocks/>
              <a:stCxn id="128" idx="3"/>
              <a:endCxn id="130" idx="0"/>
            </p:cNvCxnSpPr>
            <p:nvPr/>
          </p:nvCxnSpPr>
          <p:spPr>
            <a:xfrm flipV="1">
              <a:off x="9754324" y="4556422"/>
              <a:ext cx="445632" cy="1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1ED09803-C50F-C948-8718-053A449FD2B4}"/>
                </a:ext>
              </a:extLst>
            </p:cNvPr>
            <p:cNvSpPr/>
            <p:nvPr/>
          </p:nvSpPr>
          <p:spPr>
            <a:xfrm>
              <a:off x="10163956" y="4556422"/>
              <a:ext cx="251999" cy="251999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5DB340B8-8F8E-FD41-B3EB-CE113C67DB5B}"/>
                </a:ext>
              </a:extLst>
            </p:cNvPr>
            <p:cNvSpPr/>
            <p:nvPr/>
          </p:nvSpPr>
          <p:spPr>
            <a:xfrm>
              <a:off x="10253077" y="4556422"/>
              <a:ext cx="251999" cy="251999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E7DA42C-6C7C-D04E-A139-4B6BC1739402}"/>
                </a:ext>
              </a:extLst>
            </p:cNvPr>
            <p:cNvCxnSpPr>
              <a:cxnSpLocks/>
              <a:endCxn id="136" idx="6"/>
            </p:cNvCxnSpPr>
            <p:nvPr/>
          </p:nvCxnSpPr>
          <p:spPr>
            <a:xfrm flipV="1">
              <a:off x="10505076" y="4682422"/>
              <a:ext cx="0" cy="47377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03AE6CC8-BDAD-8440-B6B5-FF1CC024E6F1}"/>
                </a:ext>
              </a:extLst>
            </p:cNvPr>
            <p:cNvSpPr/>
            <p:nvPr/>
          </p:nvSpPr>
          <p:spPr>
            <a:xfrm>
              <a:off x="5238388" y="4555729"/>
              <a:ext cx="251999" cy="251999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881BCCD7-8F16-934E-A904-51CD1B074ACE}"/>
                </a:ext>
              </a:extLst>
            </p:cNvPr>
            <p:cNvCxnSpPr>
              <a:cxnSpLocks/>
              <a:stCxn id="143" idx="0"/>
              <a:endCxn id="127" idx="3"/>
            </p:cNvCxnSpPr>
            <p:nvPr/>
          </p:nvCxnSpPr>
          <p:spPr>
            <a:xfrm>
              <a:off x="5505816" y="4554245"/>
              <a:ext cx="378476" cy="2177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93924B8D-A7AC-B54A-9809-44BFC22F207C}"/>
                </a:ext>
              </a:extLst>
            </p:cNvPr>
            <p:cNvSpPr/>
            <p:nvPr/>
          </p:nvSpPr>
          <p:spPr>
            <a:xfrm>
              <a:off x="5314313" y="4555584"/>
              <a:ext cx="251999" cy="251999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1E8F87C9-613C-6A4B-8D15-FF9FDF989FD4}"/>
                </a:ext>
              </a:extLst>
            </p:cNvPr>
            <p:cNvSpPr/>
            <p:nvPr/>
          </p:nvSpPr>
          <p:spPr>
            <a:xfrm>
              <a:off x="5379816" y="4554245"/>
              <a:ext cx="251999" cy="251999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9E74A7F3-9131-B44E-9E1C-4F9D7306A602}"/>
                </a:ext>
              </a:extLst>
            </p:cNvPr>
            <p:cNvCxnSpPr>
              <a:cxnSpLocks/>
              <a:endCxn id="140" idx="2"/>
            </p:cNvCxnSpPr>
            <p:nvPr/>
          </p:nvCxnSpPr>
          <p:spPr>
            <a:xfrm flipV="1">
              <a:off x="5238388" y="4681729"/>
              <a:ext cx="0" cy="457133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&quot;No&quot; Symbol 156">
              <a:extLst>
                <a:ext uri="{FF2B5EF4-FFF2-40B4-BE49-F238E27FC236}">
                  <a16:creationId xmlns:a16="http://schemas.microsoft.com/office/drawing/2014/main" id="{8BD291BE-845A-F848-8B76-53B0D2269540}"/>
                </a:ext>
              </a:extLst>
            </p:cNvPr>
            <p:cNvSpPr/>
            <p:nvPr/>
          </p:nvSpPr>
          <p:spPr>
            <a:xfrm rot="8100000">
              <a:off x="5059150" y="5139432"/>
              <a:ext cx="360000" cy="360000"/>
            </a:xfrm>
            <a:prstGeom prst="noSmoking">
              <a:avLst>
                <a:gd name="adj" fmla="val 4044"/>
              </a:avLst>
            </a:prstGeom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8" name="&quot;No&quot; Symbol 157">
              <a:extLst>
                <a:ext uri="{FF2B5EF4-FFF2-40B4-BE49-F238E27FC236}">
                  <a16:creationId xmlns:a16="http://schemas.microsoft.com/office/drawing/2014/main" id="{CC214E61-1068-FB47-90EB-3608E8643BE4}"/>
                </a:ext>
              </a:extLst>
            </p:cNvPr>
            <p:cNvSpPr/>
            <p:nvPr/>
          </p:nvSpPr>
          <p:spPr>
            <a:xfrm rot="8100000">
              <a:off x="10325076" y="5160699"/>
              <a:ext cx="360000" cy="360000"/>
            </a:xfrm>
            <a:prstGeom prst="noSmoking">
              <a:avLst>
                <a:gd name="adj" fmla="val 404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0935902F-AF03-C847-9080-93A8F9E843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8102" y="5441361"/>
              <a:ext cx="172978" cy="13263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51D83077-1F03-D94D-BB9E-F508244FF0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6184" y="5507676"/>
              <a:ext cx="172978" cy="13263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67916910-6F13-AD4F-9BAF-72747B8E0E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51874" y="5441361"/>
              <a:ext cx="172978" cy="13263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4AA10B54-002D-0D4D-A8CB-272CBE5D3F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99956" y="5507676"/>
              <a:ext cx="172978" cy="13263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BEDD67D2-CEE0-F344-BCB6-9D37807540C6}"/>
                </a:ext>
              </a:extLst>
            </p:cNvPr>
            <p:cNvSpPr txBox="1"/>
            <p:nvPr/>
          </p:nvSpPr>
          <p:spPr>
            <a:xfrm>
              <a:off x="3123922" y="4477718"/>
              <a:ext cx="2198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20 m SM2000 fiber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A13F4ACB-9F6A-C743-A387-EB05CCC80771}"/>
                </a:ext>
              </a:extLst>
            </p:cNvPr>
            <p:cNvSpPr txBox="1"/>
            <p:nvPr/>
          </p:nvSpPr>
          <p:spPr>
            <a:xfrm>
              <a:off x="3902611" y="5156033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Detector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4171160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" y="6319538"/>
            <a:ext cx="2667000" cy="48767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-13625" y="1570232"/>
            <a:ext cx="12205625" cy="0"/>
          </a:xfrm>
          <a:prstGeom prst="line">
            <a:avLst/>
          </a:prstGeom>
          <a:ln w="50800">
            <a:gradFill>
              <a:gsLst>
                <a:gs pos="34000">
                  <a:schemeClr val="accent2"/>
                </a:gs>
                <a:gs pos="89000">
                  <a:schemeClr val="bg1">
                    <a:lumMod val="8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442EE5D-F92E-CF43-946C-AE31D2847361}"/>
              </a:ext>
            </a:extLst>
          </p:cNvPr>
          <p:cNvSpPr txBox="1"/>
          <p:nvPr/>
        </p:nvSpPr>
        <p:spPr>
          <a:xfrm>
            <a:off x="585524" y="874775"/>
            <a:ext cx="9171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Generation and Detection of Down-converted Photon Pairs at 2.080 µm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CFD0D2-6B51-9240-905F-87B5DE668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5609" y="6319539"/>
            <a:ext cx="1373470" cy="424960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9E2F0928-1285-BB46-8E97-12B00B37F5B9}"/>
              </a:ext>
            </a:extLst>
          </p:cNvPr>
          <p:cNvSpPr txBox="1"/>
          <p:nvPr/>
        </p:nvSpPr>
        <p:spPr>
          <a:xfrm>
            <a:off x="2259629" y="-1056065"/>
            <a:ext cx="133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347 nm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 = 58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mW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1E3402A-7784-7847-9275-2E8BC81F2D36}"/>
              </a:ext>
            </a:extLst>
          </p:cNvPr>
          <p:cNvSpPr txBox="1"/>
          <p:nvPr/>
        </p:nvSpPr>
        <p:spPr>
          <a:xfrm>
            <a:off x="4745530" y="-1249839"/>
            <a:ext cx="2933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Down conversion module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(2 type 1 BBO crystals) 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04D77D41-6A84-6E4E-A90B-7B572B8A6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465423" y="2381500"/>
            <a:ext cx="4169026" cy="312677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98156C49-56C1-2D44-AC46-3D901C4BA1EC}"/>
              </a:ext>
            </a:extLst>
          </p:cNvPr>
          <p:cNvSpPr/>
          <p:nvPr/>
        </p:nvSpPr>
        <p:spPr>
          <a:xfrm>
            <a:off x="194310" y="2559394"/>
            <a:ext cx="562781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Detection via superconducting nanowire single-photon detector (SNSPD)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optimised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for radiation at 1560 nm. 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System detection efficiency of ~10</a:t>
            </a:r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−5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at 2 </a:t>
            </a:r>
            <a:r>
              <a:rPr lang="el-G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μ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m.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generated photons at 2 µm are coupled to SM2000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fibres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and routed to the SNSPDs 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SNSPD operates at &lt; 3K.</a:t>
            </a:r>
          </a:p>
        </p:txBody>
      </p:sp>
    </p:spTree>
    <p:extLst>
      <p:ext uri="{BB962C8B-B14F-4D97-AF65-F5344CB8AC3E}">
        <p14:creationId xmlns:p14="http://schemas.microsoft.com/office/powerpoint/2010/main" val="2556379999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" y="6319538"/>
            <a:ext cx="2667000" cy="48767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-13625" y="1570232"/>
            <a:ext cx="12205625" cy="0"/>
          </a:xfrm>
          <a:prstGeom prst="line">
            <a:avLst/>
          </a:prstGeom>
          <a:ln w="50800">
            <a:gradFill>
              <a:gsLst>
                <a:gs pos="34000">
                  <a:schemeClr val="accent2"/>
                </a:gs>
                <a:gs pos="89000">
                  <a:schemeClr val="bg1">
                    <a:lumMod val="8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442EE5D-F92E-CF43-946C-AE31D2847361}"/>
              </a:ext>
            </a:extLst>
          </p:cNvPr>
          <p:cNvSpPr txBox="1"/>
          <p:nvPr/>
        </p:nvSpPr>
        <p:spPr>
          <a:xfrm>
            <a:off x="585524" y="874775"/>
            <a:ext cx="9171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Generation and Detection of Down-converted Photon Pairs at 2.080 µm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CFD0D2-6B51-9240-905F-87B5DE668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5609" y="6319539"/>
            <a:ext cx="1373470" cy="424960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9E2F0928-1285-BB46-8E97-12B00B37F5B9}"/>
              </a:ext>
            </a:extLst>
          </p:cNvPr>
          <p:cNvSpPr txBox="1"/>
          <p:nvPr/>
        </p:nvSpPr>
        <p:spPr>
          <a:xfrm>
            <a:off x="2259629" y="-1056065"/>
            <a:ext cx="133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347 nm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 = 58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mW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1E3402A-7784-7847-9275-2E8BC81F2D36}"/>
              </a:ext>
            </a:extLst>
          </p:cNvPr>
          <p:cNvSpPr txBox="1"/>
          <p:nvPr/>
        </p:nvSpPr>
        <p:spPr>
          <a:xfrm>
            <a:off x="4745530" y="-1249839"/>
            <a:ext cx="2933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Down conversion module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(2 type 1 BBO crystals) 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2C936E7-0C68-4742-8A95-9B04616BF2A4}"/>
              </a:ext>
            </a:extLst>
          </p:cNvPr>
          <p:cNvSpPr/>
          <p:nvPr/>
        </p:nvSpPr>
        <p:spPr>
          <a:xfrm>
            <a:off x="5362414" y="2921389"/>
            <a:ext cx="601334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1 mm long magnesium-doped periodically-poled lithium-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niobate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crystal (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MgO:PPLN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) crystal with 31.62 µm poling period at a temperature of 40ºC.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Characterization using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InGaAs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detectors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6FB728F4-201D-8E4C-9C79-BD7A84FC6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900" y="6199322"/>
            <a:ext cx="1116095" cy="6078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0F841F-8631-124F-889E-177D88775E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064" y="1928915"/>
            <a:ext cx="4735128" cy="361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20710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" y="6319538"/>
            <a:ext cx="2667000" cy="48767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-13625" y="1570232"/>
            <a:ext cx="12205625" cy="0"/>
          </a:xfrm>
          <a:prstGeom prst="line">
            <a:avLst/>
          </a:prstGeom>
          <a:ln w="50800">
            <a:gradFill>
              <a:gsLst>
                <a:gs pos="34000">
                  <a:schemeClr val="accent2"/>
                </a:gs>
                <a:gs pos="89000">
                  <a:schemeClr val="bg1">
                    <a:lumMod val="8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442EE5D-F92E-CF43-946C-AE31D2847361}"/>
              </a:ext>
            </a:extLst>
          </p:cNvPr>
          <p:cNvSpPr txBox="1"/>
          <p:nvPr/>
        </p:nvSpPr>
        <p:spPr>
          <a:xfrm>
            <a:off x="585524" y="874775"/>
            <a:ext cx="9171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Generation and Detection of Down-converted Photon Pairs at 2.080 µm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CFD0D2-6B51-9240-905F-87B5DE668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5609" y="6319539"/>
            <a:ext cx="1373470" cy="424960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9E2F0928-1285-BB46-8E97-12B00B37F5B9}"/>
              </a:ext>
            </a:extLst>
          </p:cNvPr>
          <p:cNvSpPr txBox="1"/>
          <p:nvPr/>
        </p:nvSpPr>
        <p:spPr>
          <a:xfrm>
            <a:off x="2259629" y="-1056065"/>
            <a:ext cx="133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347 nm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 = 58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mW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1E3402A-7784-7847-9275-2E8BC81F2D36}"/>
              </a:ext>
            </a:extLst>
          </p:cNvPr>
          <p:cNvSpPr txBox="1"/>
          <p:nvPr/>
        </p:nvSpPr>
        <p:spPr>
          <a:xfrm>
            <a:off x="4745530" y="-1249839"/>
            <a:ext cx="2933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Down conversion module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(2 type 1 BBO crystals)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24BD4D-AF2A-E747-8058-85B6E3644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76" y="1865580"/>
            <a:ext cx="3553305" cy="2255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B47D16-B3FC-084E-8E10-FD3A72E30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5510" y="4154754"/>
            <a:ext cx="5066887" cy="26045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B85F12-87F4-6B44-AD03-33F2DB695481}"/>
              </a:ext>
            </a:extLst>
          </p:cNvPr>
          <p:cNvSpPr/>
          <p:nvPr/>
        </p:nvSpPr>
        <p:spPr>
          <a:xfrm>
            <a:off x="4036281" y="1800840"/>
            <a:ext cx="7796873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For the first-time, they have generated and detected correlated photon pairs at 2 µm with maximum CAR ~ 11.5.</a:t>
            </a:r>
          </a:p>
          <a:p>
            <a:pPr marL="742950" lvl="1" indent="-28575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These sources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suotable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for daylight free-space QKD in a spectral region with high atmospheric transparency &amp; low solar background.</a:t>
            </a:r>
          </a:p>
          <a:p>
            <a:pPr marL="742950" lvl="1" indent="-28575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Further improvements will be made with improved SNSPD/optical component technology at longer wavelengths as well as minimization of coupling losses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5AF9E5-38BE-1842-A5F4-D52C2A633AB1}"/>
              </a:ext>
            </a:extLst>
          </p:cNvPr>
          <p:cNvSpPr/>
          <p:nvPr/>
        </p:nvSpPr>
        <p:spPr>
          <a:xfrm>
            <a:off x="544045" y="4484974"/>
            <a:ext cx="470927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Future work: </a:t>
            </a:r>
          </a:p>
          <a:p>
            <a:pPr marL="1200150" lvl="2" indent="-285750"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HOM interference at 2 µm</a:t>
            </a:r>
          </a:p>
          <a:p>
            <a:pPr marL="1200150" lvl="2" indent="-285750"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Hyperentanglement at 2 µm</a:t>
            </a:r>
          </a:p>
          <a:p>
            <a:pPr marL="1200150" lvl="2" indent="-285750"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Free space QKD</a:t>
            </a:r>
          </a:p>
        </p:txBody>
      </p:sp>
    </p:spTree>
    <p:extLst>
      <p:ext uri="{BB962C8B-B14F-4D97-AF65-F5344CB8AC3E}">
        <p14:creationId xmlns:p14="http://schemas.microsoft.com/office/powerpoint/2010/main" val="3835290913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E01C1CCE-5053-B443-809C-92A717673F12}"/>
              </a:ext>
            </a:extLst>
          </p:cNvPr>
          <p:cNvGrpSpPr/>
          <p:nvPr/>
        </p:nvGrpSpPr>
        <p:grpSpPr>
          <a:xfrm>
            <a:off x="398595" y="2050934"/>
            <a:ext cx="11793405" cy="2827920"/>
            <a:chOff x="216672" y="3303583"/>
            <a:chExt cx="11793405" cy="28279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2D2CBF-6E78-4042-BC3D-93F8ADCB88B6}"/>
                </a:ext>
              </a:extLst>
            </p:cNvPr>
            <p:cNvSpPr/>
            <p:nvPr/>
          </p:nvSpPr>
          <p:spPr>
            <a:xfrm>
              <a:off x="969383" y="4674284"/>
              <a:ext cx="1309359" cy="768574"/>
            </a:xfrm>
            <a:prstGeom prst="rect">
              <a:avLst/>
            </a:prstGeom>
            <a:gradFill>
              <a:gsLst>
                <a:gs pos="72000">
                  <a:schemeClr val="accent2"/>
                </a:gs>
                <a:gs pos="88000">
                  <a:srgbClr val="941100"/>
                </a:gs>
                <a:gs pos="58000">
                  <a:schemeClr val="accent4">
                    <a:lumMod val="60000"/>
                    <a:lumOff val="40000"/>
                  </a:schemeClr>
                </a:gs>
                <a:gs pos="41000">
                  <a:srgbClr val="70AD47"/>
                </a:gs>
                <a:gs pos="25000">
                  <a:schemeClr val="accent1"/>
                </a:gs>
                <a:gs pos="10000">
                  <a:schemeClr val="accent1">
                    <a:lumMod val="7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73777B0-7006-CD45-937D-BCD14008B26F}"/>
                </a:ext>
              </a:extLst>
            </p:cNvPr>
            <p:cNvSpPr/>
            <p:nvPr/>
          </p:nvSpPr>
          <p:spPr>
            <a:xfrm>
              <a:off x="2278743" y="4674284"/>
              <a:ext cx="3178628" cy="768574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Near IR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1407461-0E04-7C43-9749-EFAD1DA775B3}"/>
                </a:ext>
              </a:extLst>
            </p:cNvPr>
            <p:cNvSpPr/>
            <p:nvPr/>
          </p:nvSpPr>
          <p:spPr>
            <a:xfrm>
              <a:off x="5457371" y="4674284"/>
              <a:ext cx="6183087" cy="768574"/>
            </a:xfrm>
            <a:prstGeom prst="rect">
              <a:avLst/>
            </a:prstGeom>
            <a:gradFill>
              <a:gsLst>
                <a:gs pos="92000">
                  <a:schemeClr val="accent5">
                    <a:lumMod val="20000"/>
                    <a:lumOff val="80000"/>
                  </a:schemeClr>
                </a:gs>
                <a:gs pos="10000">
                  <a:schemeClr val="accent5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Mid-IR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B573BC3-BAB9-684F-A845-FE8999C57D52}"/>
                </a:ext>
              </a:extLst>
            </p:cNvPr>
            <p:cNvCxnSpPr>
              <a:cxnSpLocks/>
            </p:cNvCxnSpPr>
            <p:nvPr/>
          </p:nvCxnSpPr>
          <p:spPr>
            <a:xfrm>
              <a:off x="969383" y="5602514"/>
              <a:ext cx="10874274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0DB5F6-32F1-A34F-811A-B5EDE8006CD6}"/>
                </a:ext>
              </a:extLst>
            </p:cNvPr>
            <p:cNvSpPr txBox="1"/>
            <p:nvPr/>
          </p:nvSpPr>
          <p:spPr>
            <a:xfrm>
              <a:off x="1831343" y="5762171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800 nm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F3709F0-4EA1-6A4D-A22F-3C21675AE553}"/>
                </a:ext>
              </a:extLst>
            </p:cNvPr>
            <p:cNvSpPr/>
            <p:nvPr/>
          </p:nvSpPr>
          <p:spPr>
            <a:xfrm>
              <a:off x="2264227" y="5602514"/>
              <a:ext cx="45719" cy="15965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E4FA655-2A1B-C445-866B-FFCEA483AC40}"/>
                </a:ext>
              </a:extLst>
            </p:cNvPr>
            <p:cNvSpPr/>
            <p:nvPr/>
          </p:nvSpPr>
          <p:spPr>
            <a:xfrm>
              <a:off x="5457371" y="5602513"/>
              <a:ext cx="45719" cy="15965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258C678-F286-DB43-94CB-3D84503C86BE}"/>
                </a:ext>
              </a:extLst>
            </p:cNvPr>
            <p:cNvSpPr/>
            <p:nvPr/>
          </p:nvSpPr>
          <p:spPr>
            <a:xfrm>
              <a:off x="11594739" y="5602512"/>
              <a:ext cx="45719" cy="15965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8C59A51-C92B-F643-A3E2-39B27DE557DC}"/>
                </a:ext>
              </a:extLst>
            </p:cNvPr>
            <p:cNvSpPr txBox="1"/>
            <p:nvPr/>
          </p:nvSpPr>
          <p:spPr>
            <a:xfrm>
              <a:off x="11179400" y="5737157"/>
              <a:ext cx="830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12 µm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7714DEF-A8AB-CE47-BDB6-700E3CB17853}"/>
                </a:ext>
              </a:extLst>
            </p:cNvPr>
            <p:cNvSpPr txBox="1"/>
            <p:nvPr/>
          </p:nvSpPr>
          <p:spPr>
            <a:xfrm>
              <a:off x="5164286" y="5737157"/>
              <a:ext cx="702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3 µm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A5ABBC2-7256-544C-A571-508A758D606C}"/>
                </a:ext>
              </a:extLst>
            </p:cNvPr>
            <p:cNvSpPr txBox="1"/>
            <p:nvPr/>
          </p:nvSpPr>
          <p:spPr>
            <a:xfrm>
              <a:off x="3515683" y="5762169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Near-IR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CB7845-4215-7C47-A3BD-9FBACDF38AA8}"/>
                </a:ext>
              </a:extLst>
            </p:cNvPr>
            <p:cNvSpPr txBox="1"/>
            <p:nvPr/>
          </p:nvSpPr>
          <p:spPr>
            <a:xfrm>
              <a:off x="8116745" y="5737157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Mid-IR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7344049-49A9-B04E-8590-1A94B813D39E}"/>
                </a:ext>
              </a:extLst>
            </p:cNvPr>
            <p:cNvSpPr/>
            <p:nvPr/>
          </p:nvSpPr>
          <p:spPr>
            <a:xfrm>
              <a:off x="1097442" y="4192338"/>
              <a:ext cx="104931" cy="6445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ED61BBA-1CA1-1C44-80EC-A71D19209B04}"/>
                </a:ext>
              </a:extLst>
            </p:cNvPr>
            <p:cNvSpPr/>
            <p:nvPr/>
          </p:nvSpPr>
          <p:spPr>
            <a:xfrm>
              <a:off x="1440474" y="4192339"/>
              <a:ext cx="104931" cy="64457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475D2AC-4B83-9241-9556-E7181AFB757A}"/>
                </a:ext>
              </a:extLst>
            </p:cNvPr>
            <p:cNvSpPr/>
            <p:nvPr/>
          </p:nvSpPr>
          <p:spPr>
            <a:xfrm>
              <a:off x="2667800" y="4217353"/>
              <a:ext cx="104931" cy="64457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F1F9F28-867A-0345-9215-8B0C76557330}"/>
                </a:ext>
              </a:extLst>
            </p:cNvPr>
            <p:cNvSpPr txBox="1"/>
            <p:nvPr/>
          </p:nvSpPr>
          <p:spPr>
            <a:xfrm>
              <a:off x="3048066" y="3318673"/>
              <a:ext cx="12549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Chromacity</a:t>
              </a:r>
            </a:p>
            <a:p>
              <a:r>
                <a:rPr lang="en-US" dirty="0"/>
                <a:t>1040</a:t>
              </a: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C87D7463-BAD4-1D44-91B3-232A3A6A72CD}"/>
                </a:ext>
              </a:extLst>
            </p:cNvPr>
            <p:cNvCxnSpPr>
              <a:cxnSpLocks/>
              <a:stCxn id="23" idx="0"/>
              <a:endCxn id="26" idx="1"/>
            </p:cNvCxnSpPr>
            <p:nvPr/>
          </p:nvCxnSpPr>
          <p:spPr>
            <a:xfrm rot="5400000" flipH="1" flipV="1">
              <a:off x="2596409" y="3765696"/>
              <a:ext cx="575514" cy="327800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lbow Connector 29">
              <a:extLst>
                <a:ext uri="{FF2B5EF4-FFF2-40B4-BE49-F238E27FC236}">
                  <a16:creationId xmlns:a16="http://schemas.microsoft.com/office/drawing/2014/main" id="{05BC4749-623D-714D-8337-B86FF342FF00}"/>
                </a:ext>
              </a:extLst>
            </p:cNvPr>
            <p:cNvCxnSpPr>
              <a:cxnSpLocks/>
              <a:stCxn id="22" idx="0"/>
              <a:endCxn id="33" idx="1"/>
            </p:cNvCxnSpPr>
            <p:nvPr/>
          </p:nvCxnSpPr>
          <p:spPr>
            <a:xfrm rot="5400000" flipH="1" flipV="1">
              <a:off x="1227042" y="3894099"/>
              <a:ext cx="564138" cy="32343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7295E88-77E1-EB48-ACB3-609AE1F9B59A}"/>
                </a:ext>
              </a:extLst>
            </p:cNvPr>
            <p:cNvSpPr txBox="1"/>
            <p:nvPr/>
          </p:nvSpPr>
          <p:spPr>
            <a:xfrm>
              <a:off x="1525283" y="3305035"/>
              <a:ext cx="13078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Chromacity </a:t>
              </a:r>
            </a:p>
            <a:p>
              <a:r>
                <a:rPr lang="en-US" dirty="0"/>
                <a:t>520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1F211E0-834E-D441-9771-40E43186274F}"/>
                </a:ext>
              </a:extLst>
            </p:cNvPr>
            <p:cNvSpPr txBox="1"/>
            <p:nvPr/>
          </p:nvSpPr>
          <p:spPr>
            <a:xfrm>
              <a:off x="216672" y="3303583"/>
              <a:ext cx="8947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THG@</a:t>
              </a:r>
            </a:p>
            <a:p>
              <a:r>
                <a:rPr lang="en-US" dirty="0"/>
                <a:t>347 nm</a:t>
              </a:r>
            </a:p>
          </p:txBody>
        </p:sp>
        <p:cxnSp>
          <p:nvCxnSpPr>
            <p:cNvPr id="39" name="Elbow Connector 38">
              <a:extLst>
                <a:ext uri="{FF2B5EF4-FFF2-40B4-BE49-F238E27FC236}">
                  <a16:creationId xmlns:a16="http://schemas.microsoft.com/office/drawing/2014/main" id="{42B12C85-BD8E-B745-88FB-3A94C94C3C5C}"/>
                </a:ext>
              </a:extLst>
            </p:cNvPr>
            <p:cNvCxnSpPr>
              <a:cxnSpLocks/>
              <a:stCxn id="21" idx="0"/>
              <a:endCxn id="36" idx="3"/>
            </p:cNvCxnSpPr>
            <p:nvPr/>
          </p:nvCxnSpPr>
          <p:spPr>
            <a:xfrm rot="16200000" flipV="1">
              <a:off x="847895" y="3890324"/>
              <a:ext cx="565589" cy="38439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A5BC52-143E-7241-ABCE-CD6F62A86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" y="6319538"/>
            <a:ext cx="2667000" cy="4876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C87820A-0BE8-4742-B82E-E2AD612DD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6" y="8791"/>
            <a:ext cx="12180034" cy="131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80F2832-7627-5B43-9ADE-8F512A60C3FF}"/>
              </a:ext>
            </a:extLst>
          </p:cNvPr>
          <p:cNvSpPr txBox="1"/>
          <p:nvPr/>
        </p:nvSpPr>
        <p:spPr>
          <a:xfrm>
            <a:off x="342973" y="517068"/>
            <a:ext cx="3695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Chromacity – Product Range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9B144E6-3D4B-AA43-8242-AA84C9AEB443}"/>
              </a:ext>
            </a:extLst>
          </p:cNvPr>
          <p:cNvCxnSpPr/>
          <p:nvPr/>
        </p:nvCxnSpPr>
        <p:spPr>
          <a:xfrm>
            <a:off x="0" y="1314220"/>
            <a:ext cx="12205625" cy="0"/>
          </a:xfrm>
          <a:prstGeom prst="line">
            <a:avLst/>
          </a:prstGeom>
          <a:ln w="50800">
            <a:gradFill>
              <a:gsLst>
                <a:gs pos="34000">
                  <a:schemeClr val="accent2"/>
                </a:gs>
                <a:gs pos="89000">
                  <a:schemeClr val="bg1">
                    <a:lumMod val="8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11184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E01C1CCE-5053-B443-809C-92A717673F12}"/>
              </a:ext>
            </a:extLst>
          </p:cNvPr>
          <p:cNvGrpSpPr/>
          <p:nvPr/>
        </p:nvGrpSpPr>
        <p:grpSpPr>
          <a:xfrm>
            <a:off x="398595" y="2050934"/>
            <a:ext cx="11793405" cy="2827920"/>
            <a:chOff x="216672" y="3303583"/>
            <a:chExt cx="11793405" cy="28279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2D2CBF-6E78-4042-BC3D-93F8ADCB88B6}"/>
                </a:ext>
              </a:extLst>
            </p:cNvPr>
            <p:cNvSpPr/>
            <p:nvPr/>
          </p:nvSpPr>
          <p:spPr>
            <a:xfrm>
              <a:off x="969383" y="4674284"/>
              <a:ext cx="1309359" cy="768574"/>
            </a:xfrm>
            <a:prstGeom prst="rect">
              <a:avLst/>
            </a:prstGeom>
            <a:gradFill>
              <a:gsLst>
                <a:gs pos="72000">
                  <a:schemeClr val="accent2"/>
                </a:gs>
                <a:gs pos="88000">
                  <a:srgbClr val="941100"/>
                </a:gs>
                <a:gs pos="58000">
                  <a:schemeClr val="accent4">
                    <a:lumMod val="60000"/>
                    <a:lumOff val="40000"/>
                  </a:schemeClr>
                </a:gs>
                <a:gs pos="41000">
                  <a:srgbClr val="70AD47"/>
                </a:gs>
                <a:gs pos="25000">
                  <a:schemeClr val="accent1"/>
                </a:gs>
                <a:gs pos="10000">
                  <a:schemeClr val="accent1">
                    <a:lumMod val="7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73777B0-7006-CD45-937D-BCD14008B26F}"/>
                </a:ext>
              </a:extLst>
            </p:cNvPr>
            <p:cNvSpPr/>
            <p:nvPr/>
          </p:nvSpPr>
          <p:spPr>
            <a:xfrm>
              <a:off x="2278743" y="4674284"/>
              <a:ext cx="3178628" cy="768574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Near IR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1407461-0E04-7C43-9749-EFAD1DA775B3}"/>
                </a:ext>
              </a:extLst>
            </p:cNvPr>
            <p:cNvSpPr/>
            <p:nvPr/>
          </p:nvSpPr>
          <p:spPr>
            <a:xfrm>
              <a:off x="5457371" y="4674284"/>
              <a:ext cx="6183087" cy="768574"/>
            </a:xfrm>
            <a:prstGeom prst="rect">
              <a:avLst/>
            </a:prstGeom>
            <a:gradFill>
              <a:gsLst>
                <a:gs pos="92000">
                  <a:schemeClr val="accent5">
                    <a:lumMod val="20000"/>
                    <a:lumOff val="80000"/>
                  </a:schemeClr>
                </a:gs>
                <a:gs pos="10000">
                  <a:schemeClr val="accent5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Mid-IR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B573BC3-BAB9-684F-A845-FE8999C57D52}"/>
                </a:ext>
              </a:extLst>
            </p:cNvPr>
            <p:cNvCxnSpPr>
              <a:cxnSpLocks/>
            </p:cNvCxnSpPr>
            <p:nvPr/>
          </p:nvCxnSpPr>
          <p:spPr>
            <a:xfrm>
              <a:off x="969383" y="5602514"/>
              <a:ext cx="10874274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0DB5F6-32F1-A34F-811A-B5EDE8006CD6}"/>
                </a:ext>
              </a:extLst>
            </p:cNvPr>
            <p:cNvSpPr txBox="1"/>
            <p:nvPr/>
          </p:nvSpPr>
          <p:spPr>
            <a:xfrm>
              <a:off x="1831343" y="5762171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800 nm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F3709F0-4EA1-6A4D-A22F-3C21675AE553}"/>
                </a:ext>
              </a:extLst>
            </p:cNvPr>
            <p:cNvSpPr/>
            <p:nvPr/>
          </p:nvSpPr>
          <p:spPr>
            <a:xfrm>
              <a:off x="2264227" y="5602514"/>
              <a:ext cx="45719" cy="15965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E4FA655-2A1B-C445-866B-FFCEA483AC40}"/>
                </a:ext>
              </a:extLst>
            </p:cNvPr>
            <p:cNvSpPr/>
            <p:nvPr/>
          </p:nvSpPr>
          <p:spPr>
            <a:xfrm>
              <a:off x="5457371" y="5602513"/>
              <a:ext cx="45719" cy="15965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258C678-F286-DB43-94CB-3D84503C86BE}"/>
                </a:ext>
              </a:extLst>
            </p:cNvPr>
            <p:cNvSpPr/>
            <p:nvPr/>
          </p:nvSpPr>
          <p:spPr>
            <a:xfrm>
              <a:off x="11594739" y="5602512"/>
              <a:ext cx="45719" cy="15965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8C59A51-C92B-F643-A3E2-39B27DE557DC}"/>
                </a:ext>
              </a:extLst>
            </p:cNvPr>
            <p:cNvSpPr txBox="1"/>
            <p:nvPr/>
          </p:nvSpPr>
          <p:spPr>
            <a:xfrm>
              <a:off x="11179400" y="5737157"/>
              <a:ext cx="830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12 µm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7714DEF-A8AB-CE47-BDB6-700E3CB17853}"/>
                </a:ext>
              </a:extLst>
            </p:cNvPr>
            <p:cNvSpPr txBox="1"/>
            <p:nvPr/>
          </p:nvSpPr>
          <p:spPr>
            <a:xfrm>
              <a:off x="5164286" y="5737157"/>
              <a:ext cx="702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3 µm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A5ABBC2-7256-544C-A571-508A758D606C}"/>
                </a:ext>
              </a:extLst>
            </p:cNvPr>
            <p:cNvSpPr txBox="1"/>
            <p:nvPr/>
          </p:nvSpPr>
          <p:spPr>
            <a:xfrm>
              <a:off x="3515683" y="5762169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Near-IR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CB7845-4215-7C47-A3BD-9FBACDF38AA8}"/>
                </a:ext>
              </a:extLst>
            </p:cNvPr>
            <p:cNvSpPr txBox="1"/>
            <p:nvPr/>
          </p:nvSpPr>
          <p:spPr>
            <a:xfrm>
              <a:off x="8116745" y="5737157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Mid-IR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7344049-49A9-B04E-8590-1A94B813D39E}"/>
                </a:ext>
              </a:extLst>
            </p:cNvPr>
            <p:cNvSpPr/>
            <p:nvPr/>
          </p:nvSpPr>
          <p:spPr>
            <a:xfrm>
              <a:off x="1097442" y="4192338"/>
              <a:ext cx="104931" cy="6445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ED61BBA-1CA1-1C44-80EC-A71D19209B04}"/>
                </a:ext>
              </a:extLst>
            </p:cNvPr>
            <p:cNvSpPr/>
            <p:nvPr/>
          </p:nvSpPr>
          <p:spPr>
            <a:xfrm>
              <a:off x="1440474" y="4192339"/>
              <a:ext cx="104931" cy="64457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475D2AC-4B83-9241-9556-E7181AFB757A}"/>
                </a:ext>
              </a:extLst>
            </p:cNvPr>
            <p:cNvSpPr/>
            <p:nvPr/>
          </p:nvSpPr>
          <p:spPr>
            <a:xfrm>
              <a:off x="2667800" y="4217353"/>
              <a:ext cx="104931" cy="64457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734B675-6C87-E142-98E0-64C6E1D3F963}"/>
                </a:ext>
              </a:extLst>
            </p:cNvPr>
            <p:cNvSpPr/>
            <p:nvPr/>
          </p:nvSpPr>
          <p:spPr>
            <a:xfrm flipH="1">
              <a:off x="3364321" y="4192338"/>
              <a:ext cx="2719424" cy="64457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OPO NEAR-IR</a:t>
              </a:r>
            </a:p>
            <a:p>
              <a:pPr algn="ctr"/>
              <a:r>
                <a:rPr lang="en-US" dirty="0"/>
                <a:t>1.45 µm – 4.2 µm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A46F3B7-4096-324B-B1A0-B584B733456D}"/>
                </a:ext>
              </a:extLst>
            </p:cNvPr>
            <p:cNvSpPr/>
            <p:nvPr/>
          </p:nvSpPr>
          <p:spPr>
            <a:xfrm flipH="1">
              <a:off x="6675335" y="4189826"/>
              <a:ext cx="4973318" cy="64457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OPO MID-ID</a:t>
              </a:r>
            </a:p>
            <a:p>
              <a:pPr algn="ctr"/>
              <a:r>
                <a:rPr lang="en-US" dirty="0"/>
                <a:t>5 µm – 12 µm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F1F9F28-867A-0345-9215-8B0C76557330}"/>
                </a:ext>
              </a:extLst>
            </p:cNvPr>
            <p:cNvSpPr txBox="1"/>
            <p:nvPr/>
          </p:nvSpPr>
          <p:spPr>
            <a:xfrm>
              <a:off x="3048066" y="3318673"/>
              <a:ext cx="12549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Chromacity</a:t>
              </a:r>
            </a:p>
            <a:p>
              <a:r>
                <a:rPr lang="en-US" dirty="0"/>
                <a:t>1040</a:t>
              </a: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C87D7463-BAD4-1D44-91B3-232A3A6A72CD}"/>
                </a:ext>
              </a:extLst>
            </p:cNvPr>
            <p:cNvCxnSpPr>
              <a:cxnSpLocks/>
              <a:stCxn id="23" idx="0"/>
              <a:endCxn id="26" idx="1"/>
            </p:cNvCxnSpPr>
            <p:nvPr/>
          </p:nvCxnSpPr>
          <p:spPr>
            <a:xfrm rot="5400000" flipH="1" flipV="1">
              <a:off x="2596409" y="3765696"/>
              <a:ext cx="575514" cy="327800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lbow Connector 29">
              <a:extLst>
                <a:ext uri="{FF2B5EF4-FFF2-40B4-BE49-F238E27FC236}">
                  <a16:creationId xmlns:a16="http://schemas.microsoft.com/office/drawing/2014/main" id="{05BC4749-623D-714D-8337-B86FF342FF00}"/>
                </a:ext>
              </a:extLst>
            </p:cNvPr>
            <p:cNvCxnSpPr>
              <a:cxnSpLocks/>
              <a:stCxn id="22" idx="0"/>
              <a:endCxn id="33" idx="1"/>
            </p:cNvCxnSpPr>
            <p:nvPr/>
          </p:nvCxnSpPr>
          <p:spPr>
            <a:xfrm rot="5400000" flipH="1" flipV="1">
              <a:off x="1227042" y="3894099"/>
              <a:ext cx="564138" cy="32343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7295E88-77E1-EB48-ACB3-609AE1F9B59A}"/>
                </a:ext>
              </a:extLst>
            </p:cNvPr>
            <p:cNvSpPr txBox="1"/>
            <p:nvPr/>
          </p:nvSpPr>
          <p:spPr>
            <a:xfrm>
              <a:off x="1525283" y="3305035"/>
              <a:ext cx="13078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Chromacity </a:t>
              </a:r>
            </a:p>
            <a:p>
              <a:r>
                <a:rPr lang="en-US" dirty="0"/>
                <a:t>520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1F211E0-834E-D441-9771-40E43186274F}"/>
                </a:ext>
              </a:extLst>
            </p:cNvPr>
            <p:cNvSpPr txBox="1"/>
            <p:nvPr/>
          </p:nvSpPr>
          <p:spPr>
            <a:xfrm>
              <a:off x="216672" y="3303583"/>
              <a:ext cx="8947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THG@</a:t>
              </a:r>
            </a:p>
            <a:p>
              <a:r>
                <a:rPr lang="en-US" dirty="0"/>
                <a:t>347 nm</a:t>
              </a:r>
            </a:p>
          </p:txBody>
        </p:sp>
        <p:cxnSp>
          <p:nvCxnSpPr>
            <p:cNvPr id="39" name="Elbow Connector 38">
              <a:extLst>
                <a:ext uri="{FF2B5EF4-FFF2-40B4-BE49-F238E27FC236}">
                  <a16:creationId xmlns:a16="http://schemas.microsoft.com/office/drawing/2014/main" id="{42B12C85-BD8E-B745-88FB-3A94C94C3C5C}"/>
                </a:ext>
              </a:extLst>
            </p:cNvPr>
            <p:cNvCxnSpPr>
              <a:cxnSpLocks/>
              <a:stCxn id="21" idx="0"/>
              <a:endCxn id="36" idx="3"/>
            </p:cNvCxnSpPr>
            <p:nvPr/>
          </p:nvCxnSpPr>
          <p:spPr>
            <a:xfrm rot="16200000" flipV="1">
              <a:off x="847895" y="3890324"/>
              <a:ext cx="565589" cy="38439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A5BC52-143E-7241-ABCE-CD6F62A86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" y="6319538"/>
            <a:ext cx="2667000" cy="4876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288B156-C7E4-A54B-BD5F-632108B70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6" y="8791"/>
            <a:ext cx="12180034" cy="131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1E01EF6-BD4F-4944-9900-7732B87CE750}"/>
              </a:ext>
            </a:extLst>
          </p:cNvPr>
          <p:cNvSpPr txBox="1"/>
          <p:nvPr/>
        </p:nvSpPr>
        <p:spPr>
          <a:xfrm>
            <a:off x="342973" y="517068"/>
            <a:ext cx="3695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Chromacity – Product Range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E0F00E0-03CD-9045-B4C2-D70BF2712EEF}"/>
              </a:ext>
            </a:extLst>
          </p:cNvPr>
          <p:cNvCxnSpPr/>
          <p:nvPr/>
        </p:nvCxnSpPr>
        <p:spPr>
          <a:xfrm>
            <a:off x="0" y="1314220"/>
            <a:ext cx="12205625" cy="0"/>
          </a:xfrm>
          <a:prstGeom prst="line">
            <a:avLst/>
          </a:prstGeom>
          <a:ln w="50800">
            <a:gradFill>
              <a:gsLst>
                <a:gs pos="34000">
                  <a:schemeClr val="accent2"/>
                </a:gs>
                <a:gs pos="89000">
                  <a:schemeClr val="bg1">
                    <a:lumMod val="8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230578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6" y="8791"/>
            <a:ext cx="12180034" cy="1218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10" y="6319538"/>
            <a:ext cx="2667000" cy="48767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67412" y="417757"/>
            <a:ext cx="3355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Chromacity </a:t>
            </a:r>
            <a:r>
              <a:rPr lang="mr-I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Helvetica Neue" charset="0"/>
              </a:rPr>
              <a:t>–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 Introduction</a:t>
            </a:r>
          </a:p>
        </p:txBody>
      </p:sp>
      <p:sp>
        <p:nvSpPr>
          <p:cNvPr id="18" name="Content Placeholder 3"/>
          <p:cNvSpPr txBox="1">
            <a:spLocks/>
          </p:cNvSpPr>
          <p:nvPr/>
        </p:nvSpPr>
        <p:spPr>
          <a:xfrm>
            <a:off x="-31791" y="2001787"/>
            <a:ext cx="6091717" cy="374135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</a:rPr>
              <a:t>Founded in 2013, based in Edinburgh, Scotland.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</a:rPr>
              <a:t>Venture capital backed.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</a:rPr>
              <a:t>Chromacity design and manufacture ultrafast lasers for industrial and fundamental research markets.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</a:rPr>
              <a:t>Recognised leaders in innovation in near and mid infra-red laser development.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</a:rPr>
              <a:t>Specialize in Optical Parametric Oscillator (OPO) designs.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</a:rPr>
              <a:t>Technical capability to design and build custom lasers that operate at unusual wavelengths.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</a:rPr>
              <a:t>Patented Technology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986A17-9475-3B41-AF42-2CE69B6F951E}"/>
              </a:ext>
            </a:extLst>
          </p:cNvPr>
          <p:cNvGrpSpPr/>
          <p:nvPr/>
        </p:nvGrpSpPr>
        <p:grpSpPr>
          <a:xfrm>
            <a:off x="6239442" y="2062997"/>
            <a:ext cx="5439923" cy="3066942"/>
            <a:chOff x="5605205" y="1501304"/>
            <a:chExt cx="6261674" cy="342167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5205" y="1501304"/>
              <a:ext cx="2279279" cy="3421678"/>
            </a:xfrm>
            <a:prstGeom prst="rect">
              <a:avLst/>
            </a:prstGeom>
          </p:spPr>
        </p:pic>
        <p:sp>
          <p:nvSpPr>
            <p:cNvPr id="23" name="Triangle 22"/>
            <p:cNvSpPr/>
            <p:nvPr/>
          </p:nvSpPr>
          <p:spPr>
            <a:xfrm rot="16200000">
              <a:off x="7346580" y="3209142"/>
              <a:ext cx="1683233" cy="1671853"/>
            </a:xfrm>
            <a:prstGeom prst="triangle">
              <a:avLst>
                <a:gd name="adj" fmla="val 48532"/>
              </a:avLst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85682" y="3203453"/>
              <a:ext cx="2781197" cy="1683233"/>
            </a:xfrm>
            <a:prstGeom prst="rect">
              <a:avLst/>
            </a:prstGeom>
            <a:ln w="38100">
              <a:solidFill>
                <a:schemeClr val="accent2"/>
              </a:solidFill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3990" y="3957538"/>
              <a:ext cx="250006" cy="252342"/>
            </a:xfrm>
            <a:prstGeom prst="rect">
              <a:avLst/>
            </a:prstGeom>
          </p:spPr>
        </p:pic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6D86361-30DD-7C44-B07C-1899974DF60B}"/>
              </a:ext>
            </a:extLst>
          </p:cNvPr>
          <p:cNvCxnSpPr/>
          <p:nvPr/>
        </p:nvCxnSpPr>
        <p:spPr>
          <a:xfrm>
            <a:off x="0" y="1226832"/>
            <a:ext cx="12205625" cy="0"/>
          </a:xfrm>
          <a:prstGeom prst="line">
            <a:avLst/>
          </a:prstGeom>
          <a:ln w="50800">
            <a:gradFill>
              <a:gsLst>
                <a:gs pos="34000">
                  <a:schemeClr val="accent2"/>
                </a:gs>
                <a:gs pos="89000">
                  <a:schemeClr val="bg1">
                    <a:lumMod val="8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751577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" y="6319538"/>
            <a:ext cx="2667000" cy="4876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4350" y="0"/>
            <a:ext cx="5549566" cy="1947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C864B0-AFD7-8644-9B38-0725FA199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Company Confidential</a:t>
            </a:r>
          </a:p>
        </p:txBody>
      </p:sp>
      <p:sp>
        <p:nvSpPr>
          <p:cNvPr id="25" name="Content Placeholder 3"/>
          <p:cNvSpPr txBox="1">
            <a:spLocks/>
          </p:cNvSpPr>
          <p:nvPr/>
        </p:nvSpPr>
        <p:spPr>
          <a:xfrm>
            <a:off x="194310" y="2145521"/>
            <a:ext cx="5170155" cy="155999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The Chromacity OPO provides tunable output from 1.4 - 4.2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ymbol" panose="05050102010706020507" pitchFamily="18" charset="2"/>
                <a:ea typeface="Helvetica Neue" charset="0"/>
                <a:cs typeface="Helvetica Neue" charset="0"/>
              </a:rPr>
              <a:t>m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m.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Underlying OPO architecture is able to work with a range of existing non-linear crystals.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Helvetica Neue" charset="0"/>
              <a:ea typeface="Helvetica Neue" charset="0"/>
              <a:cs typeface="Helvetica Neue" charset="0"/>
            </a:endParaRP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8891" y="3658810"/>
            <a:ext cx="4883217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Delivers light from 1.4 µm – 4.2 µm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Typically 1-5 </a:t>
            </a:r>
            <a:r>
              <a:rPr lang="en-US" sz="1400" dirty="0" err="1">
                <a:latin typeface="Helvetica Neue" charset="0"/>
                <a:ea typeface="Helvetica Neue" charset="0"/>
                <a:cs typeface="Helvetica Neue" charset="0"/>
              </a:rPr>
              <a:t>ps</a:t>
            </a: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 output at 100 MHz 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Signal 1.4 µm - 1.9 µm up to 1.5 W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Idler 2.3 µm </a:t>
            </a:r>
            <a:r>
              <a:rPr lang="mr-IN" sz="1400" dirty="0">
                <a:latin typeface="Helvetica Neue" charset="0"/>
                <a:ea typeface="Helvetica Neue" charset="0"/>
                <a:cs typeface="Helvetica Neue" charset="0"/>
              </a:rPr>
              <a:t>–</a:t>
            </a: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 4 µm up to 350 </a:t>
            </a:r>
            <a:r>
              <a:rPr lang="en-US" sz="1400" dirty="0" err="1">
                <a:latin typeface="Helvetica Neue" charset="0"/>
                <a:ea typeface="Helvetica Neue" charset="0"/>
                <a:cs typeface="Helvetica Neue" charset="0"/>
              </a:rPr>
              <a:t>mW</a:t>
            </a: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 (near IR)</a:t>
            </a:r>
          </a:p>
          <a:p>
            <a:pPr marL="742950" lvl="1" indent="-285750">
              <a:spcAft>
                <a:spcPts val="6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Pumped by an integrated Chromacity 1040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Residual pump up to 500 mW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DBCE6BF-EEA8-F24B-B9E0-3376554BE993}"/>
              </a:ext>
            </a:extLst>
          </p:cNvPr>
          <p:cNvSpPr/>
          <p:nvPr/>
        </p:nvSpPr>
        <p:spPr>
          <a:xfrm>
            <a:off x="1095763" y="3588047"/>
            <a:ext cx="3929475" cy="1929170"/>
          </a:xfrm>
          <a:prstGeom prst="roundRect">
            <a:avLst>
              <a:gd name="adj" fmla="val 1263"/>
            </a:avLst>
          </a:prstGeom>
          <a:noFill/>
          <a:ln w="381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3553" y="14811"/>
            <a:ext cx="3535260" cy="172214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55443" y="716423"/>
            <a:ext cx="1389530" cy="241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42EE5D-F92E-CF43-946C-AE31D2847361}"/>
              </a:ext>
            </a:extLst>
          </p:cNvPr>
          <p:cNvSpPr txBox="1"/>
          <p:nvPr/>
        </p:nvSpPr>
        <p:spPr>
          <a:xfrm>
            <a:off x="340137" y="587743"/>
            <a:ext cx="6510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Chromacity OPO / Chromacity FIR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725281"/>
            <a:ext cx="12205625" cy="0"/>
          </a:xfrm>
          <a:prstGeom prst="line">
            <a:avLst/>
          </a:prstGeom>
          <a:ln w="50800">
            <a:gradFill>
              <a:gsLst>
                <a:gs pos="34000">
                  <a:schemeClr val="accent2"/>
                </a:gs>
                <a:gs pos="89000">
                  <a:schemeClr val="bg1">
                    <a:lumMod val="8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0136" y="970334"/>
            <a:ext cx="5440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Near-Infrared and mid-Infrared OPOs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398146F3-46A8-487B-B112-3BB97487263F}"/>
              </a:ext>
            </a:extLst>
          </p:cNvPr>
          <p:cNvSpPr txBox="1">
            <a:spLocks/>
          </p:cNvSpPr>
          <p:nvPr/>
        </p:nvSpPr>
        <p:spPr>
          <a:xfrm>
            <a:off x="6096000" y="2106592"/>
            <a:ext cx="5170155" cy="10456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The Chromacity FIR is the world’s first commercial mid-infrared OPO </a:t>
            </a: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Pumped by an integrated Chromacity 1040 is available in different variants depending on customer requirements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Helvetica Neue" charset="0"/>
              <a:ea typeface="Helvetica Neue" charset="0"/>
              <a:cs typeface="Helvetica Neue" charset="0"/>
            </a:endParaRPr>
          </a:p>
          <a:p>
            <a:pPr marL="457200" lvl="1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" name="Rounded Rectangle 25">
            <a:extLst>
              <a:ext uri="{FF2B5EF4-FFF2-40B4-BE49-F238E27FC236}">
                <a16:creationId xmlns:a16="http://schemas.microsoft.com/office/drawing/2014/main" id="{079ECFC7-DC18-494A-8581-4664AA8D09FD}"/>
              </a:ext>
            </a:extLst>
          </p:cNvPr>
          <p:cNvSpPr/>
          <p:nvPr/>
        </p:nvSpPr>
        <p:spPr>
          <a:xfrm>
            <a:off x="6796704" y="3627293"/>
            <a:ext cx="4161895" cy="1834050"/>
          </a:xfrm>
          <a:prstGeom prst="roundRect">
            <a:avLst>
              <a:gd name="adj" fmla="val 1263"/>
            </a:avLst>
          </a:prstGeom>
          <a:noFill/>
          <a:ln w="381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7DE0E0-2441-4DFC-BDE2-2928A85F217A}"/>
              </a:ext>
            </a:extLst>
          </p:cNvPr>
          <p:cNvSpPr/>
          <p:nvPr/>
        </p:nvSpPr>
        <p:spPr>
          <a:xfrm>
            <a:off x="6403561" y="3697932"/>
            <a:ext cx="444793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Delivers light from 5 µm - 12 µm in discrete broadband spectra</a:t>
            </a:r>
          </a:p>
          <a:p>
            <a:pPr marL="742950" lvl="1" indent="-285750">
              <a:spcAft>
                <a:spcPts val="6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~100mW at 5 µm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~10 mW at 12 µm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Pumped by an integrated  Chromacity 1040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Residual pump up to 500 mW available</a:t>
            </a:r>
          </a:p>
        </p:txBody>
      </p:sp>
    </p:spTree>
    <p:extLst>
      <p:ext uri="{BB962C8B-B14F-4D97-AF65-F5344CB8AC3E}">
        <p14:creationId xmlns:p14="http://schemas.microsoft.com/office/powerpoint/2010/main" val="582411528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3A5EF0E-3CF2-DD4B-83C6-28E90D1C100B}"/>
              </a:ext>
            </a:extLst>
          </p:cNvPr>
          <p:cNvCxnSpPr>
            <a:cxnSpLocks/>
          </p:cNvCxnSpPr>
          <p:nvPr/>
        </p:nvCxnSpPr>
        <p:spPr>
          <a:xfrm>
            <a:off x="6600825" y="3141069"/>
            <a:ext cx="1999906" cy="0"/>
          </a:xfrm>
          <a:prstGeom prst="line">
            <a:avLst/>
          </a:prstGeom>
          <a:ln w="34925">
            <a:solidFill>
              <a:srgbClr val="941100"/>
            </a:solidFill>
            <a:headEnd type="none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197E6D2-EE1A-504A-BA28-660F5AE53553}"/>
              </a:ext>
            </a:extLst>
          </p:cNvPr>
          <p:cNvCxnSpPr>
            <a:cxnSpLocks/>
          </p:cNvCxnSpPr>
          <p:nvPr/>
        </p:nvCxnSpPr>
        <p:spPr>
          <a:xfrm>
            <a:off x="6600825" y="2914552"/>
            <a:ext cx="1999906" cy="0"/>
          </a:xfrm>
          <a:prstGeom prst="line">
            <a:avLst/>
          </a:prstGeom>
          <a:ln w="34925">
            <a:solidFill>
              <a:schemeClr val="accent1"/>
            </a:solidFill>
            <a:headEnd type="none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AE6EBE3-C961-EB43-9F19-491859CB070E}"/>
              </a:ext>
            </a:extLst>
          </p:cNvPr>
          <p:cNvGrpSpPr/>
          <p:nvPr/>
        </p:nvGrpSpPr>
        <p:grpSpPr>
          <a:xfrm rot="11714695">
            <a:off x="6163321" y="2812481"/>
            <a:ext cx="266698" cy="457808"/>
            <a:chOff x="6479128" y="2425700"/>
            <a:chExt cx="266698" cy="457808"/>
          </a:xfrm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7F6626E0-BC81-C847-921F-23354DDB5881}"/>
                </a:ext>
              </a:extLst>
            </p:cNvPr>
            <p:cNvSpPr/>
            <p:nvPr/>
          </p:nvSpPr>
          <p:spPr>
            <a:xfrm>
              <a:off x="6479128" y="2462939"/>
              <a:ext cx="136263" cy="393700"/>
            </a:xfrm>
            <a:prstGeom prst="roundRect">
              <a:avLst/>
            </a:prstGeom>
            <a:solidFill>
              <a:schemeClr val="accent1">
                <a:alpha val="8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B30A648-B7C0-3648-98C3-97DACC8F9E75}"/>
                </a:ext>
              </a:extLst>
            </p:cNvPr>
            <p:cNvSpPr/>
            <p:nvPr/>
          </p:nvSpPr>
          <p:spPr>
            <a:xfrm>
              <a:off x="6570941" y="2462939"/>
              <a:ext cx="87305" cy="39641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A4C95A2-CC73-C847-AAAB-15455506E1C9}"/>
                </a:ext>
              </a:extLst>
            </p:cNvPr>
            <p:cNvSpPr/>
            <p:nvPr/>
          </p:nvSpPr>
          <p:spPr>
            <a:xfrm>
              <a:off x="6610360" y="2425700"/>
              <a:ext cx="135466" cy="457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1E7D9F1-4CC9-7A49-9C6A-88C1548F297B}"/>
              </a:ext>
            </a:extLst>
          </p:cNvPr>
          <p:cNvGrpSpPr/>
          <p:nvPr/>
        </p:nvGrpSpPr>
        <p:grpSpPr>
          <a:xfrm rot="20700000">
            <a:off x="4258655" y="2768191"/>
            <a:ext cx="266698" cy="457808"/>
            <a:chOff x="6479128" y="2425700"/>
            <a:chExt cx="266698" cy="457808"/>
          </a:xfrm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75138048-DFC0-0B49-AD55-B18949DFA863}"/>
                </a:ext>
              </a:extLst>
            </p:cNvPr>
            <p:cNvSpPr/>
            <p:nvPr/>
          </p:nvSpPr>
          <p:spPr>
            <a:xfrm>
              <a:off x="6479128" y="2462939"/>
              <a:ext cx="136263" cy="393700"/>
            </a:xfrm>
            <a:prstGeom prst="roundRect">
              <a:avLst/>
            </a:prstGeom>
            <a:solidFill>
              <a:schemeClr val="accent1">
                <a:alpha val="8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CD7FA61-811C-6C4F-A902-06FE68C28C3A}"/>
                </a:ext>
              </a:extLst>
            </p:cNvPr>
            <p:cNvSpPr/>
            <p:nvPr/>
          </p:nvSpPr>
          <p:spPr>
            <a:xfrm>
              <a:off x="6570941" y="2462939"/>
              <a:ext cx="87305" cy="39641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2FFE61A-A94D-D34F-9D27-1B032EE55FBA}"/>
                </a:ext>
              </a:extLst>
            </p:cNvPr>
            <p:cNvSpPr/>
            <p:nvPr/>
          </p:nvSpPr>
          <p:spPr>
            <a:xfrm>
              <a:off x="6610360" y="2425700"/>
              <a:ext cx="135466" cy="457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A3E50AD-D464-254B-A8DC-917366375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470" y="1"/>
            <a:ext cx="3090529" cy="1647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DB8B2A-23AD-FF46-A2BF-EA1BF39A98DA}"/>
              </a:ext>
            </a:extLst>
          </p:cNvPr>
          <p:cNvSpPr txBox="1"/>
          <p:nvPr/>
        </p:nvSpPr>
        <p:spPr>
          <a:xfrm>
            <a:off x="574892" y="485168"/>
            <a:ext cx="33510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Chromacity OPO-CX</a:t>
            </a:r>
          </a:p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Femtosecond laser source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D6E2D7B-A10C-B24E-AC9E-FD6718596530}"/>
              </a:ext>
            </a:extLst>
          </p:cNvPr>
          <p:cNvSpPr/>
          <p:nvPr/>
        </p:nvSpPr>
        <p:spPr>
          <a:xfrm>
            <a:off x="369888" y="2573515"/>
            <a:ext cx="1517754" cy="967568"/>
          </a:xfrm>
          <a:prstGeom prst="roundRect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601D16-BCD9-F34E-97BF-A75F03E4C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07" y="2714308"/>
            <a:ext cx="778373" cy="14233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49D9897-246B-704C-9C7A-25ECEE89C19F}"/>
              </a:ext>
            </a:extLst>
          </p:cNvPr>
          <p:cNvSpPr/>
          <p:nvPr/>
        </p:nvSpPr>
        <p:spPr>
          <a:xfrm rot="5400000">
            <a:off x="5170416" y="2817445"/>
            <a:ext cx="165100" cy="431800"/>
          </a:xfrm>
          <a:prstGeom prst="rect">
            <a:avLst/>
          </a:prstGeom>
          <a:gradFill>
            <a:gsLst>
              <a:gs pos="40000">
                <a:srgbClr val="FFC000"/>
              </a:gs>
              <a:gs pos="61000">
                <a:srgbClr val="FFC000"/>
              </a:gs>
              <a:gs pos="73000">
                <a:schemeClr val="accent5">
                  <a:lumMod val="75000"/>
                </a:schemeClr>
              </a:gs>
              <a:gs pos="84000">
                <a:srgbClr val="FFC000"/>
              </a:gs>
              <a:gs pos="50000">
                <a:schemeClr val="accent5">
                  <a:lumMod val="75000"/>
                </a:schemeClr>
              </a:gs>
              <a:gs pos="5000">
                <a:schemeClr val="accent5">
                  <a:lumMod val="75000"/>
                </a:schemeClr>
              </a:gs>
              <a:gs pos="95000">
                <a:schemeClr val="accent5">
                  <a:lumMod val="75000"/>
                </a:schemeClr>
              </a:gs>
              <a:gs pos="29000">
                <a:schemeClr val="accent5">
                  <a:lumMod val="75000"/>
                </a:schemeClr>
              </a:gs>
              <a:gs pos="17000">
                <a:srgbClr val="FFC0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F0336A-522E-1D42-85BA-27FB96E8D403}"/>
              </a:ext>
            </a:extLst>
          </p:cNvPr>
          <p:cNvCxnSpPr>
            <a:cxnSpLocks/>
            <a:stCxn id="10" idx="3"/>
            <a:endCxn id="13" idx="2"/>
          </p:cNvCxnSpPr>
          <p:nvPr/>
        </p:nvCxnSpPr>
        <p:spPr>
          <a:xfrm flipV="1">
            <a:off x="1887642" y="3033345"/>
            <a:ext cx="3149424" cy="23954"/>
          </a:xfrm>
          <a:prstGeom prst="line">
            <a:avLst/>
          </a:prstGeom>
          <a:ln w="34925">
            <a:solidFill>
              <a:srgbClr val="941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1347085-FCB7-0D46-B02F-93258984ED98}"/>
              </a:ext>
            </a:extLst>
          </p:cNvPr>
          <p:cNvSpPr/>
          <p:nvPr/>
        </p:nvSpPr>
        <p:spPr>
          <a:xfrm>
            <a:off x="3689089" y="2735900"/>
            <a:ext cx="152400" cy="594129"/>
          </a:xfrm>
          <a:prstGeom prst="ellipse">
            <a:avLst/>
          </a:prstGeom>
          <a:solidFill>
            <a:schemeClr val="accent5">
              <a:lumMod val="40000"/>
              <a:lumOff val="60000"/>
              <a:alpha val="58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5DB1FD4-0722-7D40-A012-17FE56DC2896}"/>
              </a:ext>
            </a:extLst>
          </p:cNvPr>
          <p:cNvSpPr/>
          <p:nvPr/>
        </p:nvSpPr>
        <p:spPr>
          <a:xfrm rot="900000">
            <a:off x="3379667" y="1916881"/>
            <a:ext cx="88900" cy="393700"/>
          </a:xfrm>
          <a:prstGeom prst="roundRect">
            <a:avLst/>
          </a:prstGeom>
          <a:solidFill>
            <a:schemeClr val="accent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69F772-BCC7-0E42-978C-447A9EF6310E}"/>
              </a:ext>
            </a:extLst>
          </p:cNvPr>
          <p:cNvCxnSpPr>
            <a:cxnSpLocks/>
            <a:stCxn id="20" idx="3"/>
            <a:endCxn id="50" idx="1"/>
          </p:cNvCxnSpPr>
          <p:nvPr/>
        </p:nvCxnSpPr>
        <p:spPr>
          <a:xfrm>
            <a:off x="3467052" y="2125236"/>
            <a:ext cx="3665791" cy="0"/>
          </a:xfrm>
          <a:prstGeom prst="line">
            <a:avLst/>
          </a:prstGeom>
          <a:ln w="349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DAC962A-5B31-9D49-A145-17E19E09ACAC}"/>
              </a:ext>
            </a:extLst>
          </p:cNvPr>
          <p:cNvCxnSpPr>
            <a:cxnSpLocks/>
            <a:endCxn id="50" idx="1"/>
          </p:cNvCxnSpPr>
          <p:nvPr/>
        </p:nvCxnSpPr>
        <p:spPr>
          <a:xfrm flipV="1">
            <a:off x="4384791" y="2125236"/>
            <a:ext cx="2748052" cy="892736"/>
          </a:xfrm>
          <a:prstGeom prst="line">
            <a:avLst/>
          </a:prstGeom>
          <a:ln w="349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9CFC91D-106C-D745-B075-607C21C24471}"/>
              </a:ext>
            </a:extLst>
          </p:cNvPr>
          <p:cNvCxnSpPr>
            <a:cxnSpLocks/>
            <a:stCxn id="20" idx="3"/>
            <a:endCxn id="57" idx="2"/>
          </p:cNvCxnSpPr>
          <p:nvPr/>
        </p:nvCxnSpPr>
        <p:spPr>
          <a:xfrm>
            <a:off x="3467052" y="2125236"/>
            <a:ext cx="2871413" cy="920757"/>
          </a:xfrm>
          <a:prstGeom prst="line">
            <a:avLst/>
          </a:prstGeom>
          <a:ln w="349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C0CF164-1ADE-614D-9F56-7E8295E17B28}"/>
              </a:ext>
            </a:extLst>
          </p:cNvPr>
          <p:cNvSpPr txBox="1"/>
          <p:nvPr/>
        </p:nvSpPr>
        <p:spPr>
          <a:xfrm>
            <a:off x="1948070" y="3051592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1040 nm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974CB33-A0B7-9843-9DBE-3236EDD5619F}"/>
              </a:ext>
            </a:extLst>
          </p:cNvPr>
          <p:cNvCxnSpPr>
            <a:cxnSpLocks/>
          </p:cNvCxnSpPr>
          <p:nvPr/>
        </p:nvCxnSpPr>
        <p:spPr>
          <a:xfrm flipV="1">
            <a:off x="6037162" y="2974749"/>
            <a:ext cx="0" cy="165100"/>
          </a:xfrm>
          <a:prstGeom prst="line">
            <a:avLst/>
          </a:prstGeom>
          <a:ln w="3492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2D3AC84D-8647-8F42-9DC5-38F9E7B47C1A}"/>
              </a:ext>
            </a:extLst>
          </p:cNvPr>
          <p:cNvSpPr/>
          <p:nvPr/>
        </p:nvSpPr>
        <p:spPr>
          <a:xfrm rot="20700000">
            <a:off x="7131328" y="1916881"/>
            <a:ext cx="88900" cy="393700"/>
          </a:xfrm>
          <a:prstGeom prst="roundRect">
            <a:avLst/>
          </a:prstGeom>
          <a:solidFill>
            <a:schemeClr val="accent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E42CB8-4AAB-B24D-8CB1-003C23F77366}"/>
              </a:ext>
            </a:extLst>
          </p:cNvPr>
          <p:cNvCxnSpPr>
            <a:cxnSpLocks/>
          </p:cNvCxnSpPr>
          <p:nvPr/>
        </p:nvCxnSpPr>
        <p:spPr>
          <a:xfrm>
            <a:off x="4384791" y="3030808"/>
            <a:ext cx="4215940" cy="0"/>
          </a:xfrm>
          <a:prstGeom prst="line">
            <a:avLst/>
          </a:prstGeom>
          <a:ln w="34925">
            <a:solidFill>
              <a:schemeClr val="accent6"/>
            </a:solidFill>
            <a:headEnd type="none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2EA4AECA-E594-CC4D-957C-AC10E34E7C60}"/>
              </a:ext>
            </a:extLst>
          </p:cNvPr>
          <p:cNvSpPr txBox="1"/>
          <p:nvPr/>
        </p:nvSpPr>
        <p:spPr>
          <a:xfrm>
            <a:off x="8736367" y="2541202"/>
            <a:ext cx="1723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Idler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Residual pump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3CD157C5-EBA5-F144-920E-70909FA01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" y="6319538"/>
            <a:ext cx="2667000" cy="487679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80491D1C-4EFA-1547-8BE5-9C031171F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179" y="4215960"/>
            <a:ext cx="3140412" cy="2006624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492E8E2-B46C-5B45-BCC3-DB3D89535193}"/>
              </a:ext>
            </a:extLst>
          </p:cNvPr>
          <p:cNvGrpSpPr/>
          <p:nvPr/>
        </p:nvGrpSpPr>
        <p:grpSpPr>
          <a:xfrm>
            <a:off x="5723860" y="4110881"/>
            <a:ext cx="4023087" cy="2374613"/>
            <a:chOff x="4761216" y="4287689"/>
            <a:chExt cx="4023087" cy="2374613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5B1F6361-BF86-1A44-B006-C0144FDC7470}"/>
                </a:ext>
              </a:extLst>
            </p:cNvPr>
            <p:cNvGrpSpPr/>
            <p:nvPr/>
          </p:nvGrpSpPr>
          <p:grpSpPr>
            <a:xfrm>
              <a:off x="4761216" y="4300962"/>
              <a:ext cx="3975151" cy="2361340"/>
              <a:chOff x="5757315" y="4207813"/>
              <a:chExt cx="3975151" cy="2361340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115854FA-32AD-FA42-AF42-573CBE5EA907}"/>
                  </a:ext>
                </a:extLst>
              </p:cNvPr>
              <p:cNvGrpSpPr/>
              <p:nvPr/>
            </p:nvGrpSpPr>
            <p:grpSpPr>
              <a:xfrm>
                <a:off x="5757315" y="4221030"/>
                <a:ext cx="3907679" cy="2348123"/>
                <a:chOff x="4147458" y="2449284"/>
                <a:chExt cx="3435002" cy="2348123"/>
              </a:xfrm>
            </p:grpSpPr>
            <p:pic>
              <p:nvPicPr>
                <p:cNvPr id="107" name="Picture 106">
                  <a:extLst>
                    <a:ext uri="{FF2B5EF4-FFF2-40B4-BE49-F238E27FC236}">
                      <a16:creationId xmlns:a16="http://schemas.microsoft.com/office/drawing/2014/main" id="{49C43B19-34E6-3F4E-A2FD-92E5A3F1D4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sharpenSoften amount="28000"/>
                          </a14:imgEffect>
                        </a14:imgLayer>
                      </a14:imgProps>
                    </a:ext>
                  </a:extLst>
                </a:blip>
                <a:srcRect l="57485" t="67680" r="2016"/>
                <a:stretch/>
              </p:blipFill>
              <p:spPr>
                <a:xfrm>
                  <a:off x="4147458" y="2449284"/>
                  <a:ext cx="3435002" cy="2216489"/>
                </a:xfrm>
                <a:prstGeom prst="rect">
                  <a:avLst/>
                </a:prstGeom>
                <a:noFill/>
              </p:spPr>
            </p:pic>
            <p:sp>
              <p:nvSpPr>
                <p:cNvPr id="108" name="Right Triangle 107">
                  <a:extLst>
                    <a:ext uri="{FF2B5EF4-FFF2-40B4-BE49-F238E27FC236}">
                      <a16:creationId xmlns:a16="http://schemas.microsoft.com/office/drawing/2014/main" id="{F061618A-464F-834E-AED2-0795698B620C}"/>
                    </a:ext>
                  </a:extLst>
                </p:cNvPr>
                <p:cNvSpPr/>
                <p:nvPr/>
              </p:nvSpPr>
              <p:spPr>
                <a:xfrm rot="17036094">
                  <a:off x="5552183" y="3087804"/>
                  <a:ext cx="1669311" cy="1749896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1" name="Trapezoid 110">
                <a:extLst>
                  <a:ext uri="{FF2B5EF4-FFF2-40B4-BE49-F238E27FC236}">
                    <a16:creationId xmlns:a16="http://schemas.microsoft.com/office/drawing/2014/main" id="{AB9A8B28-1FBA-D24C-8B84-957767955F7A}"/>
                  </a:ext>
                </a:extLst>
              </p:cNvPr>
              <p:cNvSpPr/>
              <p:nvPr/>
            </p:nvSpPr>
            <p:spPr>
              <a:xfrm rot="1800000">
                <a:off x="8690475" y="4207813"/>
                <a:ext cx="1041991" cy="722786"/>
              </a:xfrm>
              <a:prstGeom prst="trapezoi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92A7204F-EFBB-0A4B-85F5-34E23BF62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77803" y="4287689"/>
              <a:ext cx="1206500" cy="673100"/>
            </a:xfrm>
            <a:prstGeom prst="rect">
              <a:avLst/>
            </a:prstGeom>
          </p:spPr>
        </p:pic>
      </p:grp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FB5A8E2D-4829-7E49-960B-68C2C3CA04D2}"/>
              </a:ext>
            </a:extLst>
          </p:cNvPr>
          <p:cNvCxnSpPr/>
          <p:nvPr/>
        </p:nvCxnSpPr>
        <p:spPr>
          <a:xfrm>
            <a:off x="-13625" y="1643829"/>
            <a:ext cx="12205625" cy="0"/>
          </a:xfrm>
          <a:prstGeom prst="line">
            <a:avLst/>
          </a:prstGeom>
          <a:ln w="50800">
            <a:gradFill>
              <a:gsLst>
                <a:gs pos="34000">
                  <a:schemeClr val="accent2"/>
                </a:gs>
                <a:gs pos="89000">
                  <a:schemeClr val="bg1">
                    <a:lumMod val="8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ectangle 118">
            <a:extLst>
              <a:ext uri="{FF2B5EF4-FFF2-40B4-BE49-F238E27FC236}">
                <a16:creationId xmlns:a16="http://schemas.microsoft.com/office/drawing/2014/main" id="{C86F1342-D7AC-224A-923C-3BF25CF79327}"/>
              </a:ext>
            </a:extLst>
          </p:cNvPr>
          <p:cNvSpPr/>
          <p:nvPr/>
        </p:nvSpPr>
        <p:spPr>
          <a:xfrm>
            <a:off x="5468866" y="4075292"/>
            <a:ext cx="4239437" cy="2407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31021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3A5EF0E-3CF2-DD4B-83C6-28E90D1C100B}"/>
              </a:ext>
            </a:extLst>
          </p:cNvPr>
          <p:cNvCxnSpPr>
            <a:cxnSpLocks/>
          </p:cNvCxnSpPr>
          <p:nvPr/>
        </p:nvCxnSpPr>
        <p:spPr>
          <a:xfrm>
            <a:off x="6600825" y="3141069"/>
            <a:ext cx="1999906" cy="0"/>
          </a:xfrm>
          <a:prstGeom prst="line">
            <a:avLst/>
          </a:prstGeom>
          <a:ln w="34925">
            <a:solidFill>
              <a:srgbClr val="941100"/>
            </a:solidFill>
            <a:headEnd type="none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197E6D2-EE1A-504A-BA28-660F5AE53553}"/>
              </a:ext>
            </a:extLst>
          </p:cNvPr>
          <p:cNvCxnSpPr>
            <a:cxnSpLocks/>
          </p:cNvCxnSpPr>
          <p:nvPr/>
        </p:nvCxnSpPr>
        <p:spPr>
          <a:xfrm>
            <a:off x="6600825" y="2914552"/>
            <a:ext cx="1999906" cy="0"/>
          </a:xfrm>
          <a:prstGeom prst="line">
            <a:avLst/>
          </a:prstGeom>
          <a:ln w="34925">
            <a:solidFill>
              <a:schemeClr val="accent1"/>
            </a:solidFill>
            <a:headEnd type="none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AE6EBE3-C961-EB43-9F19-491859CB070E}"/>
              </a:ext>
            </a:extLst>
          </p:cNvPr>
          <p:cNvGrpSpPr/>
          <p:nvPr/>
        </p:nvGrpSpPr>
        <p:grpSpPr>
          <a:xfrm rot="11714695">
            <a:off x="6163321" y="2812481"/>
            <a:ext cx="266698" cy="457808"/>
            <a:chOff x="6479128" y="2425700"/>
            <a:chExt cx="266698" cy="457808"/>
          </a:xfrm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7F6626E0-BC81-C847-921F-23354DDB5881}"/>
                </a:ext>
              </a:extLst>
            </p:cNvPr>
            <p:cNvSpPr/>
            <p:nvPr/>
          </p:nvSpPr>
          <p:spPr>
            <a:xfrm>
              <a:off x="6479128" y="2462939"/>
              <a:ext cx="136263" cy="393700"/>
            </a:xfrm>
            <a:prstGeom prst="roundRect">
              <a:avLst/>
            </a:prstGeom>
            <a:solidFill>
              <a:schemeClr val="accent1">
                <a:alpha val="8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B30A648-B7C0-3648-98C3-97DACC8F9E75}"/>
                </a:ext>
              </a:extLst>
            </p:cNvPr>
            <p:cNvSpPr/>
            <p:nvPr/>
          </p:nvSpPr>
          <p:spPr>
            <a:xfrm>
              <a:off x="6570941" y="2462939"/>
              <a:ext cx="87305" cy="39641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A4C95A2-CC73-C847-AAAB-15455506E1C9}"/>
                </a:ext>
              </a:extLst>
            </p:cNvPr>
            <p:cNvSpPr/>
            <p:nvPr/>
          </p:nvSpPr>
          <p:spPr>
            <a:xfrm>
              <a:off x="6610360" y="2425700"/>
              <a:ext cx="135466" cy="457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1E7D9F1-4CC9-7A49-9C6A-88C1548F297B}"/>
              </a:ext>
            </a:extLst>
          </p:cNvPr>
          <p:cNvGrpSpPr/>
          <p:nvPr/>
        </p:nvGrpSpPr>
        <p:grpSpPr>
          <a:xfrm rot="20700000">
            <a:off x="4258655" y="2768191"/>
            <a:ext cx="266698" cy="457808"/>
            <a:chOff x="6479128" y="2425700"/>
            <a:chExt cx="266698" cy="457808"/>
          </a:xfrm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75138048-DFC0-0B49-AD55-B18949DFA863}"/>
                </a:ext>
              </a:extLst>
            </p:cNvPr>
            <p:cNvSpPr/>
            <p:nvPr/>
          </p:nvSpPr>
          <p:spPr>
            <a:xfrm>
              <a:off x="6479128" y="2462939"/>
              <a:ext cx="136263" cy="393700"/>
            </a:xfrm>
            <a:prstGeom prst="roundRect">
              <a:avLst/>
            </a:prstGeom>
            <a:solidFill>
              <a:schemeClr val="accent1">
                <a:alpha val="8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CD7FA61-811C-6C4F-A902-06FE68C28C3A}"/>
                </a:ext>
              </a:extLst>
            </p:cNvPr>
            <p:cNvSpPr/>
            <p:nvPr/>
          </p:nvSpPr>
          <p:spPr>
            <a:xfrm>
              <a:off x="6570941" y="2462939"/>
              <a:ext cx="87305" cy="39641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2FFE61A-A94D-D34F-9D27-1B032EE55FBA}"/>
                </a:ext>
              </a:extLst>
            </p:cNvPr>
            <p:cNvSpPr/>
            <p:nvPr/>
          </p:nvSpPr>
          <p:spPr>
            <a:xfrm>
              <a:off x="6610360" y="2425700"/>
              <a:ext cx="135466" cy="457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A3E50AD-D464-254B-A8DC-917366375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470" y="1"/>
            <a:ext cx="3090529" cy="1647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DB8B2A-23AD-FF46-A2BF-EA1BF39A98DA}"/>
              </a:ext>
            </a:extLst>
          </p:cNvPr>
          <p:cNvSpPr txBox="1"/>
          <p:nvPr/>
        </p:nvSpPr>
        <p:spPr>
          <a:xfrm>
            <a:off x="574892" y="485168"/>
            <a:ext cx="33510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Chromacity OPO-CX</a:t>
            </a:r>
          </a:p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Femtosecond laser source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D6E2D7B-A10C-B24E-AC9E-FD6718596530}"/>
              </a:ext>
            </a:extLst>
          </p:cNvPr>
          <p:cNvSpPr/>
          <p:nvPr/>
        </p:nvSpPr>
        <p:spPr>
          <a:xfrm>
            <a:off x="369888" y="2573515"/>
            <a:ext cx="1517754" cy="967568"/>
          </a:xfrm>
          <a:prstGeom prst="roundRect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601D16-BCD9-F34E-97BF-A75F03E4C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07" y="2714308"/>
            <a:ext cx="778373" cy="14233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49D9897-246B-704C-9C7A-25ECEE89C19F}"/>
              </a:ext>
            </a:extLst>
          </p:cNvPr>
          <p:cNvSpPr/>
          <p:nvPr/>
        </p:nvSpPr>
        <p:spPr>
          <a:xfrm rot="5400000">
            <a:off x="5170416" y="2817445"/>
            <a:ext cx="165100" cy="431800"/>
          </a:xfrm>
          <a:prstGeom prst="rect">
            <a:avLst/>
          </a:prstGeom>
          <a:gradFill>
            <a:gsLst>
              <a:gs pos="40000">
                <a:srgbClr val="FFC000"/>
              </a:gs>
              <a:gs pos="61000">
                <a:srgbClr val="FFC000"/>
              </a:gs>
              <a:gs pos="73000">
                <a:schemeClr val="accent5">
                  <a:lumMod val="75000"/>
                </a:schemeClr>
              </a:gs>
              <a:gs pos="84000">
                <a:srgbClr val="FFC000"/>
              </a:gs>
              <a:gs pos="50000">
                <a:schemeClr val="accent5">
                  <a:lumMod val="75000"/>
                </a:schemeClr>
              </a:gs>
              <a:gs pos="5000">
                <a:schemeClr val="accent5">
                  <a:lumMod val="75000"/>
                </a:schemeClr>
              </a:gs>
              <a:gs pos="95000">
                <a:schemeClr val="accent5">
                  <a:lumMod val="75000"/>
                </a:schemeClr>
              </a:gs>
              <a:gs pos="29000">
                <a:schemeClr val="accent5">
                  <a:lumMod val="75000"/>
                </a:schemeClr>
              </a:gs>
              <a:gs pos="17000">
                <a:srgbClr val="FFC0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F0336A-522E-1D42-85BA-27FB96E8D403}"/>
              </a:ext>
            </a:extLst>
          </p:cNvPr>
          <p:cNvCxnSpPr>
            <a:cxnSpLocks/>
            <a:stCxn id="10" idx="3"/>
            <a:endCxn id="13" idx="2"/>
          </p:cNvCxnSpPr>
          <p:nvPr/>
        </p:nvCxnSpPr>
        <p:spPr>
          <a:xfrm flipV="1">
            <a:off x="1887642" y="3033345"/>
            <a:ext cx="3149424" cy="23954"/>
          </a:xfrm>
          <a:prstGeom prst="line">
            <a:avLst/>
          </a:prstGeom>
          <a:ln w="34925">
            <a:solidFill>
              <a:srgbClr val="941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1347085-FCB7-0D46-B02F-93258984ED98}"/>
              </a:ext>
            </a:extLst>
          </p:cNvPr>
          <p:cNvSpPr/>
          <p:nvPr/>
        </p:nvSpPr>
        <p:spPr>
          <a:xfrm>
            <a:off x="3689089" y="2735900"/>
            <a:ext cx="152400" cy="594129"/>
          </a:xfrm>
          <a:prstGeom prst="ellipse">
            <a:avLst/>
          </a:prstGeom>
          <a:solidFill>
            <a:schemeClr val="accent5">
              <a:lumMod val="40000"/>
              <a:lumOff val="60000"/>
              <a:alpha val="58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5DB1FD4-0722-7D40-A012-17FE56DC2896}"/>
              </a:ext>
            </a:extLst>
          </p:cNvPr>
          <p:cNvSpPr/>
          <p:nvPr/>
        </p:nvSpPr>
        <p:spPr>
          <a:xfrm rot="900000">
            <a:off x="3379667" y="1916881"/>
            <a:ext cx="88900" cy="393700"/>
          </a:xfrm>
          <a:prstGeom prst="roundRect">
            <a:avLst/>
          </a:prstGeom>
          <a:solidFill>
            <a:schemeClr val="accent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69F772-BCC7-0E42-978C-447A9EF6310E}"/>
              </a:ext>
            </a:extLst>
          </p:cNvPr>
          <p:cNvCxnSpPr>
            <a:cxnSpLocks/>
            <a:stCxn id="20" idx="3"/>
            <a:endCxn id="50" idx="1"/>
          </p:cNvCxnSpPr>
          <p:nvPr/>
        </p:nvCxnSpPr>
        <p:spPr>
          <a:xfrm>
            <a:off x="3467052" y="2125236"/>
            <a:ext cx="3665791" cy="0"/>
          </a:xfrm>
          <a:prstGeom prst="line">
            <a:avLst/>
          </a:prstGeom>
          <a:ln w="349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DAC962A-5B31-9D49-A145-17E19E09ACAC}"/>
              </a:ext>
            </a:extLst>
          </p:cNvPr>
          <p:cNvCxnSpPr>
            <a:cxnSpLocks/>
            <a:endCxn id="50" idx="1"/>
          </p:cNvCxnSpPr>
          <p:nvPr/>
        </p:nvCxnSpPr>
        <p:spPr>
          <a:xfrm flipV="1">
            <a:off x="4384791" y="2125236"/>
            <a:ext cx="2748052" cy="892736"/>
          </a:xfrm>
          <a:prstGeom prst="line">
            <a:avLst/>
          </a:prstGeom>
          <a:ln w="349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9CFC91D-106C-D745-B075-607C21C24471}"/>
              </a:ext>
            </a:extLst>
          </p:cNvPr>
          <p:cNvCxnSpPr>
            <a:cxnSpLocks/>
            <a:stCxn id="20" idx="3"/>
            <a:endCxn id="57" idx="2"/>
          </p:cNvCxnSpPr>
          <p:nvPr/>
        </p:nvCxnSpPr>
        <p:spPr>
          <a:xfrm>
            <a:off x="3467052" y="2125236"/>
            <a:ext cx="2871413" cy="920757"/>
          </a:xfrm>
          <a:prstGeom prst="line">
            <a:avLst/>
          </a:prstGeom>
          <a:ln w="349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C0CF164-1ADE-614D-9F56-7E8295E17B28}"/>
              </a:ext>
            </a:extLst>
          </p:cNvPr>
          <p:cNvSpPr txBox="1"/>
          <p:nvPr/>
        </p:nvSpPr>
        <p:spPr>
          <a:xfrm>
            <a:off x="1948070" y="3051592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1040 nm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974CB33-A0B7-9843-9DBE-3236EDD5619F}"/>
              </a:ext>
            </a:extLst>
          </p:cNvPr>
          <p:cNvCxnSpPr>
            <a:cxnSpLocks/>
          </p:cNvCxnSpPr>
          <p:nvPr/>
        </p:nvCxnSpPr>
        <p:spPr>
          <a:xfrm flipV="1">
            <a:off x="6037162" y="2974749"/>
            <a:ext cx="0" cy="165100"/>
          </a:xfrm>
          <a:prstGeom prst="line">
            <a:avLst/>
          </a:prstGeom>
          <a:ln w="3492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2D3AC84D-8647-8F42-9DC5-38F9E7B47C1A}"/>
              </a:ext>
            </a:extLst>
          </p:cNvPr>
          <p:cNvSpPr/>
          <p:nvPr/>
        </p:nvSpPr>
        <p:spPr>
          <a:xfrm rot="20700000">
            <a:off x="7131328" y="1916881"/>
            <a:ext cx="88900" cy="393700"/>
          </a:xfrm>
          <a:prstGeom prst="roundRect">
            <a:avLst/>
          </a:prstGeom>
          <a:solidFill>
            <a:schemeClr val="accent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E42CB8-4AAB-B24D-8CB1-003C23F77366}"/>
              </a:ext>
            </a:extLst>
          </p:cNvPr>
          <p:cNvCxnSpPr>
            <a:cxnSpLocks/>
          </p:cNvCxnSpPr>
          <p:nvPr/>
        </p:nvCxnSpPr>
        <p:spPr>
          <a:xfrm>
            <a:off x="4384791" y="3030808"/>
            <a:ext cx="4215940" cy="0"/>
          </a:xfrm>
          <a:prstGeom prst="line">
            <a:avLst/>
          </a:prstGeom>
          <a:ln w="34925">
            <a:solidFill>
              <a:schemeClr val="accent6"/>
            </a:solidFill>
            <a:headEnd type="none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2EA4AECA-E594-CC4D-957C-AC10E34E7C60}"/>
              </a:ext>
            </a:extLst>
          </p:cNvPr>
          <p:cNvSpPr txBox="1"/>
          <p:nvPr/>
        </p:nvSpPr>
        <p:spPr>
          <a:xfrm>
            <a:off x="8736367" y="2541202"/>
            <a:ext cx="1723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Idler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Residual pump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3CD157C5-EBA5-F144-920E-70909FA01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" y="6319538"/>
            <a:ext cx="2667000" cy="487679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80491D1C-4EFA-1547-8BE5-9C031171F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179" y="4215960"/>
            <a:ext cx="3140412" cy="2006624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492E8E2-B46C-5B45-BCC3-DB3D89535193}"/>
              </a:ext>
            </a:extLst>
          </p:cNvPr>
          <p:cNvGrpSpPr/>
          <p:nvPr/>
        </p:nvGrpSpPr>
        <p:grpSpPr>
          <a:xfrm>
            <a:off x="5723860" y="4110881"/>
            <a:ext cx="4023087" cy="2374613"/>
            <a:chOff x="4761216" y="4287689"/>
            <a:chExt cx="4023087" cy="2374613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5B1F6361-BF86-1A44-B006-C0144FDC7470}"/>
                </a:ext>
              </a:extLst>
            </p:cNvPr>
            <p:cNvGrpSpPr/>
            <p:nvPr/>
          </p:nvGrpSpPr>
          <p:grpSpPr>
            <a:xfrm>
              <a:off x="4761216" y="4300962"/>
              <a:ext cx="3975151" cy="2361340"/>
              <a:chOff x="5757315" y="4207813"/>
              <a:chExt cx="3975151" cy="2361340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115854FA-32AD-FA42-AF42-573CBE5EA907}"/>
                  </a:ext>
                </a:extLst>
              </p:cNvPr>
              <p:cNvGrpSpPr/>
              <p:nvPr/>
            </p:nvGrpSpPr>
            <p:grpSpPr>
              <a:xfrm>
                <a:off x="5757315" y="4221030"/>
                <a:ext cx="3907679" cy="2348123"/>
                <a:chOff x="4147458" y="2449284"/>
                <a:chExt cx="3435002" cy="2348123"/>
              </a:xfrm>
            </p:grpSpPr>
            <p:pic>
              <p:nvPicPr>
                <p:cNvPr id="107" name="Picture 106">
                  <a:extLst>
                    <a:ext uri="{FF2B5EF4-FFF2-40B4-BE49-F238E27FC236}">
                      <a16:creationId xmlns:a16="http://schemas.microsoft.com/office/drawing/2014/main" id="{49C43B19-34E6-3F4E-A2FD-92E5A3F1D4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sharpenSoften amount="28000"/>
                          </a14:imgEffect>
                        </a14:imgLayer>
                      </a14:imgProps>
                    </a:ext>
                  </a:extLst>
                </a:blip>
                <a:srcRect l="57485" t="67680" r="2016"/>
                <a:stretch/>
              </p:blipFill>
              <p:spPr>
                <a:xfrm>
                  <a:off x="4147458" y="2449284"/>
                  <a:ext cx="3435002" cy="2216489"/>
                </a:xfrm>
                <a:prstGeom prst="rect">
                  <a:avLst/>
                </a:prstGeom>
                <a:noFill/>
              </p:spPr>
            </p:pic>
            <p:sp>
              <p:nvSpPr>
                <p:cNvPr id="108" name="Right Triangle 107">
                  <a:extLst>
                    <a:ext uri="{FF2B5EF4-FFF2-40B4-BE49-F238E27FC236}">
                      <a16:creationId xmlns:a16="http://schemas.microsoft.com/office/drawing/2014/main" id="{F061618A-464F-834E-AED2-0795698B620C}"/>
                    </a:ext>
                  </a:extLst>
                </p:cNvPr>
                <p:cNvSpPr/>
                <p:nvPr/>
              </p:nvSpPr>
              <p:spPr>
                <a:xfrm rot="17036094">
                  <a:off x="5552183" y="3087804"/>
                  <a:ext cx="1669311" cy="1749896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1" name="Trapezoid 110">
                <a:extLst>
                  <a:ext uri="{FF2B5EF4-FFF2-40B4-BE49-F238E27FC236}">
                    <a16:creationId xmlns:a16="http://schemas.microsoft.com/office/drawing/2014/main" id="{AB9A8B28-1FBA-D24C-8B84-957767955F7A}"/>
                  </a:ext>
                </a:extLst>
              </p:cNvPr>
              <p:cNvSpPr/>
              <p:nvPr/>
            </p:nvSpPr>
            <p:spPr>
              <a:xfrm rot="1800000">
                <a:off x="8690475" y="4207813"/>
                <a:ext cx="1041991" cy="722786"/>
              </a:xfrm>
              <a:prstGeom prst="trapezoi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92A7204F-EFBB-0A4B-85F5-34E23BF62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77803" y="4287689"/>
              <a:ext cx="1206500" cy="673100"/>
            </a:xfrm>
            <a:prstGeom prst="rect">
              <a:avLst/>
            </a:prstGeom>
          </p:spPr>
        </p:pic>
      </p:grp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FB5A8E2D-4829-7E49-960B-68C2C3CA04D2}"/>
              </a:ext>
            </a:extLst>
          </p:cNvPr>
          <p:cNvCxnSpPr/>
          <p:nvPr/>
        </p:nvCxnSpPr>
        <p:spPr>
          <a:xfrm>
            <a:off x="-13625" y="1643829"/>
            <a:ext cx="12205625" cy="0"/>
          </a:xfrm>
          <a:prstGeom prst="line">
            <a:avLst/>
          </a:prstGeom>
          <a:ln w="50800">
            <a:gradFill>
              <a:gsLst>
                <a:gs pos="34000">
                  <a:schemeClr val="accent2"/>
                </a:gs>
                <a:gs pos="89000">
                  <a:schemeClr val="bg1">
                    <a:lumMod val="8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2DD94CE-D899-8F4F-BAAA-418307963E15}"/>
              </a:ext>
            </a:extLst>
          </p:cNvPr>
          <p:cNvSpPr/>
          <p:nvPr/>
        </p:nvSpPr>
        <p:spPr>
          <a:xfrm>
            <a:off x="1052623" y="3912073"/>
            <a:ext cx="4671237" cy="240746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9CECB6-C607-2B4D-B801-7C193C2AC7DD}"/>
              </a:ext>
            </a:extLst>
          </p:cNvPr>
          <p:cNvSpPr txBox="1"/>
          <p:nvPr/>
        </p:nvSpPr>
        <p:spPr>
          <a:xfrm>
            <a:off x="6191179" y="3997156"/>
            <a:ext cx="2522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Fan-out grating structure</a:t>
            </a:r>
          </a:p>
        </p:txBody>
      </p:sp>
    </p:spTree>
    <p:extLst>
      <p:ext uri="{BB962C8B-B14F-4D97-AF65-F5344CB8AC3E}">
        <p14:creationId xmlns:p14="http://schemas.microsoft.com/office/powerpoint/2010/main" val="2002484544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3A5EF0E-3CF2-DD4B-83C6-28E90D1C100B}"/>
              </a:ext>
            </a:extLst>
          </p:cNvPr>
          <p:cNvCxnSpPr>
            <a:cxnSpLocks/>
          </p:cNvCxnSpPr>
          <p:nvPr/>
        </p:nvCxnSpPr>
        <p:spPr>
          <a:xfrm>
            <a:off x="3337958" y="3141069"/>
            <a:ext cx="5262773" cy="0"/>
          </a:xfrm>
          <a:prstGeom prst="line">
            <a:avLst/>
          </a:prstGeom>
          <a:ln w="34925">
            <a:solidFill>
              <a:srgbClr val="941100"/>
            </a:solidFill>
            <a:headEnd type="none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197E6D2-EE1A-504A-BA28-660F5AE53553}"/>
              </a:ext>
            </a:extLst>
          </p:cNvPr>
          <p:cNvCxnSpPr>
            <a:cxnSpLocks/>
          </p:cNvCxnSpPr>
          <p:nvPr/>
        </p:nvCxnSpPr>
        <p:spPr>
          <a:xfrm>
            <a:off x="3337958" y="2914552"/>
            <a:ext cx="5262773" cy="0"/>
          </a:xfrm>
          <a:prstGeom prst="line">
            <a:avLst/>
          </a:prstGeom>
          <a:ln w="34925">
            <a:solidFill>
              <a:schemeClr val="accent1"/>
            </a:solidFill>
            <a:headEnd type="none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A3E50AD-D464-254B-A8DC-917366375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470" y="1"/>
            <a:ext cx="3090529" cy="1647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DB8B2A-23AD-FF46-A2BF-EA1BF39A98DA}"/>
              </a:ext>
            </a:extLst>
          </p:cNvPr>
          <p:cNvSpPr txBox="1"/>
          <p:nvPr/>
        </p:nvSpPr>
        <p:spPr>
          <a:xfrm>
            <a:off x="574892" y="485168"/>
            <a:ext cx="33510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Chromacity OPO-CX</a:t>
            </a:r>
          </a:p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Femtosecond laser source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D6E2D7B-A10C-B24E-AC9E-FD6718596530}"/>
              </a:ext>
            </a:extLst>
          </p:cNvPr>
          <p:cNvSpPr/>
          <p:nvPr/>
        </p:nvSpPr>
        <p:spPr>
          <a:xfrm>
            <a:off x="369888" y="2573515"/>
            <a:ext cx="2968070" cy="967568"/>
          </a:xfrm>
          <a:prstGeom prst="roundRect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601D16-BCD9-F34E-97BF-A75F03E4C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07" y="2714308"/>
            <a:ext cx="778373" cy="14233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E42CB8-4AAB-B24D-8CB1-003C23F77366}"/>
              </a:ext>
            </a:extLst>
          </p:cNvPr>
          <p:cNvCxnSpPr>
            <a:cxnSpLocks/>
          </p:cNvCxnSpPr>
          <p:nvPr/>
        </p:nvCxnSpPr>
        <p:spPr>
          <a:xfrm>
            <a:off x="3337958" y="3030808"/>
            <a:ext cx="5262773" cy="0"/>
          </a:xfrm>
          <a:prstGeom prst="line">
            <a:avLst/>
          </a:prstGeom>
          <a:ln w="34925">
            <a:solidFill>
              <a:schemeClr val="accent6"/>
            </a:solidFill>
            <a:headEnd type="none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2EA4AECA-E594-CC4D-957C-AC10E34E7C60}"/>
              </a:ext>
            </a:extLst>
          </p:cNvPr>
          <p:cNvSpPr txBox="1"/>
          <p:nvPr/>
        </p:nvSpPr>
        <p:spPr>
          <a:xfrm>
            <a:off x="8736367" y="2541202"/>
            <a:ext cx="1723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Idler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Residual pump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3CD157C5-EBA5-F144-920E-70909FA01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" y="6319538"/>
            <a:ext cx="2667000" cy="487679"/>
          </a:xfrm>
          <a:prstGeom prst="rect">
            <a:avLst/>
          </a:prstGeom>
        </p:spPr>
      </p:pic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FB5A8E2D-4829-7E49-960B-68C2C3CA04D2}"/>
              </a:ext>
            </a:extLst>
          </p:cNvPr>
          <p:cNvCxnSpPr/>
          <p:nvPr/>
        </p:nvCxnSpPr>
        <p:spPr>
          <a:xfrm>
            <a:off x="-13625" y="1643829"/>
            <a:ext cx="12205625" cy="0"/>
          </a:xfrm>
          <a:prstGeom prst="line">
            <a:avLst/>
          </a:prstGeom>
          <a:ln w="50800">
            <a:gradFill>
              <a:gsLst>
                <a:gs pos="34000">
                  <a:schemeClr val="accent2"/>
                </a:gs>
                <a:gs pos="89000">
                  <a:schemeClr val="bg1">
                    <a:lumMod val="8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7526DA0F-3CE5-D145-92E0-3C1F35ADB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977" y="3955300"/>
            <a:ext cx="3533464" cy="247907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2C8894-CE8A-0744-9510-CB44908E6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7036" y="3930059"/>
            <a:ext cx="3864208" cy="2529554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F42DD771-8A7D-C04E-88EA-BC767D6EF1E1}"/>
              </a:ext>
            </a:extLst>
          </p:cNvPr>
          <p:cNvSpPr/>
          <p:nvPr/>
        </p:nvSpPr>
        <p:spPr>
          <a:xfrm>
            <a:off x="-159176" y="3882120"/>
            <a:ext cx="4026198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Aft>
                <a:spcPts val="6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Incorporate the 1040 pump and OPO cavity onto one unit</a:t>
            </a:r>
          </a:p>
          <a:p>
            <a:pPr marL="742950" lvl="1" indent="-285750">
              <a:spcAft>
                <a:spcPts val="6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Machined from a single </a:t>
            </a:r>
            <a:r>
              <a:rPr lang="en-US" sz="1400" dirty="0" err="1">
                <a:latin typeface="Helvetica Neue" charset="0"/>
                <a:ea typeface="Helvetica Neue" charset="0"/>
                <a:cs typeface="Helvetica Neue" charset="0"/>
              </a:rPr>
              <a:t>aluminium</a:t>
            </a: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 block to improve stability/reliability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Air cooled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All this keeps costs down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Signal 1.4 µm - 1.9 µm up to 1.5 W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Idler 2.3 µm </a:t>
            </a:r>
            <a:r>
              <a:rPr lang="mr-IN" sz="1400" dirty="0">
                <a:latin typeface="Helvetica Neue" charset="0"/>
                <a:ea typeface="Helvetica Neue" charset="0"/>
                <a:cs typeface="Helvetica Neue" charset="0"/>
              </a:rPr>
              <a:t>–</a:t>
            </a: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 4 µm up to 350 </a:t>
            </a:r>
            <a:r>
              <a:rPr lang="en-US" sz="1400" dirty="0" err="1">
                <a:latin typeface="Helvetica Neue" charset="0"/>
                <a:ea typeface="Helvetica Neue" charset="0"/>
                <a:cs typeface="Helvetica Neue" charset="0"/>
              </a:rPr>
              <a:t>mW</a:t>
            </a: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6B1AA89-79F4-9248-9A91-F913C43BFF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6222" y="314352"/>
            <a:ext cx="1030493" cy="103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45492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C99B33-571E-AC4C-99D0-26B64FFC3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306" y="-1"/>
            <a:ext cx="4141694" cy="15756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10" y="6319538"/>
            <a:ext cx="2667000" cy="48767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-13625" y="1570232"/>
            <a:ext cx="12205625" cy="0"/>
          </a:xfrm>
          <a:prstGeom prst="line">
            <a:avLst/>
          </a:prstGeom>
          <a:ln w="50800">
            <a:gradFill>
              <a:gsLst>
                <a:gs pos="34000">
                  <a:schemeClr val="accent2"/>
                </a:gs>
                <a:gs pos="89000">
                  <a:schemeClr val="bg1">
                    <a:lumMod val="8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442EE5D-F92E-CF43-946C-AE31D2847361}"/>
              </a:ext>
            </a:extLst>
          </p:cNvPr>
          <p:cNvSpPr txBox="1"/>
          <p:nvPr/>
        </p:nvSpPr>
        <p:spPr>
          <a:xfrm>
            <a:off x="585523" y="874775"/>
            <a:ext cx="6091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Quantum Photon Sources &amp; Photonic Circuits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FDC0B5-739F-3D42-854C-F5954A768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5892" y="5895961"/>
            <a:ext cx="1009375" cy="8471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D258D53-4AE0-A543-A710-BC077F9483DF}"/>
              </a:ext>
            </a:extLst>
          </p:cNvPr>
          <p:cNvSpPr/>
          <p:nvPr/>
        </p:nvSpPr>
        <p:spPr>
          <a:xfrm>
            <a:off x="-106714" y="2017976"/>
            <a:ext cx="5936048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Michael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Fanto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has recently taken delivery of a Chromacity OPO-CX to interrogate next generation integrated circuits.</a:t>
            </a:r>
          </a:p>
          <a:p>
            <a:pPr marL="742950" lvl="1" indent="-28575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Quantum information processing relies on photon interference and requires qubits to be identical in order to perfectly interfere. </a:t>
            </a:r>
          </a:p>
          <a:p>
            <a:pPr marL="742950" lvl="1" indent="-28575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He is investigating integrated waveguides in a number of different compound semiconductors</a:t>
            </a:r>
          </a:p>
          <a:p>
            <a:pPr marL="742950" lvl="1" indent="-285750" algn="just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Chromacity OPO allows him to interrogate in the near/mid IR (beyond standard telecoms wavelengths) and into the UV by using the output of our source to generate THG.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55F0E5-928B-FA4A-B33D-606F8BAEE0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0330" y="2158166"/>
            <a:ext cx="5224974" cy="344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36922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7AA5BC52-143E-7241-ABCE-CD6F62A86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" y="6319538"/>
            <a:ext cx="2667000" cy="4876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288B156-C7E4-A54B-BD5F-632108B70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6" y="8791"/>
            <a:ext cx="12180034" cy="131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1E01EF6-BD4F-4944-9900-7732B87CE750}"/>
              </a:ext>
            </a:extLst>
          </p:cNvPr>
          <p:cNvSpPr txBox="1"/>
          <p:nvPr/>
        </p:nvSpPr>
        <p:spPr>
          <a:xfrm>
            <a:off x="342973" y="517068"/>
            <a:ext cx="1353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Summary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E0F00E0-03CD-9045-B4C2-D70BF2712EEF}"/>
              </a:ext>
            </a:extLst>
          </p:cNvPr>
          <p:cNvCxnSpPr/>
          <p:nvPr/>
        </p:nvCxnSpPr>
        <p:spPr>
          <a:xfrm>
            <a:off x="0" y="1314220"/>
            <a:ext cx="12205625" cy="0"/>
          </a:xfrm>
          <a:prstGeom prst="line">
            <a:avLst/>
          </a:prstGeom>
          <a:ln w="50800">
            <a:gradFill>
              <a:gsLst>
                <a:gs pos="34000">
                  <a:schemeClr val="accent2"/>
                </a:gs>
                <a:gs pos="89000">
                  <a:schemeClr val="bg1">
                    <a:lumMod val="8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71E20DFD-C28D-414B-9D10-9198CF775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764" y="2125340"/>
            <a:ext cx="6225340" cy="343277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B273690E-813E-F345-BA74-DEBDC5BF0E17}"/>
              </a:ext>
            </a:extLst>
          </p:cNvPr>
          <p:cNvSpPr/>
          <p:nvPr/>
        </p:nvSpPr>
        <p:spPr>
          <a:xfrm>
            <a:off x="-348306" y="2379789"/>
            <a:ext cx="607807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Chromacity has a range of systems that cover the near &amp; mid-IR as well as 520 nm and 347 nm.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team has significant expertise in ultrafast lasers, OPOs and non-linear optics.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We are keen to engage with the Quantum Optics/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Comms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community.</a:t>
            </a:r>
          </a:p>
        </p:txBody>
      </p:sp>
    </p:spTree>
    <p:extLst>
      <p:ext uri="{BB962C8B-B14F-4D97-AF65-F5344CB8AC3E}">
        <p14:creationId xmlns:p14="http://schemas.microsoft.com/office/powerpoint/2010/main" val="2715659420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D73ABE-B41F-CB43-BD0E-AD1C01F4B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17D902-68C0-894A-878C-13F11D363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71" y="6250133"/>
            <a:ext cx="2535776" cy="4916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B950C3-DF81-C84D-A9C8-D3BBE7AB45F6}"/>
              </a:ext>
            </a:extLst>
          </p:cNvPr>
          <p:cNvSpPr/>
          <p:nvPr/>
        </p:nvSpPr>
        <p:spPr>
          <a:xfrm>
            <a:off x="0" y="6035404"/>
            <a:ext cx="12192000" cy="8225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Rochester Institute of Technology</a:t>
            </a:r>
          </a:p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Photonics for Quantum – 23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January 2019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0508471-176F-9E43-AE5B-F3C92EFD9069}"/>
              </a:ext>
            </a:extLst>
          </p:cNvPr>
          <p:cNvSpPr/>
          <p:nvPr/>
        </p:nvSpPr>
        <p:spPr>
          <a:xfrm>
            <a:off x="324853" y="6035404"/>
            <a:ext cx="6527370" cy="822596"/>
          </a:xfrm>
          <a:prstGeom prst="roundRect">
            <a:avLst>
              <a:gd name="adj" fmla="val 558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Christopher G. Leburn, Founder &amp; Director</a:t>
            </a:r>
          </a:p>
          <a:p>
            <a:r>
              <a:rPr lang="en-GB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c.g.leburn@chromacitylasers.com</a:t>
            </a:r>
            <a:endParaRPr lang="en-GB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7B07CC-1C08-7B42-B156-272C27AC1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53" y="298784"/>
            <a:ext cx="74676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53624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967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946522"/>
            <a:ext cx="5762766" cy="163499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063915" y="2967489"/>
            <a:ext cx="57627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The Chromacity OPO and FIR deliver light across the near and mid-IR   (1.4 µm - 12 µm).</a:t>
            </a:r>
          </a:p>
          <a:p>
            <a:endParaRPr lang="en-US" sz="1600" dirty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Chromacity OPO 1.4 – 4.2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panose="05050102010706020507" pitchFamily="18" charset="2"/>
                <a:ea typeface="Helvetica Neue" charset="0"/>
                <a:cs typeface="Helvetica Neue" charset="0"/>
              </a:rPr>
              <a:t>m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m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Chromacity FIR 5-12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panose="05050102010706020507" pitchFamily="18" charset="2"/>
                <a:ea typeface="Helvetica Neue" charset="0"/>
                <a:cs typeface="Helvetica Neue" charset="0"/>
              </a:rPr>
              <a:t>m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m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Both pumped by an integrated Chromacity 1040</a:t>
            </a:r>
          </a:p>
          <a:p>
            <a:endParaRPr lang="en-US" sz="1600" dirty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sz="1600" dirty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10" y="6319538"/>
            <a:ext cx="2667000" cy="4876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4350" y="0"/>
            <a:ext cx="5549566" cy="1947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91601"/>
            <a:ext cx="5762766" cy="14819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79650"/>
            <a:ext cx="5777073" cy="162068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2903487"/>
            <a:ext cx="12205625" cy="0"/>
          </a:xfrm>
          <a:prstGeom prst="line">
            <a:avLst/>
          </a:prstGeom>
          <a:ln w="50800">
            <a:gradFill>
              <a:gsLst>
                <a:gs pos="34000">
                  <a:schemeClr val="accent2"/>
                </a:gs>
                <a:gs pos="89000">
                  <a:schemeClr val="bg1">
                    <a:lumMod val="8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-13625" y="4576657"/>
            <a:ext cx="12205625" cy="0"/>
          </a:xfrm>
          <a:prstGeom prst="line">
            <a:avLst/>
          </a:prstGeom>
          <a:ln w="50800">
            <a:gradFill>
              <a:gsLst>
                <a:gs pos="34000">
                  <a:schemeClr val="accent2"/>
                </a:gs>
                <a:gs pos="89000">
                  <a:schemeClr val="bg1">
                    <a:lumMod val="8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-27932" y="6192078"/>
            <a:ext cx="12205625" cy="0"/>
          </a:xfrm>
          <a:prstGeom prst="line">
            <a:avLst/>
          </a:prstGeom>
          <a:ln w="50800">
            <a:gradFill>
              <a:gsLst>
                <a:gs pos="34000">
                  <a:schemeClr val="accent2"/>
                </a:gs>
                <a:gs pos="89000">
                  <a:schemeClr val="bg1">
                    <a:lumMod val="8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063914" y="1484299"/>
            <a:ext cx="6141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Ytterbium </a:t>
            </a:r>
            <a:r>
              <a:rPr lang="en-US" sz="1600" dirty="0" err="1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fibre</a:t>
            </a:r>
            <a:r>
              <a:rPr lang="en-US" sz="1600" dirty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-based ultrafast laser delivering &gt; 2.5 W  output at 1040 nm with 100 MHz repetition rate.</a:t>
            </a:r>
          </a:p>
          <a:p>
            <a:endParaRPr lang="en-US" sz="1600" dirty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Chromacity 1040 ultrafast laser source</a:t>
            </a:r>
          </a:p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</a:rPr>
              <a:t>New Product Launch – Chromacity 520 femtosecond laser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63916" y="4772458"/>
            <a:ext cx="57627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Ultrafast laser delivering up to 50 mW output at 1280 nm with 100 MHz repetition rate</a:t>
            </a:r>
          </a:p>
          <a:p>
            <a:endParaRPr lang="en-US" sz="1600" dirty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Ultrashort pulse generation at 1280nm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Semiconductor fault analysis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C864B0-AFD7-8644-9B38-0725FA199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Company Confidential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D341303-E62F-E04E-A152-703ABBC8F9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6" y="8791"/>
            <a:ext cx="12180034" cy="131300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442EE5D-F92E-CF43-946C-AE31D2847361}"/>
              </a:ext>
            </a:extLst>
          </p:cNvPr>
          <p:cNvSpPr txBox="1"/>
          <p:nvPr/>
        </p:nvSpPr>
        <p:spPr>
          <a:xfrm>
            <a:off x="342973" y="517068"/>
            <a:ext cx="3695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Chromacity – Product Range</a:t>
            </a:r>
          </a:p>
        </p:txBody>
      </p:sp>
      <p:sp>
        <p:nvSpPr>
          <p:cNvPr id="4" name="Rectangle 3"/>
          <p:cNvSpPr/>
          <p:nvPr/>
        </p:nvSpPr>
        <p:spPr>
          <a:xfrm>
            <a:off x="661784" y="1736380"/>
            <a:ext cx="1389530" cy="241442"/>
          </a:xfrm>
          <a:prstGeom prst="rect">
            <a:avLst/>
          </a:prstGeom>
          <a:solidFill>
            <a:srgbClr val="F8F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61784" y="5249302"/>
            <a:ext cx="1389530" cy="241442"/>
          </a:xfrm>
          <a:prstGeom prst="rect">
            <a:avLst/>
          </a:prstGeom>
          <a:solidFill>
            <a:srgbClr val="F8F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42EE5D-F92E-CF43-946C-AE31D2847361}"/>
              </a:ext>
            </a:extLst>
          </p:cNvPr>
          <p:cNvSpPr txBox="1"/>
          <p:nvPr/>
        </p:nvSpPr>
        <p:spPr>
          <a:xfrm>
            <a:off x="588654" y="1724888"/>
            <a:ext cx="24000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Chromacity 1040/520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61784" y="3602812"/>
            <a:ext cx="1389530" cy="241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42EE5D-F92E-CF43-946C-AE31D2847361}"/>
              </a:ext>
            </a:extLst>
          </p:cNvPr>
          <p:cNvSpPr txBox="1"/>
          <p:nvPr/>
        </p:nvSpPr>
        <p:spPr>
          <a:xfrm>
            <a:off x="599412" y="3601335"/>
            <a:ext cx="24000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Chromacity OPO/FIR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42EE5D-F92E-CF43-946C-AE31D2847361}"/>
              </a:ext>
            </a:extLst>
          </p:cNvPr>
          <p:cNvSpPr txBox="1"/>
          <p:nvPr/>
        </p:nvSpPr>
        <p:spPr>
          <a:xfrm>
            <a:off x="599412" y="5243032"/>
            <a:ext cx="24000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Chromacity X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0" y="1314220"/>
            <a:ext cx="12205625" cy="0"/>
          </a:xfrm>
          <a:prstGeom prst="line">
            <a:avLst/>
          </a:prstGeom>
          <a:ln w="50800">
            <a:gradFill>
              <a:gsLst>
                <a:gs pos="34000">
                  <a:schemeClr val="accent2"/>
                </a:gs>
                <a:gs pos="89000">
                  <a:schemeClr val="bg1">
                    <a:lumMod val="8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4449D9E-3957-F542-8A88-A7CD57D709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4394" y="3028892"/>
            <a:ext cx="844203" cy="84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32012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" y="6319538"/>
            <a:ext cx="2667000" cy="4876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850"/>
          <a:stretch/>
        </p:blipFill>
        <p:spPr>
          <a:xfrm>
            <a:off x="7210943" y="-245313"/>
            <a:ext cx="5001926" cy="251296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2267655"/>
            <a:ext cx="12205625" cy="0"/>
          </a:xfrm>
          <a:prstGeom prst="line">
            <a:avLst/>
          </a:prstGeom>
          <a:ln w="50800">
            <a:gradFill>
              <a:gsLst>
                <a:gs pos="34000">
                  <a:schemeClr val="accent2"/>
                </a:gs>
                <a:gs pos="89000">
                  <a:schemeClr val="bg1">
                    <a:lumMod val="8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442EE5D-F92E-CF43-946C-AE31D2847361}"/>
              </a:ext>
            </a:extLst>
          </p:cNvPr>
          <p:cNvSpPr txBox="1"/>
          <p:nvPr/>
        </p:nvSpPr>
        <p:spPr>
          <a:xfrm>
            <a:off x="585524" y="874775"/>
            <a:ext cx="33510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Chromacity 1040</a:t>
            </a:r>
          </a:p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Femtosecond laser source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778650"/>
            <a:ext cx="559870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Average power: &gt; 2.5 W  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Wavelength: 1040 nm 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15-40 nm bandwidth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100 MHz repetition rate.</a:t>
            </a:r>
          </a:p>
          <a:p>
            <a:pPr marL="742950" lvl="1" indent="-285750"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Pulse width factory set from 130 fs – 3 ps.</a:t>
            </a:r>
          </a:p>
          <a:p>
            <a:pPr marL="742950" lvl="1" indent="-285750"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Linearly polarized free-space output</a:t>
            </a:r>
          </a:p>
          <a:p>
            <a:pPr marL="742950" lvl="1" indent="-285750"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&lt;1.2 with ~1 mm beam diameter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37B8F7-0EB3-774F-B024-D5F0C0B60A8D}"/>
              </a:ext>
            </a:extLst>
          </p:cNvPr>
          <p:cNvSpPr/>
          <p:nvPr/>
        </p:nvSpPr>
        <p:spPr>
          <a:xfrm>
            <a:off x="7210943" y="0"/>
            <a:ext cx="1173640" cy="223038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1313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" y="6319538"/>
            <a:ext cx="2667000" cy="4876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850"/>
          <a:stretch/>
        </p:blipFill>
        <p:spPr>
          <a:xfrm>
            <a:off x="7210943" y="-245313"/>
            <a:ext cx="5001926" cy="251296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2267655"/>
            <a:ext cx="12205625" cy="0"/>
          </a:xfrm>
          <a:prstGeom prst="line">
            <a:avLst/>
          </a:prstGeom>
          <a:ln w="50800">
            <a:gradFill>
              <a:gsLst>
                <a:gs pos="34000">
                  <a:schemeClr val="accent2"/>
                </a:gs>
                <a:gs pos="89000">
                  <a:schemeClr val="bg1">
                    <a:lumMod val="8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442EE5D-F92E-CF43-946C-AE31D2847361}"/>
              </a:ext>
            </a:extLst>
          </p:cNvPr>
          <p:cNvSpPr txBox="1"/>
          <p:nvPr/>
        </p:nvSpPr>
        <p:spPr>
          <a:xfrm>
            <a:off x="585524" y="874775"/>
            <a:ext cx="33510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Chromacity 1040</a:t>
            </a:r>
          </a:p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Femtosecond laser source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778650"/>
            <a:ext cx="559870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Average power: &gt; 2.5 W  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Wavelength: 1040 nm 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15-40 nm bandwidth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100 MHz repetition rate.</a:t>
            </a:r>
          </a:p>
          <a:p>
            <a:pPr marL="742950" lvl="1" indent="-285750"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Pulse width factory set from 130 fs – 3 ps.</a:t>
            </a:r>
          </a:p>
          <a:p>
            <a:pPr marL="742950" lvl="1" indent="-285750"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Linearly polarized free-space output</a:t>
            </a:r>
          </a:p>
          <a:p>
            <a:pPr marL="742950" lvl="1" indent="-285750"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&lt;1.2 with ~1 mm beam diameter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37B8F7-0EB3-774F-B024-D5F0C0B60A8D}"/>
              </a:ext>
            </a:extLst>
          </p:cNvPr>
          <p:cNvSpPr/>
          <p:nvPr/>
        </p:nvSpPr>
        <p:spPr>
          <a:xfrm>
            <a:off x="7210943" y="0"/>
            <a:ext cx="1173640" cy="223038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340B4E-26E9-DA4D-826A-D2DD4535D83B}"/>
              </a:ext>
            </a:extLst>
          </p:cNvPr>
          <p:cNvSpPr/>
          <p:nvPr/>
        </p:nvSpPr>
        <p:spPr>
          <a:xfrm>
            <a:off x="5948766" y="2778649"/>
            <a:ext cx="559870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Part fiber, part free space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High gain in fiber</a:t>
            </a:r>
          </a:p>
          <a:p>
            <a:pPr marL="742950" lvl="1" indent="-285750"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Ability to manage dispersion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High efficiency (due to core IP)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12FB0B-71B5-F04A-BE21-04EDDB0B4D67}"/>
              </a:ext>
            </a:extLst>
          </p:cNvPr>
          <p:cNvSpPr/>
          <p:nvPr/>
        </p:nvSpPr>
        <p:spPr>
          <a:xfrm>
            <a:off x="194310" y="2665708"/>
            <a:ext cx="5261093" cy="3239146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C82D6E-13E8-5344-8BB6-DC5D9BC688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08"/>
          <a:stretch/>
        </p:blipFill>
        <p:spPr>
          <a:xfrm>
            <a:off x="6102812" y="4599916"/>
            <a:ext cx="5437389" cy="150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69236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" y="6319538"/>
            <a:ext cx="2667000" cy="4876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850"/>
          <a:stretch/>
        </p:blipFill>
        <p:spPr>
          <a:xfrm>
            <a:off x="7210943" y="-245313"/>
            <a:ext cx="5001926" cy="251296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2267655"/>
            <a:ext cx="12205625" cy="0"/>
          </a:xfrm>
          <a:prstGeom prst="line">
            <a:avLst/>
          </a:prstGeom>
          <a:ln w="50800">
            <a:gradFill>
              <a:gsLst>
                <a:gs pos="34000">
                  <a:schemeClr val="accent2"/>
                </a:gs>
                <a:gs pos="89000">
                  <a:schemeClr val="bg1">
                    <a:lumMod val="8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442EE5D-F92E-CF43-946C-AE31D2847361}"/>
              </a:ext>
            </a:extLst>
          </p:cNvPr>
          <p:cNvSpPr txBox="1"/>
          <p:nvPr/>
        </p:nvSpPr>
        <p:spPr>
          <a:xfrm>
            <a:off x="585524" y="874775"/>
            <a:ext cx="33510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Chromacity 520 &amp; THG </a:t>
            </a:r>
          </a:p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Femtosecond laser source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778650"/>
            <a:ext cx="559870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Significant expertise in non-linear optics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Now have a 520n nm source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Average power of up to 1 W  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Pulse duration ~120 fs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100 MHz repetition rate.</a:t>
            </a:r>
          </a:p>
          <a:p>
            <a:pPr marL="742950" lvl="1" indent="-285750"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Linearly polarized free-space output</a:t>
            </a:r>
          </a:p>
          <a:p>
            <a:pPr marL="742950" lvl="1" indent="-285750"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&lt;1.2 with ~1 mm beam diameter</a:t>
            </a:r>
          </a:p>
          <a:p>
            <a:pPr marL="742950" lvl="1" indent="-285750"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Also provides 1040 nm output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37B8F7-0EB3-774F-B024-D5F0C0B60A8D}"/>
              </a:ext>
            </a:extLst>
          </p:cNvPr>
          <p:cNvSpPr/>
          <p:nvPr/>
        </p:nvSpPr>
        <p:spPr>
          <a:xfrm>
            <a:off x="7210943" y="0"/>
            <a:ext cx="1173640" cy="223038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0877DA-AB9B-0D4F-8E2F-DF7A8CA5154A}"/>
              </a:ext>
            </a:extLst>
          </p:cNvPr>
          <p:cNvGrpSpPr/>
          <p:nvPr/>
        </p:nvGrpSpPr>
        <p:grpSpPr>
          <a:xfrm>
            <a:off x="5401269" y="3227294"/>
            <a:ext cx="6465545" cy="2689864"/>
            <a:chOff x="5401269" y="3227294"/>
            <a:chExt cx="6465545" cy="268986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593137F-07E1-A74A-AD37-68F22FBF7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83426" y="3347877"/>
              <a:ext cx="2783388" cy="256928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24001F-7A13-FC41-A46D-061F3A8F4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01269" y="3347877"/>
              <a:ext cx="3380633" cy="256928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95EB275-D9E5-1940-9C0E-BE43EC5C9278}"/>
                </a:ext>
              </a:extLst>
            </p:cNvPr>
            <p:cNvSpPr/>
            <p:nvPr/>
          </p:nvSpPr>
          <p:spPr>
            <a:xfrm>
              <a:off x="10401300" y="3227294"/>
              <a:ext cx="121024" cy="255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39791C2-C440-FD41-A382-393FADD09718}"/>
                </a:ext>
              </a:extLst>
            </p:cNvPr>
            <p:cNvSpPr/>
            <p:nvPr/>
          </p:nvSpPr>
          <p:spPr>
            <a:xfrm>
              <a:off x="7346577" y="3310603"/>
              <a:ext cx="210670" cy="255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7705025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" y="6319538"/>
            <a:ext cx="2667000" cy="4876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850"/>
          <a:stretch/>
        </p:blipFill>
        <p:spPr>
          <a:xfrm>
            <a:off x="7210943" y="-245313"/>
            <a:ext cx="5001926" cy="251296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2267655"/>
            <a:ext cx="12205625" cy="0"/>
          </a:xfrm>
          <a:prstGeom prst="line">
            <a:avLst/>
          </a:prstGeom>
          <a:ln w="50800">
            <a:gradFill>
              <a:gsLst>
                <a:gs pos="34000">
                  <a:schemeClr val="accent2"/>
                </a:gs>
                <a:gs pos="89000">
                  <a:schemeClr val="bg1">
                    <a:lumMod val="8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442EE5D-F92E-CF43-946C-AE31D2847361}"/>
              </a:ext>
            </a:extLst>
          </p:cNvPr>
          <p:cNvSpPr txBox="1"/>
          <p:nvPr/>
        </p:nvSpPr>
        <p:spPr>
          <a:xfrm>
            <a:off x="585524" y="874775"/>
            <a:ext cx="33510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Chromacity 520 &amp; THG </a:t>
            </a:r>
          </a:p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Femtosecond laser source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778650"/>
            <a:ext cx="559870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Significant expertise in non-linear optics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Now have a 520n nm source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Average power of up to 1 W  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Pulse duration ~120 fs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100 MHz repetition rate.</a:t>
            </a:r>
          </a:p>
          <a:p>
            <a:pPr marL="742950" lvl="1" indent="-285750"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Linearly polarized free-space output</a:t>
            </a:r>
          </a:p>
          <a:p>
            <a:pPr marL="742950" lvl="1" indent="-285750"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&lt;1.2 with ~1 mm beam diameter</a:t>
            </a:r>
          </a:p>
          <a:p>
            <a:pPr marL="742950" lvl="1" indent="-285750"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Also provides 1040 nm output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37B8F7-0EB3-774F-B024-D5F0C0B60A8D}"/>
              </a:ext>
            </a:extLst>
          </p:cNvPr>
          <p:cNvSpPr/>
          <p:nvPr/>
        </p:nvSpPr>
        <p:spPr>
          <a:xfrm>
            <a:off x="7210943" y="0"/>
            <a:ext cx="1173640" cy="223038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340B4E-26E9-DA4D-826A-D2DD4535D83B}"/>
              </a:ext>
            </a:extLst>
          </p:cNvPr>
          <p:cNvSpPr/>
          <p:nvPr/>
        </p:nvSpPr>
        <p:spPr>
          <a:xfrm>
            <a:off x="5948766" y="2778649"/>
            <a:ext cx="559870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Third harmonic generation can be provided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Wavelength: 347 nm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Output powers now in excess of 400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mW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12FB0B-71B5-F04A-BE21-04EDDB0B4D67}"/>
              </a:ext>
            </a:extLst>
          </p:cNvPr>
          <p:cNvSpPr/>
          <p:nvPr/>
        </p:nvSpPr>
        <p:spPr>
          <a:xfrm>
            <a:off x="230763" y="2650210"/>
            <a:ext cx="5261093" cy="3513982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32011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" y="6319538"/>
            <a:ext cx="2667000" cy="48767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-13625" y="1570232"/>
            <a:ext cx="12205625" cy="0"/>
          </a:xfrm>
          <a:prstGeom prst="line">
            <a:avLst/>
          </a:prstGeom>
          <a:ln w="50800">
            <a:gradFill>
              <a:gsLst>
                <a:gs pos="34000">
                  <a:schemeClr val="accent2"/>
                </a:gs>
                <a:gs pos="89000">
                  <a:schemeClr val="bg1">
                    <a:lumMod val="8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442EE5D-F92E-CF43-946C-AE31D2847361}"/>
              </a:ext>
            </a:extLst>
          </p:cNvPr>
          <p:cNvSpPr txBox="1"/>
          <p:nvPr/>
        </p:nvSpPr>
        <p:spPr>
          <a:xfrm>
            <a:off x="585524" y="874775"/>
            <a:ext cx="3351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Photon pair counting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CFD0D2-6B51-9240-905F-87B5DE668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5609" y="6319539"/>
            <a:ext cx="1373470" cy="424960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CF3869BD-BC04-9F48-B287-9501D195D63D}"/>
              </a:ext>
            </a:extLst>
          </p:cNvPr>
          <p:cNvSpPr txBox="1"/>
          <p:nvPr/>
        </p:nvSpPr>
        <p:spPr>
          <a:xfrm>
            <a:off x="585524" y="2172209"/>
            <a:ext cx="78662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Working with Prof. Daniele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Faccio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His research is pushing towards quantum imaging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 is looking to generate entangled photons as part of his research themes</a:t>
            </a:r>
          </a:p>
        </p:txBody>
      </p:sp>
    </p:spTree>
    <p:extLst>
      <p:ext uri="{BB962C8B-B14F-4D97-AF65-F5344CB8AC3E}">
        <p14:creationId xmlns:p14="http://schemas.microsoft.com/office/powerpoint/2010/main" val="3525302266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" y="6319538"/>
            <a:ext cx="2667000" cy="48767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-13625" y="1570232"/>
            <a:ext cx="12205625" cy="0"/>
          </a:xfrm>
          <a:prstGeom prst="line">
            <a:avLst/>
          </a:prstGeom>
          <a:ln w="50800">
            <a:gradFill>
              <a:gsLst>
                <a:gs pos="34000">
                  <a:schemeClr val="accent2"/>
                </a:gs>
                <a:gs pos="89000">
                  <a:schemeClr val="bg1">
                    <a:lumMod val="8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442EE5D-F92E-CF43-946C-AE31D2847361}"/>
              </a:ext>
            </a:extLst>
          </p:cNvPr>
          <p:cNvSpPr txBox="1"/>
          <p:nvPr/>
        </p:nvSpPr>
        <p:spPr>
          <a:xfrm>
            <a:off x="585523" y="874775"/>
            <a:ext cx="9980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Photon pair counting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CFD0D2-6B51-9240-905F-87B5DE668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5609" y="6319539"/>
            <a:ext cx="1373470" cy="424960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304C817D-26AC-D943-B9E2-66DA5BEA3378}"/>
              </a:ext>
            </a:extLst>
          </p:cNvPr>
          <p:cNvSpPr/>
          <p:nvPr/>
        </p:nvSpPr>
        <p:spPr>
          <a:xfrm>
            <a:off x="-13627" y="4054109"/>
            <a:ext cx="779036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Significant advantages to this technique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Two step process avoids interference from pump wavelength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Peak of detection efficiency for APD is close to 690nm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AFA6CA-F5A6-2A47-9A28-EC37163C7B47}"/>
              </a:ext>
            </a:extLst>
          </p:cNvPr>
          <p:cNvGrpSpPr/>
          <p:nvPr/>
        </p:nvGrpSpPr>
        <p:grpSpPr>
          <a:xfrm>
            <a:off x="369888" y="2017269"/>
            <a:ext cx="11569191" cy="2780819"/>
            <a:chOff x="369888" y="2017269"/>
            <a:chExt cx="11569191" cy="278081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DDA4E08-40E0-1742-93FE-EE06BC3BEF37}"/>
                </a:ext>
              </a:extLst>
            </p:cNvPr>
            <p:cNvSpPr/>
            <p:nvPr/>
          </p:nvSpPr>
          <p:spPr>
            <a:xfrm>
              <a:off x="5642362" y="2662092"/>
              <a:ext cx="783590" cy="79041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0B350AB-C3F3-604F-BBFF-1F38C6ECF123}"/>
                </a:ext>
              </a:extLst>
            </p:cNvPr>
            <p:cNvSpPr/>
            <p:nvPr/>
          </p:nvSpPr>
          <p:spPr>
            <a:xfrm rot="16200000">
              <a:off x="5951607" y="2841399"/>
              <a:ext cx="165100" cy="431800"/>
            </a:xfrm>
            <a:prstGeom prst="rect">
              <a:avLst/>
            </a:prstGeom>
            <a:gradFill>
              <a:gsLst>
                <a:gs pos="82000">
                  <a:schemeClr val="accent6"/>
                </a:gs>
                <a:gs pos="19000">
                  <a:schemeClr val="accent1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3338DA6C-3F14-264A-84B9-011F5B1B989B}"/>
                </a:ext>
              </a:extLst>
            </p:cNvPr>
            <p:cNvSpPr/>
            <p:nvPr/>
          </p:nvSpPr>
          <p:spPr>
            <a:xfrm>
              <a:off x="369888" y="2573515"/>
              <a:ext cx="1517754" cy="967568"/>
            </a:xfrm>
            <a:prstGeom prst="roundRect">
              <a:avLst/>
            </a:prstGeom>
            <a:solidFill>
              <a:schemeClr val="bg1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85B3FAE-8896-6D47-9FAE-54786A9FB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307" y="2714308"/>
              <a:ext cx="778373" cy="14233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227CDE-65A9-9B46-A2B8-553EDCBD6314}"/>
                </a:ext>
              </a:extLst>
            </p:cNvPr>
            <p:cNvSpPr/>
            <p:nvPr/>
          </p:nvSpPr>
          <p:spPr>
            <a:xfrm>
              <a:off x="3420110" y="2662092"/>
              <a:ext cx="783590" cy="79041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2E5D979-1694-CA43-A0EF-9AAD0423189D}"/>
                </a:ext>
              </a:extLst>
            </p:cNvPr>
            <p:cNvSpPr/>
            <p:nvPr/>
          </p:nvSpPr>
          <p:spPr>
            <a:xfrm rot="5400000">
              <a:off x="3729355" y="2841399"/>
              <a:ext cx="165100" cy="431800"/>
            </a:xfrm>
            <a:prstGeom prst="rect">
              <a:avLst/>
            </a:prstGeom>
            <a:gradFill>
              <a:gsLst>
                <a:gs pos="66000">
                  <a:schemeClr val="accent6"/>
                </a:gs>
                <a:gs pos="82000">
                  <a:srgbClr val="941100"/>
                </a:gs>
                <a:gs pos="37000">
                  <a:schemeClr val="accent6"/>
                </a:gs>
                <a:gs pos="18000">
                  <a:schemeClr val="accent1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AF591CA-AB66-D340-B45B-72191CE5D992}"/>
                </a:ext>
              </a:extLst>
            </p:cNvPr>
            <p:cNvCxnSpPr>
              <a:cxnSpLocks/>
              <a:stCxn id="13" idx="3"/>
              <a:endCxn id="18" idx="2"/>
            </p:cNvCxnSpPr>
            <p:nvPr/>
          </p:nvCxnSpPr>
          <p:spPr>
            <a:xfrm>
              <a:off x="1887642" y="3057299"/>
              <a:ext cx="1708363" cy="0"/>
            </a:xfrm>
            <a:prstGeom prst="line">
              <a:avLst/>
            </a:prstGeom>
            <a:ln w="34925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5AD2F97-412D-D949-A5EB-FADA9ADCC7E0}"/>
                </a:ext>
              </a:extLst>
            </p:cNvPr>
            <p:cNvCxnSpPr>
              <a:cxnSpLocks/>
              <a:stCxn id="18" idx="0"/>
              <a:endCxn id="32" idx="0"/>
            </p:cNvCxnSpPr>
            <p:nvPr/>
          </p:nvCxnSpPr>
          <p:spPr>
            <a:xfrm>
              <a:off x="4027805" y="3057299"/>
              <a:ext cx="1790452" cy="0"/>
            </a:xfrm>
            <a:prstGeom prst="line">
              <a:avLst/>
            </a:prstGeom>
            <a:ln w="349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9F4DEB5-D1C3-D14E-B813-45486D875A2C}"/>
                </a:ext>
              </a:extLst>
            </p:cNvPr>
            <p:cNvSpPr/>
            <p:nvPr/>
          </p:nvSpPr>
          <p:spPr>
            <a:xfrm>
              <a:off x="8047124" y="2750188"/>
              <a:ext cx="152400" cy="59412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58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FA6B638-A7BE-5F4B-AE3F-81C7542B0043}"/>
                </a:ext>
              </a:extLst>
            </p:cNvPr>
            <p:cNvSpPr/>
            <p:nvPr/>
          </p:nvSpPr>
          <p:spPr>
            <a:xfrm>
              <a:off x="8825128" y="2750188"/>
              <a:ext cx="152400" cy="59412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58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F47CC41-6C4A-874E-91B3-B91573DB33F5}"/>
                </a:ext>
              </a:extLst>
            </p:cNvPr>
            <p:cNvSpPr txBox="1"/>
            <p:nvPr/>
          </p:nvSpPr>
          <p:spPr>
            <a:xfrm>
              <a:off x="3065547" y="2155768"/>
              <a:ext cx="1492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THG module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664E2DF-9EB2-5747-8B90-0B47628EB592}"/>
                </a:ext>
              </a:extLst>
            </p:cNvPr>
            <p:cNvCxnSpPr>
              <a:cxnSpLocks/>
              <a:stCxn id="32" idx="2"/>
            </p:cNvCxnSpPr>
            <p:nvPr/>
          </p:nvCxnSpPr>
          <p:spPr>
            <a:xfrm>
              <a:off x="6250057" y="3057299"/>
              <a:ext cx="4215940" cy="0"/>
            </a:xfrm>
            <a:prstGeom prst="line">
              <a:avLst/>
            </a:prstGeom>
            <a:ln w="349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1C6AE5FC-F456-664D-AA27-62BC646D9E77}"/>
                </a:ext>
              </a:extLst>
            </p:cNvPr>
            <p:cNvSpPr/>
            <p:nvPr/>
          </p:nvSpPr>
          <p:spPr>
            <a:xfrm>
              <a:off x="6509558" y="2854742"/>
              <a:ext cx="88900" cy="393700"/>
            </a:xfrm>
            <a:prstGeom prst="roundRect">
              <a:avLst/>
            </a:prstGeom>
            <a:solidFill>
              <a:schemeClr val="accent1">
                <a:alpha val="8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ED303C0-3E0E-054C-B4BB-EC8E8FD2AC0C}"/>
                </a:ext>
              </a:extLst>
            </p:cNvPr>
            <p:cNvGrpSpPr/>
            <p:nvPr/>
          </p:nvGrpSpPr>
          <p:grpSpPr>
            <a:xfrm rot="20282303">
              <a:off x="9815302" y="2993367"/>
              <a:ext cx="133045" cy="338347"/>
              <a:chOff x="8178800" y="3543300"/>
              <a:chExt cx="228600" cy="581354"/>
            </a:xfrm>
            <a:solidFill>
              <a:schemeClr val="accent5">
                <a:lumMod val="60000"/>
                <a:lumOff val="40000"/>
              </a:schemeClr>
            </a:solidFill>
          </p:grpSpPr>
          <p:sp>
            <p:nvSpPr>
              <p:cNvPr id="44" name="Right Triangle 43">
                <a:extLst>
                  <a:ext uri="{FF2B5EF4-FFF2-40B4-BE49-F238E27FC236}">
                    <a16:creationId xmlns:a16="http://schemas.microsoft.com/office/drawing/2014/main" id="{99E0C13C-619B-5C48-B26A-2587BA624529}"/>
                  </a:ext>
                </a:extLst>
              </p:cNvPr>
              <p:cNvSpPr/>
              <p:nvPr/>
            </p:nvSpPr>
            <p:spPr>
              <a:xfrm>
                <a:off x="8178800" y="3543300"/>
                <a:ext cx="228600" cy="2540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2DA3409-1576-C244-83A4-A535460BB077}"/>
                  </a:ext>
                </a:extLst>
              </p:cNvPr>
              <p:cNvSpPr/>
              <p:nvPr/>
            </p:nvSpPr>
            <p:spPr>
              <a:xfrm>
                <a:off x="8178800" y="3797300"/>
                <a:ext cx="228600" cy="3273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C37A53AC-D5E0-4841-BB6D-22E74EAAB94D}"/>
                </a:ext>
              </a:extLst>
            </p:cNvPr>
            <p:cNvSpPr/>
            <p:nvPr/>
          </p:nvSpPr>
          <p:spPr>
            <a:xfrm rot="20145841">
              <a:off x="10462079" y="2836495"/>
              <a:ext cx="88900" cy="3937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1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263464B-E356-8445-9B70-DB68975D388B}"/>
                </a:ext>
              </a:extLst>
            </p:cNvPr>
            <p:cNvCxnSpPr>
              <a:cxnSpLocks/>
              <a:endCxn id="48" idx="1"/>
            </p:cNvCxnSpPr>
            <p:nvPr/>
          </p:nvCxnSpPr>
          <p:spPr>
            <a:xfrm flipV="1">
              <a:off x="8556373" y="3051592"/>
              <a:ext cx="1909624" cy="1236673"/>
            </a:xfrm>
            <a:prstGeom prst="line">
              <a:avLst/>
            </a:prstGeom>
            <a:ln w="349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8780576-8BAE-EA4A-A69B-2CE4AD0576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99524" y="3051593"/>
              <a:ext cx="1560338" cy="936820"/>
            </a:xfrm>
            <a:prstGeom prst="line">
              <a:avLst/>
            </a:prstGeom>
            <a:ln w="349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8E08B09-9142-0C42-9D03-C755E576B9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99524" y="3986057"/>
              <a:ext cx="2632612" cy="2359"/>
            </a:xfrm>
            <a:prstGeom prst="line">
              <a:avLst/>
            </a:prstGeom>
            <a:ln w="349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6F58F1E-0285-1843-B155-D827C16A57F6}"/>
                </a:ext>
              </a:extLst>
            </p:cNvPr>
            <p:cNvCxnSpPr>
              <a:cxnSpLocks/>
              <a:stCxn id="54" idx="3"/>
            </p:cNvCxnSpPr>
            <p:nvPr/>
          </p:nvCxnSpPr>
          <p:spPr>
            <a:xfrm flipV="1">
              <a:off x="8556372" y="4286157"/>
              <a:ext cx="1828818" cy="6304"/>
            </a:xfrm>
            <a:prstGeom prst="line">
              <a:avLst/>
            </a:prstGeom>
            <a:ln w="349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C185C1FF-BC6B-CD42-9259-7012917C65D6}"/>
                </a:ext>
              </a:extLst>
            </p:cNvPr>
            <p:cNvSpPr/>
            <p:nvPr/>
          </p:nvSpPr>
          <p:spPr>
            <a:xfrm rot="20145841">
              <a:off x="8125768" y="3804915"/>
              <a:ext cx="88900" cy="3937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1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E1E48FA9-D433-4D48-8060-4D8FA36F3A85}"/>
                </a:ext>
              </a:extLst>
            </p:cNvPr>
            <p:cNvSpPr/>
            <p:nvPr/>
          </p:nvSpPr>
          <p:spPr>
            <a:xfrm rot="20145841">
              <a:off x="8471390" y="4113858"/>
              <a:ext cx="88900" cy="3937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1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EB5F8183-1F6E-A74A-9086-267E8B842CE7}"/>
                </a:ext>
              </a:extLst>
            </p:cNvPr>
            <p:cNvSpPr/>
            <p:nvPr/>
          </p:nvSpPr>
          <p:spPr>
            <a:xfrm>
              <a:off x="10663158" y="3860458"/>
              <a:ext cx="81663" cy="245456"/>
            </a:xfrm>
            <a:prstGeom prst="roundRect">
              <a:avLst/>
            </a:prstGeom>
            <a:solidFill>
              <a:schemeClr val="accent1">
                <a:alpha val="8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7C66BE36-79D7-3942-BC99-1FF0717DAD95}"/>
                </a:ext>
              </a:extLst>
            </p:cNvPr>
            <p:cNvSpPr/>
            <p:nvPr/>
          </p:nvSpPr>
          <p:spPr>
            <a:xfrm>
              <a:off x="10147310" y="4155597"/>
              <a:ext cx="81663" cy="245456"/>
            </a:xfrm>
            <a:prstGeom prst="roundRect">
              <a:avLst/>
            </a:prstGeom>
            <a:solidFill>
              <a:schemeClr val="accent1">
                <a:alpha val="8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B21470A-01CE-B04F-A5C3-1D61D7C70780}"/>
                </a:ext>
              </a:extLst>
            </p:cNvPr>
            <p:cNvGrpSpPr/>
            <p:nvPr/>
          </p:nvGrpSpPr>
          <p:grpSpPr>
            <a:xfrm>
              <a:off x="10816153" y="3862751"/>
              <a:ext cx="347071" cy="250210"/>
              <a:chOff x="9244083" y="4344537"/>
              <a:chExt cx="347071" cy="250210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C66F6ED-A55B-D044-B06F-49B3D8FFAD45}"/>
                  </a:ext>
                </a:extLst>
              </p:cNvPr>
              <p:cNvSpPr/>
              <p:nvPr/>
            </p:nvSpPr>
            <p:spPr>
              <a:xfrm>
                <a:off x="9348476" y="4344537"/>
                <a:ext cx="242678" cy="250209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riangle 67">
                <a:extLst>
                  <a:ext uri="{FF2B5EF4-FFF2-40B4-BE49-F238E27FC236}">
                    <a16:creationId xmlns:a16="http://schemas.microsoft.com/office/drawing/2014/main" id="{63537284-CC26-364F-90FF-27522EBE5AA0}"/>
                  </a:ext>
                </a:extLst>
              </p:cNvPr>
              <p:cNvSpPr/>
              <p:nvPr/>
            </p:nvSpPr>
            <p:spPr>
              <a:xfrm rot="5400000">
                <a:off x="9209963" y="4378658"/>
                <a:ext cx="250209" cy="181969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52E3C78-F191-0F4D-84D0-C071C0ADB0CB}"/>
                </a:ext>
              </a:extLst>
            </p:cNvPr>
            <p:cNvGrpSpPr/>
            <p:nvPr/>
          </p:nvGrpSpPr>
          <p:grpSpPr>
            <a:xfrm>
              <a:off x="10373525" y="4145665"/>
              <a:ext cx="347071" cy="250210"/>
              <a:chOff x="9244083" y="4344537"/>
              <a:chExt cx="347071" cy="250210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E14485E-AEA7-AC41-AC61-4D7DE10B0915}"/>
                  </a:ext>
                </a:extLst>
              </p:cNvPr>
              <p:cNvSpPr/>
              <p:nvPr/>
            </p:nvSpPr>
            <p:spPr>
              <a:xfrm>
                <a:off x="9348476" y="4344537"/>
                <a:ext cx="242678" cy="250209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Triangle 74">
                <a:extLst>
                  <a:ext uri="{FF2B5EF4-FFF2-40B4-BE49-F238E27FC236}">
                    <a16:creationId xmlns:a16="http://schemas.microsoft.com/office/drawing/2014/main" id="{55FD4E25-8AA2-E149-88AF-680C5D51BA1A}"/>
                  </a:ext>
                </a:extLst>
              </p:cNvPr>
              <p:cNvSpPr/>
              <p:nvPr/>
            </p:nvSpPr>
            <p:spPr>
              <a:xfrm rot="5400000">
                <a:off x="9209963" y="4378658"/>
                <a:ext cx="250209" cy="181969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E2F0928-1285-BB46-8E97-12B00B37F5B9}"/>
                </a:ext>
              </a:extLst>
            </p:cNvPr>
            <p:cNvSpPr txBox="1"/>
            <p:nvPr/>
          </p:nvSpPr>
          <p:spPr>
            <a:xfrm>
              <a:off x="4276332" y="3052420"/>
              <a:ext cx="13324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λ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= 347 nm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 = 58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mW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28423A3-5E27-1A42-B5FB-FA0AB4820F34}"/>
                </a:ext>
              </a:extLst>
            </p:cNvPr>
            <p:cNvSpPr txBox="1"/>
            <p:nvPr/>
          </p:nvSpPr>
          <p:spPr>
            <a:xfrm>
              <a:off x="1948070" y="3051592"/>
              <a:ext cx="1460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λ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= 1040 nm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1E3402A-7784-7847-9275-2E8BC81F2D36}"/>
                </a:ext>
              </a:extLst>
            </p:cNvPr>
            <p:cNvSpPr txBox="1"/>
            <p:nvPr/>
          </p:nvSpPr>
          <p:spPr>
            <a:xfrm>
              <a:off x="4649995" y="2017269"/>
              <a:ext cx="29334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Down conversion module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(2 type 1 BBO crystals) 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DB66F8D-D267-EC4D-B42E-FF6D6C80E6B5}"/>
                </a:ext>
              </a:extLst>
            </p:cNvPr>
            <p:cNvSpPr txBox="1"/>
            <p:nvPr/>
          </p:nvSpPr>
          <p:spPr>
            <a:xfrm>
              <a:off x="6657974" y="3057299"/>
              <a:ext cx="13324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λ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= 690 nm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BF793DCB-4399-5B4B-876D-AA4B1B13D1C7}"/>
                </a:ext>
              </a:extLst>
            </p:cNvPr>
            <p:cNvSpPr txBox="1"/>
            <p:nvPr/>
          </p:nvSpPr>
          <p:spPr>
            <a:xfrm>
              <a:off x="11143155" y="3791730"/>
              <a:ext cx="7959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SPAD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94EA4430-96E5-6144-AC88-D65BF962BBFC}"/>
                </a:ext>
              </a:extLst>
            </p:cNvPr>
            <p:cNvSpPr txBox="1"/>
            <p:nvPr/>
          </p:nvSpPr>
          <p:spPr>
            <a:xfrm>
              <a:off x="10697659" y="4136339"/>
              <a:ext cx="7959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SPAD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073CA68-AB4E-D54C-B816-13131A7AE890}"/>
                </a:ext>
              </a:extLst>
            </p:cNvPr>
            <p:cNvSpPr txBox="1"/>
            <p:nvPr/>
          </p:nvSpPr>
          <p:spPr>
            <a:xfrm>
              <a:off x="9933078" y="4428756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λ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/2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8CEF9AA-DA7D-0044-8C66-9B76B734BE82}"/>
                </a:ext>
              </a:extLst>
            </p:cNvPr>
            <p:cNvSpPr txBox="1"/>
            <p:nvPr/>
          </p:nvSpPr>
          <p:spPr>
            <a:xfrm>
              <a:off x="10451438" y="3422398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λ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/2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11477A2-E3D0-8247-91E9-F1D0DAB8F4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37162" y="2974749"/>
              <a:ext cx="0" cy="165100"/>
            </a:xfrm>
            <a:prstGeom prst="line">
              <a:avLst/>
            </a:prstGeom>
            <a:ln w="34925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9985613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15884</TotalTime>
  <Words>2855</Words>
  <Application>Microsoft Macintosh PowerPoint</Application>
  <PresentationFormat>Widescreen</PresentationFormat>
  <Paragraphs>349</Paragraphs>
  <Slides>27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Helvetica Neue</vt:lpstr>
      <vt:lpstr>Montserrat Semi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G. Leburn</dc:creator>
  <cp:lastModifiedBy>Christopher G. Leburn</cp:lastModifiedBy>
  <cp:revision>67</cp:revision>
  <dcterms:created xsi:type="dcterms:W3CDTF">2019-01-11T18:10:05Z</dcterms:created>
  <dcterms:modified xsi:type="dcterms:W3CDTF">2019-01-23T00:35:54Z</dcterms:modified>
</cp:coreProperties>
</file>