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5" r:id="rId4"/>
    <p:sldId id="257" r:id="rId5"/>
    <p:sldId id="258" r:id="rId6"/>
    <p:sldId id="260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>
        <p:scale>
          <a:sx n="50" d="100"/>
          <a:sy n="50" d="100"/>
        </p:scale>
        <p:origin x="59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tegrity Service Excellence"/>
          <p:cNvSpPr txBox="1">
            <a:spLocks noChangeArrowheads="1"/>
          </p:cNvSpPr>
          <p:nvPr/>
        </p:nvSpPr>
        <p:spPr bwMode="auto">
          <a:xfrm>
            <a:off x="-63749" y="5509336"/>
            <a:ext cx="537659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 b="1" i="1" dirty="0">
                <a:effectLst/>
                <a:latin typeface="Arial" pitchFamily="34" charset="0"/>
              </a:rPr>
              <a:t>Integrity </a:t>
            </a:r>
            <a:r>
              <a:rPr lang="en-US" sz="2400" b="1" i="1" dirty="0">
                <a:effectLst/>
                <a:latin typeface="Arial" pitchFamily="34" charset="0"/>
                <a:sym typeface="Wingdings" pitchFamily="2" charset="2"/>
              </a:rPr>
              <a:t> </a:t>
            </a:r>
            <a:r>
              <a:rPr lang="en-US" sz="2400" b="1" i="1" dirty="0">
                <a:effectLst/>
                <a:latin typeface="Arial" pitchFamily="34" charset="0"/>
              </a:rPr>
              <a:t>Service </a:t>
            </a:r>
            <a:r>
              <a:rPr lang="en-US" sz="2400" b="1" i="1" dirty="0">
                <a:effectLst/>
                <a:latin typeface="Arial" pitchFamily="34" charset="0"/>
                <a:sym typeface="Wingdings" pitchFamily="2" charset="2"/>
              </a:rPr>
              <a:t> </a:t>
            </a:r>
            <a:r>
              <a:rPr lang="en-US" sz="2400" b="1" i="1" dirty="0">
                <a:effectLst/>
                <a:latin typeface="Arial" pitchFamily="34" charset="0"/>
              </a:rPr>
              <a:t>Excellence</a:t>
            </a:r>
          </a:p>
        </p:txBody>
      </p:sp>
      <p:sp>
        <p:nvSpPr>
          <p:cNvPr id="14" name="Briefing Title"/>
          <p:cNvSpPr>
            <a:spLocks noGrp="1"/>
          </p:cNvSpPr>
          <p:nvPr>
            <p:ph sz="half" idx="2" hasCustomPrompt="1"/>
          </p:nvPr>
        </p:nvSpPr>
        <p:spPr>
          <a:xfrm>
            <a:off x="5588000" y="1600200"/>
            <a:ext cx="58928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3733" b="1">
                <a:latin typeface="Arial" pitchFamily="34" charset="0"/>
                <a:cs typeface="Arial" pitchFamily="34" charset="0"/>
              </a:defRPr>
            </a:lvl1pPr>
            <a:lvl2pPr>
              <a:defRPr sz="3200" b="1">
                <a:latin typeface="Arial" pitchFamily="34" charset="0"/>
                <a:cs typeface="Arial" pitchFamily="34" charset="0"/>
              </a:defRPr>
            </a:lvl2pPr>
            <a:lvl3pPr>
              <a:defRPr sz="2667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133" b="1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Briefing Title</a:t>
            </a:r>
          </a:p>
        </p:txBody>
      </p:sp>
      <p:sp>
        <p:nvSpPr>
          <p:cNvPr id="16" name="Date"/>
          <p:cNvSpPr>
            <a:spLocks noGrp="1"/>
          </p:cNvSpPr>
          <p:nvPr>
            <p:ph sz="half" idx="10" hasCustomPrompt="1"/>
          </p:nvPr>
        </p:nvSpPr>
        <p:spPr>
          <a:xfrm>
            <a:off x="5588000" y="3657600"/>
            <a:ext cx="59944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667" b="1">
                <a:latin typeface="Arial" pitchFamily="34" charset="0"/>
                <a:cs typeface="Arial" pitchFamily="34" charset="0"/>
              </a:defRPr>
            </a:lvl1pPr>
            <a:lvl2pPr>
              <a:defRPr sz="3200" b="1">
                <a:latin typeface="Arial" pitchFamily="34" charset="0"/>
                <a:cs typeface="Arial" pitchFamily="34" charset="0"/>
              </a:defRPr>
            </a:lvl2pPr>
            <a:lvl3pPr>
              <a:defRPr sz="2667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133" b="1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Date: DD MMM YYYY</a:t>
            </a:r>
          </a:p>
        </p:txBody>
      </p:sp>
      <p:sp>
        <p:nvSpPr>
          <p:cNvPr id="17" name="Name, Rank, Office Symbol"/>
          <p:cNvSpPr>
            <a:spLocks noGrp="1"/>
          </p:cNvSpPr>
          <p:nvPr>
            <p:ph sz="half" idx="11" hasCustomPrompt="1"/>
          </p:nvPr>
        </p:nvSpPr>
        <p:spPr>
          <a:xfrm>
            <a:off x="5588000" y="4495800"/>
            <a:ext cx="59944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667" b="1">
                <a:latin typeface="Arial" pitchFamily="34" charset="0"/>
                <a:cs typeface="Arial" pitchFamily="34" charset="0"/>
              </a:defRPr>
            </a:lvl1pPr>
            <a:lvl2pPr>
              <a:defRPr sz="3200" b="1">
                <a:latin typeface="Arial" pitchFamily="34" charset="0"/>
                <a:cs typeface="Arial" pitchFamily="34" charset="0"/>
              </a:defRPr>
            </a:lvl2pPr>
            <a:lvl3pPr>
              <a:defRPr sz="2667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133" b="1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Name, Rank, Office Symbol, </a:t>
            </a:r>
          </a:p>
          <a:p>
            <a:pPr lvl="0"/>
            <a:r>
              <a:rPr lang="en-US" dirty="0" smtClean="0"/>
              <a:t>Air Force Research Laboratory (each on separate lines)</a:t>
            </a:r>
          </a:p>
          <a:p>
            <a:pPr lvl="0"/>
            <a:endParaRPr lang="en-US" dirty="0" smtClean="0"/>
          </a:p>
        </p:txBody>
      </p:sp>
      <p:pic>
        <p:nvPicPr>
          <p:cNvPr id="7" name="Picture 2" descr="C:\Users\hubermc\Desktop\AFRL_Shield_Logo_2011_PMS_color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1307709"/>
            <a:ext cx="4174999" cy="4148364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-63749" y="6477000"/>
            <a:ext cx="12192000" cy="2730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2884827" rtl="0" eaLnBrk="1" latinLnBrk="0" hangingPunct="1"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2414" algn="l" defTabSz="2884827" rtl="0" eaLnBrk="1" latinLnBrk="0" hangingPunct="1"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4827" algn="l" defTabSz="2884827" rtl="0" eaLnBrk="1" latinLnBrk="0" hangingPunct="1"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7245" algn="l" defTabSz="2884827" rtl="0" eaLnBrk="1" latinLnBrk="0" hangingPunct="1"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9655" algn="l" defTabSz="2884827" rtl="0" eaLnBrk="1" latinLnBrk="0" hangingPunct="1"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12073" algn="l" defTabSz="2884827" rtl="0" eaLnBrk="1" latinLnBrk="0" hangingPunct="1"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54485" algn="l" defTabSz="2884827" rtl="0" eaLnBrk="1" latinLnBrk="0" hangingPunct="1"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96900" algn="l" defTabSz="2884827" rtl="0" eaLnBrk="1" latinLnBrk="0" hangingPunct="1"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39318" algn="l" defTabSz="2884827" rtl="0" eaLnBrk="1" latinLnBrk="0" hangingPunct="1"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67" dirty="0" smtClean="0">
                <a:solidFill>
                  <a:schemeClr val="tx1"/>
                </a:solidFill>
              </a:rPr>
              <a:t>Approved for Public Release [Case # - </a:t>
            </a:r>
            <a:r>
              <a:rPr lang="en-US" sz="10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88ABW‐2018-5082</a:t>
            </a:r>
            <a:r>
              <a:rPr lang="en-US" sz="1067" dirty="0" smtClean="0">
                <a:solidFill>
                  <a:schemeClr val="tx1"/>
                </a:solidFill>
              </a:rPr>
              <a:t>] Distribution Unlimited</a:t>
            </a:r>
            <a:endParaRPr lang="en-US" sz="10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4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7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7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EE1C-617F-4F1E-AD30-61F1EDDB74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2953E-7C51-4656-BBC9-310E672B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aytheon.com/capabilities/products/quantum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rit.edu/fpi/sites/rit.edu.fpi/files/images/Pf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74" y="399253"/>
            <a:ext cx="3941086" cy="14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DD8569A-4329-784B-9918-97A12C4AC376}"/>
              </a:ext>
            </a:extLst>
          </p:cNvPr>
          <p:cNvSpPr txBox="1">
            <a:spLocks/>
          </p:cNvSpPr>
          <p:nvPr/>
        </p:nvSpPr>
        <p:spPr>
          <a:xfrm>
            <a:off x="1170176" y="4930292"/>
            <a:ext cx="7724037" cy="476761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Photonics for Quantum Workshop, Jan 23, 2019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637692E-9A06-B54E-8508-C69988A5482C}"/>
              </a:ext>
            </a:extLst>
          </p:cNvPr>
          <p:cNvSpPr txBox="1">
            <a:spLocks/>
          </p:cNvSpPr>
          <p:nvPr/>
        </p:nvSpPr>
        <p:spPr>
          <a:xfrm>
            <a:off x="1170174" y="5441154"/>
            <a:ext cx="9948851" cy="60795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Moderator: Ben Zwickl, RIT</a:t>
            </a:r>
            <a:r>
              <a:rPr kumimoji="0" lang="en-US" sz="2667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School of Physics and Astronomy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20C6C98-4B85-AB4D-B6CF-956E25B2E22F}"/>
              </a:ext>
            </a:extLst>
          </p:cNvPr>
          <p:cNvSpPr txBox="1">
            <a:spLocks/>
          </p:cNvSpPr>
          <p:nvPr/>
        </p:nvSpPr>
        <p:spPr>
          <a:xfrm>
            <a:off x="1170176" y="2095288"/>
            <a:ext cx="10151755" cy="3073385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7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Quantum Careers &amp; Education Panel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6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34" y="19360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Q2: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pathways into quantum technology jobs?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there opportunities at all levels (BS, MS, PhD)?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31" y="815174"/>
            <a:ext cx="10515600" cy="24884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Q3: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kinds of quantum-related skills and knowledge are useful in your organization?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31" y="815174"/>
            <a:ext cx="10515600" cy="24884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Q4: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kinds of supporting technologies and knowledge are useful (e.g., cryogenics)?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31" y="815174"/>
            <a:ext cx="10515600" cy="24884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Audience questions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31" y="815175"/>
            <a:ext cx="10515600" cy="130859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Networking Q&amp;A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431" y="2551837"/>
            <a:ext cx="1086581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5-5:30 PM, (adjacent in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1829 Room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this building)</a:t>
            </a:r>
          </a:p>
          <a:p>
            <a:pPr lvl="1">
              <a:spcAft>
                <a:spcPts val="6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employers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welcome</a:t>
            </a:r>
          </a:p>
          <a:p>
            <a:pPr lvl="1">
              <a:spcAft>
                <a:spcPts val="6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students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(all majors, undergrad and grad, from RIT and elsewhere)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Refreshments and hors d'oeuvres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29200" cy="2016125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Quantum Careers Flyer for Students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355" y="365125"/>
            <a:ext cx="4919445" cy="629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2743200"/>
            <a:ext cx="5442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Will be posted on the conference website.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56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4:20-4:55 Panel Discussion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Moderator’s questions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Audience questions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5-5:30 PM, Student Networking Q&amp;A  (adjacent in the 1829 room)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employers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welcome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students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(all majors, undergrad and grad, from RIT and elsewhere)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Refreshments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hors d'oeuvres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F08B2D-AF18-1C4F-A568-A123B5584A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434" y="0"/>
            <a:ext cx="4247513" cy="5495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D2127-5344-6242-82A8-B0337EE56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31" y="0"/>
            <a:ext cx="4421998" cy="5719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694ED-ED95-7D44-AF48-0F12980CA789}"/>
              </a:ext>
            </a:extLst>
          </p:cNvPr>
          <p:cNvSpPr txBox="1"/>
          <p:nvPr/>
        </p:nvSpPr>
        <p:spPr>
          <a:xfrm>
            <a:off x="3135085" y="5719227"/>
            <a:ext cx="5547897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tx1"/>
                </a:solidFill>
                <a:latin typeface="Optima" panose="02000503060000020004" pitchFamily="2" charset="0"/>
              </a:rPr>
              <a:t>VIKAS ANANT, Ph.D.</a:t>
            </a:r>
          </a:p>
          <a:p>
            <a:pPr algn="ctr"/>
            <a:r>
              <a:rPr lang="en-US" sz="2000" i="0" dirty="0">
                <a:solidFill>
                  <a:schemeClr val="tx1"/>
                </a:solidFill>
                <a:latin typeface="Optima" panose="02000503060000020004" pitchFamily="2" charset="0"/>
              </a:rPr>
              <a:t>FOUNDER &amp; CEO</a:t>
            </a:r>
          </a:p>
          <a:p>
            <a:pPr algn="ctr"/>
            <a:r>
              <a:rPr lang="en-US" sz="2000" i="0" dirty="0">
                <a:solidFill>
                  <a:schemeClr val="tx1"/>
                </a:solidFill>
                <a:latin typeface="Optima" panose="02000503060000020004" pitchFamily="2" charset="0"/>
              </a:rPr>
              <a:t>PHOTON SPOT, INC.</a:t>
            </a:r>
          </a:p>
        </p:txBody>
      </p:sp>
    </p:spTree>
    <p:extLst>
      <p:ext uri="{BB962C8B-B14F-4D97-AF65-F5344CB8AC3E}">
        <p14:creationId xmlns:p14="http://schemas.microsoft.com/office/powerpoint/2010/main" val="42296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828642" y="-236647"/>
            <a:ext cx="7783444" cy="1676400"/>
          </a:xfrm>
        </p:spPr>
        <p:txBody>
          <a:bodyPr/>
          <a:lstStyle/>
          <a:p>
            <a:r>
              <a:rPr lang="en-US" dirty="0" smtClean="0"/>
              <a:t>Quantum Information Science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>
          <a:xfrm>
            <a:off x="5720363" y="4909457"/>
            <a:ext cx="5994400" cy="1676400"/>
          </a:xfrm>
        </p:spPr>
        <p:txBody>
          <a:bodyPr/>
          <a:lstStyle/>
          <a:p>
            <a:r>
              <a:rPr lang="en-US" dirty="0" smtClean="0"/>
              <a:t>Dr. Bryant Wysocki</a:t>
            </a:r>
          </a:p>
          <a:p>
            <a:r>
              <a:rPr lang="en-US" dirty="0" smtClean="0"/>
              <a:t>Air Force Research Laboratory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851" y="1439754"/>
            <a:ext cx="7282725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098" y="1555691"/>
            <a:ext cx="504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High-end laser systems for scientific and industrial applications.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toptica.com/fileadmin/Editors_English/03_products/06_frequency_combs/00_frequency_combs_produktbilder/TOPTICA_FrequencyCombs_SHG_un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498757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TICA Photonics AG -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1" y="296787"/>
            <a:ext cx="2497050" cy="9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2143" y="553808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Tongue, TOPTICA Photonics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69100" y="447695"/>
            <a:ext cx="504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TOPTICA's products for applied quantum technology: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Tunable Diode 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/fs Fiber 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Combs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 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Diodes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Mode Diode 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Frequency 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Solutions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www.toptica.com/fileadmin/Editors_English/03_products/03_tunable_diode_lasers/toptica_TDLS_fa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3" y="2419497"/>
            <a:ext cx="4144443" cy="29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098" y="6278777"/>
            <a:ext cx="1833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www.toptica.com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12" y="189725"/>
            <a:ext cx="11526288" cy="653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3185" y="5565685"/>
            <a:ext cx="4733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Dudley,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PsiQuantum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ytheon: Customer Success Is Our 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4" y="352968"/>
            <a:ext cx="1419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antum-h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4" y="1014400"/>
            <a:ext cx="7977773" cy="21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4023"/>
          <a:stretch/>
        </p:blipFill>
        <p:spPr>
          <a:xfrm>
            <a:off x="261938" y="3436790"/>
            <a:ext cx="8109064" cy="1304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3165" y="935109"/>
            <a:ext cx="286351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Superconducting qubits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Quantum process verification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Algorithms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High-speed, low-power memory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Quantum key distribution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Low-probability-of-detect communications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Quantum imaging testbed</a:t>
            </a:r>
          </a:p>
          <a:p>
            <a:pPr>
              <a:spcAft>
                <a:spcPts val="600"/>
              </a:spcAft>
            </a:pPr>
            <a:r>
              <a:rPr lang="en-US" sz="2000" dirty="0" err="1" smtClean="0"/>
              <a:t>Nanophotonics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77364" y="6371229"/>
            <a:ext cx="575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https://www.raytheon.com/capabilities/products/quantum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364" y="5417887"/>
            <a:ext cx="4209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 </a:t>
            </a:r>
            <a:r>
              <a:rPr lang="en-US" sz="3600" dirty="0" err="1" smtClean="0"/>
              <a:t>Soltani</a:t>
            </a:r>
            <a:r>
              <a:rPr lang="en-US" sz="3600" dirty="0" smtClean="0"/>
              <a:t>, Raytheon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642" y="14583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Could you give examples of quantum technology jobs that your organization has hired recently or will hire soon?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229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Optima</vt:lpstr>
      <vt:lpstr>Wingdings</vt:lpstr>
      <vt:lpstr>Office Theme</vt:lpstr>
      <vt:lpstr>PowerPoint Presentation</vt:lpstr>
      <vt:lpstr>Quantum Careers Flyer for Students</vt:lpstr>
      <vt:lpstr>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Q1:  Could you give examples of quantum technology jobs that your organization has hired recently or will hire soon?  </vt:lpstr>
      <vt:lpstr>Q2:  What are the pathways into quantum technology jobs?  Are there opportunities at all levels (BS, MS, PhD)?</vt:lpstr>
      <vt:lpstr>Q3:  What kinds of quantum-related skills and knowledge are useful in your organization?</vt:lpstr>
      <vt:lpstr>Q4:  What other kinds of supporting technologies and knowledge are useful (e.g., cryogenics)?</vt:lpstr>
      <vt:lpstr>Audience questions</vt:lpstr>
      <vt:lpstr>Student Networking Q&amp;A 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Zwickl</dc:creator>
  <cp:lastModifiedBy>Ben Zwickl</cp:lastModifiedBy>
  <cp:revision>16</cp:revision>
  <cp:lastPrinted>2019-01-23T04:39:37Z</cp:lastPrinted>
  <dcterms:created xsi:type="dcterms:W3CDTF">2019-01-23T04:09:49Z</dcterms:created>
  <dcterms:modified xsi:type="dcterms:W3CDTF">2019-01-23T19:24:07Z</dcterms:modified>
</cp:coreProperties>
</file>