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p:sldMasterIdLst>
    <p:sldMasterId id="2147483648" r:id="rId1"/>
  </p:sldMasterIdLst>
  <p:notesMasterIdLst>
    <p:notesMasterId r:id="rId21"/>
  </p:notesMasterIdLst>
  <p:handoutMasterIdLst>
    <p:handoutMasterId r:id="rId22"/>
  </p:handoutMasterIdLst>
  <p:sldIdLst>
    <p:sldId id="368" r:id="rId2"/>
    <p:sldId id="510" r:id="rId3"/>
    <p:sldId id="546" r:id="rId4"/>
    <p:sldId id="552" r:id="rId5"/>
    <p:sldId id="570" r:id="rId6"/>
    <p:sldId id="553" r:id="rId7"/>
    <p:sldId id="554" r:id="rId8"/>
    <p:sldId id="581" r:id="rId9"/>
    <p:sldId id="593" r:id="rId10"/>
    <p:sldId id="594" r:id="rId11"/>
    <p:sldId id="595" r:id="rId12"/>
    <p:sldId id="596" r:id="rId13"/>
    <p:sldId id="592" r:id="rId14"/>
    <p:sldId id="550" r:id="rId15"/>
    <p:sldId id="597" r:id="rId16"/>
    <p:sldId id="598" r:id="rId17"/>
    <p:sldId id="558" r:id="rId18"/>
    <p:sldId id="590" r:id="rId19"/>
    <p:sldId id="337" r:id="rId20"/>
  </p:sldIdLst>
  <p:sldSz cx="9144000" cy="6858000" type="screen4x3"/>
  <p:notesSz cx="6794500" cy="9906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19">
          <p15:clr>
            <a:srgbClr val="A4A3A4"/>
          </p15:clr>
        </p15:guide>
        <p15:guide id="2" pos="213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FF0000"/>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5" autoAdjust="0"/>
    <p:restoredTop sz="94665" autoAdjust="0"/>
  </p:normalViewPr>
  <p:slideViewPr>
    <p:cSldViewPr>
      <p:cViewPr varScale="1">
        <p:scale>
          <a:sx n="147" d="100"/>
          <a:sy n="147" d="100"/>
        </p:scale>
        <p:origin x="572" y="84"/>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3" d="2"/>
        <a:sy n="3" d="2"/>
      </p:scale>
      <p:origin x="0" y="0"/>
    </p:cViewPr>
  </p:notesTextViewPr>
  <p:sorterViewPr>
    <p:cViewPr>
      <p:scale>
        <a:sx n="140" d="100"/>
        <a:sy n="140" d="100"/>
      </p:scale>
      <p:origin x="0" y="0"/>
    </p:cViewPr>
  </p:sorterViewPr>
  <p:notesViewPr>
    <p:cSldViewPr>
      <p:cViewPr varScale="1">
        <p:scale>
          <a:sx n="51" d="100"/>
          <a:sy n="51" d="100"/>
        </p:scale>
        <p:origin x="-1260" y="-90"/>
      </p:cViewPr>
      <p:guideLst>
        <p:guide orient="horz" pos="3119"/>
        <p:guide pos="213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slide" Target="slides/slide6.xml"/><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1" y="1"/>
            <a:ext cx="2916927" cy="467339"/>
          </a:xfrm>
          <a:prstGeom prst="rect">
            <a:avLst/>
          </a:prstGeom>
          <a:noFill/>
          <a:ln w="9525">
            <a:noFill/>
            <a:miter lim="800000"/>
            <a:headEnd/>
            <a:tailEnd/>
          </a:ln>
          <a:effectLst/>
        </p:spPr>
        <p:txBody>
          <a:bodyPr vert="horz" wrap="square" lIns="92816" tIns="46408" rIns="92816" bIns="46408" numCol="1" anchor="t" anchorCtr="0" compatLnSpc="1">
            <a:prstTxWarp prst="textNoShape">
              <a:avLst/>
            </a:prstTxWarp>
          </a:bodyPr>
          <a:lstStyle>
            <a:lvl1pPr algn="l" defTabSz="928688" eaLnBrk="0" hangingPunct="0">
              <a:defRPr sz="1200">
                <a:cs typeface="+mn-cs"/>
              </a:defRPr>
            </a:lvl1pPr>
          </a:lstStyle>
          <a:p>
            <a:pPr>
              <a:defRPr/>
            </a:pPr>
            <a:endParaRPr lang="en-US"/>
          </a:p>
        </p:txBody>
      </p:sp>
      <p:sp>
        <p:nvSpPr>
          <p:cNvPr id="51203" name="Rectangle 3"/>
          <p:cNvSpPr>
            <a:spLocks noGrp="1" noChangeArrowheads="1"/>
          </p:cNvSpPr>
          <p:nvPr>
            <p:ph type="dt" sz="quarter" idx="1"/>
          </p:nvPr>
        </p:nvSpPr>
        <p:spPr bwMode="auto">
          <a:xfrm>
            <a:off x="3840993" y="1"/>
            <a:ext cx="2916927" cy="467339"/>
          </a:xfrm>
          <a:prstGeom prst="rect">
            <a:avLst/>
          </a:prstGeom>
          <a:noFill/>
          <a:ln w="9525">
            <a:noFill/>
            <a:miter lim="800000"/>
            <a:headEnd/>
            <a:tailEnd/>
          </a:ln>
          <a:effectLst/>
        </p:spPr>
        <p:txBody>
          <a:bodyPr vert="horz" wrap="square" lIns="92816" tIns="46408" rIns="92816" bIns="46408" numCol="1" anchor="t" anchorCtr="0" compatLnSpc="1">
            <a:prstTxWarp prst="textNoShape">
              <a:avLst/>
            </a:prstTxWarp>
          </a:bodyPr>
          <a:lstStyle>
            <a:lvl1pPr algn="r" defTabSz="928688" eaLnBrk="0" hangingPunct="0">
              <a:defRPr sz="1200">
                <a:cs typeface="+mn-cs"/>
              </a:defRPr>
            </a:lvl1pPr>
          </a:lstStyle>
          <a:p>
            <a:pPr>
              <a:defRPr/>
            </a:pPr>
            <a:endParaRPr lang="en-US"/>
          </a:p>
        </p:txBody>
      </p:sp>
      <p:sp>
        <p:nvSpPr>
          <p:cNvPr id="51204" name="Rectangle 4"/>
          <p:cNvSpPr>
            <a:spLocks noGrp="1" noChangeArrowheads="1"/>
          </p:cNvSpPr>
          <p:nvPr>
            <p:ph type="ftr" sz="quarter" idx="2"/>
          </p:nvPr>
        </p:nvSpPr>
        <p:spPr bwMode="auto">
          <a:xfrm>
            <a:off x="1" y="9399056"/>
            <a:ext cx="2916927" cy="543380"/>
          </a:xfrm>
          <a:prstGeom prst="rect">
            <a:avLst/>
          </a:prstGeom>
          <a:noFill/>
          <a:ln w="9525">
            <a:noFill/>
            <a:miter lim="800000"/>
            <a:headEnd/>
            <a:tailEnd/>
          </a:ln>
          <a:effectLst/>
        </p:spPr>
        <p:txBody>
          <a:bodyPr vert="horz" wrap="square" lIns="92816" tIns="46408" rIns="92816" bIns="46408" numCol="1" anchor="b" anchorCtr="0" compatLnSpc="1">
            <a:prstTxWarp prst="textNoShape">
              <a:avLst/>
            </a:prstTxWarp>
          </a:bodyPr>
          <a:lstStyle>
            <a:lvl1pPr algn="l" defTabSz="928688" eaLnBrk="0" hangingPunct="0">
              <a:defRPr sz="1200">
                <a:cs typeface="+mn-cs"/>
              </a:defRPr>
            </a:lvl1pPr>
          </a:lstStyle>
          <a:p>
            <a:pPr>
              <a:defRPr/>
            </a:pPr>
            <a:endParaRPr lang="en-US"/>
          </a:p>
        </p:txBody>
      </p:sp>
      <p:sp>
        <p:nvSpPr>
          <p:cNvPr id="51205" name="Rectangle 5"/>
          <p:cNvSpPr>
            <a:spLocks noGrp="1" noChangeArrowheads="1"/>
          </p:cNvSpPr>
          <p:nvPr>
            <p:ph type="sldNum" sz="quarter" idx="3"/>
          </p:nvPr>
        </p:nvSpPr>
        <p:spPr bwMode="auto">
          <a:xfrm>
            <a:off x="3840993" y="9399056"/>
            <a:ext cx="2916927" cy="543380"/>
          </a:xfrm>
          <a:prstGeom prst="rect">
            <a:avLst/>
          </a:prstGeom>
          <a:noFill/>
          <a:ln w="9525">
            <a:noFill/>
            <a:miter lim="800000"/>
            <a:headEnd/>
            <a:tailEnd/>
          </a:ln>
          <a:effectLst/>
        </p:spPr>
        <p:txBody>
          <a:bodyPr vert="horz" wrap="square" lIns="92816" tIns="46408" rIns="92816" bIns="46408" numCol="1" anchor="b" anchorCtr="0" compatLnSpc="1">
            <a:prstTxWarp prst="textNoShape">
              <a:avLst/>
            </a:prstTxWarp>
          </a:bodyPr>
          <a:lstStyle>
            <a:lvl1pPr algn="r" defTabSz="928688" eaLnBrk="0" hangingPunct="0">
              <a:defRPr sz="1200">
                <a:cs typeface="+mn-cs"/>
              </a:defRPr>
            </a:lvl1pPr>
          </a:lstStyle>
          <a:p>
            <a:pPr>
              <a:defRPr/>
            </a:pPr>
            <a:fld id="{E3EBE0EB-D855-400F-AEAF-91984BD0A994}" type="slidenum">
              <a:rPr lang="en-US"/>
              <a:pPr>
                <a:defRPr/>
              </a:pPr>
              <a:t>‹#›</a:t>
            </a:fld>
            <a:endParaRPr lang="en-US"/>
          </a:p>
        </p:txBody>
      </p:sp>
    </p:spTree>
    <p:extLst>
      <p:ext uri="{BB962C8B-B14F-4D97-AF65-F5344CB8AC3E}">
        <p14:creationId xmlns:p14="http://schemas.microsoft.com/office/powerpoint/2010/main" val="16168519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1"/>
            <a:ext cx="2916927" cy="467339"/>
          </a:xfrm>
          <a:prstGeom prst="rect">
            <a:avLst/>
          </a:prstGeom>
          <a:noFill/>
          <a:ln w="9525">
            <a:noFill/>
            <a:miter lim="800000"/>
            <a:headEnd/>
            <a:tailEnd/>
          </a:ln>
          <a:effectLst/>
        </p:spPr>
        <p:txBody>
          <a:bodyPr vert="horz" wrap="square" lIns="92816" tIns="46408" rIns="92816" bIns="46408" numCol="1" anchor="t" anchorCtr="0" compatLnSpc="1">
            <a:prstTxWarp prst="textNoShape">
              <a:avLst/>
            </a:prstTxWarp>
          </a:bodyPr>
          <a:lstStyle>
            <a:lvl1pPr algn="l" defTabSz="928688" eaLnBrk="0" hangingPunct="0">
              <a:defRPr sz="1200">
                <a:cs typeface="+mn-cs"/>
              </a:defRPr>
            </a:lvl1pPr>
          </a:lstStyle>
          <a:p>
            <a:pPr>
              <a:defRPr/>
            </a:pPr>
            <a:endParaRPr lang="en-GB"/>
          </a:p>
        </p:txBody>
      </p:sp>
      <p:sp>
        <p:nvSpPr>
          <p:cNvPr id="3075" name="Rectangle 3"/>
          <p:cNvSpPr>
            <a:spLocks noGrp="1" noChangeArrowheads="1"/>
          </p:cNvSpPr>
          <p:nvPr>
            <p:ph type="dt" idx="1"/>
          </p:nvPr>
        </p:nvSpPr>
        <p:spPr bwMode="auto">
          <a:xfrm>
            <a:off x="3840993" y="1"/>
            <a:ext cx="2916927" cy="467339"/>
          </a:xfrm>
          <a:prstGeom prst="rect">
            <a:avLst/>
          </a:prstGeom>
          <a:noFill/>
          <a:ln w="9525">
            <a:noFill/>
            <a:miter lim="800000"/>
            <a:headEnd/>
            <a:tailEnd/>
          </a:ln>
          <a:effectLst/>
        </p:spPr>
        <p:txBody>
          <a:bodyPr vert="horz" wrap="square" lIns="92816" tIns="46408" rIns="92816" bIns="46408" numCol="1" anchor="t" anchorCtr="0" compatLnSpc="1">
            <a:prstTxWarp prst="textNoShape">
              <a:avLst/>
            </a:prstTxWarp>
          </a:bodyPr>
          <a:lstStyle>
            <a:lvl1pPr algn="r" defTabSz="928688" eaLnBrk="0" hangingPunct="0">
              <a:defRPr sz="1200">
                <a:cs typeface="+mn-cs"/>
              </a:defRPr>
            </a:lvl1pPr>
          </a:lstStyle>
          <a:p>
            <a:pPr>
              <a:defRPr/>
            </a:pPr>
            <a:endParaRPr lang="en-GB"/>
          </a:p>
        </p:txBody>
      </p:sp>
      <p:sp>
        <p:nvSpPr>
          <p:cNvPr id="31748" name="Rectangle 4"/>
          <p:cNvSpPr>
            <a:spLocks noGrp="1" noRot="1" noChangeAspect="1" noChangeArrowheads="1" noTextEdit="1"/>
          </p:cNvSpPr>
          <p:nvPr>
            <p:ph type="sldImg" idx="2"/>
          </p:nvPr>
        </p:nvSpPr>
        <p:spPr bwMode="auto">
          <a:xfrm>
            <a:off x="982663" y="776288"/>
            <a:ext cx="4868862" cy="365125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20884" y="4738341"/>
            <a:ext cx="4992494" cy="4427837"/>
          </a:xfrm>
          <a:prstGeom prst="rect">
            <a:avLst/>
          </a:prstGeom>
          <a:noFill/>
          <a:ln w="9525">
            <a:noFill/>
            <a:miter lim="800000"/>
            <a:headEnd/>
            <a:tailEnd/>
          </a:ln>
          <a:effectLst/>
        </p:spPr>
        <p:txBody>
          <a:bodyPr vert="horz" wrap="square" lIns="92816" tIns="46408" rIns="92816" bIns="46408"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3078" name="Rectangle 6"/>
          <p:cNvSpPr>
            <a:spLocks noGrp="1" noChangeArrowheads="1"/>
          </p:cNvSpPr>
          <p:nvPr>
            <p:ph type="ftr" sz="quarter" idx="4"/>
          </p:nvPr>
        </p:nvSpPr>
        <p:spPr bwMode="auto">
          <a:xfrm>
            <a:off x="1" y="9399056"/>
            <a:ext cx="2916927" cy="543380"/>
          </a:xfrm>
          <a:prstGeom prst="rect">
            <a:avLst/>
          </a:prstGeom>
          <a:noFill/>
          <a:ln w="9525">
            <a:noFill/>
            <a:miter lim="800000"/>
            <a:headEnd/>
            <a:tailEnd/>
          </a:ln>
          <a:effectLst/>
        </p:spPr>
        <p:txBody>
          <a:bodyPr vert="horz" wrap="square" lIns="92816" tIns="46408" rIns="92816" bIns="46408" numCol="1" anchor="b" anchorCtr="0" compatLnSpc="1">
            <a:prstTxWarp prst="textNoShape">
              <a:avLst/>
            </a:prstTxWarp>
          </a:bodyPr>
          <a:lstStyle>
            <a:lvl1pPr algn="l" defTabSz="928688" eaLnBrk="0" hangingPunct="0">
              <a:defRPr sz="1200">
                <a:cs typeface="+mn-cs"/>
              </a:defRPr>
            </a:lvl1pPr>
          </a:lstStyle>
          <a:p>
            <a:pPr>
              <a:defRPr/>
            </a:pPr>
            <a:endParaRPr lang="en-GB"/>
          </a:p>
        </p:txBody>
      </p:sp>
      <p:sp>
        <p:nvSpPr>
          <p:cNvPr id="3079" name="Rectangle 7"/>
          <p:cNvSpPr>
            <a:spLocks noGrp="1" noChangeArrowheads="1"/>
          </p:cNvSpPr>
          <p:nvPr>
            <p:ph type="sldNum" sz="quarter" idx="5"/>
          </p:nvPr>
        </p:nvSpPr>
        <p:spPr bwMode="auto">
          <a:xfrm>
            <a:off x="3840993" y="9399056"/>
            <a:ext cx="2916927" cy="543380"/>
          </a:xfrm>
          <a:prstGeom prst="rect">
            <a:avLst/>
          </a:prstGeom>
          <a:noFill/>
          <a:ln w="9525">
            <a:noFill/>
            <a:miter lim="800000"/>
            <a:headEnd/>
            <a:tailEnd/>
          </a:ln>
          <a:effectLst/>
        </p:spPr>
        <p:txBody>
          <a:bodyPr vert="horz" wrap="square" lIns="92816" tIns="46408" rIns="92816" bIns="46408" numCol="1" anchor="b" anchorCtr="0" compatLnSpc="1">
            <a:prstTxWarp prst="textNoShape">
              <a:avLst/>
            </a:prstTxWarp>
          </a:bodyPr>
          <a:lstStyle>
            <a:lvl1pPr algn="r" defTabSz="928688" eaLnBrk="0" hangingPunct="0">
              <a:defRPr sz="1200">
                <a:cs typeface="+mn-cs"/>
              </a:defRPr>
            </a:lvl1pPr>
          </a:lstStyle>
          <a:p>
            <a:pPr>
              <a:defRPr/>
            </a:pPr>
            <a:fld id="{5BE5A845-02CF-458F-97D6-BAE2836F6ED7}" type="slidenum">
              <a:rPr lang="en-GB"/>
              <a:pPr>
                <a:defRPr/>
              </a:pPr>
              <a:t>‹#›</a:t>
            </a:fld>
            <a:endParaRPr lang="en-GB"/>
          </a:p>
        </p:txBody>
      </p:sp>
    </p:spTree>
    <p:extLst>
      <p:ext uri="{BB962C8B-B14F-4D97-AF65-F5344CB8AC3E}">
        <p14:creationId xmlns:p14="http://schemas.microsoft.com/office/powerpoint/2010/main" val="6215323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p:txBody>
          <a:bodyPr/>
          <a:lstStyle/>
          <a:p>
            <a:pPr>
              <a:defRPr/>
            </a:pPr>
            <a:fld id="{DC760D6E-D051-469B-A667-52D8FF876E96}" type="slidenum">
              <a:rPr lang="en-GB" smtClean="0"/>
              <a:pPr>
                <a:defRPr/>
              </a:pPr>
              <a:t>1</a:t>
            </a:fld>
            <a:endParaRPr lang="en-GB" smtClean="0"/>
          </a:p>
        </p:txBody>
      </p:sp>
      <p:sp>
        <p:nvSpPr>
          <p:cNvPr id="32771" name="Rectangle 1026"/>
          <p:cNvSpPr>
            <a:spLocks noGrp="1" noRot="1" noChangeAspect="1" noChangeArrowheads="1" noTextEdit="1"/>
          </p:cNvSpPr>
          <p:nvPr>
            <p:ph type="sldImg"/>
          </p:nvPr>
        </p:nvSpPr>
        <p:spPr>
          <a:solidFill>
            <a:srgbClr val="FFFFFF"/>
          </a:solidFill>
          <a:ln/>
        </p:spPr>
      </p:sp>
      <p:sp>
        <p:nvSpPr>
          <p:cNvPr id="32772" name="Rectangle 1027"/>
          <p:cNvSpPr>
            <a:spLocks noGrp="1" noChangeArrowheads="1"/>
          </p:cNvSpPr>
          <p:nvPr>
            <p:ph type="body" idx="1"/>
          </p:nvPr>
        </p:nvSpPr>
        <p:spPr>
          <a:solidFill>
            <a:srgbClr val="FFFFFF"/>
          </a:solidFill>
          <a:ln>
            <a:solidFill>
              <a:srgbClr val="000000"/>
            </a:solidFill>
          </a:ln>
        </p:spPr>
        <p:txBody>
          <a:bodyPr lIns="91760" tIns="45880" rIns="91760" bIns="45880"/>
          <a:lstStyle/>
          <a:p>
            <a:endParaRPr lang="en-GB" smtClean="0"/>
          </a:p>
        </p:txBody>
      </p:sp>
    </p:spTree>
    <p:extLst>
      <p:ext uri="{BB962C8B-B14F-4D97-AF65-F5344CB8AC3E}">
        <p14:creationId xmlns:p14="http://schemas.microsoft.com/office/powerpoint/2010/main" val="904965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p:txBody>
          <a:bodyPr/>
          <a:lstStyle/>
          <a:p>
            <a:pPr>
              <a:defRPr/>
            </a:pPr>
            <a:fld id="{89C0CE63-9954-4014-A076-BB5B87413FF9}" type="slidenum">
              <a:rPr lang="en-GB" smtClean="0"/>
              <a:pPr>
                <a:defRPr/>
              </a:pPr>
              <a:t>14</a:t>
            </a:fld>
            <a:endParaRPr lang="en-GB"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endParaRPr lang="en-GB" smtClean="0"/>
          </a:p>
        </p:txBody>
      </p:sp>
    </p:spTree>
    <p:extLst>
      <p:ext uri="{BB962C8B-B14F-4D97-AF65-F5344CB8AC3E}">
        <p14:creationId xmlns:p14="http://schemas.microsoft.com/office/powerpoint/2010/main" val="387337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p:txBody>
          <a:bodyPr/>
          <a:lstStyle/>
          <a:p>
            <a:pPr>
              <a:defRPr/>
            </a:pPr>
            <a:fld id="{89C0CE63-9954-4014-A076-BB5B87413FF9}" type="slidenum">
              <a:rPr lang="en-GB" smtClean="0"/>
              <a:pPr>
                <a:defRPr/>
              </a:pPr>
              <a:t>15</a:t>
            </a:fld>
            <a:endParaRPr lang="en-GB"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endParaRPr lang="en-GB" smtClean="0"/>
          </a:p>
        </p:txBody>
      </p:sp>
    </p:spTree>
    <p:extLst>
      <p:ext uri="{BB962C8B-B14F-4D97-AF65-F5344CB8AC3E}">
        <p14:creationId xmlns:p14="http://schemas.microsoft.com/office/powerpoint/2010/main" val="2076071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p:txBody>
          <a:bodyPr/>
          <a:lstStyle/>
          <a:p>
            <a:pPr>
              <a:defRPr/>
            </a:pPr>
            <a:fld id="{89C0CE63-9954-4014-A076-BB5B87413FF9}" type="slidenum">
              <a:rPr lang="en-GB" smtClean="0"/>
              <a:pPr>
                <a:defRPr/>
              </a:pPr>
              <a:t>16</a:t>
            </a:fld>
            <a:endParaRPr lang="en-GB"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endParaRPr lang="en-GB" smtClean="0"/>
          </a:p>
        </p:txBody>
      </p:sp>
    </p:spTree>
    <p:extLst>
      <p:ext uri="{BB962C8B-B14F-4D97-AF65-F5344CB8AC3E}">
        <p14:creationId xmlns:p14="http://schemas.microsoft.com/office/powerpoint/2010/main" val="1260059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p:txBody>
          <a:bodyPr/>
          <a:lstStyle/>
          <a:p>
            <a:pPr>
              <a:defRPr/>
            </a:pPr>
            <a:fld id="{A373955F-80F0-4B4E-BEEC-3B0C0C5A1409}" type="slidenum">
              <a:rPr lang="en-GB" smtClean="0"/>
              <a:pPr>
                <a:defRPr/>
              </a:pPr>
              <a:t>17</a:t>
            </a:fld>
            <a:endParaRPr lang="en-GB" smtClean="0"/>
          </a:p>
        </p:txBody>
      </p:sp>
      <p:sp>
        <p:nvSpPr>
          <p:cNvPr id="32771" name="Rectangle 1026"/>
          <p:cNvSpPr>
            <a:spLocks noGrp="1" noRot="1" noChangeAspect="1" noChangeArrowheads="1" noTextEdit="1"/>
          </p:cNvSpPr>
          <p:nvPr>
            <p:ph type="sldImg"/>
          </p:nvPr>
        </p:nvSpPr>
        <p:spPr>
          <a:solidFill>
            <a:srgbClr val="FFFFFF"/>
          </a:solidFill>
          <a:ln/>
        </p:spPr>
      </p:sp>
      <p:sp>
        <p:nvSpPr>
          <p:cNvPr id="32772" name="Rectangle 1027"/>
          <p:cNvSpPr>
            <a:spLocks noGrp="1" noChangeArrowheads="1"/>
          </p:cNvSpPr>
          <p:nvPr>
            <p:ph type="body" idx="1"/>
          </p:nvPr>
        </p:nvSpPr>
        <p:spPr>
          <a:solidFill>
            <a:srgbClr val="FFFFFF"/>
          </a:solidFill>
          <a:ln>
            <a:solidFill>
              <a:srgbClr val="000000"/>
            </a:solidFill>
          </a:ln>
        </p:spPr>
        <p:txBody>
          <a:bodyPr lIns="91760" tIns="45880" rIns="91760" bIns="45880"/>
          <a:lstStyle/>
          <a:p>
            <a:endParaRPr lang="en-GB" smtClean="0"/>
          </a:p>
        </p:txBody>
      </p:sp>
    </p:spTree>
    <p:extLst>
      <p:ext uri="{BB962C8B-B14F-4D97-AF65-F5344CB8AC3E}">
        <p14:creationId xmlns:p14="http://schemas.microsoft.com/office/powerpoint/2010/main" val="2888348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p:txBody>
          <a:bodyPr/>
          <a:lstStyle/>
          <a:p>
            <a:pPr>
              <a:defRPr/>
            </a:pPr>
            <a:fld id="{89C0CE63-9954-4014-A076-BB5B87413FF9}" type="slidenum">
              <a:rPr lang="en-GB" smtClean="0"/>
              <a:pPr>
                <a:defRPr/>
              </a:pPr>
              <a:t>18</a:t>
            </a:fld>
            <a:endParaRPr lang="en-GB"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endParaRPr lang="en-GB" smtClean="0"/>
          </a:p>
        </p:txBody>
      </p:sp>
    </p:spTree>
    <p:extLst>
      <p:ext uri="{BB962C8B-B14F-4D97-AF65-F5344CB8AC3E}">
        <p14:creationId xmlns:p14="http://schemas.microsoft.com/office/powerpoint/2010/main" val="2232022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p:txBody>
          <a:bodyPr/>
          <a:lstStyle/>
          <a:p>
            <a:pPr>
              <a:defRPr/>
            </a:pPr>
            <a:fld id="{C79BE9F1-86CE-4E4D-AA98-8D953C663492}" type="slidenum">
              <a:rPr lang="en-GB" smtClean="0"/>
              <a:pPr>
                <a:defRPr/>
              </a:pPr>
              <a:t>19</a:t>
            </a:fld>
            <a:endParaRPr lang="en-GB"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endParaRPr lang="en-GB" smtClean="0"/>
          </a:p>
        </p:txBody>
      </p:sp>
    </p:spTree>
    <p:extLst>
      <p:ext uri="{BB962C8B-B14F-4D97-AF65-F5344CB8AC3E}">
        <p14:creationId xmlns:p14="http://schemas.microsoft.com/office/powerpoint/2010/main" val="2951127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p:txBody>
          <a:bodyPr/>
          <a:lstStyle/>
          <a:p>
            <a:pPr>
              <a:defRPr/>
            </a:pPr>
            <a:fld id="{89C0CE63-9954-4014-A076-BB5B87413FF9}" type="slidenum">
              <a:rPr lang="en-GB" smtClean="0"/>
              <a:pPr>
                <a:defRPr/>
              </a:pPr>
              <a:t>2</a:t>
            </a:fld>
            <a:endParaRPr lang="en-GB"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endParaRPr lang="en-GB" smtClean="0"/>
          </a:p>
        </p:txBody>
      </p:sp>
    </p:spTree>
    <p:extLst>
      <p:ext uri="{BB962C8B-B14F-4D97-AF65-F5344CB8AC3E}">
        <p14:creationId xmlns:p14="http://schemas.microsoft.com/office/powerpoint/2010/main" val="3023098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p:txBody>
          <a:bodyPr/>
          <a:lstStyle/>
          <a:p>
            <a:pPr>
              <a:defRPr/>
            </a:pPr>
            <a:fld id="{89C0CE63-9954-4014-A076-BB5B87413FF9}" type="slidenum">
              <a:rPr lang="en-GB" smtClean="0"/>
              <a:pPr>
                <a:defRPr/>
              </a:pPr>
              <a:t>3</a:t>
            </a:fld>
            <a:endParaRPr lang="en-GB"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endParaRPr lang="en-GB" smtClean="0"/>
          </a:p>
        </p:txBody>
      </p:sp>
    </p:spTree>
    <p:extLst>
      <p:ext uri="{BB962C8B-B14F-4D97-AF65-F5344CB8AC3E}">
        <p14:creationId xmlns:p14="http://schemas.microsoft.com/office/powerpoint/2010/main" val="1959306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C40335C8-767C-4A20-BF69-C99831DCD8B5}" type="slidenum">
              <a:rPr lang="en-GB" smtClean="0"/>
              <a:pPr>
                <a:defRPr/>
              </a:pPr>
              <a:t>4</a:t>
            </a:fld>
            <a:endParaRPr lang="en-GB"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endParaRPr lang="en-GB" smtClean="0"/>
          </a:p>
        </p:txBody>
      </p:sp>
    </p:spTree>
    <p:extLst>
      <p:ext uri="{BB962C8B-B14F-4D97-AF65-F5344CB8AC3E}">
        <p14:creationId xmlns:p14="http://schemas.microsoft.com/office/powerpoint/2010/main" val="1875867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43E2326-D8B8-4BEB-81EA-F89A83520A6A}" type="slidenum">
              <a:rPr lang="en-GB"/>
              <a:pPr>
                <a:defRPr/>
              </a:pPr>
              <a:t>5</a:t>
            </a:fld>
            <a:endParaRPr lang="en-GB"/>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endParaRPr lang="en-GB" smtClean="0"/>
          </a:p>
        </p:txBody>
      </p:sp>
    </p:spTree>
    <p:extLst>
      <p:ext uri="{BB962C8B-B14F-4D97-AF65-F5344CB8AC3E}">
        <p14:creationId xmlns:p14="http://schemas.microsoft.com/office/powerpoint/2010/main" val="3497465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p:txBody>
          <a:bodyPr/>
          <a:lstStyle/>
          <a:p>
            <a:pPr>
              <a:defRPr/>
            </a:pPr>
            <a:fld id="{A373955F-80F0-4B4E-BEEC-3B0C0C5A1409}" type="slidenum">
              <a:rPr lang="en-GB" smtClean="0"/>
              <a:pPr>
                <a:defRPr/>
              </a:pPr>
              <a:t>6</a:t>
            </a:fld>
            <a:endParaRPr lang="en-GB" smtClean="0"/>
          </a:p>
        </p:txBody>
      </p:sp>
      <p:sp>
        <p:nvSpPr>
          <p:cNvPr id="32771" name="Rectangle 1026"/>
          <p:cNvSpPr>
            <a:spLocks noGrp="1" noRot="1" noChangeAspect="1" noChangeArrowheads="1" noTextEdit="1"/>
          </p:cNvSpPr>
          <p:nvPr>
            <p:ph type="sldImg"/>
          </p:nvPr>
        </p:nvSpPr>
        <p:spPr>
          <a:solidFill>
            <a:srgbClr val="FFFFFF"/>
          </a:solidFill>
          <a:ln/>
        </p:spPr>
      </p:sp>
      <p:sp>
        <p:nvSpPr>
          <p:cNvPr id="32772" name="Rectangle 1027"/>
          <p:cNvSpPr>
            <a:spLocks noGrp="1" noChangeArrowheads="1"/>
          </p:cNvSpPr>
          <p:nvPr>
            <p:ph type="body" idx="1"/>
          </p:nvPr>
        </p:nvSpPr>
        <p:spPr>
          <a:solidFill>
            <a:srgbClr val="FFFFFF"/>
          </a:solidFill>
          <a:ln>
            <a:solidFill>
              <a:srgbClr val="000000"/>
            </a:solidFill>
          </a:ln>
        </p:spPr>
        <p:txBody>
          <a:bodyPr lIns="91760" tIns="45880" rIns="91760" bIns="45880"/>
          <a:lstStyle/>
          <a:p>
            <a:endParaRPr lang="en-GB" smtClean="0"/>
          </a:p>
        </p:txBody>
      </p:sp>
    </p:spTree>
    <p:extLst>
      <p:ext uri="{BB962C8B-B14F-4D97-AF65-F5344CB8AC3E}">
        <p14:creationId xmlns:p14="http://schemas.microsoft.com/office/powerpoint/2010/main" val="228639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p:txBody>
          <a:bodyPr/>
          <a:lstStyle/>
          <a:p>
            <a:pPr>
              <a:defRPr/>
            </a:pPr>
            <a:fld id="{334F6491-37B4-45C3-8238-08B0C760F38F}" type="slidenum">
              <a:rPr lang="en-GB" smtClean="0"/>
              <a:pPr>
                <a:defRPr/>
              </a:pPr>
              <a:t>7</a:t>
            </a:fld>
            <a:endParaRPr lang="en-GB"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endParaRPr lang="en-GB" smtClean="0"/>
          </a:p>
        </p:txBody>
      </p:sp>
    </p:spTree>
    <p:extLst>
      <p:ext uri="{BB962C8B-B14F-4D97-AF65-F5344CB8AC3E}">
        <p14:creationId xmlns:p14="http://schemas.microsoft.com/office/powerpoint/2010/main" val="4095411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Initially</a:t>
            </a:r>
            <a:r>
              <a:rPr lang="en-GB" baseline="0" dirty="0" smtClean="0"/>
              <a:t> for WHT – long term to take to 10m GTC</a:t>
            </a:r>
            <a:endParaRPr lang="en-GB" dirty="0" smtClean="0"/>
          </a:p>
          <a:p>
            <a:endParaRPr lang="en-GB" dirty="0" smtClean="0"/>
          </a:p>
          <a:p>
            <a:r>
              <a:rPr lang="en-GB" dirty="0" smtClean="0"/>
              <a:t>Range of magnifications</a:t>
            </a:r>
            <a:r>
              <a:rPr lang="en-GB" baseline="0" dirty="0" smtClean="0"/>
              <a:t> and field of views by having interchangeable lenses – 50, 80, 150mm.</a:t>
            </a:r>
            <a:endParaRPr lang="en-GB" dirty="0"/>
          </a:p>
        </p:txBody>
      </p:sp>
      <p:sp>
        <p:nvSpPr>
          <p:cNvPr id="4" name="Slide Number Placeholder 3"/>
          <p:cNvSpPr>
            <a:spLocks noGrp="1"/>
          </p:cNvSpPr>
          <p:nvPr>
            <p:ph type="sldNum" sz="quarter" idx="10"/>
          </p:nvPr>
        </p:nvSpPr>
        <p:spPr/>
        <p:txBody>
          <a:bodyPr/>
          <a:lstStyle/>
          <a:p>
            <a:fld id="{5982D271-BD9D-49E3-9DBF-B32DC24B1B2D}" type="slidenum">
              <a:rPr lang="en-GB" smtClean="0"/>
              <a:pPr/>
              <a:t>8</a:t>
            </a:fld>
            <a:endParaRPr lang="en-GB" dirty="0"/>
          </a:p>
        </p:txBody>
      </p:sp>
    </p:spTree>
    <p:extLst>
      <p:ext uri="{BB962C8B-B14F-4D97-AF65-F5344CB8AC3E}">
        <p14:creationId xmlns:p14="http://schemas.microsoft.com/office/powerpoint/2010/main" val="2383624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p:txBody>
          <a:bodyPr/>
          <a:lstStyle/>
          <a:p>
            <a:pPr>
              <a:defRPr/>
            </a:pPr>
            <a:fld id="{89C0CE63-9954-4014-A076-BB5B87413FF9}" type="slidenum">
              <a:rPr lang="en-GB" smtClean="0"/>
              <a:pPr>
                <a:defRPr/>
              </a:pPr>
              <a:t>13</a:t>
            </a:fld>
            <a:endParaRPr lang="en-GB"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endParaRPr lang="en-GB" smtClean="0"/>
          </a:p>
        </p:txBody>
      </p:sp>
    </p:spTree>
    <p:extLst>
      <p:ext uri="{BB962C8B-B14F-4D97-AF65-F5344CB8AC3E}">
        <p14:creationId xmlns:p14="http://schemas.microsoft.com/office/powerpoint/2010/main" val="68734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smtClean="0"/>
              <a:t>15 May 2014: Speed &amp; Sensitivity, Galway</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smtClean="0"/>
              <a:t>15 May 2014: Speed &amp; Sensitivity, Galway</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smtClean="0"/>
              <a:t>15 May 2014: Speed &amp; Sensitivity, Galway</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5867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524000"/>
            <a:ext cx="381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Media Placeholder 3"/>
          <p:cNvSpPr>
            <a:spLocks noGrp="1"/>
          </p:cNvSpPr>
          <p:nvPr>
            <p:ph type="media" sz="half" idx="2"/>
          </p:nvPr>
        </p:nvSpPr>
        <p:spPr>
          <a:xfrm>
            <a:off x="4648200" y="1524000"/>
            <a:ext cx="3810000" cy="4572000"/>
          </a:xfrm>
        </p:spPr>
        <p:txBody>
          <a:bodyPr/>
          <a:lstStyle/>
          <a:p>
            <a:pPr lvl="0"/>
            <a:endParaRPr lang="en-GB" noProof="0"/>
          </a:p>
        </p:txBody>
      </p:sp>
      <p:sp>
        <p:nvSpPr>
          <p:cNvPr id="5" name="Rectangle 5"/>
          <p:cNvSpPr>
            <a:spLocks noGrp="1" noChangeArrowheads="1"/>
          </p:cNvSpPr>
          <p:nvPr>
            <p:ph type="ftr" sz="quarter" idx="10"/>
          </p:nvPr>
        </p:nvSpPr>
        <p:spPr>
          <a:ln/>
        </p:spPr>
        <p:txBody>
          <a:bodyPr/>
          <a:lstStyle>
            <a:lvl1pPr>
              <a:defRPr/>
            </a:lvl1pPr>
          </a:lstStyle>
          <a:p>
            <a:pPr>
              <a:defRPr/>
            </a:pPr>
            <a:r>
              <a:rPr lang="en-GB" smtClean="0"/>
              <a:t>15 May 2014: Speed &amp; Sensitivity, Galway</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graphicFrame>
        <p:nvGraphicFramePr>
          <p:cNvPr id="4" name="Object 8"/>
          <p:cNvGraphicFramePr>
            <a:graphicFrameLocks noChangeAspect="1"/>
          </p:cNvGraphicFramePr>
          <p:nvPr/>
        </p:nvGraphicFramePr>
        <p:xfrm>
          <a:off x="152400" y="6248400"/>
          <a:ext cx="2247900" cy="474663"/>
        </p:xfrm>
        <a:graphic>
          <a:graphicData uri="http://schemas.openxmlformats.org/presentationml/2006/ole">
            <mc:AlternateContent xmlns:mc="http://schemas.openxmlformats.org/markup-compatibility/2006">
              <mc:Choice xmlns:v="urn:schemas-microsoft-com:vml" Requires="v">
                <p:oleObj spid="_x0000_s72733" name="Photo Editor Photo" r:id="rId3" imgW="2247619" imgH="457143" progId="">
                  <p:embed/>
                </p:oleObj>
              </mc:Choice>
              <mc:Fallback>
                <p:oleObj name="Photo Editor Photo" r:id="rId3" imgW="2247619" imgH="457143" progId="">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248400"/>
                        <a:ext cx="2247900" cy="474663"/>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3"/>
          <p:cNvSpPr>
            <a:spLocks noGrp="1"/>
          </p:cNvSpPr>
          <p:nvPr>
            <p:ph type="ftr" sz="quarter" idx="10"/>
          </p:nvPr>
        </p:nvSpPr>
        <p:spPr>
          <a:xfrm>
            <a:off x="5436096" y="6453188"/>
            <a:ext cx="3479305" cy="404812"/>
          </a:xfrm>
        </p:spPr>
        <p:txBody>
          <a:bodyPr/>
          <a:lstStyle>
            <a:lvl1pPr>
              <a:defRPr/>
            </a:lvl1pPr>
          </a:lstStyle>
          <a:p>
            <a:pPr>
              <a:defRPr/>
            </a:pPr>
            <a:r>
              <a:rPr lang="en-GB" smtClean="0"/>
              <a:t>15 May 2014: Speed &amp; Sensitivity, Galway</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GB" smtClean="0"/>
              <a:t>15 May 2014: Speed &amp; Sensitivity, Galway</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ftr" sz="quarter" idx="10"/>
          </p:nvPr>
        </p:nvSpPr>
        <p:spPr>
          <a:ln/>
        </p:spPr>
        <p:txBody>
          <a:bodyPr/>
          <a:lstStyle>
            <a:lvl1pPr>
              <a:defRPr/>
            </a:lvl1pPr>
          </a:lstStyle>
          <a:p>
            <a:pPr>
              <a:defRPr/>
            </a:pPr>
            <a:r>
              <a:rPr lang="en-GB" smtClean="0"/>
              <a:t>15 May 2014: Speed &amp; Sensitivity, Galway</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ftr" sz="quarter" idx="10"/>
          </p:nvPr>
        </p:nvSpPr>
        <p:spPr>
          <a:ln/>
        </p:spPr>
        <p:txBody>
          <a:bodyPr/>
          <a:lstStyle>
            <a:lvl1pPr>
              <a:defRPr/>
            </a:lvl1pPr>
          </a:lstStyle>
          <a:p>
            <a:pPr>
              <a:defRPr/>
            </a:pPr>
            <a:r>
              <a:rPr lang="en-GB" smtClean="0"/>
              <a:t>15 May 2014: Speed &amp; Sensitivity, Galway</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ftr" sz="quarter" idx="10"/>
          </p:nvPr>
        </p:nvSpPr>
        <p:spPr>
          <a:ln/>
        </p:spPr>
        <p:txBody>
          <a:bodyPr/>
          <a:lstStyle>
            <a:lvl1pPr>
              <a:defRPr/>
            </a:lvl1pPr>
          </a:lstStyle>
          <a:p>
            <a:pPr>
              <a:defRPr/>
            </a:pPr>
            <a:r>
              <a:rPr lang="en-GB" smtClean="0"/>
              <a:t>15 May 2014: Speed &amp; Sensitivity, Galway</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GB" smtClean="0"/>
              <a:t>15 May 2014: Speed &amp; Sensitivity, Galway</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GB" smtClean="0"/>
              <a:t>15 May 2014: Speed &amp; Sensitivity, Galway</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GB" smtClean="0"/>
              <a:t>15 May 2014: Speed &amp; Sensitivity, Galway</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399FF"/>
            </a:gs>
            <a:gs pos="100000">
              <a:schemeClr val="bg1"/>
            </a:gs>
          </a:gsLst>
          <a:lin ang="5400000" scaled="1"/>
        </a:gra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1828800" y="228600"/>
            <a:ext cx="5867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685800" y="152400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5"/>
          <p:cNvSpPr>
            <a:spLocks noGrp="1" noChangeArrowheads="1"/>
          </p:cNvSpPr>
          <p:nvPr>
            <p:ph type="ftr" sz="quarter" idx="3"/>
          </p:nvPr>
        </p:nvSpPr>
        <p:spPr bwMode="auto">
          <a:xfrm>
            <a:off x="5076825" y="6453188"/>
            <a:ext cx="3838575" cy="4048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a:cs typeface="+mn-cs"/>
              </a:defRPr>
            </a:lvl1pPr>
          </a:lstStyle>
          <a:p>
            <a:pPr>
              <a:defRPr/>
            </a:pPr>
            <a:r>
              <a:rPr lang="en-GB" smtClean="0"/>
              <a:t>15 May 2014: Speed &amp; Sensitivity, Galway</a:t>
            </a:r>
            <a:endParaRPr lang="en-US"/>
          </a:p>
        </p:txBody>
      </p:sp>
      <p:graphicFrame>
        <p:nvGraphicFramePr>
          <p:cNvPr id="1026" name="Object 8"/>
          <p:cNvGraphicFramePr>
            <a:graphicFrameLocks noChangeAspect="1"/>
          </p:cNvGraphicFramePr>
          <p:nvPr/>
        </p:nvGraphicFramePr>
        <p:xfrm>
          <a:off x="152400" y="6248400"/>
          <a:ext cx="2247900" cy="474663"/>
        </p:xfrm>
        <a:graphic>
          <a:graphicData uri="http://schemas.openxmlformats.org/presentationml/2006/ole">
            <mc:AlternateContent xmlns:mc="http://schemas.openxmlformats.org/markup-compatibility/2006">
              <mc:Choice xmlns:v="urn:schemas-microsoft-com:vml" Requires="v">
                <p:oleObj spid="_x0000_s1053" name="Photo Editor Photo" r:id="rId15" imgW="2247619" imgH="457143" progId="">
                  <p:embed/>
                </p:oleObj>
              </mc:Choice>
              <mc:Fallback>
                <p:oleObj name="Photo Editor Photo" r:id="rId15" imgW="2247619" imgH="457143" progId="">
                  <p:embed/>
                  <p:pic>
                    <p:nvPicPr>
                      <p:cNvPr id="0" name="Objec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2400" y="6248400"/>
                        <a:ext cx="2247900" cy="474663"/>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3766" r:id="rId1"/>
    <p:sldLayoutId id="2147483777"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Lst>
  <p:hf sldNum="0" hdr="0" dt="0"/>
  <p:txStyles>
    <p:titleStyle>
      <a:lvl1pPr algn="ctr" rtl="0" eaLnBrk="0" fontAlgn="base" hangingPunct="0">
        <a:spcBef>
          <a:spcPct val="0"/>
        </a:spcBef>
        <a:spcAft>
          <a:spcPct val="0"/>
        </a:spcAft>
        <a:defRPr sz="2800" b="1">
          <a:solidFill>
            <a:schemeClr val="tx1"/>
          </a:solidFill>
          <a:latin typeface="+mj-lt"/>
          <a:ea typeface="+mj-ea"/>
          <a:cs typeface="+mj-cs"/>
        </a:defRPr>
      </a:lvl1pPr>
      <a:lvl2pPr algn="ctr" rtl="0" eaLnBrk="0" fontAlgn="base" hangingPunct="0">
        <a:spcBef>
          <a:spcPct val="0"/>
        </a:spcBef>
        <a:spcAft>
          <a:spcPct val="0"/>
        </a:spcAft>
        <a:defRPr sz="2800" b="1">
          <a:solidFill>
            <a:schemeClr val="tx1"/>
          </a:solidFill>
          <a:latin typeface="Times New Roman" pitchFamily="18" charset="0"/>
        </a:defRPr>
      </a:lvl2pPr>
      <a:lvl3pPr algn="ctr" rtl="0" eaLnBrk="0" fontAlgn="base" hangingPunct="0">
        <a:spcBef>
          <a:spcPct val="0"/>
        </a:spcBef>
        <a:spcAft>
          <a:spcPct val="0"/>
        </a:spcAft>
        <a:defRPr sz="2800" b="1">
          <a:solidFill>
            <a:schemeClr val="tx1"/>
          </a:solidFill>
          <a:latin typeface="Times New Roman" pitchFamily="18" charset="0"/>
        </a:defRPr>
      </a:lvl3pPr>
      <a:lvl4pPr algn="ctr" rtl="0" eaLnBrk="0" fontAlgn="base" hangingPunct="0">
        <a:spcBef>
          <a:spcPct val="0"/>
        </a:spcBef>
        <a:spcAft>
          <a:spcPct val="0"/>
        </a:spcAft>
        <a:defRPr sz="2800" b="1">
          <a:solidFill>
            <a:schemeClr val="tx1"/>
          </a:solidFill>
          <a:latin typeface="Times New Roman" pitchFamily="18" charset="0"/>
        </a:defRPr>
      </a:lvl4pPr>
      <a:lvl5pPr algn="ctr" rtl="0" eaLnBrk="0" fontAlgn="base" hangingPunct="0">
        <a:spcBef>
          <a:spcPct val="0"/>
        </a:spcBef>
        <a:spcAft>
          <a:spcPct val="0"/>
        </a:spcAft>
        <a:defRPr sz="2800" b="1">
          <a:solidFill>
            <a:schemeClr val="tx1"/>
          </a:solidFill>
          <a:latin typeface="Times New Roman" pitchFamily="18" charset="0"/>
        </a:defRPr>
      </a:lvl5pPr>
      <a:lvl6pPr marL="457200" algn="ctr" rtl="0" eaLnBrk="0" fontAlgn="base" hangingPunct="0">
        <a:spcBef>
          <a:spcPct val="0"/>
        </a:spcBef>
        <a:spcAft>
          <a:spcPct val="0"/>
        </a:spcAft>
        <a:defRPr sz="2800" b="1">
          <a:solidFill>
            <a:schemeClr val="tx1"/>
          </a:solidFill>
          <a:latin typeface="Times New Roman" pitchFamily="18" charset="0"/>
        </a:defRPr>
      </a:lvl6pPr>
      <a:lvl7pPr marL="914400" algn="ctr" rtl="0" eaLnBrk="0" fontAlgn="base" hangingPunct="0">
        <a:spcBef>
          <a:spcPct val="0"/>
        </a:spcBef>
        <a:spcAft>
          <a:spcPct val="0"/>
        </a:spcAft>
        <a:defRPr sz="2800" b="1">
          <a:solidFill>
            <a:schemeClr val="tx1"/>
          </a:solidFill>
          <a:latin typeface="Times New Roman" pitchFamily="18" charset="0"/>
        </a:defRPr>
      </a:lvl7pPr>
      <a:lvl8pPr marL="1371600" algn="ctr" rtl="0" eaLnBrk="0" fontAlgn="base" hangingPunct="0">
        <a:spcBef>
          <a:spcPct val="0"/>
        </a:spcBef>
        <a:spcAft>
          <a:spcPct val="0"/>
        </a:spcAft>
        <a:defRPr sz="2800" b="1">
          <a:solidFill>
            <a:schemeClr val="tx1"/>
          </a:solidFill>
          <a:latin typeface="Times New Roman" pitchFamily="18" charset="0"/>
        </a:defRPr>
      </a:lvl8pPr>
      <a:lvl9pPr marL="1828800" algn="ctr" rtl="0" eaLnBrk="0" fontAlgn="base" hangingPunct="0">
        <a:spcBef>
          <a:spcPct val="0"/>
        </a:spcBef>
        <a:spcAft>
          <a:spcPct val="0"/>
        </a:spcAft>
        <a:defRPr sz="2800" b="1">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562100" indent="-228600" algn="l" rtl="0" eaLnBrk="0" fontAlgn="base" hangingPunct="0">
        <a:spcBef>
          <a:spcPct val="20000"/>
        </a:spcBef>
        <a:spcAft>
          <a:spcPct val="0"/>
        </a:spcAft>
        <a:buChar char="–"/>
        <a:defRPr sz="2000">
          <a:solidFill>
            <a:schemeClr val="tx1"/>
          </a:solidFill>
          <a:latin typeface="+mn-lt"/>
        </a:defRPr>
      </a:lvl4pPr>
      <a:lvl5pPr marL="1981200" indent="-228600" algn="l" rtl="0" eaLnBrk="0" fontAlgn="base" hangingPunct="0">
        <a:spcBef>
          <a:spcPct val="20000"/>
        </a:spcBef>
        <a:spcAft>
          <a:spcPct val="0"/>
        </a:spcAft>
        <a:buChar char="»"/>
        <a:defRPr sz="2000">
          <a:solidFill>
            <a:schemeClr val="tx1"/>
          </a:solidFill>
          <a:latin typeface="+mn-lt"/>
        </a:defRPr>
      </a:lvl5pPr>
      <a:lvl6pPr marL="2438400" indent="-228600" algn="l" rtl="0" eaLnBrk="0" fontAlgn="base" hangingPunct="0">
        <a:spcBef>
          <a:spcPct val="20000"/>
        </a:spcBef>
        <a:spcAft>
          <a:spcPct val="0"/>
        </a:spcAft>
        <a:buChar char="»"/>
        <a:defRPr>
          <a:solidFill>
            <a:schemeClr val="tx1"/>
          </a:solidFill>
          <a:latin typeface="+mn-lt"/>
        </a:defRPr>
      </a:lvl6pPr>
      <a:lvl7pPr marL="2895600" indent="-228600" algn="l" rtl="0" eaLnBrk="0" fontAlgn="base" hangingPunct="0">
        <a:spcBef>
          <a:spcPct val="20000"/>
        </a:spcBef>
        <a:spcAft>
          <a:spcPct val="0"/>
        </a:spcAft>
        <a:buChar char="»"/>
        <a:defRPr>
          <a:solidFill>
            <a:schemeClr val="tx1"/>
          </a:solidFill>
          <a:latin typeface="+mn-lt"/>
        </a:defRPr>
      </a:lvl7pPr>
      <a:lvl8pPr marL="3352800" indent="-228600" algn="l" rtl="0" eaLnBrk="0" fontAlgn="base" hangingPunct="0">
        <a:spcBef>
          <a:spcPct val="20000"/>
        </a:spcBef>
        <a:spcAft>
          <a:spcPct val="0"/>
        </a:spcAft>
        <a:buChar char="»"/>
        <a:defRPr>
          <a:solidFill>
            <a:schemeClr val="tx1"/>
          </a:solidFill>
          <a:latin typeface="+mn-lt"/>
        </a:defRPr>
      </a:lvl8pPr>
      <a:lvl9pPr marL="3810000" indent="-228600" algn="l" rtl="0" eaLnBrk="0" fontAlgn="base" hangingPunct="0">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13.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a:xfrm>
            <a:off x="323528" y="1428750"/>
            <a:ext cx="8352927" cy="392113"/>
          </a:xfrm>
        </p:spPr>
        <p:txBody>
          <a:bodyPr/>
          <a:lstStyle/>
          <a:p>
            <a:r>
              <a:rPr lang="en-GB" sz="3200" dirty="0" smtClean="0">
                <a:cs typeface="Arial" charset="0"/>
              </a:rPr>
              <a:t>Low Order Adaptive Optics with Very Faint Reference Stars</a:t>
            </a:r>
          </a:p>
        </p:txBody>
      </p:sp>
      <p:sp>
        <p:nvSpPr>
          <p:cNvPr id="5123" name="Rectangle 1027"/>
          <p:cNvSpPr>
            <a:spLocks noGrp="1" noChangeArrowheads="1"/>
          </p:cNvSpPr>
          <p:nvPr>
            <p:ph type="body" idx="1"/>
          </p:nvPr>
        </p:nvSpPr>
        <p:spPr>
          <a:xfrm>
            <a:off x="785813" y="3357563"/>
            <a:ext cx="7772400" cy="457200"/>
          </a:xfrm>
        </p:spPr>
        <p:txBody>
          <a:bodyPr/>
          <a:lstStyle/>
          <a:p>
            <a:pPr algn="ctr">
              <a:buFontTx/>
              <a:buNone/>
            </a:pPr>
            <a:r>
              <a:rPr lang="en-US" b="1" smtClean="0"/>
              <a:t>Craig Mackay, </a:t>
            </a:r>
          </a:p>
          <a:p>
            <a:pPr algn="ctr">
              <a:buFontTx/>
              <a:buNone/>
            </a:pPr>
            <a:r>
              <a:rPr lang="en-US" b="1" smtClean="0"/>
              <a:t>Institute of Astronomy, University of Cambridge.</a:t>
            </a:r>
            <a:endParaRPr lang="en-US" smtClean="0"/>
          </a:p>
        </p:txBody>
      </p:sp>
      <p:sp>
        <p:nvSpPr>
          <p:cNvPr id="6" name="Footer Placeholder 4"/>
          <p:cNvSpPr>
            <a:spLocks noGrp="1"/>
          </p:cNvSpPr>
          <p:nvPr>
            <p:ph type="ftr" sz="quarter" idx="10"/>
          </p:nvPr>
        </p:nvSpPr>
        <p:spPr>
          <a:xfrm>
            <a:off x="5076825" y="6453188"/>
            <a:ext cx="3838575" cy="404812"/>
          </a:xfrm>
        </p:spPr>
        <p:txBody>
          <a:bodyPr/>
          <a:lstStyle/>
          <a:p>
            <a:pPr>
              <a:defRPr/>
            </a:pPr>
            <a:r>
              <a:rPr lang="en-GB" dirty="0" smtClean="0"/>
              <a:t>25 September 2017: </a:t>
            </a:r>
            <a:r>
              <a:rPr lang="en-GB" dirty="0" err="1" smtClean="0"/>
              <a:t>SDW_Baltimore</a:t>
            </a:r>
            <a:endParaRPr lang="en-US" dirty="0"/>
          </a:p>
        </p:txBody>
      </p:sp>
      <p:sp>
        <p:nvSpPr>
          <p:cNvPr id="5" name="Rectangle 2"/>
          <p:cNvSpPr>
            <a:spLocks noChangeArrowheads="1"/>
          </p:cNvSpPr>
          <p:nvPr/>
        </p:nvSpPr>
        <p:spPr bwMode="auto">
          <a:xfrm>
            <a:off x="1187624" y="206084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cSld>
  <p:clrMapOvr>
    <a:masterClrMapping/>
  </p:clrMapOvr>
  <p:transition advTm="8608"/>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63688" y="116632"/>
            <a:ext cx="5867400" cy="453590"/>
          </a:xfrm>
        </p:spPr>
        <p:txBody>
          <a:bodyPr/>
          <a:lstStyle/>
          <a:p>
            <a:r>
              <a:rPr lang="en-GB" dirty="0" smtClean="0"/>
              <a:t>Wavefront Reconstruction</a:t>
            </a:r>
            <a:endParaRPr lang="en-GB" dirty="0"/>
          </a:p>
        </p:txBody>
      </p:sp>
      <p:sp>
        <p:nvSpPr>
          <p:cNvPr id="4" name="Rectangle 2"/>
          <p:cNvSpPr txBox="1">
            <a:spLocks noChangeArrowheads="1"/>
          </p:cNvSpPr>
          <p:nvPr/>
        </p:nvSpPr>
        <p:spPr bwMode="auto">
          <a:xfrm>
            <a:off x="539552" y="3140968"/>
            <a:ext cx="8280920" cy="27645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562100" indent="-228600" algn="l" rtl="0" eaLnBrk="0" fontAlgn="base" hangingPunct="0">
              <a:spcBef>
                <a:spcPct val="20000"/>
              </a:spcBef>
              <a:spcAft>
                <a:spcPct val="0"/>
              </a:spcAft>
              <a:buChar char="–"/>
              <a:defRPr sz="2000">
                <a:solidFill>
                  <a:schemeClr val="tx1"/>
                </a:solidFill>
                <a:latin typeface="+mn-lt"/>
              </a:defRPr>
            </a:lvl4pPr>
            <a:lvl5pPr marL="1981200" indent="-228600" algn="l" rtl="0" eaLnBrk="0" fontAlgn="base" hangingPunct="0">
              <a:spcBef>
                <a:spcPct val="20000"/>
              </a:spcBef>
              <a:spcAft>
                <a:spcPct val="0"/>
              </a:spcAft>
              <a:buChar char="»"/>
              <a:defRPr sz="2000">
                <a:solidFill>
                  <a:schemeClr val="tx1"/>
                </a:solidFill>
                <a:latin typeface="+mn-lt"/>
              </a:defRPr>
            </a:lvl5pPr>
            <a:lvl6pPr marL="2438400" indent="-228600" algn="l" rtl="0" eaLnBrk="0" fontAlgn="base" hangingPunct="0">
              <a:spcBef>
                <a:spcPct val="20000"/>
              </a:spcBef>
              <a:spcAft>
                <a:spcPct val="0"/>
              </a:spcAft>
              <a:buChar char="»"/>
              <a:defRPr>
                <a:solidFill>
                  <a:schemeClr val="tx1"/>
                </a:solidFill>
                <a:latin typeface="+mn-lt"/>
              </a:defRPr>
            </a:lvl6pPr>
            <a:lvl7pPr marL="2895600" indent="-228600" algn="l" rtl="0" eaLnBrk="0" fontAlgn="base" hangingPunct="0">
              <a:spcBef>
                <a:spcPct val="20000"/>
              </a:spcBef>
              <a:spcAft>
                <a:spcPct val="0"/>
              </a:spcAft>
              <a:buChar char="»"/>
              <a:defRPr>
                <a:solidFill>
                  <a:schemeClr val="tx1"/>
                </a:solidFill>
                <a:latin typeface="+mn-lt"/>
              </a:defRPr>
            </a:lvl7pPr>
            <a:lvl8pPr marL="3352800" indent="-228600" algn="l" rtl="0" eaLnBrk="0" fontAlgn="base" hangingPunct="0">
              <a:spcBef>
                <a:spcPct val="20000"/>
              </a:spcBef>
              <a:spcAft>
                <a:spcPct val="0"/>
              </a:spcAft>
              <a:buChar char="»"/>
              <a:defRPr>
                <a:solidFill>
                  <a:schemeClr val="tx1"/>
                </a:solidFill>
                <a:latin typeface="+mn-lt"/>
              </a:defRPr>
            </a:lvl8pPr>
            <a:lvl9pPr marL="3810000" indent="-228600" algn="l" rtl="0" eaLnBrk="0" fontAlgn="base" hangingPunct="0">
              <a:spcBef>
                <a:spcPct val="20000"/>
              </a:spcBef>
              <a:spcAft>
                <a:spcPct val="0"/>
              </a:spcAft>
              <a:buChar char="»"/>
              <a:defRPr>
                <a:solidFill>
                  <a:schemeClr val="tx1"/>
                </a:solidFill>
                <a:latin typeface="+mn-lt"/>
              </a:defRPr>
            </a:lvl9pPr>
          </a:lstStyle>
          <a:p>
            <a:r>
              <a:rPr lang="en-GB" dirty="0" smtClean="0"/>
              <a:t>The </a:t>
            </a:r>
            <a:r>
              <a:rPr lang="en-GB" dirty="0"/>
              <a:t>phase patterns are extracted with radon </a:t>
            </a:r>
            <a:r>
              <a:rPr lang="en-GB" dirty="0" smtClean="0"/>
              <a:t>transforms</a:t>
            </a:r>
          </a:p>
          <a:p>
            <a:r>
              <a:rPr lang="en-GB" dirty="0" smtClean="0"/>
              <a:t>This shows the original then the recovered phase, </a:t>
            </a:r>
            <a:r>
              <a:rPr lang="en-GB" dirty="0" err="1" smtClean="0"/>
              <a:t>incl</a:t>
            </a:r>
            <a:r>
              <a:rPr lang="en-GB" dirty="0" smtClean="0"/>
              <a:t> tip-tilt.</a:t>
            </a:r>
            <a:endParaRPr lang="en-GB" dirty="0"/>
          </a:p>
        </p:txBody>
      </p:sp>
      <p:sp>
        <p:nvSpPr>
          <p:cNvPr id="5" name="Footer Placeholder 4"/>
          <p:cNvSpPr>
            <a:spLocks noGrp="1"/>
          </p:cNvSpPr>
          <p:nvPr>
            <p:ph type="ftr" sz="quarter" idx="10"/>
          </p:nvPr>
        </p:nvSpPr>
        <p:spPr>
          <a:xfrm>
            <a:off x="5076825" y="6453188"/>
            <a:ext cx="3838575" cy="404812"/>
          </a:xfrm>
        </p:spPr>
        <p:txBody>
          <a:bodyPr/>
          <a:lstStyle/>
          <a:p>
            <a:pPr>
              <a:defRPr/>
            </a:pPr>
            <a:r>
              <a:rPr lang="en-GB" dirty="0" smtClean="0"/>
              <a:t>10 March, 2017: St. Andrews</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4064020"/>
            <a:ext cx="8922946" cy="267734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408" y="618383"/>
            <a:ext cx="3998962" cy="232423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2040" y="618383"/>
            <a:ext cx="3168352" cy="2348608"/>
          </a:xfrm>
          <a:prstGeom prst="rect">
            <a:avLst/>
          </a:prstGeom>
        </p:spPr>
      </p:pic>
    </p:spTree>
    <p:extLst>
      <p:ext uri="{BB962C8B-B14F-4D97-AF65-F5344CB8AC3E}">
        <p14:creationId xmlns:p14="http://schemas.microsoft.com/office/powerpoint/2010/main" val="331071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63688" y="116632"/>
            <a:ext cx="5867400" cy="453590"/>
          </a:xfrm>
        </p:spPr>
        <p:txBody>
          <a:bodyPr/>
          <a:lstStyle/>
          <a:p>
            <a:r>
              <a:rPr lang="en-GB" dirty="0" smtClean="0"/>
              <a:t>Wavefront Reconstruction</a:t>
            </a:r>
            <a:endParaRPr lang="en-GB" dirty="0"/>
          </a:p>
        </p:txBody>
      </p:sp>
      <p:sp>
        <p:nvSpPr>
          <p:cNvPr id="4" name="Rectangle 2"/>
          <p:cNvSpPr txBox="1">
            <a:spLocks noChangeArrowheads="1"/>
          </p:cNvSpPr>
          <p:nvPr/>
        </p:nvSpPr>
        <p:spPr bwMode="auto">
          <a:xfrm>
            <a:off x="270842" y="682314"/>
            <a:ext cx="8280920" cy="54109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562100" indent="-228600" algn="l" rtl="0" eaLnBrk="0" fontAlgn="base" hangingPunct="0">
              <a:spcBef>
                <a:spcPct val="20000"/>
              </a:spcBef>
              <a:spcAft>
                <a:spcPct val="0"/>
              </a:spcAft>
              <a:buChar char="–"/>
              <a:defRPr sz="2000">
                <a:solidFill>
                  <a:schemeClr val="tx1"/>
                </a:solidFill>
                <a:latin typeface="+mn-lt"/>
              </a:defRPr>
            </a:lvl4pPr>
            <a:lvl5pPr marL="1981200" indent="-228600" algn="l" rtl="0" eaLnBrk="0" fontAlgn="base" hangingPunct="0">
              <a:spcBef>
                <a:spcPct val="20000"/>
              </a:spcBef>
              <a:spcAft>
                <a:spcPct val="0"/>
              </a:spcAft>
              <a:buChar char="»"/>
              <a:defRPr sz="2000">
                <a:solidFill>
                  <a:schemeClr val="tx1"/>
                </a:solidFill>
                <a:latin typeface="+mn-lt"/>
              </a:defRPr>
            </a:lvl5pPr>
            <a:lvl6pPr marL="2438400" indent="-228600" algn="l" rtl="0" eaLnBrk="0" fontAlgn="base" hangingPunct="0">
              <a:spcBef>
                <a:spcPct val="20000"/>
              </a:spcBef>
              <a:spcAft>
                <a:spcPct val="0"/>
              </a:spcAft>
              <a:buChar char="»"/>
              <a:defRPr>
                <a:solidFill>
                  <a:schemeClr val="tx1"/>
                </a:solidFill>
                <a:latin typeface="+mn-lt"/>
              </a:defRPr>
            </a:lvl6pPr>
            <a:lvl7pPr marL="2895600" indent="-228600" algn="l" rtl="0" eaLnBrk="0" fontAlgn="base" hangingPunct="0">
              <a:spcBef>
                <a:spcPct val="20000"/>
              </a:spcBef>
              <a:spcAft>
                <a:spcPct val="0"/>
              </a:spcAft>
              <a:buChar char="»"/>
              <a:defRPr>
                <a:solidFill>
                  <a:schemeClr val="tx1"/>
                </a:solidFill>
                <a:latin typeface="+mn-lt"/>
              </a:defRPr>
            </a:lvl7pPr>
            <a:lvl8pPr marL="3352800" indent="-228600" algn="l" rtl="0" eaLnBrk="0" fontAlgn="base" hangingPunct="0">
              <a:spcBef>
                <a:spcPct val="20000"/>
              </a:spcBef>
              <a:spcAft>
                <a:spcPct val="0"/>
              </a:spcAft>
              <a:buChar char="»"/>
              <a:defRPr>
                <a:solidFill>
                  <a:schemeClr val="tx1"/>
                </a:solidFill>
                <a:latin typeface="+mn-lt"/>
              </a:defRPr>
            </a:lvl8pPr>
            <a:lvl9pPr marL="3810000" indent="-228600" algn="l" rtl="0" eaLnBrk="0" fontAlgn="base" hangingPunct="0">
              <a:spcBef>
                <a:spcPct val="20000"/>
              </a:spcBef>
              <a:spcAft>
                <a:spcPct val="0"/>
              </a:spcAft>
              <a:buChar char="»"/>
              <a:defRPr>
                <a:solidFill>
                  <a:schemeClr val="tx1"/>
                </a:solidFill>
                <a:latin typeface="+mn-lt"/>
              </a:defRPr>
            </a:lvl9pPr>
          </a:lstStyle>
          <a:p>
            <a:r>
              <a:rPr lang="en-GB" dirty="0" smtClean="0"/>
              <a:t>Removing tilt-tip (Lucky Imaging allows that on every image) shows next stage, and the improvement to the image.</a:t>
            </a:r>
          </a:p>
          <a:p>
            <a:endParaRPr lang="en-GB" dirty="0"/>
          </a:p>
          <a:p>
            <a:endParaRPr lang="en-GB" dirty="0" smtClean="0"/>
          </a:p>
          <a:p>
            <a:endParaRPr lang="en-GB" dirty="0"/>
          </a:p>
          <a:p>
            <a:endParaRPr lang="en-GB" dirty="0" smtClean="0"/>
          </a:p>
          <a:p>
            <a:endParaRPr lang="en-GB" dirty="0"/>
          </a:p>
          <a:p>
            <a:r>
              <a:rPr lang="en-GB" dirty="0" smtClean="0"/>
              <a:t>In this instance we see a combination of defocus and astigmatism dominates.</a:t>
            </a:r>
          </a:p>
          <a:p>
            <a:r>
              <a:rPr lang="en-GB" dirty="0" smtClean="0"/>
              <a:t>Once they are removed the processed </a:t>
            </a:r>
            <a:r>
              <a:rPr lang="en-GB" dirty="0" smtClean="0"/>
              <a:t>image is </a:t>
            </a:r>
            <a:r>
              <a:rPr lang="en-GB" dirty="0" smtClean="0"/>
              <a:t>dramatically sharper.</a:t>
            </a:r>
          </a:p>
          <a:p>
            <a:r>
              <a:rPr lang="en-GB" dirty="0" smtClean="0"/>
              <a:t>Since most of the power is in these lower orders the output is close to being diffraction limited.</a:t>
            </a:r>
            <a:endParaRPr lang="en-GB"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56792"/>
            <a:ext cx="9144000" cy="2133211"/>
          </a:xfrm>
          <a:prstGeom prst="rect">
            <a:avLst/>
          </a:prstGeom>
        </p:spPr>
      </p:pic>
      <p:sp>
        <p:nvSpPr>
          <p:cNvPr id="10" name="Footer Placeholder 4"/>
          <p:cNvSpPr>
            <a:spLocks noGrp="1"/>
          </p:cNvSpPr>
          <p:nvPr>
            <p:ph type="ftr" sz="quarter" idx="10"/>
          </p:nvPr>
        </p:nvSpPr>
        <p:spPr>
          <a:xfrm>
            <a:off x="5076825" y="6453188"/>
            <a:ext cx="3838575" cy="404812"/>
          </a:xfrm>
        </p:spPr>
        <p:txBody>
          <a:bodyPr/>
          <a:lstStyle/>
          <a:p>
            <a:pPr>
              <a:defRPr/>
            </a:pPr>
            <a:r>
              <a:rPr lang="en-GB" dirty="0" smtClean="0"/>
              <a:t>25 September 2017: </a:t>
            </a:r>
            <a:r>
              <a:rPr lang="en-GB" dirty="0" err="1" smtClean="0"/>
              <a:t>SDW_Baltimore</a:t>
            </a:r>
            <a:endParaRPr lang="en-US" dirty="0"/>
          </a:p>
        </p:txBody>
      </p:sp>
    </p:spTree>
    <p:extLst>
      <p:ext uri="{BB962C8B-B14F-4D97-AF65-F5344CB8AC3E}">
        <p14:creationId xmlns:p14="http://schemas.microsoft.com/office/powerpoint/2010/main" val="4249764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6" end="6"/>
                                            </p:txEl>
                                          </p:spTgt>
                                        </p:tgtEl>
                                        <p:attrNameLst>
                                          <p:attrName>style.visibility</p:attrName>
                                        </p:attrNameLst>
                                      </p:cBhvr>
                                      <p:to>
                                        <p:strVal val="visible"/>
                                      </p:to>
                                    </p:set>
                                    <p:animEffect transition="in" filter="fade">
                                      <p:cBhvr>
                                        <p:cTn id="12" dur="2000"/>
                                        <p:tgtEl>
                                          <p:spTgt spid="4">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animEffect transition="in" filter="fade">
                                      <p:cBhvr>
                                        <p:cTn id="17" dur="2000"/>
                                        <p:tgtEl>
                                          <p:spTgt spid="4">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8" end="8"/>
                                            </p:txEl>
                                          </p:spTgt>
                                        </p:tgtEl>
                                        <p:attrNameLst>
                                          <p:attrName>style.visibility</p:attrName>
                                        </p:attrNameLst>
                                      </p:cBhvr>
                                      <p:to>
                                        <p:strVal val="visible"/>
                                      </p:to>
                                    </p:set>
                                    <p:animEffect transition="in" filter="fade">
                                      <p:cBhvr>
                                        <p:cTn id="22" dur="2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63688" y="116632"/>
            <a:ext cx="5867400" cy="453590"/>
          </a:xfrm>
        </p:spPr>
        <p:txBody>
          <a:bodyPr/>
          <a:lstStyle/>
          <a:p>
            <a:r>
              <a:rPr lang="en-GB" dirty="0" smtClean="0"/>
              <a:t>Wavefront Reconstruction</a:t>
            </a:r>
            <a:endParaRPr lang="en-GB" dirty="0"/>
          </a:p>
        </p:txBody>
      </p:sp>
      <p:sp>
        <p:nvSpPr>
          <p:cNvPr id="4" name="Rectangle 2"/>
          <p:cNvSpPr txBox="1">
            <a:spLocks noChangeArrowheads="1"/>
          </p:cNvSpPr>
          <p:nvPr/>
        </p:nvSpPr>
        <p:spPr bwMode="auto">
          <a:xfrm>
            <a:off x="251520" y="577118"/>
            <a:ext cx="8280920" cy="54109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562100" indent="-228600" algn="l" rtl="0" eaLnBrk="0" fontAlgn="base" hangingPunct="0">
              <a:spcBef>
                <a:spcPct val="20000"/>
              </a:spcBef>
              <a:spcAft>
                <a:spcPct val="0"/>
              </a:spcAft>
              <a:buChar char="–"/>
              <a:defRPr sz="2000">
                <a:solidFill>
                  <a:schemeClr val="tx1"/>
                </a:solidFill>
                <a:latin typeface="+mn-lt"/>
              </a:defRPr>
            </a:lvl4pPr>
            <a:lvl5pPr marL="1981200" indent="-228600" algn="l" rtl="0" eaLnBrk="0" fontAlgn="base" hangingPunct="0">
              <a:spcBef>
                <a:spcPct val="20000"/>
              </a:spcBef>
              <a:spcAft>
                <a:spcPct val="0"/>
              </a:spcAft>
              <a:buChar char="»"/>
              <a:defRPr sz="2000">
                <a:solidFill>
                  <a:schemeClr val="tx1"/>
                </a:solidFill>
                <a:latin typeface="+mn-lt"/>
              </a:defRPr>
            </a:lvl5pPr>
            <a:lvl6pPr marL="2438400" indent="-228600" algn="l" rtl="0" eaLnBrk="0" fontAlgn="base" hangingPunct="0">
              <a:spcBef>
                <a:spcPct val="20000"/>
              </a:spcBef>
              <a:spcAft>
                <a:spcPct val="0"/>
              </a:spcAft>
              <a:buChar char="»"/>
              <a:defRPr>
                <a:solidFill>
                  <a:schemeClr val="tx1"/>
                </a:solidFill>
                <a:latin typeface="+mn-lt"/>
              </a:defRPr>
            </a:lvl6pPr>
            <a:lvl7pPr marL="2895600" indent="-228600" algn="l" rtl="0" eaLnBrk="0" fontAlgn="base" hangingPunct="0">
              <a:spcBef>
                <a:spcPct val="20000"/>
              </a:spcBef>
              <a:spcAft>
                <a:spcPct val="0"/>
              </a:spcAft>
              <a:buChar char="»"/>
              <a:defRPr>
                <a:solidFill>
                  <a:schemeClr val="tx1"/>
                </a:solidFill>
                <a:latin typeface="+mn-lt"/>
              </a:defRPr>
            </a:lvl7pPr>
            <a:lvl8pPr marL="3352800" indent="-228600" algn="l" rtl="0" eaLnBrk="0" fontAlgn="base" hangingPunct="0">
              <a:spcBef>
                <a:spcPct val="20000"/>
              </a:spcBef>
              <a:spcAft>
                <a:spcPct val="0"/>
              </a:spcAft>
              <a:buChar char="»"/>
              <a:defRPr>
                <a:solidFill>
                  <a:schemeClr val="tx1"/>
                </a:solidFill>
                <a:latin typeface="+mn-lt"/>
              </a:defRPr>
            </a:lvl8pPr>
            <a:lvl9pPr marL="3810000" indent="-228600" algn="l" rtl="0" eaLnBrk="0" fontAlgn="base" hangingPunct="0">
              <a:spcBef>
                <a:spcPct val="20000"/>
              </a:spcBef>
              <a:spcAft>
                <a:spcPct val="0"/>
              </a:spcAft>
              <a:buChar char="»"/>
              <a:defRPr>
                <a:solidFill>
                  <a:schemeClr val="tx1"/>
                </a:solidFill>
                <a:latin typeface="+mn-lt"/>
              </a:defRPr>
            </a:lvl9pPr>
          </a:lstStyle>
          <a:p>
            <a:r>
              <a:rPr lang="en-GB" dirty="0" smtClean="0"/>
              <a:t>After running a sequence of many images we accumulate very great improvements in image quality.</a:t>
            </a:r>
          </a:p>
          <a:p>
            <a:r>
              <a:rPr lang="en-GB" dirty="0" smtClean="0"/>
              <a:t>If we use only a small fraction then the images are very sharp.</a:t>
            </a:r>
          </a:p>
          <a:p>
            <a:r>
              <a:rPr lang="en-GB" dirty="0" smtClean="0"/>
              <a:t>Even using 100% but of course with tip-tilt removed, gives an improvement of a factor of 2.5-3.</a:t>
            </a:r>
          </a:p>
          <a:p>
            <a:pPr marL="0" indent="0">
              <a:buNone/>
            </a:pPr>
            <a:endParaRPr lang="en-GB" dirty="0"/>
          </a:p>
        </p:txBody>
      </p:sp>
      <p:sp>
        <p:nvSpPr>
          <p:cNvPr id="5" name="Footer Placeholder 4"/>
          <p:cNvSpPr>
            <a:spLocks noGrp="1"/>
          </p:cNvSpPr>
          <p:nvPr>
            <p:ph type="ftr" sz="quarter" idx="10"/>
          </p:nvPr>
        </p:nvSpPr>
        <p:spPr>
          <a:xfrm>
            <a:off x="5076825" y="6453188"/>
            <a:ext cx="3838575" cy="404812"/>
          </a:xfrm>
        </p:spPr>
        <p:txBody>
          <a:bodyPr/>
          <a:lstStyle/>
          <a:p>
            <a:pPr>
              <a:defRPr/>
            </a:pPr>
            <a:r>
              <a:rPr lang="en-GB" dirty="0" smtClean="0"/>
              <a:t>10 March, 2017: St. Andrews</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2636912"/>
            <a:ext cx="9144000" cy="4321674"/>
          </a:xfrm>
          <a:prstGeom prst="rect">
            <a:avLst/>
          </a:prstGeom>
        </p:spPr>
      </p:pic>
    </p:spTree>
    <p:extLst>
      <p:ext uri="{BB962C8B-B14F-4D97-AF65-F5344CB8AC3E}">
        <p14:creationId xmlns:p14="http://schemas.microsoft.com/office/powerpoint/2010/main" val="94501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a:xfrm>
            <a:off x="539552" y="4509120"/>
            <a:ext cx="8136904" cy="1252339"/>
          </a:xfrm>
        </p:spPr>
        <p:txBody>
          <a:bodyPr/>
          <a:lstStyle/>
          <a:p>
            <a:r>
              <a:rPr lang="en-GB" sz="2000" dirty="0" smtClean="0"/>
              <a:t>Image sharpness is determined by wavefront variance.</a:t>
            </a:r>
          </a:p>
          <a:p>
            <a:r>
              <a:rPr lang="en-GB" sz="2000" dirty="0" smtClean="0"/>
              <a:t>We see here that this process reduces the variance dramatically.</a:t>
            </a:r>
          </a:p>
          <a:p>
            <a:r>
              <a:rPr lang="en-GB" sz="2000" dirty="0" smtClean="0"/>
              <a:t>That is why the images are so greatly improved by combining Lucky Imaging and low order adaptive optics.</a:t>
            </a:r>
          </a:p>
          <a:p>
            <a:endParaRPr lang="en-GB" sz="2000" dirty="0" smtClean="0"/>
          </a:p>
        </p:txBody>
      </p:sp>
      <p:sp>
        <p:nvSpPr>
          <p:cNvPr id="4" name="Rectangle 2"/>
          <p:cNvSpPr txBox="1">
            <a:spLocks noChangeArrowheads="1"/>
          </p:cNvSpPr>
          <p:nvPr/>
        </p:nvSpPr>
        <p:spPr bwMode="auto">
          <a:xfrm>
            <a:off x="683568" y="332656"/>
            <a:ext cx="7848872" cy="792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a:buFontTx/>
              <a:buNone/>
            </a:pPr>
            <a:r>
              <a:rPr lang="en-US" sz="3200" b="1" dirty="0" smtClean="0"/>
              <a:t>CWFS Predicted </a:t>
            </a:r>
            <a:r>
              <a:rPr lang="en-US" sz="3200" b="1" dirty="0"/>
              <a:t>P</a:t>
            </a:r>
            <a:r>
              <a:rPr lang="en-US" sz="3200" b="1" dirty="0" smtClean="0"/>
              <a:t>erformance.</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600" b="0" i="0" u="none" strike="noStrike" kern="0" cap="none" spc="0" normalizeH="0" baseline="0" noProof="0" dirty="0" smtClean="0">
              <a:ln>
                <a:noFill/>
              </a:ln>
              <a:solidFill>
                <a:schemeClr val="tx1"/>
              </a:solidFill>
              <a:effectLst/>
              <a:uLnTx/>
              <a:uFillTx/>
              <a:latin typeface="+mn-lt"/>
              <a:ea typeface="+mn-ea"/>
              <a:cs typeface="+mn-cs"/>
            </a:endParaRPr>
          </a:p>
        </p:txBody>
      </p:sp>
      <p:pic>
        <p:nvPicPr>
          <p:cNvPr id="2" name="Lucky_AO_Movie_16112016 16192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512" y="980728"/>
            <a:ext cx="9144000" cy="3344863"/>
          </a:xfrm>
          <a:prstGeom prst="rect">
            <a:avLst/>
          </a:prstGeom>
        </p:spPr>
      </p:pic>
      <p:sp>
        <p:nvSpPr>
          <p:cNvPr id="6" name="Footer Placeholder 4"/>
          <p:cNvSpPr>
            <a:spLocks noGrp="1"/>
          </p:cNvSpPr>
          <p:nvPr>
            <p:ph type="ftr" sz="quarter" idx="10"/>
          </p:nvPr>
        </p:nvSpPr>
        <p:spPr>
          <a:xfrm>
            <a:off x="5076825" y="6453188"/>
            <a:ext cx="3838575" cy="404812"/>
          </a:xfrm>
        </p:spPr>
        <p:txBody>
          <a:bodyPr/>
          <a:lstStyle/>
          <a:p>
            <a:pPr>
              <a:defRPr/>
            </a:pPr>
            <a:r>
              <a:rPr lang="en-GB" dirty="0" smtClean="0"/>
              <a:t>25 September 2017: </a:t>
            </a:r>
            <a:r>
              <a:rPr lang="en-GB" dirty="0" err="1" smtClean="0"/>
              <a:t>SDW_Baltimore</a:t>
            </a:r>
            <a:endParaRPr lang="en-US" dirty="0"/>
          </a:p>
        </p:txBody>
      </p:sp>
    </p:spTree>
    <p:extLst>
      <p:ext uri="{BB962C8B-B14F-4D97-AF65-F5344CB8AC3E}">
        <p14:creationId xmlns:p14="http://schemas.microsoft.com/office/powerpoint/2010/main" val="177990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6">
                                            <p:txEl>
                                              <p:pRg st="0" end="0"/>
                                            </p:txEl>
                                          </p:spTgt>
                                        </p:tgtEl>
                                        <p:attrNameLst>
                                          <p:attrName>style.visibility</p:attrName>
                                        </p:attrNameLst>
                                      </p:cBhvr>
                                      <p:to>
                                        <p:strVal val="visible"/>
                                      </p:to>
                                    </p:set>
                                    <p:animEffect transition="in" filter="fade">
                                      <p:cBhvr>
                                        <p:cTn id="7" dur="2000"/>
                                        <p:tgtEl>
                                          <p:spTgt spid="61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46">
                                            <p:txEl>
                                              <p:pRg st="1" end="1"/>
                                            </p:txEl>
                                          </p:spTgt>
                                        </p:tgtEl>
                                        <p:attrNameLst>
                                          <p:attrName>style.visibility</p:attrName>
                                        </p:attrNameLst>
                                      </p:cBhvr>
                                      <p:to>
                                        <p:strVal val="visible"/>
                                      </p:to>
                                    </p:set>
                                    <p:animEffect transition="in" filter="fade">
                                      <p:cBhvr>
                                        <p:cTn id="12" dur="2000"/>
                                        <p:tgtEl>
                                          <p:spTgt spid="614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46">
                                            <p:txEl>
                                              <p:pRg st="2" end="2"/>
                                            </p:txEl>
                                          </p:spTgt>
                                        </p:tgtEl>
                                        <p:attrNameLst>
                                          <p:attrName>style.visibility</p:attrName>
                                        </p:attrNameLst>
                                      </p:cBhvr>
                                      <p:to>
                                        <p:strVal val="visible"/>
                                      </p:to>
                                    </p:set>
                                    <p:animEffect transition="in" filter="fade">
                                      <p:cBhvr>
                                        <p:cTn id="17" dur="2000"/>
                                        <p:tgtEl>
                                          <p:spTgt spid="6146">
                                            <p:txEl>
                                              <p:pRg st="2" end="2"/>
                                            </p:txEl>
                                          </p:spTgt>
                                        </p:tgtEl>
                                      </p:cBhvr>
                                    </p:animEffect>
                                  </p:childTnLst>
                                </p:cTn>
                              </p:par>
                            </p:childTnLst>
                          </p:cTn>
                        </p:par>
                        <p:par>
                          <p:cTn id="18" fill="hold">
                            <p:stCondLst>
                              <p:cond delay="2000"/>
                            </p:stCondLst>
                            <p:childTnLst>
                              <p:par>
                                <p:cTn id="19" presetID="1" presetClass="mediacall" presetSubtype="0" fill="hold" nodeType="afterEffect">
                                  <p:stCondLst>
                                    <p:cond delay="0"/>
                                  </p:stCondLst>
                                  <p:childTnLst>
                                    <p:cmd type="call" cmd="playFrom(0.0)">
                                      <p:cBhvr>
                                        <p:cTn id="20" dur="2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2"/>
                </p:tgtEl>
              </p:cMediaNode>
            </p:video>
            <p:seq concurrent="1" nextAc="seek">
              <p:cTn id="22" restart="whenNotActive" fill="hold" evtFilter="cancelBubble" nodeType="interactiveSeq">
                <p:stCondLst>
                  <p:cond evt="onClick" delay="0">
                    <p:tgtEl>
                      <p:spTgt spid="2"/>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2"/>
                                        </p:tgtEl>
                                      </p:cBhvr>
                                    </p:cmd>
                                  </p:childTnLst>
                                </p:cTn>
                              </p:par>
                            </p:childTnLst>
                          </p:cTn>
                        </p:par>
                      </p:childTnLst>
                    </p:cTn>
                  </p:par>
                </p:childTnLst>
              </p:cTn>
              <p:nextCondLst>
                <p:cond evt="onClick" delay="0">
                  <p:tgtEl>
                    <p:spTgt spid="2"/>
                  </p:tgtEl>
                </p:cond>
              </p:nextCondLst>
            </p:seq>
          </p:childTnLst>
        </p:cTn>
      </p:par>
    </p:tnLst>
    <p:bldLst>
      <p:bldP spid="614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a:xfrm>
            <a:off x="5148064" y="980728"/>
            <a:ext cx="3767336" cy="4780731"/>
          </a:xfrm>
        </p:spPr>
        <p:txBody>
          <a:bodyPr/>
          <a:lstStyle/>
          <a:p>
            <a:r>
              <a:rPr lang="en-GB" dirty="0" smtClean="0"/>
              <a:t>Even at very low photon rates per frame </a:t>
            </a:r>
            <a:r>
              <a:rPr lang="en-GB" dirty="0" smtClean="0"/>
              <a:t>system </a:t>
            </a:r>
            <a:r>
              <a:rPr lang="en-GB" dirty="0" smtClean="0"/>
              <a:t>produces images close to the diffraction limit with high efficiency.</a:t>
            </a:r>
          </a:p>
          <a:p>
            <a:r>
              <a:rPr lang="en-GB" dirty="0"/>
              <a:t>2</a:t>
            </a:r>
            <a:r>
              <a:rPr lang="en-GB" dirty="0" smtClean="0"/>
              <a:t>00 </a:t>
            </a:r>
            <a:r>
              <a:rPr lang="en-GB" dirty="0" smtClean="0"/>
              <a:t>photons/frame from   I ~ 17.5-18.</a:t>
            </a:r>
          </a:p>
          <a:p>
            <a:r>
              <a:rPr lang="en-GB" dirty="0" smtClean="0"/>
              <a:t>At low photon rates it is important not to try to fit too many Zernike modes.</a:t>
            </a:r>
          </a:p>
          <a:p>
            <a:r>
              <a:rPr lang="en-GB" dirty="0" smtClean="0"/>
              <a:t>That will simply increase the noise and blur the output images.</a:t>
            </a:r>
          </a:p>
        </p:txBody>
      </p:sp>
      <p:sp>
        <p:nvSpPr>
          <p:cNvPr id="4" name="Rectangle 2"/>
          <p:cNvSpPr txBox="1">
            <a:spLocks noChangeArrowheads="1"/>
          </p:cNvSpPr>
          <p:nvPr/>
        </p:nvSpPr>
        <p:spPr bwMode="auto">
          <a:xfrm>
            <a:off x="683568" y="332656"/>
            <a:ext cx="7848872" cy="792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a:buFontTx/>
              <a:buNone/>
            </a:pPr>
            <a:r>
              <a:rPr lang="en-US" sz="3200" b="1" dirty="0" smtClean="0"/>
              <a:t>CWFS: 4.2m Predicted </a:t>
            </a:r>
            <a:r>
              <a:rPr lang="en-US" sz="3200" b="1" dirty="0" smtClean="0"/>
              <a:t>Sensitivity.</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600"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6" name="Footer Placeholder 4"/>
          <p:cNvSpPr>
            <a:spLocks noGrp="1"/>
          </p:cNvSpPr>
          <p:nvPr>
            <p:ph type="ftr" sz="quarter" idx="10"/>
          </p:nvPr>
        </p:nvSpPr>
        <p:spPr>
          <a:xfrm>
            <a:off x="5076825" y="6453188"/>
            <a:ext cx="3838575" cy="404812"/>
          </a:xfrm>
        </p:spPr>
        <p:txBody>
          <a:bodyPr/>
          <a:lstStyle/>
          <a:p>
            <a:pPr>
              <a:defRPr/>
            </a:pPr>
            <a:r>
              <a:rPr lang="en-GB" dirty="0" smtClean="0"/>
              <a:t>25 September 2017: </a:t>
            </a:r>
            <a:r>
              <a:rPr lang="en-GB" dirty="0" err="1" smtClean="0"/>
              <a:t>SDW_Baltimore</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84" y="1147514"/>
            <a:ext cx="5063993" cy="45811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6">
                                            <p:txEl>
                                              <p:pRg st="0" end="0"/>
                                            </p:txEl>
                                          </p:spTgt>
                                        </p:tgtEl>
                                        <p:attrNameLst>
                                          <p:attrName>style.visibility</p:attrName>
                                        </p:attrNameLst>
                                      </p:cBhvr>
                                      <p:to>
                                        <p:strVal val="visible"/>
                                      </p:to>
                                    </p:set>
                                    <p:animEffect transition="in" filter="fade">
                                      <p:cBhvr>
                                        <p:cTn id="7" dur="2000"/>
                                        <p:tgtEl>
                                          <p:spTgt spid="61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46">
                                            <p:txEl>
                                              <p:pRg st="1" end="1"/>
                                            </p:txEl>
                                          </p:spTgt>
                                        </p:tgtEl>
                                        <p:attrNameLst>
                                          <p:attrName>style.visibility</p:attrName>
                                        </p:attrNameLst>
                                      </p:cBhvr>
                                      <p:to>
                                        <p:strVal val="visible"/>
                                      </p:to>
                                    </p:set>
                                    <p:animEffect transition="in" filter="fade">
                                      <p:cBhvr>
                                        <p:cTn id="12" dur="2000"/>
                                        <p:tgtEl>
                                          <p:spTgt spid="614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46">
                                            <p:txEl>
                                              <p:pRg st="2" end="2"/>
                                            </p:txEl>
                                          </p:spTgt>
                                        </p:tgtEl>
                                        <p:attrNameLst>
                                          <p:attrName>style.visibility</p:attrName>
                                        </p:attrNameLst>
                                      </p:cBhvr>
                                      <p:to>
                                        <p:strVal val="visible"/>
                                      </p:to>
                                    </p:set>
                                    <p:animEffect transition="in" filter="fade">
                                      <p:cBhvr>
                                        <p:cTn id="17" dur="2000"/>
                                        <p:tgtEl>
                                          <p:spTgt spid="614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146">
                                            <p:txEl>
                                              <p:pRg st="3" end="3"/>
                                            </p:txEl>
                                          </p:spTgt>
                                        </p:tgtEl>
                                        <p:attrNameLst>
                                          <p:attrName>style.visibility</p:attrName>
                                        </p:attrNameLst>
                                      </p:cBhvr>
                                      <p:to>
                                        <p:strVal val="visible"/>
                                      </p:to>
                                    </p:set>
                                    <p:animEffect transition="in" filter="fade">
                                      <p:cBhvr>
                                        <p:cTn id="22" dur="2000"/>
                                        <p:tgtEl>
                                          <p:spTgt spid="614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a:xfrm>
            <a:off x="5148064" y="980728"/>
            <a:ext cx="3767336" cy="4780731"/>
          </a:xfrm>
        </p:spPr>
        <p:txBody>
          <a:bodyPr/>
          <a:lstStyle/>
          <a:p>
            <a:r>
              <a:rPr lang="en-GB" dirty="0" smtClean="0"/>
              <a:t>Allows a 2.5 m telescope made close to diffraction limited in the visible with a CWFS.</a:t>
            </a:r>
            <a:endParaRPr lang="en-GB" dirty="0" smtClean="0"/>
          </a:p>
          <a:p>
            <a:r>
              <a:rPr lang="en-GB" dirty="0"/>
              <a:t>1</a:t>
            </a:r>
            <a:r>
              <a:rPr lang="en-GB" dirty="0" smtClean="0"/>
              <a:t>00 </a:t>
            </a:r>
            <a:r>
              <a:rPr lang="en-GB" dirty="0" smtClean="0"/>
              <a:t>photons/frame from   I ~ 17.5-18.</a:t>
            </a:r>
          </a:p>
          <a:p>
            <a:r>
              <a:rPr lang="en-GB" dirty="0" smtClean="0"/>
              <a:t>Removing tip tilt, the focus and astigmatism increases r</a:t>
            </a:r>
            <a:r>
              <a:rPr lang="en-GB" baseline="-25000" dirty="0" smtClean="0"/>
              <a:t>0</a:t>
            </a:r>
            <a:r>
              <a:rPr lang="en-GB" dirty="0" smtClean="0"/>
              <a:t> from 30cm to 1.2m (0.15 arcsec seeing).</a:t>
            </a:r>
          </a:p>
          <a:p>
            <a:r>
              <a:rPr lang="en-GB" dirty="0" smtClean="0"/>
              <a:t>Gives ground based 2.5m near HST performance in the visible. </a:t>
            </a:r>
            <a:endParaRPr lang="en-GB" dirty="0" smtClean="0"/>
          </a:p>
        </p:txBody>
      </p:sp>
      <p:sp>
        <p:nvSpPr>
          <p:cNvPr id="4" name="Rectangle 2"/>
          <p:cNvSpPr txBox="1">
            <a:spLocks noChangeArrowheads="1"/>
          </p:cNvSpPr>
          <p:nvPr/>
        </p:nvSpPr>
        <p:spPr bwMode="auto">
          <a:xfrm>
            <a:off x="683568" y="332656"/>
            <a:ext cx="7848872" cy="6480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a:buFontTx/>
              <a:buNone/>
            </a:pPr>
            <a:r>
              <a:rPr lang="en-US" sz="3200" b="1" dirty="0" smtClean="0"/>
              <a:t>CWFS: 2.5m Predicted </a:t>
            </a:r>
            <a:r>
              <a:rPr lang="en-US" sz="3200" b="1" dirty="0" smtClean="0"/>
              <a:t>Sensitivity.</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600"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6" name="Footer Placeholder 4"/>
          <p:cNvSpPr>
            <a:spLocks noGrp="1"/>
          </p:cNvSpPr>
          <p:nvPr>
            <p:ph type="ftr" sz="quarter" idx="10"/>
          </p:nvPr>
        </p:nvSpPr>
        <p:spPr>
          <a:xfrm>
            <a:off x="5076825" y="6453188"/>
            <a:ext cx="3838575" cy="404812"/>
          </a:xfrm>
        </p:spPr>
        <p:txBody>
          <a:bodyPr/>
          <a:lstStyle/>
          <a:p>
            <a:pPr>
              <a:defRPr/>
            </a:pPr>
            <a:r>
              <a:rPr lang="en-GB" dirty="0" smtClean="0"/>
              <a:t>25 September 2017: </a:t>
            </a:r>
            <a:r>
              <a:rPr lang="en-GB" dirty="0" err="1" smtClean="0"/>
              <a:t>SDW_Baltimore</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521067"/>
            <a:ext cx="4923401" cy="4221088"/>
          </a:xfrm>
          <a:prstGeom prst="rect">
            <a:avLst/>
          </a:prstGeom>
        </p:spPr>
      </p:pic>
    </p:spTree>
    <p:extLst>
      <p:ext uri="{BB962C8B-B14F-4D97-AF65-F5344CB8AC3E}">
        <p14:creationId xmlns:p14="http://schemas.microsoft.com/office/powerpoint/2010/main" val="344239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6">
                                            <p:txEl>
                                              <p:pRg st="0" end="0"/>
                                            </p:txEl>
                                          </p:spTgt>
                                        </p:tgtEl>
                                        <p:attrNameLst>
                                          <p:attrName>style.visibility</p:attrName>
                                        </p:attrNameLst>
                                      </p:cBhvr>
                                      <p:to>
                                        <p:strVal val="visible"/>
                                      </p:to>
                                    </p:set>
                                    <p:animEffect transition="in" filter="fade">
                                      <p:cBhvr>
                                        <p:cTn id="7" dur="2000"/>
                                        <p:tgtEl>
                                          <p:spTgt spid="61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46">
                                            <p:txEl>
                                              <p:pRg st="1" end="1"/>
                                            </p:txEl>
                                          </p:spTgt>
                                        </p:tgtEl>
                                        <p:attrNameLst>
                                          <p:attrName>style.visibility</p:attrName>
                                        </p:attrNameLst>
                                      </p:cBhvr>
                                      <p:to>
                                        <p:strVal val="visible"/>
                                      </p:to>
                                    </p:set>
                                    <p:animEffect transition="in" filter="fade">
                                      <p:cBhvr>
                                        <p:cTn id="12" dur="2000"/>
                                        <p:tgtEl>
                                          <p:spTgt spid="614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46">
                                            <p:txEl>
                                              <p:pRg st="2" end="2"/>
                                            </p:txEl>
                                          </p:spTgt>
                                        </p:tgtEl>
                                        <p:attrNameLst>
                                          <p:attrName>style.visibility</p:attrName>
                                        </p:attrNameLst>
                                      </p:cBhvr>
                                      <p:to>
                                        <p:strVal val="visible"/>
                                      </p:to>
                                    </p:set>
                                    <p:animEffect transition="in" filter="fade">
                                      <p:cBhvr>
                                        <p:cTn id="17" dur="2000"/>
                                        <p:tgtEl>
                                          <p:spTgt spid="614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146">
                                            <p:txEl>
                                              <p:pRg st="3" end="3"/>
                                            </p:txEl>
                                          </p:spTgt>
                                        </p:tgtEl>
                                        <p:attrNameLst>
                                          <p:attrName>style.visibility</p:attrName>
                                        </p:attrNameLst>
                                      </p:cBhvr>
                                      <p:to>
                                        <p:strVal val="visible"/>
                                      </p:to>
                                    </p:set>
                                    <p:animEffect transition="in" filter="fade">
                                      <p:cBhvr>
                                        <p:cTn id="22" dur="2000"/>
                                        <p:tgtEl>
                                          <p:spTgt spid="614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a:xfrm>
            <a:off x="5006930" y="980728"/>
            <a:ext cx="4029566" cy="4780731"/>
          </a:xfrm>
        </p:spPr>
        <p:txBody>
          <a:bodyPr/>
          <a:lstStyle/>
          <a:p>
            <a:r>
              <a:rPr lang="en-GB" dirty="0" smtClean="0"/>
              <a:t>Even with an 8m telescope get near diffraction limited images in the visible..</a:t>
            </a:r>
            <a:endParaRPr lang="en-GB" dirty="0" smtClean="0"/>
          </a:p>
          <a:p>
            <a:r>
              <a:rPr lang="en-GB" dirty="0" smtClean="0"/>
              <a:t>8</a:t>
            </a:r>
            <a:r>
              <a:rPr lang="en-GB" dirty="0" smtClean="0"/>
              <a:t>00 </a:t>
            </a:r>
            <a:r>
              <a:rPr lang="en-GB" dirty="0" smtClean="0"/>
              <a:t>photons/frame from   I ~ </a:t>
            </a:r>
            <a:r>
              <a:rPr lang="en-GB" dirty="0" smtClean="0"/>
              <a:t>17.5-18.5</a:t>
            </a:r>
          </a:p>
          <a:p>
            <a:r>
              <a:rPr lang="en-GB" dirty="0" smtClean="0"/>
              <a:t>With 25% selection images will be ~20 mas resolution in the visible.</a:t>
            </a:r>
          </a:p>
          <a:p>
            <a:r>
              <a:rPr lang="en-GB" dirty="0" smtClean="0"/>
              <a:t>~Five times HST resolution.</a:t>
            </a:r>
          </a:p>
          <a:p>
            <a:r>
              <a:rPr lang="en-GB" dirty="0" smtClean="0"/>
              <a:t>All images in the </a:t>
            </a:r>
            <a:r>
              <a:rPr lang="en-GB" dirty="0" err="1" smtClean="0"/>
              <a:t>isoplanatic</a:t>
            </a:r>
            <a:r>
              <a:rPr lang="en-GB" dirty="0" smtClean="0"/>
              <a:t> patch have this resolution, even if very much fainter!”</a:t>
            </a:r>
            <a:endParaRPr lang="en-GB" dirty="0" smtClean="0"/>
          </a:p>
        </p:txBody>
      </p:sp>
      <p:sp>
        <p:nvSpPr>
          <p:cNvPr id="4" name="Rectangle 2"/>
          <p:cNvSpPr txBox="1">
            <a:spLocks noChangeArrowheads="1"/>
          </p:cNvSpPr>
          <p:nvPr/>
        </p:nvSpPr>
        <p:spPr bwMode="auto">
          <a:xfrm>
            <a:off x="683568" y="332656"/>
            <a:ext cx="7848872" cy="6480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a:buFontTx/>
              <a:buNone/>
            </a:pPr>
            <a:r>
              <a:rPr lang="en-US" sz="3200" b="1" dirty="0" smtClean="0"/>
              <a:t>CWFS: 8m Predicted </a:t>
            </a:r>
            <a:r>
              <a:rPr lang="en-US" sz="3200" b="1" dirty="0" smtClean="0"/>
              <a:t>Sensitivity.</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600"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6" name="Footer Placeholder 4"/>
          <p:cNvSpPr>
            <a:spLocks noGrp="1"/>
          </p:cNvSpPr>
          <p:nvPr>
            <p:ph type="ftr" sz="quarter" idx="10"/>
          </p:nvPr>
        </p:nvSpPr>
        <p:spPr>
          <a:xfrm>
            <a:off x="5076825" y="6453188"/>
            <a:ext cx="3838575" cy="404812"/>
          </a:xfrm>
        </p:spPr>
        <p:txBody>
          <a:bodyPr/>
          <a:lstStyle/>
          <a:p>
            <a:pPr>
              <a:defRPr/>
            </a:pPr>
            <a:r>
              <a:rPr lang="en-GB" dirty="0" smtClean="0"/>
              <a:t>25 September 2017: </a:t>
            </a:r>
            <a:r>
              <a:rPr lang="en-GB" dirty="0" err="1" smtClean="0"/>
              <a:t>SDW_Baltimore</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24744"/>
            <a:ext cx="5006930" cy="4464496"/>
          </a:xfrm>
          <a:prstGeom prst="rect">
            <a:avLst/>
          </a:prstGeom>
        </p:spPr>
      </p:pic>
    </p:spTree>
    <p:extLst>
      <p:ext uri="{BB962C8B-B14F-4D97-AF65-F5344CB8AC3E}">
        <p14:creationId xmlns:p14="http://schemas.microsoft.com/office/powerpoint/2010/main" val="288335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6">
                                            <p:txEl>
                                              <p:pRg st="0" end="0"/>
                                            </p:txEl>
                                          </p:spTgt>
                                        </p:tgtEl>
                                        <p:attrNameLst>
                                          <p:attrName>style.visibility</p:attrName>
                                        </p:attrNameLst>
                                      </p:cBhvr>
                                      <p:to>
                                        <p:strVal val="visible"/>
                                      </p:to>
                                    </p:set>
                                    <p:animEffect transition="in" filter="fade">
                                      <p:cBhvr>
                                        <p:cTn id="7" dur="2000"/>
                                        <p:tgtEl>
                                          <p:spTgt spid="61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46">
                                            <p:txEl>
                                              <p:pRg st="1" end="1"/>
                                            </p:txEl>
                                          </p:spTgt>
                                        </p:tgtEl>
                                        <p:attrNameLst>
                                          <p:attrName>style.visibility</p:attrName>
                                        </p:attrNameLst>
                                      </p:cBhvr>
                                      <p:to>
                                        <p:strVal val="visible"/>
                                      </p:to>
                                    </p:set>
                                    <p:animEffect transition="in" filter="fade">
                                      <p:cBhvr>
                                        <p:cTn id="12" dur="2000"/>
                                        <p:tgtEl>
                                          <p:spTgt spid="614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46">
                                            <p:txEl>
                                              <p:pRg st="2" end="2"/>
                                            </p:txEl>
                                          </p:spTgt>
                                        </p:tgtEl>
                                        <p:attrNameLst>
                                          <p:attrName>style.visibility</p:attrName>
                                        </p:attrNameLst>
                                      </p:cBhvr>
                                      <p:to>
                                        <p:strVal val="visible"/>
                                      </p:to>
                                    </p:set>
                                    <p:animEffect transition="in" filter="fade">
                                      <p:cBhvr>
                                        <p:cTn id="17" dur="2000"/>
                                        <p:tgtEl>
                                          <p:spTgt spid="614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146">
                                            <p:txEl>
                                              <p:pRg st="3" end="3"/>
                                            </p:txEl>
                                          </p:spTgt>
                                        </p:tgtEl>
                                        <p:attrNameLst>
                                          <p:attrName>style.visibility</p:attrName>
                                        </p:attrNameLst>
                                      </p:cBhvr>
                                      <p:to>
                                        <p:strVal val="visible"/>
                                      </p:to>
                                    </p:set>
                                    <p:animEffect transition="in" filter="fade">
                                      <p:cBhvr>
                                        <p:cTn id="22" dur="2000"/>
                                        <p:tgtEl>
                                          <p:spTgt spid="614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146">
                                            <p:txEl>
                                              <p:pRg st="4" end="4"/>
                                            </p:txEl>
                                          </p:spTgt>
                                        </p:tgtEl>
                                        <p:attrNameLst>
                                          <p:attrName>style.visibility</p:attrName>
                                        </p:attrNameLst>
                                      </p:cBhvr>
                                      <p:to>
                                        <p:strVal val="visible"/>
                                      </p:to>
                                    </p:set>
                                    <p:animEffect transition="in" filter="fade">
                                      <p:cBhvr>
                                        <p:cTn id="27" dur="2000"/>
                                        <p:tgtEl>
                                          <p:spTgt spid="614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a:xfrm>
            <a:off x="395536" y="0"/>
            <a:ext cx="8280920" cy="836712"/>
          </a:xfrm>
        </p:spPr>
        <p:txBody>
          <a:bodyPr/>
          <a:lstStyle/>
          <a:p>
            <a:r>
              <a:rPr lang="en-GB" sz="3200" dirty="0" smtClean="0"/>
              <a:t>AOLI: Adaptive Optics Lucky Imager</a:t>
            </a:r>
            <a:endParaRPr lang="en-GB" sz="3200" dirty="0" smtClean="0">
              <a:cs typeface="Arial" charset="0"/>
            </a:endParaRPr>
          </a:p>
        </p:txBody>
      </p:sp>
      <p:pic>
        <p:nvPicPr>
          <p:cNvPr id="7" name="Picture 6" descr="P1030818.JPG"/>
          <p:cNvPicPr>
            <a:picLocks noChangeAspect="1"/>
          </p:cNvPicPr>
          <p:nvPr/>
        </p:nvPicPr>
        <p:blipFill>
          <a:blip r:embed="rId3" cstate="print"/>
          <a:stretch>
            <a:fillRect/>
          </a:stretch>
        </p:blipFill>
        <p:spPr>
          <a:xfrm>
            <a:off x="45591" y="1052736"/>
            <a:ext cx="5148065" cy="3861048"/>
          </a:xfrm>
          <a:prstGeom prst="rect">
            <a:avLst/>
          </a:prstGeom>
        </p:spPr>
      </p:pic>
      <p:pic>
        <p:nvPicPr>
          <p:cNvPr id="6" name="Content Placeholder 4"/>
          <p:cNvPicPr>
            <a:picLocks noChangeAspect="1"/>
          </p:cNvPicPr>
          <p:nvPr/>
        </p:nvPicPr>
        <p:blipFill rotWithShape="1">
          <a:blip r:embed="rId4" cstate="print">
            <a:extLst>
              <a:ext uri="{28A0092B-C50C-407E-A947-70E740481C1C}">
                <a14:useLocalDpi xmlns:a14="http://schemas.microsoft.com/office/drawing/2010/main" val="0"/>
              </a:ext>
            </a:extLst>
          </a:blip>
          <a:srcRect l="1999" r="26841"/>
          <a:stretch/>
        </p:blipFill>
        <p:spPr>
          <a:xfrm>
            <a:off x="5299321" y="1492453"/>
            <a:ext cx="3739014" cy="4789483"/>
          </a:xfrm>
          <a:prstGeom prst="rect">
            <a:avLst/>
          </a:prstGeom>
          <a:ln>
            <a:solidFill>
              <a:schemeClr val="accent1"/>
            </a:solidFill>
          </a:ln>
        </p:spPr>
      </p:pic>
      <p:sp>
        <p:nvSpPr>
          <p:cNvPr id="8" name="Footer Placeholder 4"/>
          <p:cNvSpPr>
            <a:spLocks noGrp="1"/>
          </p:cNvSpPr>
          <p:nvPr>
            <p:ph type="ftr" sz="quarter" idx="10"/>
          </p:nvPr>
        </p:nvSpPr>
        <p:spPr>
          <a:xfrm>
            <a:off x="5076825" y="6453188"/>
            <a:ext cx="3838575" cy="404812"/>
          </a:xfrm>
        </p:spPr>
        <p:txBody>
          <a:bodyPr/>
          <a:lstStyle/>
          <a:p>
            <a:pPr>
              <a:defRPr/>
            </a:pPr>
            <a:r>
              <a:rPr lang="en-GB" dirty="0" smtClean="0"/>
              <a:t>25 September 2017: </a:t>
            </a:r>
            <a:r>
              <a:rPr lang="en-GB" dirty="0" err="1" smtClean="0"/>
              <a:t>SDW_Baltimore</a:t>
            </a:r>
            <a:endParaRPr lang="en-US"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a:xfrm>
            <a:off x="395536" y="980728"/>
            <a:ext cx="8280920" cy="4780731"/>
          </a:xfrm>
        </p:spPr>
        <p:txBody>
          <a:bodyPr/>
          <a:lstStyle/>
          <a:p>
            <a:r>
              <a:rPr lang="en-GB" dirty="0" smtClean="0"/>
              <a:t>Have already demonstrated that these techniques should work in the visible on 4-10 m class instruments.</a:t>
            </a:r>
          </a:p>
          <a:p>
            <a:r>
              <a:rPr lang="en-GB" dirty="0" smtClean="0"/>
              <a:t>Predicted to give an angular resolution in the visible of 40-15 milliarcseconds giving unique insights into the structure of a wide range of astronomical objects.</a:t>
            </a:r>
          </a:p>
          <a:p>
            <a:r>
              <a:rPr lang="en-GB" dirty="0" smtClean="0"/>
              <a:t>The ELT will give similar resolution in K-band (2.2 µ), and the techniques should transfer fairly directly.</a:t>
            </a:r>
          </a:p>
          <a:p>
            <a:r>
              <a:rPr lang="en-GB" dirty="0" smtClean="0"/>
              <a:t>The key component will be fast relatively low noise infrared array detectors, and these are rapidly becoming available.</a:t>
            </a:r>
          </a:p>
          <a:p>
            <a:r>
              <a:rPr lang="en-GB" dirty="0" smtClean="0"/>
              <a:t>They are already under development (ESO &amp; ESA at Selex).</a:t>
            </a:r>
          </a:p>
          <a:p>
            <a:r>
              <a:rPr lang="en-GB" dirty="0" smtClean="0"/>
              <a:t>Most of the challenges (curvature wavefront sensors, real-time processing software) already sorted out for AOLI.</a:t>
            </a:r>
          </a:p>
        </p:txBody>
      </p:sp>
      <p:sp>
        <p:nvSpPr>
          <p:cNvPr id="4" name="Rectangle 2"/>
          <p:cNvSpPr txBox="1">
            <a:spLocks noChangeArrowheads="1"/>
          </p:cNvSpPr>
          <p:nvPr/>
        </p:nvSpPr>
        <p:spPr bwMode="auto">
          <a:xfrm>
            <a:off x="2195736" y="332656"/>
            <a:ext cx="4860032" cy="792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a:buFontTx/>
              <a:buNone/>
            </a:pPr>
            <a:r>
              <a:rPr lang="en-US" sz="3200" b="1" dirty="0" smtClean="0"/>
              <a:t>Son of AOLI on the ELT?</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600"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6" name="Footer Placeholder 4"/>
          <p:cNvSpPr>
            <a:spLocks noGrp="1"/>
          </p:cNvSpPr>
          <p:nvPr>
            <p:ph type="ftr" sz="quarter" idx="10"/>
          </p:nvPr>
        </p:nvSpPr>
        <p:spPr>
          <a:xfrm>
            <a:off x="5076825" y="6453188"/>
            <a:ext cx="3838575" cy="404812"/>
          </a:xfrm>
        </p:spPr>
        <p:txBody>
          <a:bodyPr/>
          <a:lstStyle/>
          <a:p>
            <a:pPr>
              <a:defRPr/>
            </a:pPr>
            <a:r>
              <a:rPr lang="en-GB" dirty="0" smtClean="0"/>
              <a:t>25 September 2017: </a:t>
            </a:r>
            <a:r>
              <a:rPr lang="en-GB" dirty="0" err="1" smtClean="0"/>
              <a:t>SDW_Baltimore</a:t>
            </a:r>
            <a:endParaRPr lang="en-US" dirty="0"/>
          </a:p>
        </p:txBody>
      </p:sp>
    </p:spTree>
    <p:extLst>
      <p:ext uri="{BB962C8B-B14F-4D97-AF65-F5344CB8AC3E}">
        <p14:creationId xmlns:p14="http://schemas.microsoft.com/office/powerpoint/2010/main" val="267681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6">
                                            <p:txEl>
                                              <p:pRg st="0" end="0"/>
                                            </p:txEl>
                                          </p:spTgt>
                                        </p:tgtEl>
                                        <p:attrNameLst>
                                          <p:attrName>style.visibility</p:attrName>
                                        </p:attrNameLst>
                                      </p:cBhvr>
                                      <p:to>
                                        <p:strVal val="visible"/>
                                      </p:to>
                                    </p:set>
                                    <p:animEffect transition="in" filter="fade">
                                      <p:cBhvr>
                                        <p:cTn id="7" dur="2000"/>
                                        <p:tgtEl>
                                          <p:spTgt spid="61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46">
                                            <p:txEl>
                                              <p:pRg st="1" end="1"/>
                                            </p:txEl>
                                          </p:spTgt>
                                        </p:tgtEl>
                                        <p:attrNameLst>
                                          <p:attrName>style.visibility</p:attrName>
                                        </p:attrNameLst>
                                      </p:cBhvr>
                                      <p:to>
                                        <p:strVal val="visible"/>
                                      </p:to>
                                    </p:set>
                                    <p:animEffect transition="in" filter="fade">
                                      <p:cBhvr>
                                        <p:cTn id="12" dur="2000"/>
                                        <p:tgtEl>
                                          <p:spTgt spid="614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46">
                                            <p:txEl>
                                              <p:pRg st="2" end="2"/>
                                            </p:txEl>
                                          </p:spTgt>
                                        </p:tgtEl>
                                        <p:attrNameLst>
                                          <p:attrName>style.visibility</p:attrName>
                                        </p:attrNameLst>
                                      </p:cBhvr>
                                      <p:to>
                                        <p:strVal val="visible"/>
                                      </p:to>
                                    </p:set>
                                    <p:animEffect transition="in" filter="fade">
                                      <p:cBhvr>
                                        <p:cTn id="17" dur="2000"/>
                                        <p:tgtEl>
                                          <p:spTgt spid="614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146">
                                            <p:txEl>
                                              <p:pRg st="3" end="3"/>
                                            </p:txEl>
                                          </p:spTgt>
                                        </p:tgtEl>
                                        <p:attrNameLst>
                                          <p:attrName>style.visibility</p:attrName>
                                        </p:attrNameLst>
                                      </p:cBhvr>
                                      <p:to>
                                        <p:strVal val="visible"/>
                                      </p:to>
                                    </p:set>
                                    <p:animEffect transition="in" filter="fade">
                                      <p:cBhvr>
                                        <p:cTn id="22" dur="2000"/>
                                        <p:tgtEl>
                                          <p:spTgt spid="614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146">
                                            <p:txEl>
                                              <p:pRg st="4" end="4"/>
                                            </p:txEl>
                                          </p:spTgt>
                                        </p:tgtEl>
                                        <p:attrNameLst>
                                          <p:attrName>style.visibility</p:attrName>
                                        </p:attrNameLst>
                                      </p:cBhvr>
                                      <p:to>
                                        <p:strVal val="visible"/>
                                      </p:to>
                                    </p:set>
                                    <p:animEffect transition="in" filter="fade">
                                      <p:cBhvr>
                                        <p:cTn id="27" dur="2000"/>
                                        <p:tgtEl>
                                          <p:spTgt spid="614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146">
                                            <p:txEl>
                                              <p:pRg st="5" end="5"/>
                                            </p:txEl>
                                          </p:spTgt>
                                        </p:tgtEl>
                                        <p:attrNameLst>
                                          <p:attrName>style.visibility</p:attrName>
                                        </p:attrNameLst>
                                      </p:cBhvr>
                                      <p:to>
                                        <p:strVal val="visible"/>
                                      </p:to>
                                    </p:set>
                                    <p:animEffect transition="in" filter="fade">
                                      <p:cBhvr>
                                        <p:cTn id="32" dur="2000"/>
                                        <p:tgtEl>
                                          <p:spTgt spid="614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5800" y="2819400"/>
            <a:ext cx="4495800" cy="1143000"/>
          </a:xfrm>
        </p:spPr>
        <p:txBody>
          <a:bodyPr/>
          <a:lstStyle/>
          <a:p>
            <a:r>
              <a:rPr lang="en-GB" sz="2400" dirty="0" smtClean="0"/>
              <a:t>Lucky Imaging Group </a:t>
            </a:r>
            <a:br>
              <a:rPr lang="en-GB" sz="2400" dirty="0" smtClean="0"/>
            </a:br>
            <a:r>
              <a:rPr lang="en-GB" sz="2400" dirty="0" smtClean="0"/>
              <a:t>Institute of Astronomy</a:t>
            </a:r>
            <a:br>
              <a:rPr lang="en-GB" sz="2400" dirty="0" smtClean="0"/>
            </a:br>
            <a:r>
              <a:rPr lang="en-GB" sz="2400" dirty="0" smtClean="0"/>
              <a:t>University of Cambridge, UK</a:t>
            </a:r>
            <a:br>
              <a:rPr lang="en-GB" sz="2400" dirty="0" smtClean="0"/>
            </a:br>
            <a:r>
              <a:rPr lang="en-GB" sz="2400" dirty="0" smtClean="0"/>
              <a:t/>
            </a:r>
            <a:br>
              <a:rPr lang="en-GB" sz="2400" dirty="0" smtClean="0"/>
            </a:br>
            <a:r>
              <a:rPr lang="en-GB" sz="2000" b="0" dirty="0" err="1" smtClean="0"/>
              <a:t>cdm@ast.cam.ac.uk</a:t>
            </a:r>
            <a:endParaRPr lang="en-GB" sz="2000" b="0" dirty="0" smtClean="0"/>
          </a:p>
        </p:txBody>
      </p:sp>
      <p:pic>
        <p:nvPicPr>
          <p:cNvPr id="30723" name="Picture 4" descr="homepage"/>
          <p:cNvPicPr>
            <a:picLocks noChangeAspect="1" noChangeArrowheads="1"/>
          </p:cNvPicPr>
          <p:nvPr/>
        </p:nvPicPr>
        <p:blipFill>
          <a:blip r:embed="rId3" cstate="print"/>
          <a:srcRect/>
          <a:stretch>
            <a:fillRect/>
          </a:stretch>
        </p:blipFill>
        <p:spPr bwMode="auto">
          <a:xfrm>
            <a:off x="5715000" y="2286000"/>
            <a:ext cx="2457450" cy="2130425"/>
          </a:xfrm>
          <a:prstGeom prst="rect">
            <a:avLst/>
          </a:prstGeom>
          <a:noFill/>
          <a:ln w="9525">
            <a:noFill/>
            <a:miter lim="800000"/>
            <a:headEnd/>
            <a:tailEnd/>
          </a:ln>
        </p:spPr>
      </p:pic>
      <p:sp>
        <p:nvSpPr>
          <p:cNvPr id="5" name="Footer Placeholder 4"/>
          <p:cNvSpPr>
            <a:spLocks noGrp="1"/>
          </p:cNvSpPr>
          <p:nvPr>
            <p:ph type="ftr" sz="quarter" idx="10"/>
          </p:nvPr>
        </p:nvSpPr>
        <p:spPr>
          <a:xfrm>
            <a:off x="5076825" y="6453188"/>
            <a:ext cx="3838575" cy="404812"/>
          </a:xfrm>
        </p:spPr>
        <p:txBody>
          <a:bodyPr/>
          <a:lstStyle/>
          <a:p>
            <a:pPr>
              <a:defRPr/>
            </a:pPr>
            <a:r>
              <a:rPr lang="en-GB" dirty="0" smtClean="0"/>
              <a:t>25 September 2017: </a:t>
            </a:r>
            <a:r>
              <a:rPr lang="en-GB" dirty="0" err="1" smtClean="0"/>
              <a:t>SDW_Baltimore</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a:xfrm>
            <a:off x="467544" y="980728"/>
            <a:ext cx="8280920" cy="4924747"/>
          </a:xfrm>
        </p:spPr>
        <p:txBody>
          <a:bodyPr/>
          <a:lstStyle/>
          <a:p>
            <a:r>
              <a:rPr lang="en-GB" dirty="0"/>
              <a:t>The </a:t>
            </a:r>
            <a:r>
              <a:rPr lang="en-GB" dirty="0" smtClean="0"/>
              <a:t>Hubble space </a:t>
            </a:r>
            <a:r>
              <a:rPr lang="en-GB" dirty="0"/>
              <a:t>telescope </a:t>
            </a:r>
            <a:r>
              <a:rPr lang="en-GB" dirty="0" smtClean="0"/>
              <a:t>gave extraordinary image quality. </a:t>
            </a:r>
            <a:r>
              <a:rPr lang="en-GB" dirty="0"/>
              <a:t>R</a:t>
            </a:r>
            <a:r>
              <a:rPr lang="en-GB" dirty="0" smtClean="0"/>
              <a:t>esolution </a:t>
            </a:r>
            <a:r>
              <a:rPr lang="en-GB" dirty="0"/>
              <a:t>was </a:t>
            </a:r>
            <a:r>
              <a:rPr lang="en-GB" dirty="0" smtClean="0"/>
              <a:t>~ </a:t>
            </a:r>
            <a:r>
              <a:rPr lang="en-GB" dirty="0"/>
              <a:t>0.1 arcsec </a:t>
            </a:r>
            <a:r>
              <a:rPr lang="en-GB" dirty="0" smtClean="0"/>
              <a:t>vs.  ~ </a:t>
            </a:r>
            <a:r>
              <a:rPr lang="en-GB" dirty="0"/>
              <a:t>1 arcsec from the ground.</a:t>
            </a:r>
          </a:p>
          <a:p>
            <a:r>
              <a:rPr lang="en-GB" dirty="0"/>
              <a:t>JWST will give somewhat poorer </a:t>
            </a:r>
            <a:r>
              <a:rPr lang="en-GB" dirty="0" smtClean="0"/>
              <a:t>images (coarser pixels).</a:t>
            </a:r>
            <a:endParaRPr lang="en-GB" dirty="0"/>
          </a:p>
          <a:p>
            <a:r>
              <a:rPr lang="en-GB" dirty="0"/>
              <a:t>Ground-based systems using Shack-Hartmann wavefront sensors need </a:t>
            </a:r>
            <a:r>
              <a:rPr lang="en-GB" dirty="0" smtClean="0"/>
              <a:t>scarce bright </a:t>
            </a:r>
            <a:r>
              <a:rPr lang="en-GB" dirty="0"/>
              <a:t>reference stars (~</a:t>
            </a:r>
            <a:r>
              <a:rPr lang="en-GB" dirty="0" smtClean="0"/>
              <a:t>12-14m).</a:t>
            </a:r>
            <a:endParaRPr lang="en-GB" dirty="0"/>
          </a:p>
          <a:p>
            <a:r>
              <a:rPr lang="en-GB" dirty="0"/>
              <a:t>Laser guide stars only give ~0.1 arcsec resolution at best and are often </a:t>
            </a:r>
            <a:r>
              <a:rPr lang="en-GB" dirty="0" smtClean="0"/>
              <a:t>unusable because of thin cloud, lack of sodium.</a:t>
            </a:r>
            <a:endParaRPr lang="en-GB" dirty="0"/>
          </a:p>
          <a:p>
            <a:r>
              <a:rPr lang="en-GB" dirty="0"/>
              <a:t>A completely different technique has been developed in Cambridge that already delivers resolution three times that of Hubble (35 milliarcsec</a:t>
            </a:r>
            <a:r>
              <a:rPr lang="en-GB" dirty="0" smtClean="0"/>
              <a:t>).</a:t>
            </a:r>
          </a:p>
          <a:p>
            <a:r>
              <a:rPr lang="en-GB" dirty="0" smtClean="0"/>
              <a:t>It allows very faint reference objects to be used, both stars and compact galaxies, as faint as I ~17-18mag.</a:t>
            </a:r>
            <a:endParaRPr lang="en-GB" dirty="0"/>
          </a:p>
        </p:txBody>
      </p:sp>
      <p:sp>
        <p:nvSpPr>
          <p:cNvPr id="4" name="Rectangle 2"/>
          <p:cNvSpPr txBox="1">
            <a:spLocks noChangeArrowheads="1"/>
          </p:cNvSpPr>
          <p:nvPr/>
        </p:nvSpPr>
        <p:spPr bwMode="auto">
          <a:xfrm>
            <a:off x="2195736" y="332656"/>
            <a:ext cx="4860032" cy="5040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a:buFontTx/>
              <a:buNone/>
            </a:pPr>
            <a:r>
              <a:rPr lang="en-US" sz="3200" b="1" dirty="0" smtClean="0"/>
              <a:t>Introduction and Outline</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600"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6" name="Footer Placeholder 4"/>
          <p:cNvSpPr>
            <a:spLocks noGrp="1"/>
          </p:cNvSpPr>
          <p:nvPr>
            <p:ph type="ftr" sz="quarter" idx="10"/>
          </p:nvPr>
        </p:nvSpPr>
        <p:spPr>
          <a:xfrm>
            <a:off x="5076825" y="6453188"/>
            <a:ext cx="3838575" cy="404812"/>
          </a:xfrm>
        </p:spPr>
        <p:txBody>
          <a:bodyPr/>
          <a:lstStyle/>
          <a:p>
            <a:pPr>
              <a:defRPr/>
            </a:pPr>
            <a:r>
              <a:rPr lang="en-GB" dirty="0" smtClean="0"/>
              <a:t>25 September 2017: </a:t>
            </a:r>
            <a:r>
              <a:rPr lang="en-GB" dirty="0" err="1" smtClean="0"/>
              <a:t>SDW_Baltimore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6">
                                            <p:txEl>
                                              <p:pRg st="0" end="0"/>
                                            </p:txEl>
                                          </p:spTgt>
                                        </p:tgtEl>
                                        <p:attrNameLst>
                                          <p:attrName>style.visibility</p:attrName>
                                        </p:attrNameLst>
                                      </p:cBhvr>
                                      <p:to>
                                        <p:strVal val="visible"/>
                                      </p:to>
                                    </p:set>
                                    <p:animEffect transition="in" filter="fade">
                                      <p:cBhvr>
                                        <p:cTn id="7" dur="2000"/>
                                        <p:tgtEl>
                                          <p:spTgt spid="61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46">
                                            <p:txEl>
                                              <p:pRg st="1" end="1"/>
                                            </p:txEl>
                                          </p:spTgt>
                                        </p:tgtEl>
                                        <p:attrNameLst>
                                          <p:attrName>style.visibility</p:attrName>
                                        </p:attrNameLst>
                                      </p:cBhvr>
                                      <p:to>
                                        <p:strVal val="visible"/>
                                      </p:to>
                                    </p:set>
                                    <p:animEffect transition="in" filter="fade">
                                      <p:cBhvr>
                                        <p:cTn id="12" dur="2000"/>
                                        <p:tgtEl>
                                          <p:spTgt spid="614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46">
                                            <p:txEl>
                                              <p:pRg st="2" end="2"/>
                                            </p:txEl>
                                          </p:spTgt>
                                        </p:tgtEl>
                                        <p:attrNameLst>
                                          <p:attrName>style.visibility</p:attrName>
                                        </p:attrNameLst>
                                      </p:cBhvr>
                                      <p:to>
                                        <p:strVal val="visible"/>
                                      </p:to>
                                    </p:set>
                                    <p:animEffect transition="in" filter="fade">
                                      <p:cBhvr>
                                        <p:cTn id="17" dur="2000"/>
                                        <p:tgtEl>
                                          <p:spTgt spid="614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146">
                                            <p:txEl>
                                              <p:pRg st="3" end="3"/>
                                            </p:txEl>
                                          </p:spTgt>
                                        </p:tgtEl>
                                        <p:attrNameLst>
                                          <p:attrName>style.visibility</p:attrName>
                                        </p:attrNameLst>
                                      </p:cBhvr>
                                      <p:to>
                                        <p:strVal val="visible"/>
                                      </p:to>
                                    </p:set>
                                    <p:animEffect transition="in" filter="fade">
                                      <p:cBhvr>
                                        <p:cTn id="22" dur="2000"/>
                                        <p:tgtEl>
                                          <p:spTgt spid="614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146">
                                            <p:txEl>
                                              <p:pRg st="4" end="4"/>
                                            </p:txEl>
                                          </p:spTgt>
                                        </p:tgtEl>
                                        <p:attrNameLst>
                                          <p:attrName>style.visibility</p:attrName>
                                        </p:attrNameLst>
                                      </p:cBhvr>
                                      <p:to>
                                        <p:strVal val="visible"/>
                                      </p:to>
                                    </p:set>
                                    <p:animEffect transition="in" filter="fade">
                                      <p:cBhvr>
                                        <p:cTn id="27" dur="2000"/>
                                        <p:tgtEl>
                                          <p:spTgt spid="614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146">
                                            <p:txEl>
                                              <p:pRg st="5" end="5"/>
                                            </p:txEl>
                                          </p:spTgt>
                                        </p:tgtEl>
                                        <p:attrNameLst>
                                          <p:attrName>style.visibility</p:attrName>
                                        </p:attrNameLst>
                                      </p:cBhvr>
                                      <p:to>
                                        <p:strVal val="visible"/>
                                      </p:to>
                                    </p:set>
                                    <p:animEffect transition="in" filter="fade">
                                      <p:cBhvr>
                                        <p:cTn id="32" dur="2000"/>
                                        <p:tgtEl>
                                          <p:spTgt spid="614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a:xfrm>
            <a:off x="467544" y="1196753"/>
            <a:ext cx="8280920" cy="4824536"/>
          </a:xfrm>
        </p:spPr>
        <p:txBody>
          <a:bodyPr/>
          <a:lstStyle/>
          <a:p>
            <a:r>
              <a:rPr lang="en-GB" dirty="0" smtClean="0"/>
              <a:t>Lucky Imaging is already in relatively wide use (over </a:t>
            </a:r>
            <a:r>
              <a:rPr lang="en-GB" dirty="0" smtClean="0"/>
              <a:t>350 </a:t>
            </a:r>
            <a:r>
              <a:rPr lang="en-GB" dirty="0" smtClean="0"/>
              <a:t>papers already published), providing near diffraction-limited angular resolution on telescopes in the 1-2.5 m class range.</a:t>
            </a:r>
          </a:p>
          <a:p>
            <a:r>
              <a:rPr lang="en-GB" dirty="0" smtClean="0"/>
              <a:t>By taking images at high speed (10-30 Hz frame rate) it is possible to freeze the motions due to atmospheric turbulence.</a:t>
            </a:r>
          </a:p>
          <a:p>
            <a:r>
              <a:rPr lang="en-GB" dirty="0" smtClean="0"/>
              <a:t>The sharpest images are selected and combined to give a much higher resolution output.</a:t>
            </a:r>
          </a:p>
          <a:p>
            <a:r>
              <a:rPr lang="en-GB" dirty="0" smtClean="0"/>
              <a:t>On a Hubble sized telescope (2.5 meter) it can give Hubble resolution </a:t>
            </a:r>
            <a:r>
              <a:rPr lang="en-GB" dirty="0" smtClean="0"/>
              <a:t>in the visible with </a:t>
            </a:r>
            <a:r>
              <a:rPr lang="en-GB" dirty="0" smtClean="0"/>
              <a:t>relatively high efficiency</a:t>
            </a:r>
            <a:r>
              <a:rPr lang="en-GB" dirty="0" smtClean="0"/>
              <a:t>.</a:t>
            </a:r>
          </a:p>
          <a:p>
            <a:r>
              <a:rPr lang="en-GB" dirty="0" smtClean="0"/>
              <a:t>Also gives wide </a:t>
            </a:r>
            <a:r>
              <a:rPr lang="en-GB" dirty="0" err="1" smtClean="0"/>
              <a:t>isoplanatic</a:t>
            </a:r>
            <a:r>
              <a:rPr lang="en-GB" dirty="0" smtClean="0"/>
              <a:t> patch allowing wider fields of view.</a:t>
            </a:r>
            <a:endParaRPr lang="en-GB" dirty="0" smtClean="0"/>
          </a:p>
        </p:txBody>
      </p:sp>
      <p:sp>
        <p:nvSpPr>
          <p:cNvPr id="4" name="Rectangle 2"/>
          <p:cNvSpPr txBox="1">
            <a:spLocks noChangeArrowheads="1"/>
          </p:cNvSpPr>
          <p:nvPr/>
        </p:nvSpPr>
        <p:spPr bwMode="auto">
          <a:xfrm>
            <a:off x="2195736" y="332656"/>
            <a:ext cx="4860032" cy="792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a:buFontTx/>
              <a:buNone/>
            </a:pPr>
            <a:r>
              <a:rPr lang="en-US" sz="3200" b="1" dirty="0" smtClean="0"/>
              <a:t>Lucky Imaging</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600"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6" name="Footer Placeholder 4"/>
          <p:cNvSpPr>
            <a:spLocks noGrp="1"/>
          </p:cNvSpPr>
          <p:nvPr>
            <p:ph type="ftr" sz="quarter" idx="10"/>
          </p:nvPr>
        </p:nvSpPr>
        <p:spPr>
          <a:xfrm>
            <a:off x="5076825" y="6453188"/>
            <a:ext cx="3838575" cy="404812"/>
          </a:xfrm>
        </p:spPr>
        <p:txBody>
          <a:bodyPr/>
          <a:lstStyle/>
          <a:p>
            <a:pPr>
              <a:defRPr/>
            </a:pPr>
            <a:r>
              <a:rPr lang="en-GB" dirty="0" smtClean="0"/>
              <a:t>25 September 2017: </a:t>
            </a:r>
            <a:r>
              <a:rPr lang="en-GB" dirty="0" err="1" smtClean="0"/>
              <a:t>SDW_Baltimore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6">
                                            <p:txEl>
                                              <p:pRg st="0" end="0"/>
                                            </p:txEl>
                                          </p:spTgt>
                                        </p:tgtEl>
                                        <p:attrNameLst>
                                          <p:attrName>style.visibility</p:attrName>
                                        </p:attrNameLst>
                                      </p:cBhvr>
                                      <p:to>
                                        <p:strVal val="visible"/>
                                      </p:to>
                                    </p:set>
                                    <p:animEffect transition="in" filter="fade">
                                      <p:cBhvr>
                                        <p:cTn id="7" dur="2000"/>
                                        <p:tgtEl>
                                          <p:spTgt spid="61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46">
                                            <p:txEl>
                                              <p:pRg st="1" end="1"/>
                                            </p:txEl>
                                          </p:spTgt>
                                        </p:tgtEl>
                                        <p:attrNameLst>
                                          <p:attrName>style.visibility</p:attrName>
                                        </p:attrNameLst>
                                      </p:cBhvr>
                                      <p:to>
                                        <p:strVal val="visible"/>
                                      </p:to>
                                    </p:set>
                                    <p:animEffect transition="in" filter="fade">
                                      <p:cBhvr>
                                        <p:cTn id="12" dur="2000"/>
                                        <p:tgtEl>
                                          <p:spTgt spid="614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46">
                                            <p:txEl>
                                              <p:pRg st="2" end="2"/>
                                            </p:txEl>
                                          </p:spTgt>
                                        </p:tgtEl>
                                        <p:attrNameLst>
                                          <p:attrName>style.visibility</p:attrName>
                                        </p:attrNameLst>
                                      </p:cBhvr>
                                      <p:to>
                                        <p:strVal val="visible"/>
                                      </p:to>
                                    </p:set>
                                    <p:animEffect transition="in" filter="fade">
                                      <p:cBhvr>
                                        <p:cTn id="17" dur="2000"/>
                                        <p:tgtEl>
                                          <p:spTgt spid="614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146">
                                            <p:txEl>
                                              <p:pRg st="3" end="3"/>
                                            </p:txEl>
                                          </p:spTgt>
                                        </p:tgtEl>
                                        <p:attrNameLst>
                                          <p:attrName>style.visibility</p:attrName>
                                        </p:attrNameLst>
                                      </p:cBhvr>
                                      <p:to>
                                        <p:strVal val="visible"/>
                                      </p:to>
                                    </p:set>
                                    <p:animEffect transition="in" filter="fade">
                                      <p:cBhvr>
                                        <p:cTn id="22" dur="2000"/>
                                        <p:tgtEl>
                                          <p:spTgt spid="614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146">
                                            <p:txEl>
                                              <p:pRg st="4" end="4"/>
                                            </p:txEl>
                                          </p:spTgt>
                                        </p:tgtEl>
                                        <p:attrNameLst>
                                          <p:attrName>style.visibility</p:attrName>
                                        </p:attrNameLst>
                                      </p:cBhvr>
                                      <p:to>
                                        <p:strVal val="visible"/>
                                      </p:to>
                                    </p:set>
                                    <p:animEffect transition="in" filter="fade">
                                      <p:cBhvr>
                                        <p:cTn id="27" dur="2000"/>
                                        <p:tgtEl>
                                          <p:spTgt spid="614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214313" y="60325"/>
            <a:ext cx="8929687" cy="6170613"/>
          </a:xfrm>
          <a:prstGeom prst="rect">
            <a:avLst/>
          </a:prstGeom>
          <a:noFill/>
          <a:ln w="9525">
            <a:noFill/>
            <a:miter lim="800000"/>
            <a:headEnd/>
            <a:tailEnd/>
          </a:ln>
        </p:spPr>
        <p:txBody>
          <a:bodyPr>
            <a:spAutoFit/>
          </a:bodyPr>
          <a:lstStyle/>
          <a:p>
            <a:pPr algn="ctr" eaLnBrk="0" hangingPunct="0">
              <a:spcBef>
                <a:spcPct val="50000"/>
              </a:spcBef>
            </a:pPr>
            <a:r>
              <a:rPr lang="en-GB" sz="3200" b="1" dirty="0" smtClean="0"/>
              <a:t>Lucky Imaging: The </a:t>
            </a:r>
            <a:r>
              <a:rPr lang="en-GB" sz="3200" b="1" dirty="0"/>
              <a:t>Einstein Cross</a:t>
            </a:r>
          </a:p>
          <a:p>
            <a:pPr algn="ctr" eaLnBrk="0" hangingPunct="0">
              <a:spcBef>
                <a:spcPct val="50000"/>
              </a:spcBef>
            </a:pPr>
            <a:r>
              <a:rPr lang="en-GB" sz="800" dirty="0"/>
              <a:t>    </a:t>
            </a:r>
          </a:p>
          <a:p>
            <a:pPr eaLnBrk="0" hangingPunct="0">
              <a:spcBef>
                <a:spcPct val="50000"/>
              </a:spcBef>
            </a:pPr>
            <a:endParaRPr lang="en-GB" sz="1800" dirty="0"/>
          </a:p>
          <a:p>
            <a:pPr eaLnBrk="0" hangingPunct="0">
              <a:spcBef>
                <a:spcPct val="50000"/>
              </a:spcBef>
              <a:buFontTx/>
              <a:buChar char="•"/>
            </a:pPr>
            <a:endParaRPr lang="en-GB" sz="1800" dirty="0"/>
          </a:p>
          <a:p>
            <a:pPr eaLnBrk="0" hangingPunct="0">
              <a:spcBef>
                <a:spcPct val="50000"/>
              </a:spcBef>
              <a:buFontTx/>
              <a:buChar char="•"/>
            </a:pPr>
            <a:endParaRPr lang="en-GB" sz="1800" dirty="0"/>
          </a:p>
          <a:p>
            <a:pPr eaLnBrk="0" hangingPunct="0">
              <a:spcBef>
                <a:spcPct val="50000"/>
              </a:spcBef>
              <a:buFontTx/>
              <a:buChar char="•"/>
            </a:pPr>
            <a:endParaRPr lang="en-GB" sz="1800" dirty="0"/>
          </a:p>
          <a:p>
            <a:pPr eaLnBrk="0" hangingPunct="0">
              <a:spcBef>
                <a:spcPct val="50000"/>
              </a:spcBef>
              <a:buFontTx/>
              <a:buChar char="•"/>
            </a:pPr>
            <a:endParaRPr lang="en-GB" sz="1800" dirty="0"/>
          </a:p>
          <a:p>
            <a:pPr eaLnBrk="0" hangingPunct="0">
              <a:spcBef>
                <a:spcPct val="50000"/>
              </a:spcBef>
              <a:buFontTx/>
              <a:buChar char="•"/>
            </a:pPr>
            <a:endParaRPr lang="en-GB" sz="1800" dirty="0"/>
          </a:p>
          <a:p>
            <a:pPr eaLnBrk="0" hangingPunct="0">
              <a:spcBef>
                <a:spcPct val="50000"/>
              </a:spcBef>
              <a:buFontTx/>
              <a:buChar char="•"/>
            </a:pPr>
            <a:endParaRPr lang="en-GB" sz="1800" dirty="0"/>
          </a:p>
          <a:p>
            <a:pPr eaLnBrk="0" hangingPunct="0">
              <a:spcBef>
                <a:spcPct val="50000"/>
              </a:spcBef>
              <a:buFontTx/>
              <a:buChar char="•"/>
            </a:pPr>
            <a:endParaRPr lang="en-GB" sz="1800" dirty="0"/>
          </a:p>
          <a:p>
            <a:pPr eaLnBrk="0" hangingPunct="0">
              <a:spcBef>
                <a:spcPct val="50000"/>
              </a:spcBef>
              <a:buFontTx/>
              <a:buChar char="•"/>
            </a:pPr>
            <a:endParaRPr lang="en-GB" sz="1800" dirty="0"/>
          </a:p>
          <a:p>
            <a:pPr eaLnBrk="0" hangingPunct="0">
              <a:spcBef>
                <a:spcPct val="50000"/>
              </a:spcBef>
              <a:buFontTx/>
              <a:buChar char="•"/>
            </a:pPr>
            <a:r>
              <a:rPr lang="en-GB" sz="1800" dirty="0"/>
              <a:t>    The image on the left is from the Hubble Space Telescope Advanced Camera for Surveys (ACS) while the image on the right is the lucky image taken on the NOT in July 2009 through significant amounts of dust. </a:t>
            </a:r>
          </a:p>
          <a:p>
            <a:pPr eaLnBrk="0" hangingPunct="0">
              <a:spcBef>
                <a:spcPct val="50000"/>
              </a:spcBef>
              <a:buFontTx/>
              <a:buChar char="•"/>
            </a:pPr>
            <a:r>
              <a:rPr lang="en-GB" sz="1800" dirty="0"/>
              <a:t>    The central slightly fuzzy object is the core of the nearby </a:t>
            </a:r>
            <a:r>
              <a:rPr lang="en-GB" sz="1800" dirty="0" err="1"/>
              <a:t>Zwicky</a:t>
            </a:r>
            <a:r>
              <a:rPr lang="en-GB" sz="1800" dirty="0"/>
              <a:t> galaxy, ZW 2237+030 </a:t>
            </a:r>
            <a:r>
              <a:rPr lang="en-GB" sz="1800" dirty="0" smtClean="0"/>
              <a:t> (z~0.04) that </a:t>
            </a:r>
            <a:r>
              <a:rPr lang="en-GB" sz="1800" dirty="0"/>
              <a:t>gives four gravitationally </a:t>
            </a:r>
            <a:r>
              <a:rPr lang="en-GB" sz="1800" dirty="0" err="1"/>
              <a:t>lensed</a:t>
            </a:r>
            <a:r>
              <a:rPr lang="en-GB" sz="1800" dirty="0"/>
              <a:t> images of a distant quasar at </a:t>
            </a:r>
            <a:r>
              <a:rPr lang="en-GB" sz="1800" dirty="0" err="1"/>
              <a:t>redshift</a:t>
            </a:r>
            <a:r>
              <a:rPr lang="en-GB" sz="1800" dirty="0"/>
              <a:t> of </a:t>
            </a:r>
            <a:r>
              <a:rPr lang="en-GB" sz="1800" dirty="0" smtClean="0"/>
              <a:t>1.7.</a:t>
            </a:r>
            <a:endParaRPr lang="en-GB" sz="1800" dirty="0"/>
          </a:p>
        </p:txBody>
      </p:sp>
      <p:pic>
        <p:nvPicPr>
          <p:cNvPr id="14339" name="Picture 5" descr="Einstein_HST_NOT09_290909.jpg"/>
          <p:cNvPicPr>
            <a:picLocks noChangeAspect="1"/>
          </p:cNvPicPr>
          <p:nvPr/>
        </p:nvPicPr>
        <p:blipFill>
          <a:blip r:embed="rId3" cstate="print"/>
          <a:srcRect/>
          <a:stretch>
            <a:fillRect/>
          </a:stretch>
        </p:blipFill>
        <p:spPr bwMode="auto">
          <a:xfrm>
            <a:off x="214313" y="642938"/>
            <a:ext cx="8786812" cy="3940175"/>
          </a:xfrm>
          <a:prstGeom prst="rect">
            <a:avLst/>
          </a:prstGeom>
          <a:noFill/>
          <a:ln w="9525">
            <a:noFill/>
            <a:miter lim="800000"/>
            <a:headEnd/>
            <a:tailEnd/>
          </a:ln>
        </p:spPr>
      </p:pic>
      <p:sp>
        <p:nvSpPr>
          <p:cNvPr id="5" name="Footer Placeholder 4"/>
          <p:cNvSpPr>
            <a:spLocks noGrp="1"/>
          </p:cNvSpPr>
          <p:nvPr>
            <p:ph type="ftr" sz="quarter" idx="10"/>
          </p:nvPr>
        </p:nvSpPr>
        <p:spPr>
          <a:xfrm>
            <a:off x="5076825" y="6453188"/>
            <a:ext cx="3838575" cy="404812"/>
          </a:xfrm>
        </p:spPr>
        <p:txBody>
          <a:bodyPr/>
          <a:lstStyle/>
          <a:p>
            <a:pPr>
              <a:defRPr/>
            </a:pPr>
            <a:r>
              <a:rPr lang="en-GB" dirty="0" smtClean="0"/>
              <a:t>25 September 2017: </a:t>
            </a:r>
            <a:r>
              <a:rPr lang="en-GB" dirty="0" err="1" smtClean="0"/>
              <a:t>SDW_Baltimore</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0">
                                            <p:txEl>
                                              <p:pRg st="0" end="0"/>
                                            </p:txEl>
                                          </p:spTgt>
                                        </p:tgtEl>
                                        <p:attrNameLst>
                                          <p:attrName>style.visibility</p:attrName>
                                        </p:attrNameLst>
                                      </p:cBhvr>
                                      <p:to>
                                        <p:strVal val="visible"/>
                                      </p:to>
                                    </p:set>
                                    <p:animEffect transition="in" filter="fade">
                                      <p:cBhvr>
                                        <p:cTn id="7" dur="500"/>
                                        <p:tgtEl>
                                          <p:spTgt spid="122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90">
                                            <p:txEl>
                                              <p:pRg st="1" end="1"/>
                                            </p:txEl>
                                          </p:spTgt>
                                        </p:tgtEl>
                                        <p:attrNameLst>
                                          <p:attrName>style.visibility</p:attrName>
                                        </p:attrNameLst>
                                      </p:cBhvr>
                                      <p:to>
                                        <p:strVal val="visible"/>
                                      </p:to>
                                    </p:set>
                                    <p:animEffect transition="in" filter="fade">
                                      <p:cBhvr>
                                        <p:cTn id="12" dur="500"/>
                                        <p:tgtEl>
                                          <p:spTgt spid="1229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290">
                                            <p:txEl>
                                              <p:pRg st="11" end="11"/>
                                            </p:txEl>
                                          </p:spTgt>
                                        </p:tgtEl>
                                        <p:attrNameLst>
                                          <p:attrName>style.visibility</p:attrName>
                                        </p:attrNameLst>
                                      </p:cBhvr>
                                      <p:to>
                                        <p:strVal val="visible"/>
                                      </p:to>
                                    </p:set>
                                    <p:animEffect transition="in" filter="fade">
                                      <p:cBhvr>
                                        <p:cTn id="17" dur="500"/>
                                        <p:tgtEl>
                                          <p:spTgt spid="12290">
                                            <p:txEl>
                                              <p:pRg st="11" end="1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290">
                                            <p:txEl>
                                              <p:pRg st="12" end="12"/>
                                            </p:txEl>
                                          </p:spTgt>
                                        </p:tgtEl>
                                        <p:attrNameLst>
                                          <p:attrName>style.visibility</p:attrName>
                                        </p:attrNameLst>
                                      </p:cBhvr>
                                      <p:to>
                                        <p:strVal val="visible"/>
                                      </p:to>
                                    </p:set>
                                    <p:animEffect transition="in" filter="fade">
                                      <p:cBhvr>
                                        <p:cTn id="22" dur="500"/>
                                        <p:tgtEl>
                                          <p:spTgt spid="12290">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sz="half" idx="1"/>
          </p:nvPr>
        </p:nvSpPr>
        <p:spPr>
          <a:xfrm>
            <a:off x="0" y="333375"/>
            <a:ext cx="8892480" cy="647700"/>
          </a:xfrm>
          <a:noFill/>
        </p:spPr>
        <p:txBody>
          <a:bodyPr/>
          <a:lstStyle/>
          <a:p>
            <a:pPr algn="ctr">
              <a:lnSpc>
                <a:spcPct val="90000"/>
              </a:lnSpc>
              <a:buFontTx/>
              <a:buNone/>
            </a:pPr>
            <a:r>
              <a:rPr lang="en-GB" sz="3200" b="1" dirty="0" smtClean="0"/>
              <a:t>Amateurs Are Enthusiastic about Lucky Imaging</a:t>
            </a:r>
            <a:endParaRPr lang="en-GB" sz="3200" dirty="0" smtClean="0"/>
          </a:p>
        </p:txBody>
      </p:sp>
      <p:sp>
        <p:nvSpPr>
          <p:cNvPr id="15363" name="Rectangle 4"/>
          <p:cNvSpPr>
            <a:spLocks noChangeArrowheads="1"/>
          </p:cNvSpPr>
          <p:nvPr/>
        </p:nvSpPr>
        <p:spPr bwMode="auto">
          <a:xfrm>
            <a:off x="5652121" y="1000125"/>
            <a:ext cx="3491880" cy="5318125"/>
          </a:xfrm>
          <a:prstGeom prst="rect">
            <a:avLst/>
          </a:prstGeom>
          <a:noFill/>
          <a:ln w="9525">
            <a:noFill/>
            <a:miter lim="800000"/>
            <a:headEnd/>
            <a:tailEnd/>
          </a:ln>
        </p:spPr>
        <p:txBody>
          <a:bodyPr/>
          <a:lstStyle/>
          <a:p>
            <a:pPr marL="342900" indent="-342900">
              <a:spcBef>
                <a:spcPct val="20000"/>
              </a:spcBef>
              <a:buFontTx/>
              <a:buChar char="•"/>
            </a:pPr>
            <a:r>
              <a:rPr lang="en-US" dirty="0"/>
              <a:t>I</a:t>
            </a:r>
            <a:r>
              <a:rPr lang="en-US" dirty="0" smtClean="0"/>
              <a:t>mage </a:t>
            </a:r>
            <a:r>
              <a:rPr lang="en-US" dirty="0"/>
              <a:t>of the International Space Station, with Space Shuttle Atlantis </a:t>
            </a:r>
            <a:r>
              <a:rPr lang="en-US" dirty="0" smtClean="0"/>
              <a:t>&amp; Soyuz, June </a:t>
            </a:r>
            <a:r>
              <a:rPr lang="en-US" dirty="0"/>
              <a:t>2007.</a:t>
            </a:r>
          </a:p>
          <a:p>
            <a:pPr marL="342900" indent="-342900">
              <a:spcBef>
                <a:spcPct val="20000"/>
              </a:spcBef>
              <a:buFontTx/>
              <a:buChar char="•"/>
            </a:pPr>
            <a:r>
              <a:rPr lang="en-US" dirty="0"/>
              <a:t>Resolution </a:t>
            </a:r>
            <a:r>
              <a:rPr lang="en-US" dirty="0" smtClean="0"/>
              <a:t>~20 </a:t>
            </a:r>
            <a:r>
              <a:rPr lang="en-US" dirty="0"/>
              <a:t>cm at an altitude of 330 km altitude, or ~ 0.12 </a:t>
            </a:r>
            <a:r>
              <a:rPr lang="en-US" dirty="0" err="1"/>
              <a:t>arcsec</a:t>
            </a:r>
            <a:r>
              <a:rPr lang="en-US" dirty="0"/>
              <a:t>.</a:t>
            </a:r>
          </a:p>
          <a:p>
            <a:pPr marL="342900" indent="-342900">
              <a:spcBef>
                <a:spcPct val="20000"/>
              </a:spcBef>
              <a:buFontTx/>
              <a:buChar char="•"/>
            </a:pPr>
            <a:r>
              <a:rPr lang="en-US" dirty="0"/>
              <a:t>Downward looking resolution is much better,  ~20 </a:t>
            </a:r>
            <a:r>
              <a:rPr lang="en-US" dirty="0" err="1" smtClean="0"/>
              <a:t>milliarcsecs</a:t>
            </a:r>
            <a:r>
              <a:rPr lang="en-US" dirty="0" smtClean="0"/>
              <a:t> </a:t>
            </a:r>
            <a:r>
              <a:rPr lang="en-US" dirty="0"/>
              <a:t>or ~ 2 cm.</a:t>
            </a:r>
            <a:endParaRPr lang="en-GB" dirty="0"/>
          </a:p>
        </p:txBody>
      </p:sp>
      <p:pic>
        <p:nvPicPr>
          <p:cNvPr id="17412" name="Picture 8" descr="ISS_ground_APOD_280607"/>
          <p:cNvPicPr>
            <a:picLocks noChangeAspect="1" noChangeArrowheads="1"/>
          </p:cNvPicPr>
          <p:nvPr/>
        </p:nvPicPr>
        <p:blipFill>
          <a:blip r:embed="rId3" cstate="print">
            <a:lum bright="24000" contrast="30000"/>
          </a:blip>
          <a:srcRect/>
          <a:stretch>
            <a:fillRect/>
          </a:stretch>
        </p:blipFill>
        <p:spPr bwMode="auto">
          <a:xfrm>
            <a:off x="323850" y="1268413"/>
            <a:ext cx="5256213" cy="4105275"/>
          </a:xfrm>
          <a:prstGeom prst="rect">
            <a:avLst/>
          </a:prstGeom>
          <a:noFill/>
          <a:ln w="9525">
            <a:noFill/>
            <a:miter lim="800000"/>
            <a:headEnd/>
            <a:tailEnd/>
          </a:ln>
        </p:spPr>
      </p:pic>
      <p:sp>
        <p:nvSpPr>
          <p:cNvPr id="7" name="Footer Placeholder 4"/>
          <p:cNvSpPr>
            <a:spLocks noGrp="1"/>
          </p:cNvSpPr>
          <p:nvPr>
            <p:ph type="ftr" sz="quarter" idx="10"/>
          </p:nvPr>
        </p:nvSpPr>
        <p:spPr>
          <a:xfrm>
            <a:off x="5076825" y="6453188"/>
            <a:ext cx="3838575" cy="404812"/>
          </a:xfrm>
        </p:spPr>
        <p:txBody>
          <a:bodyPr/>
          <a:lstStyle/>
          <a:p>
            <a:pPr>
              <a:defRPr/>
            </a:pPr>
            <a:r>
              <a:rPr lang="en-GB" dirty="0" smtClean="0"/>
              <a:t>25 September 2017: </a:t>
            </a:r>
            <a:r>
              <a:rPr lang="en-GB" dirty="0" err="1" smtClean="0"/>
              <a:t>SDW_Baltimore</a:t>
            </a:r>
            <a:endParaRPr lang="en-US" dirty="0"/>
          </a:p>
        </p:txBody>
      </p:sp>
    </p:spTree>
    <p:extLst>
      <p:ext uri="{BB962C8B-B14F-4D97-AF65-F5344CB8AC3E}">
        <p14:creationId xmlns:p14="http://schemas.microsoft.com/office/powerpoint/2010/main" val="73195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2000"/>
                                        <p:tgtEl>
                                          <p:spTgt spid="153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3">
                                            <p:txEl>
                                              <p:pRg st="1" end="1"/>
                                            </p:txEl>
                                          </p:spTgt>
                                        </p:tgtEl>
                                        <p:attrNameLst>
                                          <p:attrName>style.visibility</p:attrName>
                                        </p:attrNameLst>
                                      </p:cBhvr>
                                      <p:to>
                                        <p:strVal val="visible"/>
                                      </p:to>
                                    </p:set>
                                    <p:animEffect transition="in" filter="fade">
                                      <p:cBhvr>
                                        <p:cTn id="12" dur="2000"/>
                                        <p:tgtEl>
                                          <p:spTgt spid="153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363">
                                            <p:txEl>
                                              <p:pRg st="2" end="2"/>
                                            </p:txEl>
                                          </p:spTgt>
                                        </p:tgtEl>
                                        <p:attrNameLst>
                                          <p:attrName>style.visibility</p:attrName>
                                        </p:attrNameLst>
                                      </p:cBhvr>
                                      <p:to>
                                        <p:strVal val="visible"/>
                                      </p:to>
                                    </p:set>
                                    <p:animEffect transition="in" filter="fade">
                                      <p:cBhvr>
                                        <p:cTn id="17" dur="2000"/>
                                        <p:tgtEl>
                                          <p:spTgt spid="153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a:xfrm>
            <a:off x="395536" y="332656"/>
            <a:ext cx="5400600" cy="1008112"/>
          </a:xfrm>
        </p:spPr>
        <p:txBody>
          <a:bodyPr/>
          <a:lstStyle/>
          <a:p>
            <a:r>
              <a:rPr lang="en-GB" dirty="0" smtClean="0"/>
              <a:t>Lucky Imaging on Much Larger (&gt;2.5m) Ground-Based Telescopes</a:t>
            </a:r>
            <a:endParaRPr lang="en-GB" dirty="0" smtClean="0">
              <a:cs typeface="Arial" charset="0"/>
            </a:endParaRPr>
          </a:p>
        </p:txBody>
      </p:sp>
      <p:sp>
        <p:nvSpPr>
          <p:cNvPr id="5123" name="Rectangle 1027"/>
          <p:cNvSpPr>
            <a:spLocks noGrp="1" noChangeArrowheads="1"/>
          </p:cNvSpPr>
          <p:nvPr>
            <p:ph type="body" idx="1"/>
          </p:nvPr>
        </p:nvSpPr>
        <p:spPr>
          <a:xfrm>
            <a:off x="395536" y="1628800"/>
            <a:ext cx="5040560" cy="4464496"/>
          </a:xfrm>
        </p:spPr>
        <p:txBody>
          <a:bodyPr/>
          <a:lstStyle/>
          <a:p>
            <a:r>
              <a:rPr lang="en-GB" dirty="0" smtClean="0"/>
              <a:t>On larger telescopes, the chance of getting a sharp image becomes vanishingly small.</a:t>
            </a:r>
          </a:p>
          <a:p>
            <a:r>
              <a:rPr lang="en-GB" dirty="0" smtClean="0"/>
              <a:t>Most of the turbulent power is in the largest scales.</a:t>
            </a:r>
          </a:p>
          <a:p>
            <a:r>
              <a:rPr lang="en-GB" dirty="0" smtClean="0"/>
              <a:t>These may be removed with low order adaptive optic systems.</a:t>
            </a:r>
          </a:p>
          <a:p>
            <a:r>
              <a:rPr lang="en-GB" dirty="0" smtClean="0"/>
              <a:t>Technique tried on the Palomar 5 m (200 inch) telescope behind the low order PALMAO system in 2007.</a:t>
            </a:r>
          </a:p>
        </p:txBody>
      </p:sp>
      <p:graphicFrame>
        <p:nvGraphicFramePr>
          <p:cNvPr id="6" name="Table 5"/>
          <p:cNvGraphicFramePr>
            <a:graphicFrameLocks noGrp="1"/>
          </p:cNvGraphicFramePr>
          <p:nvPr/>
        </p:nvGraphicFramePr>
        <p:xfrm>
          <a:off x="6084168" y="476672"/>
          <a:ext cx="2831976" cy="5662037"/>
        </p:xfrm>
        <a:graphic>
          <a:graphicData uri="http://schemas.openxmlformats.org/drawingml/2006/table">
            <a:tbl>
              <a:tblPr firstRow="1" bandRow="1">
                <a:tableStyleId>{5C22544A-7EE6-4342-B048-85BDC9FD1C3A}</a:tableStyleId>
              </a:tblPr>
              <a:tblGrid>
                <a:gridCol w="1415988">
                  <a:extLst>
                    <a:ext uri="{9D8B030D-6E8A-4147-A177-3AD203B41FA5}">
                      <a16:colId xmlns:a16="http://schemas.microsoft.com/office/drawing/2014/main" val="20000"/>
                    </a:ext>
                  </a:extLst>
                </a:gridCol>
                <a:gridCol w="1415988">
                  <a:extLst>
                    <a:ext uri="{9D8B030D-6E8A-4147-A177-3AD203B41FA5}">
                      <a16:colId xmlns:a16="http://schemas.microsoft.com/office/drawing/2014/main" val="20001"/>
                    </a:ext>
                  </a:extLst>
                </a:gridCol>
              </a:tblGrid>
              <a:tr h="973445">
                <a:tc>
                  <a:txBody>
                    <a:bodyPr/>
                    <a:lstStyle/>
                    <a:p>
                      <a:pPr algn="l" fontAlgn="b"/>
                      <a:r>
                        <a:rPr lang="en-GB" sz="2000" b="0" i="0" u="none" strike="noStrike" dirty="0" err="1">
                          <a:solidFill>
                            <a:srgbClr val="000000"/>
                          </a:solidFill>
                          <a:latin typeface="+mn-lt"/>
                        </a:rPr>
                        <a:t>Zernike</a:t>
                      </a:r>
                      <a:r>
                        <a:rPr lang="en-GB" sz="2000" b="0" i="0" u="none" strike="noStrike" dirty="0">
                          <a:solidFill>
                            <a:srgbClr val="000000"/>
                          </a:solidFill>
                          <a:latin typeface="+mn-lt"/>
                        </a:rPr>
                        <a:t> terms removed</a:t>
                      </a:r>
                    </a:p>
                  </a:txBody>
                  <a:tcPr marL="9525" marR="9525" marT="9525" marB="0" anchor="b"/>
                </a:tc>
                <a:tc>
                  <a:txBody>
                    <a:bodyPr/>
                    <a:lstStyle/>
                    <a:p>
                      <a:pPr algn="l" fontAlgn="b"/>
                      <a:r>
                        <a:rPr lang="en-GB" sz="2000" b="0" i="0" u="none" strike="noStrike" dirty="0">
                          <a:solidFill>
                            <a:srgbClr val="000000"/>
                          </a:solidFill>
                          <a:latin typeface="+mn-lt"/>
                        </a:rPr>
                        <a:t> Residual power fraction</a:t>
                      </a:r>
                    </a:p>
                  </a:txBody>
                  <a:tcPr marL="9525" marR="9525" marT="9525" marB="0" anchor="b"/>
                </a:tc>
                <a:extLst>
                  <a:ext uri="{0D108BD9-81ED-4DB2-BD59-A6C34878D82A}">
                    <a16:rowId xmlns:a16="http://schemas.microsoft.com/office/drawing/2014/main" val="10000"/>
                  </a:ext>
                </a:extLst>
              </a:tr>
              <a:tr h="390716">
                <a:tc>
                  <a:txBody>
                    <a:bodyPr/>
                    <a:lstStyle/>
                    <a:p>
                      <a:pPr algn="r" fontAlgn="b"/>
                      <a:r>
                        <a:rPr lang="en-GB" sz="2000" b="0" i="0" u="none" strike="noStrike" dirty="0">
                          <a:solidFill>
                            <a:srgbClr val="000000"/>
                          </a:solidFill>
                          <a:latin typeface="+mn-lt"/>
                        </a:rPr>
                        <a:t>1</a:t>
                      </a:r>
                    </a:p>
                  </a:txBody>
                  <a:tcPr marL="9525" marR="9525" marT="9525" marB="0" anchor="b"/>
                </a:tc>
                <a:tc>
                  <a:txBody>
                    <a:bodyPr/>
                    <a:lstStyle/>
                    <a:p>
                      <a:pPr algn="r" fontAlgn="b"/>
                      <a:r>
                        <a:rPr lang="en-GB" sz="2000" b="0" i="0" u="none" strike="noStrike">
                          <a:solidFill>
                            <a:srgbClr val="000000"/>
                          </a:solidFill>
                          <a:latin typeface="+mn-lt"/>
                        </a:rPr>
                        <a:t>1.000</a:t>
                      </a:r>
                    </a:p>
                  </a:txBody>
                  <a:tcPr marL="9525" marR="9525" marT="9525" marB="0" anchor="b"/>
                </a:tc>
                <a:extLst>
                  <a:ext uri="{0D108BD9-81ED-4DB2-BD59-A6C34878D82A}">
                    <a16:rowId xmlns:a16="http://schemas.microsoft.com/office/drawing/2014/main" val="10001"/>
                  </a:ext>
                </a:extLst>
              </a:tr>
              <a:tr h="390716">
                <a:tc>
                  <a:txBody>
                    <a:bodyPr/>
                    <a:lstStyle/>
                    <a:p>
                      <a:pPr algn="r" fontAlgn="b"/>
                      <a:r>
                        <a:rPr lang="en-GB" sz="2000" b="0" i="0" u="none" strike="noStrike">
                          <a:solidFill>
                            <a:srgbClr val="000000"/>
                          </a:solidFill>
                          <a:latin typeface="+mn-lt"/>
                        </a:rPr>
                        <a:t>2</a:t>
                      </a:r>
                    </a:p>
                  </a:txBody>
                  <a:tcPr marL="9525" marR="9525" marT="9525" marB="0" anchor="b"/>
                </a:tc>
                <a:tc>
                  <a:txBody>
                    <a:bodyPr/>
                    <a:lstStyle/>
                    <a:p>
                      <a:pPr algn="r" fontAlgn="b"/>
                      <a:r>
                        <a:rPr lang="en-GB" sz="2000" b="0" i="0" u="none" strike="noStrike" dirty="0">
                          <a:solidFill>
                            <a:srgbClr val="000000"/>
                          </a:solidFill>
                          <a:latin typeface="+mn-lt"/>
                        </a:rPr>
                        <a:t>0.565</a:t>
                      </a:r>
                    </a:p>
                  </a:txBody>
                  <a:tcPr marL="9525" marR="9525" marT="9525" marB="0" anchor="b"/>
                </a:tc>
                <a:extLst>
                  <a:ext uri="{0D108BD9-81ED-4DB2-BD59-A6C34878D82A}">
                    <a16:rowId xmlns:a16="http://schemas.microsoft.com/office/drawing/2014/main" val="10002"/>
                  </a:ext>
                </a:extLst>
              </a:tr>
              <a:tr h="390716">
                <a:tc>
                  <a:txBody>
                    <a:bodyPr/>
                    <a:lstStyle/>
                    <a:p>
                      <a:pPr algn="r" fontAlgn="b"/>
                      <a:r>
                        <a:rPr lang="en-GB" sz="2000" b="0" i="0" u="none" strike="noStrike">
                          <a:solidFill>
                            <a:srgbClr val="000000"/>
                          </a:solidFill>
                          <a:latin typeface="+mn-lt"/>
                        </a:rPr>
                        <a:t>3</a:t>
                      </a:r>
                    </a:p>
                  </a:txBody>
                  <a:tcPr marL="9525" marR="9525" marT="9525" marB="0" anchor="b"/>
                </a:tc>
                <a:tc>
                  <a:txBody>
                    <a:bodyPr/>
                    <a:lstStyle/>
                    <a:p>
                      <a:pPr algn="r" fontAlgn="b"/>
                      <a:r>
                        <a:rPr lang="en-GB" sz="2000" b="0" i="0" u="none" strike="noStrike">
                          <a:solidFill>
                            <a:srgbClr val="000000"/>
                          </a:solidFill>
                          <a:latin typeface="+mn-lt"/>
                        </a:rPr>
                        <a:t>0.130</a:t>
                      </a:r>
                    </a:p>
                  </a:txBody>
                  <a:tcPr marL="9525" marR="9525" marT="9525" marB="0" anchor="b"/>
                </a:tc>
                <a:extLst>
                  <a:ext uri="{0D108BD9-81ED-4DB2-BD59-A6C34878D82A}">
                    <a16:rowId xmlns:a16="http://schemas.microsoft.com/office/drawing/2014/main" val="10003"/>
                  </a:ext>
                </a:extLst>
              </a:tr>
              <a:tr h="390716">
                <a:tc>
                  <a:txBody>
                    <a:bodyPr/>
                    <a:lstStyle/>
                    <a:p>
                      <a:pPr algn="r" fontAlgn="b"/>
                      <a:r>
                        <a:rPr lang="en-GB" sz="2000" b="0" i="0" u="none" strike="noStrike">
                          <a:solidFill>
                            <a:srgbClr val="000000"/>
                          </a:solidFill>
                          <a:latin typeface="+mn-lt"/>
                        </a:rPr>
                        <a:t>4</a:t>
                      </a:r>
                    </a:p>
                  </a:txBody>
                  <a:tcPr marL="9525" marR="9525" marT="9525" marB="0" anchor="b"/>
                </a:tc>
                <a:tc>
                  <a:txBody>
                    <a:bodyPr/>
                    <a:lstStyle/>
                    <a:p>
                      <a:pPr algn="r" fontAlgn="b"/>
                      <a:r>
                        <a:rPr lang="en-GB" sz="2000" b="0" i="0" u="none" strike="noStrike">
                          <a:solidFill>
                            <a:srgbClr val="000000"/>
                          </a:solidFill>
                          <a:latin typeface="+mn-lt"/>
                        </a:rPr>
                        <a:t>0.108</a:t>
                      </a:r>
                    </a:p>
                  </a:txBody>
                  <a:tcPr marL="9525" marR="9525" marT="9525" marB="0" anchor="b"/>
                </a:tc>
                <a:extLst>
                  <a:ext uri="{0D108BD9-81ED-4DB2-BD59-A6C34878D82A}">
                    <a16:rowId xmlns:a16="http://schemas.microsoft.com/office/drawing/2014/main" val="10004"/>
                  </a:ext>
                </a:extLst>
              </a:tr>
              <a:tr h="390716">
                <a:tc>
                  <a:txBody>
                    <a:bodyPr/>
                    <a:lstStyle/>
                    <a:p>
                      <a:pPr algn="r" fontAlgn="b"/>
                      <a:r>
                        <a:rPr lang="en-GB" sz="2000" b="0" i="0" u="none" strike="noStrike">
                          <a:solidFill>
                            <a:srgbClr val="000000"/>
                          </a:solidFill>
                          <a:latin typeface="+mn-lt"/>
                        </a:rPr>
                        <a:t>5</a:t>
                      </a:r>
                    </a:p>
                  </a:txBody>
                  <a:tcPr marL="9525" marR="9525" marT="9525" marB="0" anchor="b"/>
                </a:tc>
                <a:tc>
                  <a:txBody>
                    <a:bodyPr/>
                    <a:lstStyle/>
                    <a:p>
                      <a:pPr algn="r" fontAlgn="b"/>
                      <a:r>
                        <a:rPr lang="en-GB" sz="2000" b="0" i="0" u="none" strike="noStrike">
                          <a:solidFill>
                            <a:srgbClr val="000000"/>
                          </a:solidFill>
                          <a:latin typeface="+mn-lt"/>
                        </a:rPr>
                        <a:t>0.085</a:t>
                      </a:r>
                    </a:p>
                  </a:txBody>
                  <a:tcPr marL="9525" marR="9525" marT="9525" marB="0" anchor="b"/>
                </a:tc>
                <a:extLst>
                  <a:ext uri="{0D108BD9-81ED-4DB2-BD59-A6C34878D82A}">
                    <a16:rowId xmlns:a16="http://schemas.microsoft.com/office/drawing/2014/main" val="10005"/>
                  </a:ext>
                </a:extLst>
              </a:tr>
              <a:tr h="390716">
                <a:tc>
                  <a:txBody>
                    <a:bodyPr/>
                    <a:lstStyle/>
                    <a:p>
                      <a:pPr algn="r" fontAlgn="b"/>
                      <a:r>
                        <a:rPr lang="en-GB" sz="2000" b="0" i="0" u="none" strike="noStrike">
                          <a:solidFill>
                            <a:srgbClr val="000000"/>
                          </a:solidFill>
                          <a:latin typeface="+mn-lt"/>
                        </a:rPr>
                        <a:t>6</a:t>
                      </a:r>
                    </a:p>
                  </a:txBody>
                  <a:tcPr marL="9525" marR="9525" marT="9525" marB="0" anchor="b"/>
                </a:tc>
                <a:tc>
                  <a:txBody>
                    <a:bodyPr/>
                    <a:lstStyle/>
                    <a:p>
                      <a:pPr algn="r" fontAlgn="b"/>
                      <a:r>
                        <a:rPr lang="en-GB" sz="2000" b="0" i="0" u="none" strike="noStrike">
                          <a:solidFill>
                            <a:srgbClr val="000000"/>
                          </a:solidFill>
                          <a:latin typeface="+mn-lt"/>
                        </a:rPr>
                        <a:t>0.063</a:t>
                      </a:r>
                    </a:p>
                  </a:txBody>
                  <a:tcPr marL="9525" marR="9525" marT="9525" marB="0" anchor="b"/>
                </a:tc>
                <a:extLst>
                  <a:ext uri="{0D108BD9-81ED-4DB2-BD59-A6C34878D82A}">
                    <a16:rowId xmlns:a16="http://schemas.microsoft.com/office/drawing/2014/main" val="10006"/>
                  </a:ext>
                </a:extLst>
              </a:tr>
              <a:tr h="390716">
                <a:tc>
                  <a:txBody>
                    <a:bodyPr/>
                    <a:lstStyle/>
                    <a:p>
                      <a:pPr algn="r" fontAlgn="b"/>
                      <a:r>
                        <a:rPr lang="en-GB" sz="2000" b="0" i="0" u="none" strike="noStrike">
                          <a:solidFill>
                            <a:srgbClr val="000000"/>
                          </a:solidFill>
                          <a:latin typeface="+mn-lt"/>
                        </a:rPr>
                        <a:t>7</a:t>
                      </a:r>
                    </a:p>
                  </a:txBody>
                  <a:tcPr marL="9525" marR="9525" marT="9525" marB="0" anchor="b"/>
                </a:tc>
                <a:tc>
                  <a:txBody>
                    <a:bodyPr/>
                    <a:lstStyle/>
                    <a:p>
                      <a:pPr algn="r" fontAlgn="b"/>
                      <a:r>
                        <a:rPr lang="en-GB" sz="2000" b="0" i="0" u="none" strike="noStrike">
                          <a:solidFill>
                            <a:srgbClr val="000000"/>
                          </a:solidFill>
                          <a:latin typeface="+mn-lt"/>
                        </a:rPr>
                        <a:t>0.057</a:t>
                      </a:r>
                    </a:p>
                  </a:txBody>
                  <a:tcPr marL="9525" marR="9525" marT="9525" marB="0" anchor="b"/>
                </a:tc>
                <a:extLst>
                  <a:ext uri="{0D108BD9-81ED-4DB2-BD59-A6C34878D82A}">
                    <a16:rowId xmlns:a16="http://schemas.microsoft.com/office/drawing/2014/main" val="10007"/>
                  </a:ext>
                </a:extLst>
              </a:tr>
              <a:tr h="390716">
                <a:tc>
                  <a:txBody>
                    <a:bodyPr/>
                    <a:lstStyle/>
                    <a:p>
                      <a:pPr algn="r" fontAlgn="b"/>
                      <a:r>
                        <a:rPr lang="en-GB" sz="2000" b="0" i="0" u="none" strike="noStrike">
                          <a:solidFill>
                            <a:srgbClr val="000000"/>
                          </a:solidFill>
                          <a:latin typeface="+mn-lt"/>
                        </a:rPr>
                        <a:t>8</a:t>
                      </a:r>
                    </a:p>
                  </a:txBody>
                  <a:tcPr marL="9525" marR="9525" marT="9525" marB="0" anchor="b"/>
                </a:tc>
                <a:tc>
                  <a:txBody>
                    <a:bodyPr/>
                    <a:lstStyle/>
                    <a:p>
                      <a:pPr algn="r" fontAlgn="b"/>
                      <a:r>
                        <a:rPr lang="en-GB" sz="2000" b="0" i="0" u="none" strike="noStrike" dirty="0">
                          <a:solidFill>
                            <a:srgbClr val="000000"/>
                          </a:solidFill>
                          <a:latin typeface="+mn-lt"/>
                        </a:rPr>
                        <a:t>0.051</a:t>
                      </a:r>
                    </a:p>
                  </a:txBody>
                  <a:tcPr marL="9525" marR="9525" marT="9525" marB="0" anchor="b"/>
                </a:tc>
                <a:extLst>
                  <a:ext uri="{0D108BD9-81ED-4DB2-BD59-A6C34878D82A}">
                    <a16:rowId xmlns:a16="http://schemas.microsoft.com/office/drawing/2014/main" val="10008"/>
                  </a:ext>
                </a:extLst>
              </a:tr>
              <a:tr h="390716">
                <a:tc>
                  <a:txBody>
                    <a:bodyPr/>
                    <a:lstStyle/>
                    <a:p>
                      <a:pPr algn="r" fontAlgn="b"/>
                      <a:r>
                        <a:rPr lang="en-GB" sz="2000" b="0" i="0" u="none" strike="noStrike">
                          <a:solidFill>
                            <a:srgbClr val="000000"/>
                          </a:solidFill>
                          <a:latin typeface="+mn-lt"/>
                        </a:rPr>
                        <a:t>9</a:t>
                      </a:r>
                    </a:p>
                  </a:txBody>
                  <a:tcPr marL="9525" marR="9525" marT="9525" marB="0" anchor="b"/>
                </a:tc>
                <a:tc>
                  <a:txBody>
                    <a:bodyPr/>
                    <a:lstStyle/>
                    <a:p>
                      <a:pPr algn="r" fontAlgn="b"/>
                      <a:r>
                        <a:rPr lang="en-GB" sz="2000" b="0" i="0" u="none" strike="noStrike">
                          <a:solidFill>
                            <a:srgbClr val="000000"/>
                          </a:solidFill>
                          <a:latin typeface="+mn-lt"/>
                        </a:rPr>
                        <a:t>0.045</a:t>
                      </a:r>
                    </a:p>
                  </a:txBody>
                  <a:tcPr marL="9525" marR="9525" marT="9525" marB="0" anchor="b"/>
                </a:tc>
                <a:extLst>
                  <a:ext uri="{0D108BD9-81ED-4DB2-BD59-A6C34878D82A}">
                    <a16:rowId xmlns:a16="http://schemas.microsoft.com/office/drawing/2014/main" val="10009"/>
                  </a:ext>
                </a:extLst>
              </a:tr>
              <a:tr h="390716">
                <a:tc>
                  <a:txBody>
                    <a:bodyPr/>
                    <a:lstStyle/>
                    <a:p>
                      <a:pPr algn="r" fontAlgn="b"/>
                      <a:r>
                        <a:rPr lang="en-GB" sz="2000" b="0" i="0" u="none" strike="noStrike">
                          <a:solidFill>
                            <a:srgbClr val="000000"/>
                          </a:solidFill>
                          <a:latin typeface="+mn-lt"/>
                        </a:rPr>
                        <a:t>10</a:t>
                      </a:r>
                    </a:p>
                  </a:txBody>
                  <a:tcPr marL="9525" marR="9525" marT="9525" marB="0" anchor="b"/>
                </a:tc>
                <a:tc>
                  <a:txBody>
                    <a:bodyPr/>
                    <a:lstStyle/>
                    <a:p>
                      <a:pPr algn="r" fontAlgn="b"/>
                      <a:r>
                        <a:rPr lang="en-GB" sz="2000" b="0" i="0" u="none" strike="noStrike">
                          <a:solidFill>
                            <a:srgbClr val="000000"/>
                          </a:solidFill>
                          <a:latin typeface="+mn-lt"/>
                        </a:rPr>
                        <a:t>0.039</a:t>
                      </a:r>
                    </a:p>
                  </a:txBody>
                  <a:tcPr marL="9525" marR="9525" marT="9525" marB="0" anchor="b"/>
                </a:tc>
                <a:extLst>
                  <a:ext uri="{0D108BD9-81ED-4DB2-BD59-A6C34878D82A}">
                    <a16:rowId xmlns:a16="http://schemas.microsoft.com/office/drawing/2014/main" val="10010"/>
                  </a:ext>
                </a:extLst>
              </a:tr>
              <a:tr h="390716">
                <a:tc>
                  <a:txBody>
                    <a:bodyPr/>
                    <a:lstStyle/>
                    <a:p>
                      <a:pPr algn="r" fontAlgn="b"/>
                      <a:r>
                        <a:rPr lang="en-GB" sz="2000" b="0" i="0" u="none" strike="noStrike">
                          <a:solidFill>
                            <a:srgbClr val="000000"/>
                          </a:solidFill>
                          <a:latin typeface="+mn-lt"/>
                        </a:rPr>
                        <a:t>11</a:t>
                      </a:r>
                    </a:p>
                  </a:txBody>
                  <a:tcPr marL="9525" marR="9525" marT="9525" marB="0" anchor="b"/>
                </a:tc>
                <a:tc>
                  <a:txBody>
                    <a:bodyPr/>
                    <a:lstStyle/>
                    <a:p>
                      <a:pPr algn="r" fontAlgn="b"/>
                      <a:r>
                        <a:rPr lang="en-GB" sz="2000" b="0" i="0" u="none" strike="noStrike">
                          <a:solidFill>
                            <a:srgbClr val="000000"/>
                          </a:solidFill>
                          <a:latin typeface="+mn-lt"/>
                        </a:rPr>
                        <a:t>0.037</a:t>
                      </a:r>
                    </a:p>
                  </a:txBody>
                  <a:tcPr marL="9525" marR="9525" marT="9525" marB="0" anchor="b"/>
                </a:tc>
                <a:extLst>
                  <a:ext uri="{0D108BD9-81ED-4DB2-BD59-A6C34878D82A}">
                    <a16:rowId xmlns:a16="http://schemas.microsoft.com/office/drawing/2014/main" val="10011"/>
                  </a:ext>
                </a:extLst>
              </a:tr>
              <a:tr h="390716">
                <a:tc>
                  <a:txBody>
                    <a:bodyPr/>
                    <a:lstStyle/>
                    <a:p>
                      <a:pPr algn="r" fontAlgn="b"/>
                      <a:r>
                        <a:rPr lang="en-GB" sz="2000" b="0" i="0" u="none" strike="noStrike">
                          <a:solidFill>
                            <a:srgbClr val="000000"/>
                          </a:solidFill>
                          <a:latin typeface="+mn-lt"/>
                        </a:rPr>
                        <a:t>12</a:t>
                      </a:r>
                    </a:p>
                  </a:txBody>
                  <a:tcPr marL="9525" marR="9525" marT="9525" marB="0" anchor="b"/>
                </a:tc>
                <a:tc>
                  <a:txBody>
                    <a:bodyPr/>
                    <a:lstStyle/>
                    <a:p>
                      <a:pPr algn="r" fontAlgn="b"/>
                      <a:r>
                        <a:rPr lang="en-GB" sz="2000" b="0" i="0" u="none" strike="noStrike" dirty="0">
                          <a:solidFill>
                            <a:srgbClr val="000000"/>
                          </a:solidFill>
                          <a:latin typeface="+mn-lt"/>
                        </a:rPr>
                        <a:t>0.034</a:t>
                      </a:r>
                    </a:p>
                  </a:txBody>
                  <a:tcPr marL="9525" marR="9525" marT="9525" marB="0" anchor="b"/>
                </a:tc>
                <a:extLst>
                  <a:ext uri="{0D108BD9-81ED-4DB2-BD59-A6C34878D82A}">
                    <a16:rowId xmlns:a16="http://schemas.microsoft.com/office/drawing/2014/main" val="10012"/>
                  </a:ext>
                </a:extLst>
              </a:tr>
            </a:tbl>
          </a:graphicData>
        </a:graphic>
      </p:graphicFrame>
      <p:sp>
        <p:nvSpPr>
          <p:cNvPr id="7" name="Footer Placeholder 4"/>
          <p:cNvSpPr>
            <a:spLocks noGrp="1"/>
          </p:cNvSpPr>
          <p:nvPr>
            <p:ph type="ftr" sz="quarter" idx="10"/>
          </p:nvPr>
        </p:nvSpPr>
        <p:spPr>
          <a:xfrm>
            <a:off x="5076825" y="6453188"/>
            <a:ext cx="3838575" cy="404812"/>
          </a:xfrm>
        </p:spPr>
        <p:txBody>
          <a:bodyPr/>
          <a:lstStyle/>
          <a:p>
            <a:pPr>
              <a:defRPr/>
            </a:pPr>
            <a:r>
              <a:rPr lang="en-GB" dirty="0" smtClean="0"/>
              <a:t>25 September 2017: </a:t>
            </a:r>
            <a:r>
              <a:rPr lang="en-GB" dirty="0" err="1" smtClean="0"/>
              <a:t>SDW_Baltimore</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500"/>
                                        <p:tgtEl>
                                          <p:spTgt spid="5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fade">
                                      <p:cBhvr>
                                        <p:cTn id="12" dur="500"/>
                                        <p:tgtEl>
                                          <p:spTgt spid="51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fade">
                                      <p:cBhvr>
                                        <p:cTn id="17" dur="500"/>
                                        <p:tgtEl>
                                          <p:spTgt spid="51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123">
                                            <p:txEl>
                                              <p:pRg st="3" end="3"/>
                                            </p:txEl>
                                          </p:spTgt>
                                        </p:tgtEl>
                                        <p:attrNameLst>
                                          <p:attrName>style.visibility</p:attrName>
                                        </p:attrNameLst>
                                      </p:cBhvr>
                                      <p:to>
                                        <p:strVal val="visible"/>
                                      </p:to>
                                    </p:set>
                                    <p:animEffect transition="in" filter="fade">
                                      <p:cBhvr>
                                        <p:cTn id="22" dur="500"/>
                                        <p:tgtEl>
                                          <p:spTgt spid="51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9" descr="m13_sdssi_300mm_aoof_avg"/>
          <p:cNvPicPr>
            <a:picLocks noChangeAspect="1" noChangeArrowheads="1"/>
          </p:cNvPicPr>
          <p:nvPr/>
        </p:nvPicPr>
        <p:blipFill>
          <a:blip r:embed="rId3" cstate="print"/>
          <a:srcRect/>
          <a:stretch>
            <a:fillRect/>
          </a:stretch>
        </p:blipFill>
        <p:spPr bwMode="auto">
          <a:xfrm>
            <a:off x="3563938" y="765175"/>
            <a:ext cx="5327650" cy="5168900"/>
          </a:xfrm>
          <a:prstGeom prst="rect">
            <a:avLst/>
          </a:prstGeom>
          <a:noFill/>
          <a:ln w="9525">
            <a:noFill/>
            <a:miter lim="800000"/>
            <a:headEnd/>
            <a:tailEnd/>
          </a:ln>
        </p:spPr>
      </p:pic>
      <p:pic>
        <p:nvPicPr>
          <p:cNvPr id="314378" name="Picture 10" descr="m13_sdssi_300mm_aoon_10p"/>
          <p:cNvPicPr>
            <a:picLocks noChangeAspect="1" noChangeArrowheads="1"/>
          </p:cNvPicPr>
          <p:nvPr/>
        </p:nvPicPr>
        <p:blipFill>
          <a:blip r:embed="rId4" cstate="print"/>
          <a:srcRect/>
          <a:stretch>
            <a:fillRect/>
          </a:stretch>
        </p:blipFill>
        <p:spPr bwMode="auto">
          <a:xfrm>
            <a:off x="3419475" y="765175"/>
            <a:ext cx="5329238" cy="5194300"/>
          </a:xfrm>
          <a:prstGeom prst="rect">
            <a:avLst/>
          </a:prstGeom>
          <a:noFill/>
          <a:ln w="9525">
            <a:noFill/>
            <a:miter lim="800000"/>
            <a:headEnd/>
            <a:tailEnd/>
          </a:ln>
        </p:spPr>
      </p:pic>
      <p:sp>
        <p:nvSpPr>
          <p:cNvPr id="20484" name="Rectangle 2"/>
          <p:cNvSpPr>
            <a:spLocks noGrp="1" noChangeArrowheads="1"/>
          </p:cNvSpPr>
          <p:nvPr>
            <p:ph type="body" idx="1"/>
          </p:nvPr>
        </p:nvSpPr>
        <p:spPr>
          <a:xfrm>
            <a:off x="0" y="836712"/>
            <a:ext cx="3275856" cy="5040312"/>
          </a:xfrm>
        </p:spPr>
        <p:txBody>
          <a:bodyPr/>
          <a:lstStyle/>
          <a:p>
            <a:pPr>
              <a:spcBef>
                <a:spcPct val="50000"/>
              </a:spcBef>
            </a:pPr>
            <a:r>
              <a:rPr lang="en-GB" dirty="0" smtClean="0"/>
              <a:t>Globular cluster M13 on the Palomar 5m.</a:t>
            </a:r>
          </a:p>
          <a:p>
            <a:pPr>
              <a:spcBef>
                <a:spcPct val="50000"/>
              </a:spcBef>
            </a:pPr>
            <a:r>
              <a:rPr lang="en-GB" dirty="0" smtClean="0"/>
              <a:t>Seeing ~650 </a:t>
            </a:r>
            <a:r>
              <a:rPr lang="en-GB" dirty="0" err="1" smtClean="0"/>
              <a:t>mas</a:t>
            </a:r>
            <a:r>
              <a:rPr lang="en-GB" dirty="0" smtClean="0"/>
              <a:t>.</a:t>
            </a:r>
          </a:p>
          <a:p>
            <a:pPr>
              <a:spcBef>
                <a:spcPct val="50000"/>
              </a:spcBef>
            </a:pPr>
            <a:r>
              <a:rPr lang="en-GB" dirty="0" smtClean="0"/>
              <a:t>PALMAO system and our EMCCD Camera.  </a:t>
            </a:r>
          </a:p>
          <a:p>
            <a:pPr>
              <a:spcBef>
                <a:spcPct val="50000"/>
              </a:spcBef>
            </a:pPr>
            <a:r>
              <a:rPr lang="en-GB" dirty="0" smtClean="0"/>
              <a:t>Achieved 17% </a:t>
            </a:r>
            <a:r>
              <a:rPr lang="en-GB" dirty="0" err="1" smtClean="0"/>
              <a:t>Strehl</a:t>
            </a:r>
            <a:r>
              <a:rPr lang="en-GB" dirty="0" smtClean="0"/>
              <a:t> ratio in I-band, giving ~35 </a:t>
            </a:r>
            <a:r>
              <a:rPr lang="en-GB" dirty="0" err="1" smtClean="0"/>
              <a:t>mas</a:t>
            </a:r>
            <a:r>
              <a:rPr lang="en-GB" dirty="0" smtClean="0"/>
              <a:t> resolution.</a:t>
            </a:r>
          </a:p>
          <a:p>
            <a:pPr>
              <a:spcBef>
                <a:spcPct val="50000"/>
              </a:spcBef>
            </a:pPr>
            <a:r>
              <a:rPr lang="en-GB" dirty="0" smtClean="0"/>
              <a:t>This is the highest resolution image ever taken in the visible on faint targets.</a:t>
            </a:r>
          </a:p>
        </p:txBody>
      </p:sp>
      <p:sp>
        <p:nvSpPr>
          <p:cNvPr id="20485" name="Text Box 3"/>
          <p:cNvSpPr txBox="1">
            <a:spLocks noChangeArrowheads="1"/>
          </p:cNvSpPr>
          <p:nvPr/>
        </p:nvSpPr>
        <p:spPr bwMode="auto">
          <a:xfrm>
            <a:off x="1042988" y="115888"/>
            <a:ext cx="6408737" cy="584200"/>
          </a:xfrm>
          <a:prstGeom prst="rect">
            <a:avLst/>
          </a:prstGeom>
          <a:noFill/>
          <a:ln w="9525">
            <a:noFill/>
            <a:miter lim="800000"/>
            <a:headEnd/>
            <a:tailEnd/>
          </a:ln>
        </p:spPr>
        <p:txBody>
          <a:bodyPr>
            <a:spAutoFit/>
          </a:bodyPr>
          <a:lstStyle/>
          <a:p>
            <a:pPr algn="ctr" eaLnBrk="0" hangingPunct="0">
              <a:spcBef>
                <a:spcPct val="50000"/>
              </a:spcBef>
            </a:pPr>
            <a:r>
              <a:rPr lang="en-GB" sz="3200" b="1" dirty="0"/>
              <a:t>Large Telescope Lucky Imaging.</a:t>
            </a:r>
          </a:p>
        </p:txBody>
      </p:sp>
      <p:sp>
        <p:nvSpPr>
          <p:cNvPr id="7" name="Footer Placeholder 4"/>
          <p:cNvSpPr>
            <a:spLocks noGrp="1"/>
          </p:cNvSpPr>
          <p:nvPr>
            <p:ph type="ftr" sz="quarter" idx="10"/>
          </p:nvPr>
        </p:nvSpPr>
        <p:spPr>
          <a:xfrm>
            <a:off x="5076825" y="6453188"/>
            <a:ext cx="3838575" cy="404812"/>
          </a:xfrm>
        </p:spPr>
        <p:txBody>
          <a:bodyPr/>
          <a:lstStyle/>
          <a:p>
            <a:pPr>
              <a:defRPr/>
            </a:pPr>
            <a:r>
              <a:rPr lang="en-GB" dirty="0" smtClean="0"/>
              <a:t>25 September 2017: </a:t>
            </a:r>
            <a:r>
              <a:rPr lang="en-GB" dirty="0" err="1" smtClean="0"/>
              <a:t>SDW_Baltimore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14378"/>
                                        </p:tgtEl>
                                        <p:attrNameLst>
                                          <p:attrName>style.visibility</p:attrName>
                                        </p:attrNameLst>
                                      </p:cBhvr>
                                      <p:to>
                                        <p:strVal val="visible"/>
                                      </p:to>
                                    </p:set>
                                    <p:animEffect transition="in" filter="blinds(horizontal)">
                                      <p:cBhvr>
                                        <p:cTn id="7" dur="500"/>
                                        <p:tgtEl>
                                          <p:spTgt spid="314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4326" y="228600"/>
            <a:ext cx="8639174" cy="765313"/>
          </a:xfrm>
        </p:spPr>
        <p:txBody>
          <a:bodyPr>
            <a:normAutofit/>
          </a:bodyPr>
          <a:lstStyle/>
          <a:p>
            <a:pPr marL="342900" indent="-342900"/>
            <a:r>
              <a:rPr lang="en-GB" dirty="0" smtClean="0"/>
              <a:t>Advances on the Palomar configuration</a:t>
            </a:r>
            <a:endParaRPr lang="en-GB" dirty="0"/>
          </a:p>
        </p:txBody>
      </p:sp>
      <p:sp>
        <p:nvSpPr>
          <p:cNvPr id="4" name="Rectangle 2"/>
          <p:cNvSpPr txBox="1">
            <a:spLocks noChangeArrowheads="1"/>
          </p:cNvSpPr>
          <p:nvPr/>
        </p:nvSpPr>
        <p:spPr bwMode="auto">
          <a:xfrm>
            <a:off x="467544" y="830501"/>
            <a:ext cx="8280920" cy="15121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562100" indent="-228600" algn="l" rtl="0" eaLnBrk="0" fontAlgn="base" hangingPunct="0">
              <a:spcBef>
                <a:spcPct val="20000"/>
              </a:spcBef>
              <a:spcAft>
                <a:spcPct val="0"/>
              </a:spcAft>
              <a:buChar char="–"/>
              <a:defRPr sz="2000">
                <a:solidFill>
                  <a:schemeClr val="tx1"/>
                </a:solidFill>
                <a:latin typeface="+mn-lt"/>
              </a:defRPr>
            </a:lvl4pPr>
            <a:lvl5pPr marL="1981200" indent="-228600" algn="l" rtl="0" eaLnBrk="0" fontAlgn="base" hangingPunct="0">
              <a:spcBef>
                <a:spcPct val="20000"/>
              </a:spcBef>
              <a:spcAft>
                <a:spcPct val="0"/>
              </a:spcAft>
              <a:buChar char="»"/>
              <a:defRPr sz="2000">
                <a:solidFill>
                  <a:schemeClr val="tx1"/>
                </a:solidFill>
                <a:latin typeface="+mn-lt"/>
              </a:defRPr>
            </a:lvl5pPr>
            <a:lvl6pPr marL="2438400" indent="-228600" algn="l" rtl="0" eaLnBrk="0" fontAlgn="base" hangingPunct="0">
              <a:spcBef>
                <a:spcPct val="20000"/>
              </a:spcBef>
              <a:spcAft>
                <a:spcPct val="0"/>
              </a:spcAft>
              <a:buChar char="»"/>
              <a:defRPr>
                <a:solidFill>
                  <a:schemeClr val="tx1"/>
                </a:solidFill>
                <a:latin typeface="+mn-lt"/>
              </a:defRPr>
            </a:lvl6pPr>
            <a:lvl7pPr marL="2895600" indent="-228600" algn="l" rtl="0" eaLnBrk="0" fontAlgn="base" hangingPunct="0">
              <a:spcBef>
                <a:spcPct val="20000"/>
              </a:spcBef>
              <a:spcAft>
                <a:spcPct val="0"/>
              </a:spcAft>
              <a:buChar char="»"/>
              <a:defRPr>
                <a:solidFill>
                  <a:schemeClr val="tx1"/>
                </a:solidFill>
                <a:latin typeface="+mn-lt"/>
              </a:defRPr>
            </a:lvl7pPr>
            <a:lvl8pPr marL="3352800" indent="-228600" algn="l" rtl="0" eaLnBrk="0" fontAlgn="base" hangingPunct="0">
              <a:spcBef>
                <a:spcPct val="20000"/>
              </a:spcBef>
              <a:spcAft>
                <a:spcPct val="0"/>
              </a:spcAft>
              <a:buChar char="»"/>
              <a:defRPr>
                <a:solidFill>
                  <a:schemeClr val="tx1"/>
                </a:solidFill>
                <a:latin typeface="+mn-lt"/>
              </a:defRPr>
            </a:lvl8pPr>
            <a:lvl9pPr marL="3810000" indent="-228600" algn="l" rtl="0" eaLnBrk="0" fontAlgn="base" hangingPunct="0">
              <a:spcBef>
                <a:spcPct val="20000"/>
              </a:spcBef>
              <a:spcAft>
                <a:spcPct val="0"/>
              </a:spcAft>
              <a:buChar char="»"/>
              <a:defRPr>
                <a:solidFill>
                  <a:schemeClr val="tx1"/>
                </a:solidFill>
                <a:latin typeface="+mn-lt"/>
              </a:defRPr>
            </a:lvl9pPr>
          </a:lstStyle>
          <a:p>
            <a:pPr>
              <a:buFont typeface="Arial" pitchFamily="34" charset="0"/>
              <a:buChar char="•"/>
            </a:pPr>
            <a:r>
              <a:rPr lang="en-GB" dirty="0" smtClean="0"/>
              <a:t>Most AO </a:t>
            </a:r>
            <a:r>
              <a:rPr lang="en-GB" dirty="0"/>
              <a:t>effort is </a:t>
            </a:r>
            <a:r>
              <a:rPr lang="en-GB" dirty="0" smtClean="0"/>
              <a:t>for very </a:t>
            </a:r>
            <a:r>
              <a:rPr lang="en-GB" dirty="0"/>
              <a:t>high order correction </a:t>
            </a:r>
            <a:r>
              <a:rPr lang="en-GB" dirty="0" smtClean="0"/>
              <a:t>for exoplanets.</a:t>
            </a:r>
          </a:p>
          <a:p>
            <a:pPr>
              <a:buFont typeface="Arial" pitchFamily="34" charset="0"/>
              <a:buChar char="•"/>
            </a:pPr>
            <a:r>
              <a:rPr lang="en-GB" dirty="0" smtClean="0"/>
              <a:t> Our AO work targets much fainter reference stars.</a:t>
            </a:r>
          </a:p>
        </p:txBody>
      </p:sp>
      <p:pic>
        <p:nvPicPr>
          <p:cNvPr id="6" name="Picture 5" descr="WHT_0_1000km_650nm.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1081" y="1700808"/>
            <a:ext cx="8229390" cy="2743130"/>
          </a:xfrm>
          <a:prstGeom prst="rect">
            <a:avLst/>
          </a:prstGeom>
        </p:spPr>
      </p:pic>
      <p:sp>
        <p:nvSpPr>
          <p:cNvPr id="7" name="Rectangle 2"/>
          <p:cNvSpPr txBox="1">
            <a:spLocks noChangeArrowheads="1"/>
          </p:cNvSpPr>
          <p:nvPr/>
        </p:nvSpPr>
        <p:spPr bwMode="auto">
          <a:xfrm>
            <a:off x="384076" y="4509120"/>
            <a:ext cx="8447856" cy="17510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562100" indent="-228600" algn="l" rtl="0" eaLnBrk="0" fontAlgn="base" hangingPunct="0">
              <a:spcBef>
                <a:spcPct val="20000"/>
              </a:spcBef>
              <a:spcAft>
                <a:spcPct val="0"/>
              </a:spcAft>
              <a:buChar char="–"/>
              <a:defRPr sz="2000">
                <a:solidFill>
                  <a:schemeClr val="tx1"/>
                </a:solidFill>
                <a:latin typeface="+mn-lt"/>
              </a:defRPr>
            </a:lvl4pPr>
            <a:lvl5pPr marL="1981200" indent="-228600" algn="l" rtl="0" eaLnBrk="0" fontAlgn="base" hangingPunct="0">
              <a:spcBef>
                <a:spcPct val="20000"/>
              </a:spcBef>
              <a:spcAft>
                <a:spcPct val="0"/>
              </a:spcAft>
              <a:buChar char="»"/>
              <a:defRPr sz="2000">
                <a:solidFill>
                  <a:schemeClr val="tx1"/>
                </a:solidFill>
                <a:latin typeface="+mn-lt"/>
              </a:defRPr>
            </a:lvl5pPr>
            <a:lvl6pPr marL="2438400" indent="-228600" algn="l" rtl="0" eaLnBrk="0" fontAlgn="base" hangingPunct="0">
              <a:spcBef>
                <a:spcPct val="20000"/>
              </a:spcBef>
              <a:spcAft>
                <a:spcPct val="0"/>
              </a:spcAft>
              <a:buChar char="»"/>
              <a:defRPr>
                <a:solidFill>
                  <a:schemeClr val="tx1"/>
                </a:solidFill>
                <a:latin typeface="+mn-lt"/>
              </a:defRPr>
            </a:lvl6pPr>
            <a:lvl7pPr marL="2895600" indent="-228600" algn="l" rtl="0" eaLnBrk="0" fontAlgn="base" hangingPunct="0">
              <a:spcBef>
                <a:spcPct val="20000"/>
              </a:spcBef>
              <a:spcAft>
                <a:spcPct val="0"/>
              </a:spcAft>
              <a:buChar char="»"/>
              <a:defRPr>
                <a:solidFill>
                  <a:schemeClr val="tx1"/>
                </a:solidFill>
                <a:latin typeface="+mn-lt"/>
              </a:defRPr>
            </a:lvl7pPr>
            <a:lvl8pPr marL="3352800" indent="-228600" algn="l" rtl="0" eaLnBrk="0" fontAlgn="base" hangingPunct="0">
              <a:spcBef>
                <a:spcPct val="20000"/>
              </a:spcBef>
              <a:spcAft>
                <a:spcPct val="0"/>
              </a:spcAft>
              <a:buChar char="»"/>
              <a:defRPr>
                <a:solidFill>
                  <a:schemeClr val="tx1"/>
                </a:solidFill>
                <a:latin typeface="+mn-lt"/>
              </a:defRPr>
            </a:lvl8pPr>
            <a:lvl9pPr marL="3810000" indent="-228600" algn="l" rtl="0" eaLnBrk="0" fontAlgn="base" hangingPunct="0">
              <a:spcBef>
                <a:spcPct val="20000"/>
              </a:spcBef>
              <a:spcAft>
                <a:spcPct val="0"/>
              </a:spcAft>
              <a:buChar char="»"/>
              <a:defRPr>
                <a:solidFill>
                  <a:schemeClr val="tx1"/>
                </a:solidFill>
                <a:latin typeface="+mn-lt"/>
              </a:defRPr>
            </a:lvl9pPr>
          </a:lstStyle>
          <a:p>
            <a:pPr marL="514350" lvl="1" indent="-342900">
              <a:buFont typeface="Arial" panose="020B0604020202020204" pitchFamily="34" charset="0"/>
              <a:buChar char="•"/>
            </a:pPr>
            <a:r>
              <a:rPr lang="en-GB" dirty="0"/>
              <a:t>Pupil plane (NOT focal plane) sensor, sensitive to low and high orders</a:t>
            </a:r>
          </a:p>
          <a:p>
            <a:pPr marL="514350" lvl="1" indent="-342900">
              <a:buFont typeface="Arial" panose="020B0604020202020204" pitchFamily="34" charset="0"/>
              <a:buChar char="•"/>
            </a:pPr>
            <a:r>
              <a:rPr lang="en-GB" dirty="0"/>
              <a:t>Reconstruction with </a:t>
            </a:r>
            <a:r>
              <a:rPr lang="en-GB" dirty="0" smtClean="0"/>
              <a:t>≈x100-1000 </a:t>
            </a:r>
            <a:r>
              <a:rPr lang="en-GB" dirty="0"/>
              <a:t>fewer </a:t>
            </a:r>
            <a:r>
              <a:rPr lang="en-GB" dirty="0" smtClean="0"/>
              <a:t>photons, </a:t>
            </a:r>
            <a:r>
              <a:rPr lang="en-GB" dirty="0" smtClean="0"/>
              <a:t>star </a:t>
            </a:r>
            <a:r>
              <a:rPr lang="en-GB" dirty="0" smtClean="0"/>
              <a:t>or compact galaxy.</a:t>
            </a:r>
          </a:p>
          <a:p>
            <a:pPr marL="514350" lvl="1" indent="-342900">
              <a:buFont typeface="Arial" panose="020B0604020202020204" pitchFamily="34" charset="0"/>
              <a:buChar char="•"/>
            </a:pPr>
            <a:r>
              <a:rPr lang="en-GB" dirty="0" smtClean="0"/>
              <a:t>At </a:t>
            </a:r>
            <a:r>
              <a:rPr lang="en-GB" dirty="0"/>
              <a:t>the lowest light levels will still produce a limited degree of correction.</a:t>
            </a:r>
          </a:p>
          <a:p>
            <a:pPr marL="514350" lvl="1" indent="-342900">
              <a:buFont typeface="Arial" panose="020B0604020202020204" pitchFamily="34" charset="0"/>
              <a:buChar char="•"/>
            </a:pPr>
            <a:r>
              <a:rPr lang="en-GB" dirty="0"/>
              <a:t>“Good enough” approach: </a:t>
            </a:r>
            <a:r>
              <a:rPr lang="en-GB" dirty="0" smtClean="0"/>
              <a:t>Lucky </a:t>
            </a:r>
            <a:r>
              <a:rPr lang="en-GB" dirty="0"/>
              <a:t>Imaging </a:t>
            </a:r>
            <a:r>
              <a:rPr lang="en-GB" dirty="0" smtClean="0"/>
              <a:t>uses </a:t>
            </a:r>
            <a:r>
              <a:rPr lang="en-GB" dirty="0"/>
              <a:t>a degree of selection</a:t>
            </a:r>
          </a:p>
        </p:txBody>
      </p:sp>
      <p:sp>
        <p:nvSpPr>
          <p:cNvPr id="8" name="Footer Placeholder 4"/>
          <p:cNvSpPr>
            <a:spLocks noGrp="1"/>
          </p:cNvSpPr>
          <p:nvPr>
            <p:ph type="ftr" sz="quarter" idx="10"/>
          </p:nvPr>
        </p:nvSpPr>
        <p:spPr>
          <a:xfrm>
            <a:off x="5076825" y="6453188"/>
            <a:ext cx="3838575" cy="404812"/>
          </a:xfrm>
        </p:spPr>
        <p:txBody>
          <a:bodyPr/>
          <a:lstStyle/>
          <a:p>
            <a:pPr>
              <a:defRPr/>
            </a:pPr>
            <a:r>
              <a:rPr lang="en-GB" dirty="0" smtClean="0"/>
              <a:t>25 September 2017: </a:t>
            </a:r>
            <a:r>
              <a:rPr lang="en-GB" dirty="0" err="1" smtClean="0"/>
              <a:t>SDW_Baltimore</a:t>
            </a:r>
            <a:endParaRPr lang="en-US" dirty="0"/>
          </a:p>
        </p:txBody>
      </p:sp>
    </p:spTree>
    <p:extLst>
      <p:ext uri="{BB962C8B-B14F-4D97-AF65-F5344CB8AC3E}">
        <p14:creationId xmlns:p14="http://schemas.microsoft.com/office/powerpoint/2010/main" val="238385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2000"/>
                                        <p:tgtEl>
                                          <p:spTgt spid="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2000"/>
                                        <p:tgtEl>
                                          <p:spTgt spid="7">
                                            <p:txEl>
                                              <p:pRg st="1" end="1"/>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2000"/>
                                        <p:tgtEl>
                                          <p:spTgt spid="7">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fade">
                                      <p:cBhvr>
                                        <p:cTn id="26" dur="2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8800" y="228600"/>
            <a:ext cx="5867400" cy="608112"/>
          </a:xfrm>
        </p:spPr>
        <p:txBody>
          <a:bodyPr/>
          <a:lstStyle/>
          <a:p>
            <a:r>
              <a:rPr lang="en-GB" dirty="0" smtClean="0"/>
              <a:t>Wavefront Reconstruction</a:t>
            </a:r>
            <a:endParaRPr lang="en-GB" dirty="0"/>
          </a:p>
        </p:txBody>
      </p:sp>
      <p:sp>
        <p:nvSpPr>
          <p:cNvPr id="4" name="Rectangle 2"/>
          <p:cNvSpPr txBox="1">
            <a:spLocks noChangeArrowheads="1"/>
          </p:cNvSpPr>
          <p:nvPr/>
        </p:nvSpPr>
        <p:spPr bwMode="auto">
          <a:xfrm>
            <a:off x="179512" y="908720"/>
            <a:ext cx="5256584" cy="47087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562100" indent="-228600" algn="l" rtl="0" eaLnBrk="0" fontAlgn="base" hangingPunct="0">
              <a:spcBef>
                <a:spcPct val="20000"/>
              </a:spcBef>
              <a:spcAft>
                <a:spcPct val="0"/>
              </a:spcAft>
              <a:buChar char="–"/>
              <a:defRPr sz="2000">
                <a:solidFill>
                  <a:schemeClr val="tx1"/>
                </a:solidFill>
                <a:latin typeface="+mn-lt"/>
              </a:defRPr>
            </a:lvl4pPr>
            <a:lvl5pPr marL="1981200" indent="-228600" algn="l" rtl="0" eaLnBrk="0" fontAlgn="base" hangingPunct="0">
              <a:spcBef>
                <a:spcPct val="20000"/>
              </a:spcBef>
              <a:spcAft>
                <a:spcPct val="0"/>
              </a:spcAft>
              <a:buChar char="»"/>
              <a:defRPr sz="2000">
                <a:solidFill>
                  <a:schemeClr val="tx1"/>
                </a:solidFill>
                <a:latin typeface="+mn-lt"/>
              </a:defRPr>
            </a:lvl5pPr>
            <a:lvl6pPr marL="2438400" indent="-228600" algn="l" rtl="0" eaLnBrk="0" fontAlgn="base" hangingPunct="0">
              <a:spcBef>
                <a:spcPct val="20000"/>
              </a:spcBef>
              <a:spcAft>
                <a:spcPct val="0"/>
              </a:spcAft>
              <a:buChar char="»"/>
              <a:defRPr>
                <a:solidFill>
                  <a:schemeClr val="tx1"/>
                </a:solidFill>
                <a:latin typeface="+mn-lt"/>
              </a:defRPr>
            </a:lvl6pPr>
            <a:lvl7pPr marL="2895600" indent="-228600" algn="l" rtl="0" eaLnBrk="0" fontAlgn="base" hangingPunct="0">
              <a:spcBef>
                <a:spcPct val="20000"/>
              </a:spcBef>
              <a:spcAft>
                <a:spcPct val="0"/>
              </a:spcAft>
              <a:buChar char="»"/>
              <a:defRPr>
                <a:solidFill>
                  <a:schemeClr val="tx1"/>
                </a:solidFill>
                <a:latin typeface="+mn-lt"/>
              </a:defRPr>
            </a:lvl7pPr>
            <a:lvl8pPr marL="3352800" indent="-228600" algn="l" rtl="0" eaLnBrk="0" fontAlgn="base" hangingPunct="0">
              <a:spcBef>
                <a:spcPct val="20000"/>
              </a:spcBef>
              <a:spcAft>
                <a:spcPct val="0"/>
              </a:spcAft>
              <a:buChar char="»"/>
              <a:defRPr>
                <a:solidFill>
                  <a:schemeClr val="tx1"/>
                </a:solidFill>
                <a:latin typeface="+mn-lt"/>
              </a:defRPr>
            </a:lvl8pPr>
            <a:lvl9pPr marL="3810000" indent="-228600" algn="l" rtl="0" eaLnBrk="0" fontAlgn="base" hangingPunct="0">
              <a:spcBef>
                <a:spcPct val="20000"/>
              </a:spcBef>
              <a:spcAft>
                <a:spcPct val="0"/>
              </a:spcAft>
              <a:buChar char="»"/>
              <a:defRPr>
                <a:solidFill>
                  <a:schemeClr val="tx1"/>
                </a:solidFill>
                <a:latin typeface="+mn-lt"/>
              </a:defRPr>
            </a:lvl9pPr>
          </a:lstStyle>
          <a:p>
            <a:r>
              <a:rPr lang="en-GB" dirty="0" smtClean="0"/>
              <a:t>The </a:t>
            </a:r>
            <a:r>
              <a:rPr lang="en-GB" dirty="0"/>
              <a:t>phase patterns are extracted with radon transforms (widely used in x-ray/MRI tomographic scanning systems).</a:t>
            </a:r>
          </a:p>
          <a:p>
            <a:r>
              <a:rPr lang="en-GB" dirty="0"/>
              <a:t>By interpolating these phase patterns we can extract the </a:t>
            </a:r>
            <a:r>
              <a:rPr lang="en-GB" dirty="0" smtClean="0"/>
              <a:t>phase </a:t>
            </a:r>
            <a:r>
              <a:rPr lang="en-GB" dirty="0"/>
              <a:t>error in the pupil plane.</a:t>
            </a:r>
          </a:p>
          <a:p>
            <a:r>
              <a:rPr lang="en-GB" dirty="0"/>
              <a:t>That output drives a deformable mirror (we use the ALPAO 241 actuator unit</a:t>
            </a:r>
            <a:r>
              <a:rPr lang="en-GB" dirty="0" smtClean="0"/>
              <a:t>) at 100 Hz.</a:t>
            </a:r>
            <a:endParaRPr lang="en-GB" dirty="0"/>
          </a:p>
          <a:p>
            <a:r>
              <a:rPr lang="en-GB" dirty="0"/>
              <a:t>We have run extensive simulations which confirms the performance we got on Palomar and in the laboratory.</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8827" y="1556792"/>
            <a:ext cx="3979908" cy="3520504"/>
          </a:xfrm>
          <a:prstGeom prst="rect">
            <a:avLst/>
          </a:prstGeom>
        </p:spPr>
      </p:pic>
      <p:sp>
        <p:nvSpPr>
          <p:cNvPr id="8" name="Footer Placeholder 4"/>
          <p:cNvSpPr>
            <a:spLocks noGrp="1"/>
          </p:cNvSpPr>
          <p:nvPr>
            <p:ph type="ftr" sz="quarter" idx="10"/>
          </p:nvPr>
        </p:nvSpPr>
        <p:spPr>
          <a:xfrm>
            <a:off x="5076825" y="6453188"/>
            <a:ext cx="3838575" cy="404812"/>
          </a:xfrm>
        </p:spPr>
        <p:txBody>
          <a:bodyPr/>
          <a:lstStyle/>
          <a:p>
            <a:pPr>
              <a:defRPr/>
            </a:pPr>
            <a:r>
              <a:rPr lang="en-GB" dirty="0" smtClean="0"/>
              <a:t>25 September 2017: </a:t>
            </a:r>
            <a:r>
              <a:rPr lang="en-GB" dirty="0" err="1" smtClean="0"/>
              <a:t>SDW_Baltimore</a:t>
            </a:r>
            <a:endParaRPr lang="en-US" dirty="0"/>
          </a:p>
        </p:txBody>
      </p:sp>
    </p:spTree>
    <p:extLst>
      <p:ext uri="{BB962C8B-B14F-4D97-AF65-F5344CB8AC3E}">
        <p14:creationId xmlns:p14="http://schemas.microsoft.com/office/powerpoint/2010/main" val="404597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29765</TotalTime>
  <Words>1330</Words>
  <Application>Microsoft Office PowerPoint</Application>
  <PresentationFormat>On-screen Show (4:3)</PresentationFormat>
  <Paragraphs>166</Paragraphs>
  <Slides>19</Slides>
  <Notes>15</Notes>
  <HiddenSlides>0</HiddenSlides>
  <MMClips>1</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3" baseType="lpstr">
      <vt:lpstr>Arial</vt:lpstr>
      <vt:lpstr>Times New Roman</vt:lpstr>
      <vt:lpstr>Default Design</vt:lpstr>
      <vt:lpstr>Photo Editor Photo</vt:lpstr>
      <vt:lpstr>Low Order Adaptive Optics with Very Faint Reference Stars</vt:lpstr>
      <vt:lpstr>PowerPoint Presentation</vt:lpstr>
      <vt:lpstr>PowerPoint Presentation</vt:lpstr>
      <vt:lpstr>PowerPoint Presentation</vt:lpstr>
      <vt:lpstr>PowerPoint Presentation</vt:lpstr>
      <vt:lpstr>Lucky Imaging on Much Larger (&gt;2.5m) Ground-Based Telescopes</vt:lpstr>
      <vt:lpstr>PowerPoint Presentation</vt:lpstr>
      <vt:lpstr>Advances on the Palomar configuration</vt:lpstr>
      <vt:lpstr>Wavefront Reconstruction</vt:lpstr>
      <vt:lpstr>Wavefront Reconstruction</vt:lpstr>
      <vt:lpstr>Wavefront Reconstruction</vt:lpstr>
      <vt:lpstr>Wavefront Reconstruction</vt:lpstr>
      <vt:lpstr>PowerPoint Presentation</vt:lpstr>
      <vt:lpstr>PowerPoint Presentation</vt:lpstr>
      <vt:lpstr>PowerPoint Presentation</vt:lpstr>
      <vt:lpstr>PowerPoint Presentation</vt:lpstr>
      <vt:lpstr>AOLI: Adaptive Optics Lucky Imager</vt:lpstr>
      <vt:lpstr>PowerPoint Presentation</vt:lpstr>
      <vt:lpstr>Lucky Imaging Group  Institute of Astronomy University of Cambridge, UK  cdm@ast.cam.ac.uk</vt:lpstr>
    </vt:vector>
  </TitlesOfParts>
  <Company>Cambridge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Institute of Astronomy</dc:creator>
  <cp:lastModifiedBy>cdm</cp:lastModifiedBy>
  <cp:revision>1042</cp:revision>
  <cp:lastPrinted>2001-07-10T17:37:14Z</cp:lastPrinted>
  <dcterms:created xsi:type="dcterms:W3CDTF">1999-02-06T19:08:02Z</dcterms:created>
  <dcterms:modified xsi:type="dcterms:W3CDTF">2017-09-19T13:38:54Z</dcterms:modified>
</cp:coreProperties>
</file>