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3245"/>
              <a:satOff val="-16002"/>
              <a:lumOff val="283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604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35100" y="3454400"/>
            <a:ext cx="21526500" cy="35687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7264400"/>
            <a:ext cx="215265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78900"/>
            <a:ext cx="19621500" cy="5851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06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effectLst>
                  <a:outerShdw blurRad="50800" dist="25400" dir="5400000" rotWithShape="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118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916214" indent="-598714" defTabSz="821531">
              <a:spcBef>
                <a:spcPts val="3300"/>
              </a:spcBef>
              <a:buSzPct val="171000"/>
              <a:defRPr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360714" indent="-598714" defTabSz="821531">
              <a:spcBef>
                <a:spcPts val="3300"/>
              </a:spcBef>
              <a:buSzPct val="171000"/>
              <a:defRPr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805214" indent="-598714" defTabSz="821531">
              <a:spcBef>
                <a:spcPts val="3300"/>
              </a:spcBef>
              <a:buSzPct val="171000"/>
              <a:defRPr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249714" indent="-598714" defTabSz="821531">
              <a:spcBef>
                <a:spcPts val="3300"/>
              </a:spcBef>
              <a:buSzPct val="171000"/>
              <a:defRPr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694214" indent="-598714" defTabSz="821531">
              <a:spcBef>
                <a:spcPts val="3300"/>
              </a:spcBef>
              <a:buSzPct val="171000"/>
              <a:defRPr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4597400" y="1067257"/>
            <a:ext cx="15177586" cy="8356601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35100" y="9677400"/>
            <a:ext cx="21526500" cy="1524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11430000"/>
            <a:ext cx="215265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1366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22400" y="4940300"/>
            <a:ext cx="21526500" cy="382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398500" y="596900"/>
            <a:ext cx="9525000" cy="12166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35100" y="584200"/>
            <a:ext cx="10769600" cy="64643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35100" y="7378700"/>
            <a:ext cx="107696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3898900"/>
            <a:ext cx="21526500" cy="8051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398500" y="3213100"/>
            <a:ext cx="9525000" cy="95758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435100" y="1003300"/>
            <a:ext cx="21526500" cy="2209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22400" y="3302000"/>
            <a:ext cx="10109200" cy="9398000"/>
          </a:xfrm>
          <a:prstGeom prst="rect">
            <a:avLst/>
          </a:prstGeom>
        </p:spPr>
        <p:txBody>
          <a:bodyPr/>
          <a:lstStyle>
            <a:lvl1pPr marL="481263" indent="-481263">
              <a:spcBef>
                <a:spcPts val="2000"/>
              </a:spcBef>
              <a:defRPr sz="4000"/>
            </a:lvl1pPr>
            <a:lvl2pPr marL="938463" indent="-481263">
              <a:spcBef>
                <a:spcPts val="2000"/>
              </a:spcBef>
              <a:defRPr sz="4000"/>
            </a:lvl2pPr>
            <a:lvl3pPr marL="1395663" indent="-481263">
              <a:spcBef>
                <a:spcPts val="2000"/>
              </a:spcBef>
              <a:defRPr sz="4000"/>
            </a:lvl3pPr>
            <a:lvl4pPr marL="1852863" indent="-481263">
              <a:spcBef>
                <a:spcPts val="2000"/>
              </a:spcBef>
              <a:defRPr sz="4000"/>
            </a:lvl4pPr>
            <a:lvl5pPr marL="2310063" indent="-481263">
              <a:spcBef>
                <a:spcPts val="2000"/>
              </a:spcBef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3919200" y="7912100"/>
            <a:ext cx="9017000" cy="48387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3919200" y="596900"/>
            <a:ext cx="9017000" cy="69088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422400" y="596900"/>
            <a:ext cx="12052300" cy="12166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35100" y="1574800"/>
            <a:ext cx="21526500" cy="1056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35100" y="330200"/>
            <a:ext cx="21526500" cy="356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49250"/>
            <a:ext cx="453238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61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10922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6383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21844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7305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32766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38227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43688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49149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Relationship Id="rId11" Type="http://schemas.openxmlformats.org/officeDocument/2006/relationships/image" Target="../media/image22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rrent Status of the Instrumentation Suite at the Large Binocular Telescope Observatory"/>
          <p:cNvSpPr txBox="1">
            <a:spLocks noGrp="1"/>
          </p:cNvSpPr>
          <p:nvPr>
            <p:ph type="ctrTitle"/>
          </p:nvPr>
        </p:nvSpPr>
        <p:spPr>
          <a:xfrm>
            <a:off x="397642" y="154723"/>
            <a:ext cx="23588716" cy="245008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Autofit/>
          </a:bodyPr>
          <a:lstStyle>
            <a:lvl1pPr>
              <a:defRPr sz="7200">
                <a:solidFill>
                  <a:schemeClr val="accent1">
                    <a:hueOff val="-372297"/>
                    <a:satOff val="10436"/>
                    <a:lumOff val="13831"/>
                  </a:schemeClr>
                </a:solidFill>
              </a:defRPr>
            </a:lvl1pPr>
          </a:lstStyle>
          <a:p>
            <a:r>
              <a:t>Current Status of the Instrumentation Suite at the Large Binocular Telescope Observatory</a:t>
            </a:r>
          </a:p>
        </p:txBody>
      </p:sp>
      <p:sp>
        <p:nvSpPr>
          <p:cNvPr id="129" name="Dr. Barry Rothberg…"/>
          <p:cNvSpPr txBox="1">
            <a:spLocks noGrp="1"/>
          </p:cNvSpPr>
          <p:nvPr>
            <p:ph type="subTitle" sz="quarter" idx="1"/>
          </p:nvPr>
        </p:nvSpPr>
        <p:spPr>
          <a:xfrm>
            <a:off x="2499142" y="10967092"/>
            <a:ext cx="19385716" cy="263184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700"/>
            </a:pPr>
            <a:r>
              <a:t>Dr. Barry Rothberg</a:t>
            </a:r>
          </a:p>
          <a:p>
            <a:pPr>
              <a:defRPr sz="4000"/>
            </a:pPr>
            <a:r>
              <a:t>Staff Astronomer</a:t>
            </a:r>
          </a:p>
          <a:p>
            <a:pPr>
              <a:defRPr sz="3500"/>
            </a:pPr>
            <a:r>
              <a:t>(LBTO)</a:t>
            </a:r>
          </a:p>
          <a:p>
            <a:pPr>
              <a:defRPr sz="2400"/>
            </a:pPr>
            <a:r>
              <a:t>(And special thanks to information provided by participants from the 2017 LBTO User's Meeting)</a:t>
            </a:r>
          </a:p>
        </p:txBody>
      </p:sp>
      <p:pic>
        <p:nvPicPr>
          <p:cNvPr id="130" name="LBC_Mount_Mosaic-small.jpg" descr="LBC_Mount_Mosaic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990" y="2765840"/>
            <a:ext cx="16281439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closeup_open_night_LBT.jpg" descr="closeup_open_night_LB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52322" y="2765840"/>
            <a:ext cx="6859235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LogoNew2.jpg" descr="LogoNew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810" y="10546875"/>
            <a:ext cx="2718276" cy="2863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Large Binocular Telescope Interferometry (23m)"/>
          <p:cNvSpPr txBox="1">
            <a:spLocks noGrp="1"/>
          </p:cNvSpPr>
          <p:nvPr>
            <p:ph type="title"/>
          </p:nvPr>
        </p:nvSpPr>
        <p:spPr>
          <a:xfrm>
            <a:off x="228367" y="-17973"/>
            <a:ext cx="23927266" cy="12627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/>
            </a:lvl1pPr>
          </a:lstStyle>
          <a:p>
            <a:r>
              <a:t>Large Binocular Telescope Interferometry (23m)</a:t>
            </a:r>
          </a:p>
        </p:txBody>
      </p:sp>
      <p:sp>
        <p:nvSpPr>
          <p:cNvPr id="305" name="Instrument P.I. Phil Hinz (University of Arizona)…"/>
          <p:cNvSpPr txBox="1"/>
          <p:nvPr/>
        </p:nvSpPr>
        <p:spPr>
          <a:xfrm>
            <a:off x="42187" y="8280960"/>
            <a:ext cx="11469253" cy="545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Instrument P.I. Phil Hinz (University of Arizona) 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Fizeau imaging combines fringes - uses baseline to get improved PSF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Nulling interferometry - destructive interference acts as mask 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Instruments can also be used in single-eye mode</a:t>
            </a:r>
          </a:p>
          <a:p>
            <a:pPr marL="925094" lvl="1" indent="-467894" algn="l">
              <a:spcBef>
                <a:spcPts val="1000"/>
              </a:spcBef>
              <a:buSzPct val="100000"/>
              <a:buChar char="•"/>
              <a:defRPr sz="2600">
                <a:solidFill>
                  <a:srgbClr val="EBEBEB"/>
                </a:solidFill>
              </a:defRPr>
            </a:pPr>
            <a:r>
              <a:t>Can place the two beams onto single detector</a:t>
            </a:r>
          </a:p>
          <a:p>
            <a:pPr marL="925094" lvl="1" indent="-467894" algn="l">
              <a:spcBef>
                <a:spcPts val="1000"/>
              </a:spcBef>
              <a:buSzPct val="100000"/>
              <a:buChar char="•"/>
              <a:defRPr sz="2600">
                <a:solidFill>
                  <a:srgbClr val="EBEBEB"/>
                </a:solidFill>
              </a:defRPr>
            </a:pPr>
            <a:r>
              <a:t>Can use "wall-eyed" mode - point mirrors at edge of limits to beat small FOVs</a:t>
            </a:r>
          </a:p>
          <a:p>
            <a:pPr marL="925094" lvl="1" indent="-467894" algn="l">
              <a:spcBef>
                <a:spcPts val="1000"/>
              </a:spcBef>
              <a:buSzPct val="100000"/>
              <a:buChar char="•"/>
              <a:defRPr sz="2600">
                <a:solidFill>
                  <a:srgbClr val="EBEBEB"/>
                </a:solidFill>
              </a:defRPr>
            </a:pPr>
            <a:r>
              <a:t>L/M-band resolution ~ HST/optical or K-band AO (8-10m)</a:t>
            </a:r>
          </a:p>
        </p:txBody>
      </p:sp>
      <p:pic>
        <p:nvPicPr>
          <p:cNvPr id="306" name="f4614.png" descr="f4614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311" y="1295229"/>
            <a:ext cx="11648249" cy="7016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o_europa_stack.gif" descr="io_europa_stack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8948" y="9174012"/>
            <a:ext cx="4431886" cy="44604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" name="Group"/>
          <p:cNvGrpSpPr/>
          <p:nvPr/>
        </p:nvGrpSpPr>
        <p:grpSpPr>
          <a:xfrm>
            <a:off x="11453393" y="9177839"/>
            <a:ext cx="8483601" cy="4259369"/>
            <a:chOff x="0" y="0"/>
            <a:chExt cx="8483600" cy="4259368"/>
          </a:xfrm>
        </p:grpSpPr>
        <p:pic>
          <p:nvPicPr>
            <p:cNvPr id="308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483600" cy="2395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De Kleer et al., (2017)"/>
            <p:cNvSpPr txBox="1"/>
            <p:nvPr/>
          </p:nvSpPr>
          <p:spPr>
            <a:xfrm>
              <a:off x="1639254" y="3781243"/>
              <a:ext cx="5205092" cy="478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ts val="5600"/>
                </a:lnSpc>
                <a:defRPr sz="1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>
                  <a:effectLst/>
                </a:defRPr>
              </a:pPr>
              <a:r>
                <a:t>De Kleer et al., (2017)</a:t>
              </a:r>
            </a:p>
          </p:txBody>
        </p:sp>
        <p:sp>
          <p:nvSpPr>
            <p:cNvPr id="310" name="Occultation of Loki Patera on Io by Europa @4.8μm (M-band)…"/>
            <p:cNvSpPr txBox="1"/>
            <p:nvPr/>
          </p:nvSpPr>
          <p:spPr>
            <a:xfrm>
              <a:off x="172938" y="2371993"/>
              <a:ext cx="8137725" cy="141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57200" indent="-457200" algn="l">
                <a:buSzPct val="100000"/>
                <a:buChar char="•"/>
                <a:defRPr sz="2100">
                  <a:solidFill>
                    <a:srgbClr val="EBEBEB"/>
                  </a:solidFill>
                </a:defRPr>
              </a:pPr>
              <a:r>
                <a:t>Occultation of Loki Patera on Io by Europa @4.8μm (M-band)</a:t>
              </a:r>
            </a:p>
            <a:p>
              <a:pPr marL="457200" indent="-457200" algn="l">
                <a:buSzPct val="100000"/>
                <a:buChar char="•"/>
                <a:defRPr sz="2100">
                  <a:solidFill>
                    <a:srgbClr val="EBEBEB"/>
                  </a:solidFill>
                </a:defRPr>
              </a:pPr>
              <a:r>
                <a:t>Water ice on Europa’s surface absorbs incident sunlight</a:t>
              </a:r>
            </a:p>
            <a:p>
              <a:pPr marL="457200" indent="-457200" algn="l">
                <a:buSzPct val="100000"/>
                <a:buChar char="•"/>
                <a:defRPr sz="2100">
                  <a:solidFill>
                    <a:srgbClr val="EBEBEB"/>
                  </a:solidFill>
                </a:defRPr>
              </a:pPr>
              <a:r>
                <a:t>Io’s surface is more reflective at this wavelength</a:t>
              </a:r>
            </a:p>
            <a:p>
              <a:pPr marL="457200" indent="-457200" algn="l">
                <a:buSzPct val="100000"/>
                <a:buChar char="•"/>
                <a:defRPr sz="2100">
                  <a:solidFill>
                    <a:srgbClr val="EBEBEB"/>
                  </a:solidFill>
                </a:defRPr>
              </a:pPr>
              <a:r>
                <a:t>at L-band (3.3μm) - spatial resolution on Io ~70km</a:t>
              </a:r>
            </a:p>
          </p:txBody>
        </p:sp>
      </p:grpSp>
      <p:grpSp>
        <p:nvGrpSpPr>
          <p:cNvPr id="314" name="Group"/>
          <p:cNvGrpSpPr/>
          <p:nvPr/>
        </p:nvGrpSpPr>
        <p:grpSpPr>
          <a:xfrm>
            <a:off x="11726229" y="1267476"/>
            <a:ext cx="12576969" cy="7658625"/>
            <a:chOff x="0" y="0"/>
            <a:chExt cx="12576967" cy="7658623"/>
          </a:xfrm>
        </p:grpSpPr>
        <p:pic>
          <p:nvPicPr>
            <p:cNvPr id="312" name="LBTI_Sertel.jpg" descr="LBTI_Sertel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576968" cy="7658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{"/>
            <p:cNvSpPr txBox="1"/>
            <p:nvPr/>
          </p:nvSpPr>
          <p:spPr>
            <a:xfrm>
              <a:off x="5263555" y="3382122"/>
              <a:ext cx="354890" cy="1068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400">
                  <a:solidFill>
                    <a:schemeClr val="accent5"/>
                  </a:solidFill>
                </a:defRPr>
              </a:lvl1pPr>
            </a:lstStyle>
            <a:p>
              <a:r>
                <a:t>{</a:t>
              </a:r>
            </a:p>
          </p:txBody>
        </p:sp>
      </p:grpSp>
      <p:grpSp>
        <p:nvGrpSpPr>
          <p:cNvPr id="317" name="Group"/>
          <p:cNvGrpSpPr/>
          <p:nvPr/>
        </p:nvGrpSpPr>
        <p:grpSpPr>
          <a:xfrm>
            <a:off x="12093244" y="9194797"/>
            <a:ext cx="7203900" cy="4052193"/>
            <a:chOff x="0" y="0"/>
            <a:chExt cx="7203898" cy="4052192"/>
          </a:xfrm>
        </p:grpSpPr>
        <p:pic>
          <p:nvPicPr>
            <p:cNvPr id="315" name="Io_Maps.jpg" descr="Io_Maps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203899" cy="4052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Map of Io (Conrad et al. 2015) Left - LBTI, Right is from Voyager"/>
            <p:cNvSpPr txBox="1"/>
            <p:nvPr/>
          </p:nvSpPr>
          <p:spPr>
            <a:xfrm>
              <a:off x="574319" y="3603952"/>
              <a:ext cx="6055259" cy="337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Map of Io (Conrad et al. 2015) Left - LBTI, Right is from Voyager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  <p:bldP spid="31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rrent Status of the LBT"/>
          <p:cNvSpPr txBox="1">
            <a:spLocks noGrp="1"/>
          </p:cNvSpPr>
          <p:nvPr>
            <p:ph type="title"/>
          </p:nvPr>
        </p:nvSpPr>
        <p:spPr>
          <a:xfrm>
            <a:off x="473090" y="707574"/>
            <a:ext cx="14180662" cy="35687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Current Status of the LBT</a:t>
            </a:r>
          </a:p>
        </p:txBody>
      </p:sp>
      <p:sp>
        <p:nvSpPr>
          <p:cNvPr id="320" name="Currently running facility instruments in Binocular Mode since 2017A…"/>
          <p:cNvSpPr txBox="1">
            <a:spLocks noGrp="1"/>
          </p:cNvSpPr>
          <p:nvPr>
            <p:ph type="body" idx="1"/>
          </p:nvPr>
        </p:nvSpPr>
        <p:spPr>
          <a:xfrm>
            <a:off x="289682" y="4588221"/>
            <a:ext cx="23317750" cy="86953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499" indent="-444499">
              <a:spcBef>
                <a:spcPts val="4000"/>
              </a:spcBef>
              <a:buSzPct val="15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Currently running facility instruments in Binocular Mode since 2017A</a:t>
            </a:r>
          </a:p>
          <a:p>
            <a:pPr marL="1020969" lvl="1" indent="-474869">
              <a:spcBef>
                <a:spcPts val="4000"/>
              </a:spcBef>
              <a:buSzPct val="10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Duplex or "Twinned" - same position angle (PA), pointing center, and mask</a:t>
            </a:r>
          </a:p>
          <a:p>
            <a:pPr marL="1020969" lvl="1" indent="-474869">
              <a:spcBef>
                <a:spcPts val="4000"/>
              </a:spcBef>
              <a:buSzPct val="10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Fraternal mode - same pointing center, different filters, PAs and masks</a:t>
            </a:r>
          </a:p>
          <a:p>
            <a:pPr marL="444499" indent="-444499">
              <a:spcBef>
                <a:spcPts val="4000"/>
              </a:spcBef>
              <a:buSzPct val="15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LUCI-AO imaging &amp; E.S.M. available shared risk</a:t>
            </a:r>
          </a:p>
          <a:p>
            <a:pPr marL="444499" indent="-444499">
              <a:spcBef>
                <a:spcPts val="4000"/>
              </a:spcBef>
              <a:buSzPct val="15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LUCI-AO spectroscopy still to be commissioned</a:t>
            </a:r>
          </a:p>
          <a:p>
            <a:pPr marL="444499" indent="-444499">
              <a:spcBef>
                <a:spcPts val="4000"/>
              </a:spcBef>
              <a:buSzPct val="15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PEPSI in operation, PEPSI Polarimeters are installed - commissioning run starts October 9th</a:t>
            </a:r>
          </a:p>
          <a:p>
            <a:pPr marL="444499" indent="-444499">
              <a:spcBef>
                <a:spcPts val="4000"/>
              </a:spcBef>
              <a:buSzPct val="150000"/>
              <a:defRPr sz="3700" b="1">
                <a:latin typeface="+mn-lt"/>
                <a:ea typeface="+mn-ea"/>
                <a:cs typeface="+mn-cs"/>
                <a:sym typeface="Helvetica Neue"/>
              </a:defRPr>
            </a:pPr>
            <a:r>
              <a:t>LBTI operating on-sky - only one arm available start of 2018A</a:t>
            </a:r>
          </a:p>
          <a:p>
            <a:pPr marL="444499" indent="-444499">
              <a:spcBef>
                <a:spcPts val="4000"/>
              </a:spcBef>
              <a:buSzPct val="150000"/>
              <a:defRPr sz="3700" b="1">
                <a:solidFill>
                  <a:schemeClr val="accent2">
                    <a:satOff val="37323"/>
                    <a:lumOff val="21795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LBT time available through NOAO in 2018+ (7 nights per semester - facility instruments only)</a:t>
            </a:r>
          </a:p>
        </p:txBody>
      </p:sp>
      <p:pic>
        <p:nvPicPr>
          <p:cNvPr id="321" name="Doctor-Who-time-vortex.jpg" descr="Doctor-Who-time-vorte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0173" y="162931"/>
            <a:ext cx="8288231" cy="465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9i4oMj49T.png" descr="9i4oMj49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278" y="285324"/>
            <a:ext cx="661459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BTO @ Emerald Peak, Mount Graham"/>
          <p:cNvSpPr txBox="1">
            <a:spLocks noGrp="1"/>
          </p:cNvSpPr>
          <p:nvPr>
            <p:ph type="title"/>
          </p:nvPr>
        </p:nvSpPr>
        <p:spPr>
          <a:xfrm>
            <a:off x="1428750" y="49445"/>
            <a:ext cx="21526500" cy="12895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/>
            </a:lvl1pPr>
          </a:lstStyle>
          <a:p>
            <a:r>
              <a:t>LBTO @ Emerald Peak, Mount Graham</a:t>
            </a:r>
          </a:p>
        </p:txBody>
      </p:sp>
      <p:pic>
        <p:nvPicPr>
          <p:cNvPr id="135" name="9i4oMj49T.png" descr="9i4oMj49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3482300" y="12928600"/>
            <a:ext cx="661459" cy="63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roup"/>
          <p:cNvGrpSpPr/>
          <p:nvPr/>
        </p:nvGrpSpPr>
        <p:grpSpPr>
          <a:xfrm>
            <a:off x="48178" y="1063578"/>
            <a:ext cx="18452239" cy="7180843"/>
            <a:chOff x="-101600" y="-377825"/>
            <a:chExt cx="18452237" cy="7180842"/>
          </a:xfrm>
        </p:grpSpPr>
        <p:pic>
          <p:nvPicPr>
            <p:cNvPr id="136" name="Google_Maps_LBTO.jpg" descr="Google_Maps_LBTO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1600" y="-196766"/>
              <a:ext cx="9796896" cy="6529856"/>
            </a:xfrm>
            <a:prstGeom prst="rect">
              <a:avLst/>
            </a:prstGeom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37" name="LBTO_From_AIr.jpg" descr="LBTO_From_AIr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159493" y="-377825"/>
              <a:ext cx="4191145" cy="3146481"/>
            </a:xfrm>
            <a:prstGeom prst="rect">
              <a:avLst/>
            </a:prstGeom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38" name="Oval" descr="Oval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89576" y="3724335"/>
              <a:ext cx="560829" cy="456879"/>
            </a:xfrm>
            <a:prstGeom prst="rect">
              <a:avLst/>
            </a:prstGeom>
            <a:effectLst/>
          </p:spPr>
        </p:pic>
        <p:grpSp>
          <p:nvGrpSpPr>
            <p:cNvPr id="142" name="IMG_3369.jpg"/>
            <p:cNvGrpSpPr/>
            <p:nvPr/>
          </p:nvGrpSpPr>
          <p:grpSpPr>
            <a:xfrm>
              <a:off x="6996361" y="-377105"/>
              <a:ext cx="6763750" cy="3850244"/>
              <a:chOff x="0" y="0"/>
              <a:chExt cx="6763748" cy="3850243"/>
            </a:xfrm>
          </p:grpSpPr>
          <p:pic>
            <p:nvPicPr>
              <p:cNvPr id="141" name="IMG_3369.jpg" descr="IMG_3369.jpg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01600" y="377825"/>
                <a:ext cx="6560549" cy="337081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0" name="IMG_3369.jpg" descr="IMG_3369.jp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6763749" cy="3850244"/>
              </a:xfrm>
              <a:prstGeom prst="rect">
                <a:avLst/>
              </a:prstGeom>
              <a:effectLst/>
            </p:spPr>
          </p:pic>
        </p:grpSp>
        <p:pic>
          <p:nvPicPr>
            <p:cNvPr id="143" name="Line" descr="Lin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0800000">
              <a:off x="10476349" y="674410"/>
              <a:ext cx="4671200" cy="457904"/>
            </a:xfrm>
            <a:prstGeom prst="rect">
              <a:avLst/>
            </a:prstGeom>
            <a:effectLst/>
          </p:spPr>
        </p:pic>
        <p:grpSp>
          <p:nvGrpSpPr>
            <p:cNvPr id="147" name="IMG_1496-small.jpg"/>
            <p:cNvGrpSpPr/>
            <p:nvPr/>
          </p:nvGrpSpPr>
          <p:grpSpPr>
            <a:xfrm>
              <a:off x="9252141" y="2616920"/>
              <a:ext cx="9093201" cy="4186098"/>
              <a:chOff x="0" y="0"/>
              <a:chExt cx="9093200" cy="4186097"/>
            </a:xfrm>
          </p:grpSpPr>
          <p:pic>
            <p:nvPicPr>
              <p:cNvPr id="146" name="IMG_1496-small.jpg" descr="IMG_1496-small.jpg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1600" y="377825"/>
                <a:ext cx="8890000" cy="370667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5" name="IMG_1496-small.jpg" descr="IMG_1496-small.jpg"/>
              <p:cNvPicPr>
                <a:picLocks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9093200" cy="4186098"/>
              </a:xfrm>
              <a:prstGeom prst="rect">
                <a:avLst/>
              </a:prstGeom>
              <a:effectLst/>
            </p:spPr>
          </p:pic>
        </p:grpSp>
        <p:pic>
          <p:nvPicPr>
            <p:cNvPr id="148" name="Line" descr="Line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8777521">
              <a:off x="4401478" y="2724652"/>
              <a:ext cx="3037358" cy="457904"/>
            </a:xfrm>
            <a:prstGeom prst="rect">
              <a:avLst/>
            </a:prstGeom>
            <a:effectLst/>
          </p:spPr>
        </p:pic>
        <p:sp>
          <p:nvSpPr>
            <p:cNvPr id="150" name="California"/>
            <p:cNvSpPr txBox="1"/>
            <p:nvPr/>
          </p:nvSpPr>
          <p:spPr>
            <a:xfrm rot="16200000">
              <a:off x="-321402" y="2868063"/>
              <a:ext cx="1696382" cy="522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 i="1">
                  <a:solidFill>
                    <a:srgbClr val="FFFFFF"/>
                  </a:solidFill>
                </a:defRPr>
              </a:lvl1pPr>
            </a:lstStyle>
            <a:p>
              <a:r>
                <a:t>California</a:t>
              </a:r>
            </a:p>
          </p:txBody>
        </p:sp>
        <p:sp>
          <p:nvSpPr>
            <p:cNvPr id="151" name="Arizona"/>
            <p:cNvSpPr txBox="1"/>
            <p:nvPr/>
          </p:nvSpPr>
          <p:spPr>
            <a:xfrm>
              <a:off x="1961081" y="3691311"/>
              <a:ext cx="1696382" cy="522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 i="1">
                  <a:solidFill>
                    <a:srgbClr val="FFFFFF"/>
                  </a:solidFill>
                </a:defRPr>
              </a:lvl1pPr>
            </a:lstStyle>
            <a:p>
              <a:r>
                <a:t>Arizona</a:t>
              </a:r>
            </a:p>
          </p:txBody>
        </p:sp>
        <p:sp>
          <p:nvSpPr>
            <p:cNvPr id="152" name="New Mexico"/>
            <p:cNvSpPr txBox="1"/>
            <p:nvPr/>
          </p:nvSpPr>
          <p:spPr>
            <a:xfrm>
              <a:off x="4830292" y="3618527"/>
              <a:ext cx="1696382" cy="954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 i="1">
                  <a:solidFill>
                    <a:srgbClr val="FFFFFF"/>
                  </a:solidFill>
                </a:defRPr>
              </a:lvl1pPr>
            </a:lstStyle>
            <a:p>
              <a:r>
                <a:t>New Mexico</a:t>
              </a:r>
            </a:p>
          </p:txBody>
        </p:sp>
        <p:sp>
          <p:nvSpPr>
            <p:cNvPr id="153" name="Texas"/>
            <p:cNvSpPr txBox="1"/>
            <p:nvPr/>
          </p:nvSpPr>
          <p:spPr>
            <a:xfrm>
              <a:off x="7607224" y="4593590"/>
              <a:ext cx="1696382" cy="954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 i="1">
                  <a:solidFill>
                    <a:srgbClr val="FFFFFF"/>
                  </a:solidFill>
                </a:defRPr>
              </a:lvl1pPr>
            </a:lstStyle>
            <a:p>
              <a:r>
                <a:t>Texas</a:t>
              </a:r>
            </a:p>
          </p:txBody>
        </p:sp>
        <p:sp>
          <p:nvSpPr>
            <p:cNvPr id="154" name="Mexico"/>
            <p:cNvSpPr txBox="1"/>
            <p:nvPr/>
          </p:nvSpPr>
          <p:spPr>
            <a:xfrm>
              <a:off x="3779390" y="5238724"/>
              <a:ext cx="1696382" cy="522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 i="1">
                  <a:solidFill>
                    <a:srgbClr val="FFFFFF"/>
                  </a:solidFill>
                </a:defRPr>
              </a:lvl1pPr>
            </a:lstStyle>
            <a:p>
              <a:r>
                <a:t>Mexico</a:t>
              </a:r>
            </a:p>
          </p:txBody>
        </p:sp>
      </p:grpSp>
      <p:sp>
        <p:nvSpPr>
          <p:cNvPr id="156" name="Located in southeast Arizona (near New Mexico) ~ 3hrs and 150 miles (241 km) from HQ in Tucson, Arizona…"/>
          <p:cNvSpPr txBox="1">
            <a:spLocks noGrp="1"/>
          </p:cNvSpPr>
          <p:nvPr>
            <p:ph type="body" sz="half" idx="1"/>
          </p:nvPr>
        </p:nvSpPr>
        <p:spPr>
          <a:xfrm>
            <a:off x="200670" y="9806339"/>
            <a:ext cx="23982660" cy="38687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499" indent="-444499">
              <a:buSzPct val="100000"/>
              <a:defRPr sz="3500"/>
            </a:pPr>
            <a:r>
              <a:t>Located in southeast Arizona (near New Mexico) ~ 3hrs and 150 miles (241 km) from HQ in Tucson, Arizona</a:t>
            </a:r>
          </a:p>
          <a:p>
            <a:pPr marL="444499" indent="-444499">
              <a:buSzPct val="100000"/>
              <a:defRPr sz="3500"/>
            </a:pPr>
            <a:r>
              <a:t>Emerald Peak @ 3192 meters elevation (~10,000 feet) - Mount Graham International Observatory (MGIO)</a:t>
            </a:r>
          </a:p>
          <a:p>
            <a:pPr marL="444499" indent="-444499">
              <a:buSzPct val="100000"/>
              <a:defRPr sz="3500"/>
            </a:pPr>
            <a:r>
              <a:t>Site includes 1.8 m Vatican Advanced Technology Telescope &amp; 10 m Arizona Radio Sub-mm Telescope</a:t>
            </a:r>
          </a:p>
          <a:p>
            <a:pPr marL="444499" indent="-444499">
              <a:buSzPct val="100000"/>
              <a:defRPr sz="3500"/>
            </a:pPr>
            <a:r>
              <a:t>Nov 15-Mar 15 unpaved road is closed to public &amp; requires 4WD vehicles </a:t>
            </a:r>
          </a:p>
          <a:p>
            <a:pPr marL="444499" indent="-444499">
              <a:buSzPct val="100000"/>
              <a:defRPr sz="3500"/>
            </a:pPr>
            <a:r>
              <a:t>Wildfire June 2017 - ended observing early, personnel evacuated from summit, no damage to telescope.</a:t>
            </a:r>
          </a:p>
        </p:txBody>
      </p:sp>
      <p:grpSp>
        <p:nvGrpSpPr>
          <p:cNvPr id="162" name="Group"/>
          <p:cNvGrpSpPr/>
          <p:nvPr/>
        </p:nvGrpSpPr>
        <p:grpSpPr>
          <a:xfrm>
            <a:off x="18529868" y="1347895"/>
            <a:ext cx="5704341" cy="8447537"/>
            <a:chOff x="0" y="0"/>
            <a:chExt cx="5704339" cy="8447536"/>
          </a:xfrm>
        </p:grpSpPr>
        <p:pic>
          <p:nvPicPr>
            <p:cNvPr id="157" name="IMG_3597.jpg" descr="IMG_3597.jp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704340" cy="266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0" name="Group"/>
            <p:cNvGrpSpPr/>
            <p:nvPr/>
          </p:nvGrpSpPr>
          <p:grpSpPr>
            <a:xfrm>
              <a:off x="0" y="2649146"/>
              <a:ext cx="5704340" cy="3175001"/>
              <a:chOff x="0" y="0"/>
              <a:chExt cx="5704339" cy="3175000"/>
            </a:xfrm>
          </p:grpSpPr>
          <p:pic>
            <p:nvPicPr>
              <p:cNvPr id="158" name="20170617_150356.jpg" descr="20170617_150356.jpg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5687097" cy="3175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9" name="Courtesy of S. Allanson"/>
              <p:cNvSpPr txBox="1"/>
              <p:nvPr/>
            </p:nvSpPr>
            <p:spPr>
              <a:xfrm>
                <a:off x="3585380" y="2798962"/>
                <a:ext cx="2118960" cy="37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Courtesy of S. Allanson</a:t>
                </a:r>
              </a:p>
            </p:txBody>
          </p:sp>
        </p:grpSp>
        <p:pic>
          <p:nvPicPr>
            <p:cNvPr id="161" name="roofimage20170619-2227.jpg" descr="roofimage20170619-2227.jpg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5780536"/>
              <a:ext cx="5704340" cy="266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"/>
          <p:cNvGrpSpPr/>
          <p:nvPr/>
        </p:nvGrpSpPr>
        <p:grpSpPr>
          <a:xfrm>
            <a:off x="14409867" y="8949769"/>
            <a:ext cx="9151425" cy="4512161"/>
            <a:chOff x="0" y="0"/>
            <a:chExt cx="9151424" cy="4512160"/>
          </a:xfrm>
        </p:grpSpPr>
        <p:grpSp>
          <p:nvGrpSpPr>
            <p:cNvPr id="169" name="Group"/>
            <p:cNvGrpSpPr/>
            <p:nvPr/>
          </p:nvGrpSpPr>
          <p:grpSpPr>
            <a:xfrm>
              <a:off x="0" y="0"/>
              <a:ext cx="9151425" cy="4512161"/>
              <a:chOff x="0" y="0"/>
              <a:chExt cx="9151424" cy="4512160"/>
            </a:xfrm>
          </p:grpSpPr>
          <p:pic>
            <p:nvPicPr>
              <p:cNvPr id="164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9151425" cy="4512161"/>
              </a:xfrm>
              <a:prstGeom prst="rect">
                <a:avLst/>
              </a:prstGeom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5" name="MODS-2"/>
              <p:cNvSpPr/>
              <p:nvPr/>
            </p:nvSpPr>
            <p:spPr>
              <a:xfrm>
                <a:off x="7120080" y="3824610"/>
                <a:ext cx="1815218" cy="523511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lvl1pPr>
              </a:lstStyle>
              <a:p>
                <a:r>
                  <a:t>MODS-2</a:t>
                </a:r>
              </a:p>
            </p:txBody>
          </p:sp>
          <p:sp>
            <p:nvSpPr>
              <p:cNvPr id="166" name="MODS-1"/>
              <p:cNvSpPr/>
              <p:nvPr/>
            </p:nvSpPr>
            <p:spPr>
              <a:xfrm>
                <a:off x="177995" y="3824610"/>
                <a:ext cx="1815218" cy="523511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lvl1pPr>
              </a:lstStyle>
              <a:p>
                <a:r>
                  <a:t>MODS-1</a:t>
                </a:r>
              </a:p>
            </p:txBody>
          </p:sp>
          <p:sp>
            <p:nvSpPr>
              <p:cNvPr id="167" name="Line"/>
              <p:cNvSpPr/>
              <p:nvPr/>
            </p:nvSpPr>
            <p:spPr>
              <a:xfrm flipV="1">
                <a:off x="940562" y="3070251"/>
                <a:ext cx="1" cy="65414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68" name="Line"/>
              <p:cNvSpPr/>
              <p:nvPr/>
            </p:nvSpPr>
            <p:spPr>
              <a:xfrm flipV="1">
                <a:off x="8172730" y="3070251"/>
                <a:ext cx="1" cy="65414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170" name="PEPSI Polartimeter*"/>
            <p:cNvSpPr/>
            <p:nvPr/>
          </p:nvSpPr>
          <p:spPr>
            <a:xfrm>
              <a:off x="5963893" y="203364"/>
              <a:ext cx="3050686" cy="330633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rPr dirty="0"/>
                <a:t>PEPSI </a:t>
              </a:r>
              <a:r>
                <a:rPr dirty="0" smtClean="0"/>
                <a:t>Polarimeter</a:t>
              </a:r>
              <a:r>
                <a:rPr dirty="0"/>
                <a:t>*</a:t>
              </a:r>
            </a:p>
          </p:txBody>
        </p:sp>
        <p:sp>
          <p:nvSpPr>
            <p:cNvPr id="171" name="PEPSI Polartimeter*"/>
            <p:cNvSpPr/>
            <p:nvPr/>
          </p:nvSpPr>
          <p:spPr>
            <a:xfrm>
              <a:off x="70224" y="203364"/>
              <a:ext cx="3050687" cy="330633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rPr/>
                <a:t>PEPSI </a:t>
              </a:r>
              <a:r>
                <a:rPr smtClean="0"/>
                <a:t>Polarimeter</a:t>
              </a:r>
              <a:r>
                <a:rPr dirty="0"/>
                <a:t>*</a:t>
              </a:r>
            </a:p>
          </p:txBody>
        </p:sp>
        <p:sp>
          <p:nvSpPr>
            <p:cNvPr id="172" name="Line"/>
            <p:cNvSpPr/>
            <p:nvPr/>
          </p:nvSpPr>
          <p:spPr>
            <a:xfrm flipH="1">
              <a:off x="1157949" y="631664"/>
              <a:ext cx="1" cy="129260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3" name="Line"/>
            <p:cNvSpPr/>
            <p:nvPr/>
          </p:nvSpPr>
          <p:spPr>
            <a:xfrm>
              <a:off x="8054315" y="631664"/>
              <a:ext cx="1" cy="129260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75" name="The Large Binocular Telescope"/>
          <p:cNvSpPr txBox="1">
            <a:spLocks noGrp="1"/>
          </p:cNvSpPr>
          <p:nvPr>
            <p:ph type="title"/>
          </p:nvPr>
        </p:nvSpPr>
        <p:spPr>
          <a:xfrm>
            <a:off x="1428750" y="-27652"/>
            <a:ext cx="21526500" cy="12561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/>
            </a:lvl1pPr>
          </a:lstStyle>
          <a:p>
            <a:r>
              <a:t>The Large Binocular Telescope</a:t>
            </a:r>
          </a:p>
        </p:txBody>
      </p:sp>
      <p:sp>
        <p:nvSpPr>
          <p:cNvPr id="176" name="at"/>
          <p:cNvSpPr txBox="1"/>
          <p:nvPr/>
        </p:nvSpPr>
        <p:spPr>
          <a:xfrm>
            <a:off x="1399277" y="-563483"/>
            <a:ext cx="1047176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81263" indent="-481263" algn="l">
              <a:spcBef>
                <a:spcPts val="2000"/>
              </a:spcBef>
              <a:buSzPct val="75000"/>
              <a:buChar char="•"/>
              <a:defRPr sz="4000">
                <a:solidFill>
                  <a:srgbClr val="EBEBEB"/>
                </a:solidFill>
              </a:defRPr>
            </a:lvl1pPr>
          </a:lstStyle>
          <a:p>
            <a:r>
              <a:t>at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2876" y="1283198"/>
            <a:ext cx="9751651" cy="7891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11606677" y="1463364"/>
            <a:ext cx="11920284" cy="7251507"/>
            <a:chOff x="0" y="0"/>
            <a:chExt cx="11920283" cy="7251506"/>
          </a:xfrm>
        </p:grpSpPr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920284" cy="7251507"/>
            </a:xfrm>
            <a:prstGeom prst="rect">
              <a:avLst/>
            </a:prstGeom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79" name="LBC Blue"/>
            <p:cNvSpPr/>
            <p:nvPr/>
          </p:nvSpPr>
          <p:spPr>
            <a:xfrm>
              <a:off x="81692" y="1570300"/>
              <a:ext cx="2147552" cy="601045"/>
            </a:xfrm>
            <a:prstGeom prst="rect">
              <a:avLst/>
            </a:prstGeom>
            <a:solidFill>
              <a:schemeClr val="accent1">
                <a:hueOff val="-139642"/>
                <a:satOff val="-11410"/>
                <a:lumOff val="-32685"/>
              </a:schemeClr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r>
                <a:t>LBC Blue</a:t>
              </a:r>
            </a:p>
          </p:txBody>
        </p:sp>
        <p:sp>
          <p:nvSpPr>
            <p:cNvPr id="180" name="LUCI-1"/>
            <p:cNvSpPr/>
            <p:nvPr/>
          </p:nvSpPr>
          <p:spPr>
            <a:xfrm>
              <a:off x="4049714" y="2530545"/>
              <a:ext cx="1646501" cy="601045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903206"/>
                    <a:satOff val="-17119"/>
                    <a:lumOff val="-208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t>LUCI-1</a:t>
              </a:r>
            </a:p>
          </p:txBody>
        </p:sp>
        <p:sp>
          <p:nvSpPr>
            <p:cNvPr id="181" name="LUCI-2"/>
            <p:cNvSpPr/>
            <p:nvPr/>
          </p:nvSpPr>
          <p:spPr>
            <a:xfrm>
              <a:off x="6417217" y="2530545"/>
              <a:ext cx="1646502" cy="601045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903206"/>
                    <a:satOff val="-17119"/>
                    <a:lumOff val="-208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t>LUCI-2</a:t>
              </a:r>
            </a:p>
          </p:txBody>
        </p:sp>
        <p:sp>
          <p:nvSpPr>
            <p:cNvPr id="182" name="Line"/>
            <p:cNvSpPr/>
            <p:nvPr/>
          </p:nvSpPr>
          <p:spPr>
            <a:xfrm>
              <a:off x="2326046" y="1870822"/>
              <a:ext cx="357605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3" name="Line"/>
            <p:cNvSpPr/>
            <p:nvPr/>
          </p:nvSpPr>
          <p:spPr>
            <a:xfrm>
              <a:off x="6959889" y="3218577"/>
              <a:ext cx="1" cy="682732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4" name="Line"/>
            <p:cNvSpPr/>
            <p:nvPr/>
          </p:nvSpPr>
          <p:spPr>
            <a:xfrm>
              <a:off x="4929373" y="3218577"/>
              <a:ext cx="1" cy="682732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5" name="LBTI"/>
            <p:cNvSpPr/>
            <p:nvPr/>
          </p:nvSpPr>
          <p:spPr>
            <a:xfrm>
              <a:off x="5136891" y="4132813"/>
              <a:ext cx="1646502" cy="601046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t>LBTI</a:t>
              </a:r>
            </a:p>
          </p:txBody>
        </p:sp>
        <p:sp>
          <p:nvSpPr>
            <p:cNvPr id="186" name="LBC Red"/>
            <p:cNvSpPr/>
            <p:nvPr/>
          </p:nvSpPr>
          <p:spPr>
            <a:xfrm>
              <a:off x="9909416" y="1535730"/>
              <a:ext cx="1779611" cy="49806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r>
                <a:t>LBC Red</a:t>
              </a:r>
            </a:p>
          </p:txBody>
        </p:sp>
        <p:sp>
          <p:nvSpPr>
            <p:cNvPr id="187" name="SX"/>
            <p:cNvSpPr/>
            <p:nvPr/>
          </p:nvSpPr>
          <p:spPr>
            <a:xfrm>
              <a:off x="1296754" y="4682730"/>
              <a:ext cx="787272" cy="60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r>
                <a:t>SX</a:t>
              </a:r>
            </a:p>
          </p:txBody>
        </p:sp>
        <p:sp>
          <p:nvSpPr>
            <p:cNvPr id="188" name="DX"/>
            <p:cNvSpPr/>
            <p:nvPr/>
          </p:nvSpPr>
          <p:spPr>
            <a:xfrm>
              <a:off x="9560904" y="4469408"/>
              <a:ext cx="1030265" cy="721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800"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r>
                <a:t>DX</a:t>
              </a:r>
            </a:p>
          </p:txBody>
        </p:sp>
        <p:sp>
          <p:nvSpPr>
            <p:cNvPr id="189" name="Line"/>
            <p:cNvSpPr/>
            <p:nvPr/>
          </p:nvSpPr>
          <p:spPr>
            <a:xfrm flipH="1">
              <a:off x="9238585" y="1784764"/>
              <a:ext cx="550814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PEPSI"/>
            <p:cNvSpPr/>
            <p:nvPr/>
          </p:nvSpPr>
          <p:spPr>
            <a:xfrm>
              <a:off x="1396666" y="5463872"/>
              <a:ext cx="1364406" cy="498069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t>PEPSI</a:t>
              </a:r>
            </a:p>
          </p:txBody>
        </p:sp>
        <p:sp>
          <p:nvSpPr>
            <p:cNvPr id="191" name="PEPSI"/>
            <p:cNvSpPr/>
            <p:nvPr/>
          </p:nvSpPr>
          <p:spPr>
            <a:xfrm>
              <a:off x="9215133" y="5304690"/>
              <a:ext cx="1364406" cy="498068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80000"/>
                  </a:srgbClr>
                </a:gs>
                <a:gs pos="100000">
                  <a:srgbClr val="BEBEBE">
                    <a:alpha val="8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3B3B3B"/>
                  </a:solidFill>
                  <a:effectLst>
                    <a:outerShdw blurRad="12700" dist="12700" dir="5400000" rotWithShape="0">
                      <a:srgbClr val="FFFFFF">
                        <a:alpha val="25000"/>
                      </a:srgbClr>
                    </a:outerShdw>
                  </a:effectLst>
                </a:defRPr>
              </a:lvl1pPr>
            </a:lstStyle>
            <a:p>
              <a:r>
                <a:t>PEPSI</a:t>
              </a:r>
            </a:p>
          </p:txBody>
        </p:sp>
      </p:grpSp>
      <p:pic>
        <p:nvPicPr>
          <p:cNvPr id="19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02855" y="9324420"/>
            <a:ext cx="5915838" cy="411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5997" y="9324420"/>
            <a:ext cx="5900544" cy="4113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9i4oMj49T.png" descr="9i4oMj49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7483" y="12959924"/>
            <a:ext cx="661459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arge Binocular Cameras (LBCs)"/>
          <p:cNvSpPr txBox="1">
            <a:spLocks noGrp="1"/>
          </p:cNvSpPr>
          <p:nvPr>
            <p:ph type="title"/>
          </p:nvPr>
        </p:nvSpPr>
        <p:spPr>
          <a:xfrm>
            <a:off x="1428750" y="76694"/>
            <a:ext cx="21526500" cy="11596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t>Large Binocular Cameras (LBCs)</a:t>
            </a:r>
          </a:p>
        </p:txBody>
      </p:sp>
      <p:sp>
        <p:nvSpPr>
          <p:cNvPr id="198" name="Two prime mounted wide field imagers (f/1.14) - Field of view = 23’x25’…"/>
          <p:cNvSpPr txBox="1">
            <a:spLocks noGrp="1"/>
          </p:cNvSpPr>
          <p:nvPr>
            <p:ph type="body" sz="half" idx="1"/>
          </p:nvPr>
        </p:nvSpPr>
        <p:spPr>
          <a:xfrm>
            <a:off x="228439" y="1480195"/>
            <a:ext cx="13443622" cy="62614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7894" indent="-467894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Two prime mounted wide field imagers (f/1.14) - Field of view = 23’x25’ </a:t>
            </a:r>
          </a:p>
          <a:p>
            <a:pPr marL="818147" lvl="1" indent="-360947"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4x 2048x4096 E2V CCD detectors for science</a:t>
            </a:r>
          </a:p>
          <a:p>
            <a:pPr marL="818147" lvl="1" indent="-360947"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2x shutterless custom 512x2048 CCDs for guiding &amp; collimation</a:t>
            </a:r>
          </a:p>
          <a:p>
            <a:pPr marL="467894" indent="-467894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Distortions across the LBCs ~ few percent</a:t>
            </a:r>
          </a:p>
          <a:p>
            <a:pPr marL="467894" indent="-467894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Currently the ONLY prime-focus Wide Field Imager on an 8+m class telescope with UV capabilities</a:t>
            </a:r>
          </a:p>
          <a:p>
            <a:pPr marL="467894" indent="-467894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S/N = 3 @Uspec for AB Mag = 28.5 in 7.75 hrs</a:t>
            </a:r>
          </a:p>
          <a:p>
            <a:pPr marL="467894" indent="-467894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Flexibility to add new filters to both cameras</a:t>
            </a:r>
          </a:p>
        </p:txBody>
      </p:sp>
      <p:pic>
        <p:nvPicPr>
          <p:cNvPr id="199" name="LBC_R_chips.jpg" descr="LBC_R_chip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43498" y="6778362"/>
            <a:ext cx="3835199" cy="3061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LBC-schematics.jpg" descr="LBC-schematic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6606" y="6779873"/>
            <a:ext cx="3729083" cy="3058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Group"/>
          <p:cNvGrpSpPr/>
          <p:nvPr/>
        </p:nvGrpSpPr>
        <p:grpSpPr>
          <a:xfrm>
            <a:off x="13952143" y="1596465"/>
            <a:ext cx="10124890" cy="5101197"/>
            <a:chOff x="0" y="0"/>
            <a:chExt cx="10124888" cy="5101195"/>
          </a:xfrm>
        </p:grpSpPr>
        <p:pic>
          <p:nvPicPr>
            <p:cNvPr id="201" name="LBC_On_Scope-small.jpg" descr="LBC_On_Scope-small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8151026" cy="4706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LBC_red_Close_lens.jpg" descr="LBC_red_Close_lens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093269" y="2427332"/>
              <a:ext cx="3031620" cy="2673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" name="Line"/>
          <p:cNvSpPr/>
          <p:nvPr/>
        </p:nvSpPr>
        <p:spPr>
          <a:xfrm>
            <a:off x="15112039" y="3435576"/>
            <a:ext cx="5836072" cy="1279488"/>
          </a:xfrm>
          <a:prstGeom prst="line">
            <a:avLst/>
          </a:prstGeom>
          <a:ln w="889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05" name="LBC_Table2.jpg" descr="LBC_Table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11879" y="10091908"/>
            <a:ext cx="8339152" cy="35513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Group"/>
          <p:cNvGrpSpPr/>
          <p:nvPr/>
        </p:nvGrpSpPr>
        <p:grpSpPr>
          <a:xfrm>
            <a:off x="101154" y="7985428"/>
            <a:ext cx="9551313" cy="5737120"/>
            <a:chOff x="0" y="0"/>
            <a:chExt cx="9551311" cy="5737119"/>
          </a:xfrm>
        </p:grpSpPr>
        <p:pic>
          <p:nvPicPr>
            <p:cNvPr id="206" name="LSB_Virgo.jpg" descr="LSB_Virgo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34067" cy="5737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LSB_Virgo2.jpg" descr="LSB_Virgo2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863094" y="1556391"/>
              <a:ext cx="4688218" cy="4132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11 New low-surface brightness galaxies in Virgo…"/>
            <p:cNvSpPr txBox="1"/>
            <p:nvPr/>
          </p:nvSpPr>
          <p:spPr>
            <a:xfrm>
              <a:off x="5006011" y="54862"/>
              <a:ext cx="4402385" cy="1425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11 New low-surface brightness galaxies in Virgo</a:t>
              </a:r>
            </a:p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Detections ~ M &gt; -9  (M = 10</a:t>
              </a:r>
              <a:r>
                <a:rPr baseline="31999"/>
                <a:t>7</a:t>
              </a:r>
              <a:r>
                <a:t> M</a:t>
              </a:r>
              <a:r>
                <a:rPr baseline="-5999"/>
                <a:t>⦿</a:t>
              </a:r>
              <a:r>
                <a:t>) @16-20 Mpc</a:t>
              </a:r>
            </a:p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Previous surveys detected LSB dwarf to M ~ -11</a:t>
              </a:r>
            </a:p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μ ~ 28 mag arcsec</a:t>
              </a:r>
              <a:r>
                <a:rPr baseline="31999"/>
                <a:t>-2</a:t>
              </a:r>
            </a:p>
            <a:p>
              <a:pPr algn="l">
                <a:defRPr>
                  <a:solidFill>
                    <a:srgbClr val="FFFFFF"/>
                  </a:solidFill>
                </a:defRPr>
              </a:pPr>
              <a:r>
                <a:t>Giallongo et al. 2015</a:t>
              </a:r>
            </a:p>
          </p:txBody>
        </p:sp>
      </p:grpSp>
      <p:pic>
        <p:nvPicPr>
          <p:cNvPr id="210" name="M31_UV.jpg" descr="M31_UV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617733" y="6789502"/>
            <a:ext cx="3086534" cy="3070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lbt-orex-1049-loop-gif.gif" descr="lbt-orex-1049-loop-gif.gif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36820" y="7770929"/>
            <a:ext cx="5890707" cy="589070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First Observation of OSIRIS-Rex (UT Sep 2, 2017) - V band"/>
          <p:cNvSpPr txBox="1"/>
          <p:nvPr/>
        </p:nvSpPr>
        <p:spPr>
          <a:xfrm>
            <a:off x="10866137" y="6966987"/>
            <a:ext cx="3832073" cy="82802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First Observation of OSIRIS-Rex (UT Sep 2, 2017) - V band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10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Multi Object Double Spectrographs (MODS)"/>
          <p:cNvSpPr txBox="1">
            <a:spLocks noGrp="1"/>
          </p:cNvSpPr>
          <p:nvPr>
            <p:ph type="title"/>
          </p:nvPr>
        </p:nvSpPr>
        <p:spPr>
          <a:xfrm>
            <a:off x="1428750" y="94456"/>
            <a:ext cx="21526500" cy="11539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t>Multi Object Double Spectrographs (MODS)</a:t>
            </a:r>
          </a:p>
        </p:txBody>
      </p:sp>
      <p:sp>
        <p:nvSpPr>
          <p:cNvPr id="215" name="Two identical optical imagers &amp; spectrographs - twin (11.9m) or fraternal (2 x 8.4m) binocular…"/>
          <p:cNvSpPr txBox="1">
            <a:spLocks noGrp="1"/>
          </p:cNvSpPr>
          <p:nvPr>
            <p:ph type="body" sz="half" idx="1"/>
          </p:nvPr>
        </p:nvSpPr>
        <p:spPr>
          <a:xfrm>
            <a:off x="65525" y="1337783"/>
            <a:ext cx="12140936" cy="64104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Two identical optical imagers &amp; spectrographs - twin (11.9m) or fraternal (2 x 8.4m) binocular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Mounted at the direct f/15 Gregorian focus 2 E2V 3Kx8K CCDs for imaging &amp; spectroscopy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6’x6’ FOV (@ &gt; 4’ image degradation) 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Blue-only, Red-only, Dual modes (w/dichroic)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Coverage: 0.35-1.05μm - excellent UV sensitivity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Grating (R ~2000) or Prism (R ~200)</a:t>
            </a:r>
          </a:p>
          <a:p>
            <a:pPr marL="444500" indent="-444500">
              <a:buSzPct val="125000"/>
              <a:defRPr sz="3100" b="1">
                <a:latin typeface="+mn-lt"/>
                <a:ea typeface="+mn-ea"/>
                <a:cs typeface="+mn-cs"/>
                <a:sym typeface="Helvetica Neue"/>
              </a:defRPr>
            </a:pPr>
            <a:r>
              <a:t>24 Longslit &amp; Multi-slit masks housed in a cassette system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64254" y="7835424"/>
            <a:ext cx="8862947" cy="5837589"/>
            <a:chOff x="0" y="0"/>
            <a:chExt cx="8862946" cy="5837588"/>
          </a:xfrm>
        </p:grpSpPr>
        <p:grpSp>
          <p:nvGrpSpPr>
            <p:cNvPr id="218" name="Group"/>
            <p:cNvGrpSpPr/>
            <p:nvPr/>
          </p:nvGrpSpPr>
          <p:grpSpPr>
            <a:xfrm>
              <a:off x="0" y="0"/>
              <a:ext cx="8862947" cy="2919041"/>
              <a:chOff x="0" y="0"/>
              <a:chExt cx="8862946" cy="2919040"/>
            </a:xfrm>
          </p:grpSpPr>
          <p:pic>
            <p:nvPicPr>
              <p:cNvPr id="216" name="FF0238-0033_full.jpg" descr="FF0238-0033_full.jpg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924" y="0"/>
                <a:ext cx="8848023" cy="2919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7" name="g = 22.2, 7200sec…"/>
              <p:cNvSpPr txBox="1"/>
              <p:nvPr/>
            </p:nvSpPr>
            <p:spPr>
              <a:xfrm>
                <a:off x="0" y="2582"/>
                <a:ext cx="1801688" cy="652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g = 22.2, 7200sec</a:t>
                </a:r>
              </a:p>
              <a:p>
                <a:pPr>
                  <a:defRPr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0.6" slit</a:t>
                </a:r>
              </a:p>
            </p:txBody>
          </p:sp>
        </p:grpSp>
        <p:grpSp>
          <p:nvGrpSpPr>
            <p:cNvPr id="221" name="Group"/>
            <p:cNvGrpSpPr/>
            <p:nvPr/>
          </p:nvGrpSpPr>
          <p:grpSpPr>
            <a:xfrm>
              <a:off x="0" y="2918090"/>
              <a:ext cx="8862947" cy="2919499"/>
              <a:chOff x="0" y="0"/>
              <a:chExt cx="8862946" cy="2919498"/>
            </a:xfrm>
          </p:grpSpPr>
          <p:pic>
            <p:nvPicPr>
              <p:cNvPr id="219" name="FF1532+3242_full.jpg" descr="FF1532+3242_full.jpg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924" y="0"/>
                <a:ext cx="8848023" cy="29194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0" name="g = 19.9, 4800sec…"/>
              <p:cNvSpPr txBox="1"/>
              <p:nvPr/>
            </p:nvSpPr>
            <p:spPr>
              <a:xfrm>
                <a:off x="0" y="-1"/>
                <a:ext cx="1801688" cy="652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g = 19.9, 4800sec</a:t>
                </a:r>
              </a:p>
              <a:p>
                <a:pPr>
                  <a:defRPr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0.6" slit</a:t>
                </a:r>
              </a:p>
            </p:txBody>
          </p:sp>
        </p:grpSp>
      </p:grpSp>
      <p:sp>
        <p:nvSpPr>
          <p:cNvPr id="223" name="}"/>
          <p:cNvSpPr txBox="1"/>
          <p:nvPr/>
        </p:nvSpPr>
        <p:spPr>
          <a:xfrm>
            <a:off x="9037560" y="9940788"/>
            <a:ext cx="49022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chemeClr val="accent5"/>
                </a:solidFill>
              </a:defRPr>
            </a:lvl1pPr>
          </a:lstStyle>
          <a:p>
            <a:r>
              <a:t>}</a:t>
            </a:r>
          </a:p>
        </p:txBody>
      </p:sp>
      <p:sp>
        <p:nvSpPr>
          <p:cNvPr id="224" name="Intermediate redshift…"/>
          <p:cNvSpPr txBox="1"/>
          <p:nvPr/>
        </p:nvSpPr>
        <p:spPr>
          <a:xfrm>
            <a:off x="9236715" y="10455128"/>
            <a:ext cx="2793950" cy="243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Intermediate redshift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Ultraluminous Infrared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Galaxy Mergers.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 b="1">
                <a:latin typeface="+mn-lt"/>
                <a:ea typeface="+mn-ea"/>
                <a:cs typeface="+mn-cs"/>
                <a:sym typeface="Helvetica Neue"/>
              </a:rPr>
              <a:t>Direct measurement</a:t>
            </a:r>
            <a:r>
              <a:rPr sz="1800"/>
              <a:t> of: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 b="1">
                <a:latin typeface="+mn-lt"/>
                <a:ea typeface="+mn-ea"/>
                <a:cs typeface="+mn-cs"/>
                <a:sym typeface="Helvetica Neue"/>
              </a:rPr>
              <a:t>Dynamical masses</a:t>
            </a:r>
            <a:r>
              <a:rPr sz="1800"/>
              <a:t>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&amp; Super Massive Black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Holes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(Rothberg et al. in prep)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13181600" y="7891366"/>
            <a:ext cx="11158559" cy="5725705"/>
            <a:chOff x="0" y="0"/>
            <a:chExt cx="11158558" cy="5725704"/>
          </a:xfrm>
        </p:grpSpPr>
        <p:pic>
          <p:nvPicPr>
            <p:cNvPr id="225" name="apjaa7678f1_hr.jpg" descr="apjaa7678f1_hr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04725" y="5810"/>
              <a:ext cx="7353834" cy="5695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apjaa7678f20_hr.jpg" descr="apjaa7678f20_hr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234" y="1445398"/>
              <a:ext cx="4086328" cy="4253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apjaa7678f3_hr.jpg" descr="apjaa7678f3_hr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404" y="0"/>
              <a:ext cx="4541903" cy="1441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HII-1"/>
            <p:cNvSpPr txBox="1"/>
            <p:nvPr/>
          </p:nvSpPr>
          <p:spPr>
            <a:xfrm>
              <a:off x="-1" y="5404786"/>
              <a:ext cx="568260" cy="320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HII-1 </a:t>
              </a:r>
            </a:p>
          </p:txBody>
        </p:sp>
      </p:grpSp>
      <p:sp>
        <p:nvSpPr>
          <p:cNvPr id="230" name="NGC 4449 - first observations…"/>
          <p:cNvSpPr txBox="1"/>
          <p:nvPr/>
        </p:nvSpPr>
        <p:spPr>
          <a:xfrm>
            <a:off x="9638140" y="8095027"/>
            <a:ext cx="3362707" cy="1847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NGC 4449 - first observations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of PNe and HII regions in a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starburst irregular outside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the local group - MODS 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MODS observations</a:t>
            </a:r>
          </a:p>
          <a:p>
            <a:pPr>
              <a:defRPr sz="10200">
                <a:solidFill>
                  <a:srgbClr val="FFFFFF"/>
                </a:solidFill>
              </a:defRPr>
            </a:pPr>
            <a:r>
              <a:rPr sz="1800"/>
              <a:t>(Annibali et al. 2017)</a:t>
            </a:r>
          </a:p>
        </p:txBody>
      </p:sp>
      <p:sp>
        <p:nvSpPr>
          <p:cNvPr id="231" name="{"/>
          <p:cNvSpPr txBox="1"/>
          <p:nvPr/>
        </p:nvSpPr>
        <p:spPr>
          <a:xfrm>
            <a:off x="12816050" y="8293623"/>
            <a:ext cx="49022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chemeClr val="accent5"/>
                </a:solidFill>
              </a:defRPr>
            </a:lvl1pPr>
          </a:lstStyle>
          <a:p>
            <a:r>
              <a:t>{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230814" y="7835424"/>
            <a:ext cx="8529827" cy="5837589"/>
            <a:chOff x="0" y="0"/>
            <a:chExt cx="8529826" cy="5837588"/>
          </a:xfrm>
        </p:grpSpPr>
        <p:pic>
          <p:nvPicPr>
            <p:cNvPr id="232" name="figure1.jpg" descr="figure1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90526" cy="3160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figure4.jpg" descr="figure4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764876" y="1991673"/>
              <a:ext cx="4764951" cy="3845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1" name="Group"/>
          <p:cNvGrpSpPr/>
          <p:nvPr/>
        </p:nvGrpSpPr>
        <p:grpSpPr>
          <a:xfrm>
            <a:off x="11995245" y="1269908"/>
            <a:ext cx="12331510" cy="6312589"/>
            <a:chOff x="0" y="0"/>
            <a:chExt cx="12331509" cy="6312587"/>
          </a:xfrm>
        </p:grpSpPr>
        <p:pic>
          <p:nvPicPr>
            <p:cNvPr id="235" name="MODS_Capabilities.jpg" descr="MODS_Capabilities.jp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017762"/>
              <a:ext cx="7226357" cy="3294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MODS_CCD.jpg" descr="MODS_CCD.jpg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7226357" cy="3012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"/>
            <p:cNvGrpSpPr/>
            <p:nvPr/>
          </p:nvGrpSpPr>
          <p:grpSpPr>
            <a:xfrm>
              <a:off x="7210328" y="-1"/>
              <a:ext cx="5121182" cy="6312155"/>
              <a:chOff x="0" y="0"/>
              <a:chExt cx="5121180" cy="6312153"/>
            </a:xfrm>
          </p:grpSpPr>
          <p:pic>
            <p:nvPicPr>
              <p:cNvPr id="237" name="Image" descr="Image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5121181" cy="63121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8" name="Line"/>
              <p:cNvSpPr/>
              <p:nvPr/>
            </p:nvSpPr>
            <p:spPr>
              <a:xfrm flipV="1">
                <a:off x="1804617" y="4641064"/>
                <a:ext cx="1" cy="1573714"/>
              </a:xfrm>
              <a:prstGeom prst="line">
                <a:avLst/>
              </a:prstGeom>
              <a:noFill/>
              <a:ln w="88900" cap="flat">
                <a:solidFill>
                  <a:schemeClr val="accent5">
                    <a:satOff val="-10177"/>
                    <a:lumOff val="18572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9" name="Line"/>
              <p:cNvSpPr/>
              <p:nvPr/>
            </p:nvSpPr>
            <p:spPr>
              <a:xfrm flipV="1">
                <a:off x="4014417" y="3746596"/>
                <a:ext cx="1" cy="1573713"/>
              </a:xfrm>
              <a:prstGeom prst="line">
                <a:avLst/>
              </a:prstGeom>
              <a:noFill/>
              <a:ln w="88900" cap="flat">
                <a:solidFill>
                  <a:schemeClr val="accent5">
                    <a:satOff val="-10177"/>
                    <a:lumOff val="18572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34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BT Utility Camera for Infrared (LUCI)"/>
          <p:cNvSpPr txBox="1">
            <a:spLocks noGrp="1"/>
          </p:cNvSpPr>
          <p:nvPr>
            <p:ph type="title"/>
          </p:nvPr>
        </p:nvSpPr>
        <p:spPr>
          <a:xfrm>
            <a:off x="1428750" y="-22205"/>
            <a:ext cx="21526500" cy="11236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000"/>
            </a:lvl1pPr>
          </a:lstStyle>
          <a:p>
            <a:r>
              <a:t>LBT Utility Camera for Infrared (LUCI)</a:t>
            </a:r>
          </a:p>
        </p:txBody>
      </p:sp>
      <p:sp>
        <p:nvSpPr>
          <p:cNvPr id="244" name="Cryogenic near-infrared (NIR) instruments @ bent f/15 Gregorian…"/>
          <p:cNvSpPr txBox="1">
            <a:spLocks noGrp="1"/>
          </p:cNvSpPr>
          <p:nvPr>
            <p:ph type="body" sz="half" idx="1"/>
          </p:nvPr>
        </p:nvSpPr>
        <p:spPr>
          <a:xfrm>
            <a:off x="45450" y="814836"/>
            <a:ext cx="14138673" cy="72337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500" indent="-444500">
              <a:spcBef>
                <a:spcPts val="1000"/>
              </a:spcBef>
              <a:buSzPct val="100000"/>
              <a:defRPr sz="2700"/>
            </a:pPr>
            <a:r>
              <a:t>Cryogenic near-infrared (NIR) instruments @ bent f/15 Gregorian</a:t>
            </a:r>
          </a:p>
          <a:p>
            <a:pPr marL="901700" lvl="1" indent="-444500">
              <a:spcBef>
                <a:spcPts val="1000"/>
              </a:spcBef>
              <a:buSzPct val="100000"/>
              <a:defRPr sz="2300"/>
            </a:pPr>
            <a:r>
              <a:t>Wavelength coverage 0.95-2.44μm</a:t>
            </a:r>
          </a:p>
          <a:p>
            <a:pPr marL="901700" lvl="1" indent="-444500">
              <a:spcBef>
                <a:spcPts val="1000"/>
              </a:spcBef>
              <a:buSzPct val="100000"/>
              <a:defRPr sz="2300"/>
            </a:pPr>
            <a:r>
              <a:t>Both equipped with same 2Kx2K Hawaii2RG detectors &amp; filters</a:t>
            </a:r>
          </a:p>
          <a:p>
            <a:pPr marL="444500" indent="-444500">
              <a:spcBef>
                <a:spcPts val="1000"/>
              </a:spcBef>
              <a:buSzPct val="100000"/>
              <a:defRPr sz="2700"/>
            </a:pPr>
            <a:r>
              <a:t>Imaging &amp; spectroscopic capabilities (longslit &amp; MOS masks)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Cryogenic MOS unit with 32 interchangeable mask slots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9 Facility masks (0”.13-AO up to 2” wide longslits)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space for up to 23 user-designed multiple object slit masks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Imaging FOV = 4’x4’ w/N3.75 Camera (30”x30” for AO w/N30)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Both LUCIs contain a HiRes (R~5500) &amp; LoRes (R~2200) grating</a:t>
            </a:r>
          </a:p>
          <a:p>
            <a:pPr marL="1299410" lvl="2" indent="-385010">
              <a:spcBef>
                <a:spcPts val="1000"/>
              </a:spcBef>
              <a:defRPr sz="2300"/>
            </a:pPr>
            <a:r>
              <a:t>LUCI-1: K-band R~4500 grating; LUCI-2 : grating designed for AO</a:t>
            </a:r>
          </a:p>
          <a:p>
            <a:pPr marL="385010" indent="-385010">
              <a:spcBef>
                <a:spcPts val="1000"/>
              </a:spcBef>
              <a:defRPr sz="2700"/>
            </a:pPr>
            <a:r>
              <a:t>Works with First Light Adaptive Optics (FLAO) System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Full-AO Diffraction limited - 2'x3' patrol field, up to 400 modes, (R &lt; 16)</a:t>
            </a:r>
          </a:p>
          <a:p>
            <a:pPr marL="842210" lvl="1" indent="-385010">
              <a:spcBef>
                <a:spcPts val="1000"/>
              </a:spcBef>
              <a:defRPr sz="2300"/>
            </a:pPr>
            <a:r>
              <a:t>Enhanced Seeing Mode (ESM) - 12 modes, improves seeing over the entire 4'x4' FOV (R: R &lt; 17)</a:t>
            </a:r>
          </a:p>
        </p:txBody>
      </p:sp>
      <p:pic>
        <p:nvPicPr>
          <p:cNvPr id="245" name="9i4oMj49T.png" descr="9i4oMj49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3482300" y="12928600"/>
            <a:ext cx="661459" cy="63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3969170" y="1082222"/>
            <a:ext cx="10116818" cy="12192431"/>
            <a:chOff x="0" y="0"/>
            <a:chExt cx="10116816" cy="12192429"/>
          </a:xfrm>
        </p:grpSpPr>
        <p:pic>
          <p:nvPicPr>
            <p:cNvPr id="246" name="LUCI1-LUCI2.jpg" descr="LUCI1-LUCI2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16816" cy="337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SX_Ports3.jpg" descr="SX_Ports3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399" y="3369178"/>
              <a:ext cx="4572001" cy="3568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LUCI_filters.jpg" descr="LUCI_filters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00836" y="3369178"/>
              <a:ext cx="5437782" cy="3568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The G150 Ks grating is only available on LUCI-1 and the allowable λc wavelength range is 1.95-2.4 μm and ∆λ = 0.533 μm with R ∼ 4150 using a 2 pixel slitwidth (0′′.5 ). The G040 AO grating is only available on LUCI-2."/>
            <p:cNvSpPr txBox="1"/>
            <p:nvPr/>
          </p:nvSpPr>
          <p:spPr>
            <a:xfrm>
              <a:off x="368211" y="11247477"/>
              <a:ext cx="9314563" cy="944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lnSpc>
                  <a:spcPts val="3400"/>
                </a:lnSpc>
                <a:spcBef>
                  <a:spcPts val="1200"/>
                </a:spcBef>
                <a:defRPr sz="1700">
                  <a:solidFill>
                    <a:srgbClr val="FFFFFF"/>
                  </a:solidFill>
                  <a:effectLst/>
                  <a:latin typeface="Times"/>
                  <a:ea typeface="Times"/>
                  <a:cs typeface="Times"/>
                  <a:sym typeface="Times"/>
                </a:defRPr>
              </a:pPr>
              <a:r>
                <a:rPr dirty="0"/>
                <a:t>The G150 Ks grating is only available on LUCI-1 and the allowable λ</a:t>
              </a:r>
              <a:r>
                <a:rPr baseline="-8823" dirty="0"/>
                <a:t>c </a:t>
              </a:r>
              <a:r>
                <a:rPr dirty="0"/>
                <a:t>wavelength range is 1.95-2.4 μm and ∆λ = 0.533 μm with R ∼ 4150 using a 2 pixel slitwidth (0</a:t>
              </a:r>
              <a:r>
                <a:rPr baseline="29411" dirty="0"/>
                <a:t>′′</a:t>
              </a:r>
              <a:r>
                <a:rPr dirty="0"/>
                <a:t>.5 ). The G040 AO grating is only available on LUCI-2. </a:t>
              </a:r>
            </a:p>
          </p:txBody>
        </p:sp>
        <p:sp>
          <p:nvSpPr>
            <p:cNvPr id="250" name="LUCI-1"/>
            <p:cNvSpPr txBox="1"/>
            <p:nvPr/>
          </p:nvSpPr>
          <p:spPr>
            <a:xfrm>
              <a:off x="1948027" y="54153"/>
              <a:ext cx="1760729" cy="737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FFFFFF"/>
                  </a:solidFill>
                </a:defRPr>
              </a:lvl1pPr>
            </a:lstStyle>
            <a:p>
              <a:r>
                <a:t>LUCI-1</a:t>
              </a:r>
            </a:p>
          </p:txBody>
        </p:sp>
        <p:sp>
          <p:nvSpPr>
            <p:cNvPr id="251" name="LUCI-2"/>
            <p:cNvSpPr txBox="1"/>
            <p:nvPr/>
          </p:nvSpPr>
          <p:spPr>
            <a:xfrm>
              <a:off x="6403095" y="54153"/>
              <a:ext cx="1760729" cy="737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FFFFFF"/>
                  </a:solidFill>
                </a:defRPr>
              </a:lvl1pPr>
            </a:lstStyle>
            <a:p>
              <a:r>
                <a:t>LUCI-2</a:t>
              </a:r>
            </a:p>
          </p:txBody>
        </p:sp>
        <p:sp>
          <p:nvSpPr>
            <p:cNvPr id="252" name="LUCI-1…"/>
            <p:cNvSpPr txBox="1"/>
            <p:nvPr/>
          </p:nvSpPr>
          <p:spPr>
            <a:xfrm>
              <a:off x="2616372" y="5028743"/>
              <a:ext cx="1520699" cy="549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LUCI-1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entrance window</a:t>
              </a:r>
            </a:p>
          </p:txBody>
        </p:sp>
        <p:sp>
          <p:nvSpPr>
            <p:cNvPr id="253" name="Deployable Calibration Unit"/>
            <p:cNvSpPr txBox="1"/>
            <p:nvPr/>
          </p:nvSpPr>
          <p:spPr>
            <a:xfrm>
              <a:off x="1351659" y="4127732"/>
              <a:ext cx="2363827" cy="325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Deployable Calibration Unit</a:t>
              </a:r>
            </a:p>
          </p:txBody>
        </p:sp>
        <p:sp>
          <p:nvSpPr>
            <p:cNvPr id="254" name="Line"/>
            <p:cNvSpPr/>
            <p:nvPr/>
          </p:nvSpPr>
          <p:spPr>
            <a:xfrm flipH="1">
              <a:off x="2694857" y="4427350"/>
              <a:ext cx="795009" cy="18161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5" name="SX Primary Mirror"/>
            <p:cNvSpPr txBox="1"/>
            <p:nvPr/>
          </p:nvSpPr>
          <p:spPr>
            <a:xfrm>
              <a:off x="1580225" y="6410169"/>
              <a:ext cx="1566927" cy="325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SX Primary Mirror</a:t>
              </a:r>
            </a:p>
          </p:txBody>
        </p:sp>
        <p:sp>
          <p:nvSpPr>
            <p:cNvPr id="256" name="Deployable Tertiary Mirror"/>
            <p:cNvSpPr txBox="1"/>
            <p:nvPr/>
          </p:nvSpPr>
          <p:spPr>
            <a:xfrm>
              <a:off x="103723" y="5771478"/>
              <a:ext cx="2232610" cy="325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Deployable Tertiary Mirror</a:t>
              </a:r>
            </a:p>
          </p:txBody>
        </p:sp>
        <p:sp>
          <p:nvSpPr>
            <p:cNvPr id="257" name="Line"/>
            <p:cNvSpPr/>
            <p:nvPr/>
          </p:nvSpPr>
          <p:spPr>
            <a:xfrm flipH="1" flipV="1">
              <a:off x="648880" y="5420554"/>
              <a:ext cx="946537" cy="29121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58" name="LUCI_Gratings.jpg" descr="LUCI_Gratings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91" y="6943130"/>
              <a:ext cx="10030201" cy="4132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5" name="Group"/>
          <p:cNvGrpSpPr/>
          <p:nvPr/>
        </p:nvGrpSpPr>
        <p:grpSpPr>
          <a:xfrm>
            <a:off x="737507" y="7792969"/>
            <a:ext cx="11902205" cy="6021745"/>
            <a:chOff x="0" y="0"/>
            <a:chExt cx="11902204" cy="6021744"/>
          </a:xfrm>
        </p:grpSpPr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826393" cy="5854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Three color (Ks, Br γ, H2) image of NGC 6543…"/>
            <p:cNvSpPr txBox="1"/>
            <p:nvPr/>
          </p:nvSpPr>
          <p:spPr>
            <a:xfrm>
              <a:off x="39199" y="4446074"/>
              <a:ext cx="5747994" cy="1434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1500">
                  <a:solidFill>
                    <a:srgbClr val="FFFFFF"/>
                  </a:solidFill>
                  <a:effectLst/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Three color (Ks, Br γ, H2) image of NGC 6543 </a:t>
              </a:r>
            </a:p>
            <a:p>
              <a:pPr defTabSz="821531">
                <a:defRPr sz="1500">
                  <a:solidFill>
                    <a:srgbClr val="FFFFFF"/>
                  </a:solidFill>
                  <a:effectLst/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(Cat’s Eye Nebula) - 30”x30” FOV</a:t>
              </a:r>
            </a:p>
            <a:p>
              <a:pPr defTabSz="821531">
                <a:defRPr sz="1500">
                  <a:solidFill>
                    <a:srgbClr val="FFFFFF"/>
                  </a:solidFill>
                  <a:effectLst/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0.015"/pixel - FWHM 0.066"</a:t>
              </a:r>
            </a:p>
          </p:txBody>
        </p:sp>
        <p:grpSp>
          <p:nvGrpSpPr>
            <p:cNvPr id="264" name="Group"/>
            <p:cNvGrpSpPr/>
            <p:nvPr/>
          </p:nvGrpSpPr>
          <p:grpSpPr>
            <a:xfrm>
              <a:off x="6103250" y="3312"/>
              <a:ext cx="5798955" cy="6018433"/>
              <a:chOff x="0" y="0"/>
              <a:chExt cx="5798954" cy="6018431"/>
            </a:xfrm>
          </p:grpSpPr>
          <p:pic>
            <p:nvPicPr>
              <p:cNvPr id="262" name="NGC_6543_HRC_ACS.jpeg" descr="NGC_6543_HRC_ACS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5396328" cy="5850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3" name="HST ACS/HRC…"/>
              <p:cNvSpPr txBox="1"/>
              <p:nvPr/>
            </p:nvSpPr>
            <p:spPr>
              <a:xfrm>
                <a:off x="3204935" y="3939203"/>
                <a:ext cx="2594020" cy="2079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HST ACS/HRC </a:t>
                </a:r>
              </a:p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F658N/F502N </a:t>
                </a:r>
              </a:p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Cat's Eye Nebula</a:t>
                </a:r>
              </a:p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29"x26" FOV</a:t>
                </a:r>
              </a:p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0.025"/pixel</a:t>
                </a:r>
              </a:p>
              <a:p>
                <a:pPr defTabSz="821531">
                  <a:defRPr sz="1300">
                    <a:effectLst/>
                    <a:latin typeface="+mn-lt"/>
                    <a:ea typeface="+mn-ea"/>
                    <a:cs typeface="+mn-cs"/>
                    <a:sym typeface="Helvetica Neue"/>
                  </a:defRPr>
                </a:pPr>
                <a:r>
                  <a:t>PSF ~0.063"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LUCI - Example Science:…"/>
          <p:cNvSpPr txBox="1">
            <a:spLocks noGrp="1"/>
          </p:cNvSpPr>
          <p:nvPr>
            <p:ph type="title"/>
          </p:nvPr>
        </p:nvSpPr>
        <p:spPr>
          <a:xfrm>
            <a:off x="-21935" y="-61470"/>
            <a:ext cx="14044852" cy="28881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7000"/>
            </a:pPr>
            <a:r>
              <a:t>LUCI - Example Science:</a:t>
            </a:r>
          </a:p>
          <a:p>
            <a:pPr>
              <a:defRPr sz="5100"/>
            </a:pPr>
            <a:r>
              <a:t>Search for hidden Black Holes in Mergers</a:t>
            </a:r>
          </a:p>
        </p:txBody>
      </p:sp>
      <p:grpSp>
        <p:nvGrpSpPr>
          <p:cNvPr id="274" name="Group"/>
          <p:cNvGrpSpPr/>
          <p:nvPr/>
        </p:nvGrpSpPr>
        <p:grpSpPr>
          <a:xfrm>
            <a:off x="14538307" y="163133"/>
            <a:ext cx="9563781" cy="13389734"/>
            <a:chOff x="0" y="0"/>
            <a:chExt cx="9563780" cy="13389732"/>
          </a:xfrm>
        </p:grpSpPr>
        <p:grpSp>
          <p:nvGrpSpPr>
            <p:cNvPr id="270" name="Group"/>
            <p:cNvGrpSpPr/>
            <p:nvPr/>
          </p:nvGrpSpPr>
          <p:grpSpPr>
            <a:xfrm>
              <a:off x="0" y="0"/>
              <a:ext cx="9561169" cy="3810000"/>
              <a:chOff x="0" y="0"/>
              <a:chExt cx="9561168" cy="3810000"/>
            </a:xfrm>
          </p:grpSpPr>
          <p:pic>
            <p:nvPicPr>
              <p:cNvPr id="268" name="Dual_AGN_Xray0pt3to8kev.jpg" descr="Dual_AGN_Xray0pt3to8kev.jpg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798668" y="0"/>
                <a:ext cx="4762501" cy="381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9" name="AGN_Image.jpg" descr="AGN_Image.jpg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762500" cy="381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3" name="Group"/>
            <p:cNvGrpSpPr/>
            <p:nvPr/>
          </p:nvGrpSpPr>
          <p:grpSpPr>
            <a:xfrm>
              <a:off x="18084" y="3791302"/>
              <a:ext cx="9545697" cy="9598431"/>
              <a:chOff x="0" y="0"/>
              <a:chExt cx="9545696" cy="9598430"/>
            </a:xfrm>
          </p:grpSpPr>
          <p:pic>
            <p:nvPicPr>
              <p:cNvPr id="271" name="DualAGN_Spectra.jpg" descr="DualAGN_Spectra.jpg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9525000" cy="508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2" name="AGN_Age_Dating.jp2" descr="AGN_Age_Dating.jp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0696" y="5076144"/>
                <a:ext cx="9525001" cy="4522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5" name="Satyapal et al. 2017 (ApJ Accepted - arXiv:1707.03921)…"/>
          <p:cNvSpPr txBox="1">
            <a:spLocks noGrp="1"/>
          </p:cNvSpPr>
          <p:nvPr>
            <p:ph type="body" idx="1"/>
          </p:nvPr>
        </p:nvSpPr>
        <p:spPr>
          <a:xfrm>
            <a:off x="98240" y="2493762"/>
            <a:ext cx="14414272" cy="110144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4499" indent="-444499">
              <a:buSzPct val="100000"/>
              <a:defRPr sz="3800"/>
            </a:pPr>
            <a:r>
              <a:t>Satyapal et al. 2017 (ApJ Accepted - arXiv:1707.03921)</a:t>
            </a:r>
          </a:p>
          <a:p>
            <a:pPr marL="901700" lvl="1" indent="-444500">
              <a:buSzPct val="100000"/>
              <a:defRPr sz="3800"/>
            </a:pPr>
            <a:r>
              <a:t>NASA Press Release Soon </a:t>
            </a:r>
          </a:p>
          <a:p>
            <a:pPr marL="444499" indent="-444499">
              <a:buSzPct val="100000"/>
              <a:defRPr sz="3800"/>
            </a:pPr>
            <a:r>
              <a:t>Optical wavelengths show no evidence of AGN/Black Hole</a:t>
            </a:r>
          </a:p>
          <a:p>
            <a:pPr marL="444499" indent="-444499">
              <a:buSzPct val="100000"/>
              <a:defRPr sz="3800"/>
            </a:pPr>
            <a:r>
              <a:t>Use 3-25 μm WISE Colors to find hidden candidate AGNs from Galaxy Zoo Mergers</a:t>
            </a:r>
          </a:p>
          <a:p>
            <a:pPr marL="444499" indent="-444499">
              <a:buSzPct val="100000"/>
              <a:defRPr sz="3800"/>
            </a:pPr>
            <a:r>
              <a:t>Chandra &amp; XMM X-ray Observations detected X-ray emission</a:t>
            </a:r>
          </a:p>
          <a:p>
            <a:pPr marL="444499" indent="-444499">
              <a:buSzPct val="100000"/>
              <a:defRPr sz="3800"/>
            </a:pPr>
            <a:r>
              <a:t>LBT - LUCI near-IR spectra observations: </a:t>
            </a:r>
          </a:p>
          <a:p>
            <a:pPr marL="901700" lvl="1" indent="-444500">
              <a:buSzPct val="100000"/>
              <a:defRPr sz="3800"/>
            </a:pPr>
            <a:r>
              <a:t>emission lines energized from hidden AGN/Black Hole</a:t>
            </a:r>
          </a:p>
          <a:p>
            <a:pPr marL="901700" lvl="1" indent="-444500">
              <a:buSzPct val="100000"/>
              <a:defRPr sz="3800"/>
            </a:pPr>
            <a:r>
              <a:t>absorption lines to determine ages of stars</a:t>
            </a:r>
          </a:p>
          <a:p>
            <a:pPr marL="444499" indent="-444499">
              <a:buSzPct val="100000"/>
              <a:defRPr sz="3800"/>
            </a:pPr>
            <a:r>
              <a:t>Synergy between space and ground based telescopes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Multi-Object Spectroscopic Slit Masks (LUCI &amp; MODS)"/>
          <p:cNvSpPr txBox="1">
            <a:spLocks noGrp="1"/>
          </p:cNvSpPr>
          <p:nvPr>
            <p:ph type="title"/>
          </p:nvPr>
        </p:nvSpPr>
        <p:spPr>
          <a:xfrm>
            <a:off x="228367" y="166958"/>
            <a:ext cx="23927266" cy="1448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t>Multi-Object Spectroscopic Slit Masks (LUCI &amp; MODS)</a:t>
            </a:r>
          </a:p>
        </p:txBody>
      </p:sp>
      <p:sp>
        <p:nvSpPr>
          <p:cNvPr id="278" name="MOS capabilities allow PIs to create custom-designed masks…"/>
          <p:cNvSpPr txBox="1">
            <a:spLocks noGrp="1"/>
          </p:cNvSpPr>
          <p:nvPr>
            <p:ph type="body" idx="1"/>
          </p:nvPr>
        </p:nvSpPr>
        <p:spPr>
          <a:xfrm>
            <a:off x="67036" y="1898576"/>
            <a:ext cx="12352719" cy="11058677"/>
          </a:xfrm>
          <a:prstGeom prst="rect">
            <a:avLst/>
          </a:prstGeom>
        </p:spPr>
        <p:txBody>
          <a:bodyPr/>
          <a:lstStyle/>
          <a:p>
            <a:pPr marL="467894" indent="-467894">
              <a:buSzPct val="100000"/>
              <a:defRPr sz="3200"/>
            </a:pPr>
            <a:r>
              <a:t>MOS capabilities allow PIs to create custom-designed masks</a:t>
            </a:r>
          </a:p>
          <a:p>
            <a:pPr marL="467894" indent="-467894">
              <a:buSzPct val="100000"/>
              <a:defRPr sz="3200"/>
            </a:pPr>
            <a:r>
              <a:t>Can fit as many slits as possible - </a:t>
            </a:r>
            <a:r>
              <a:rPr sz="2800"/>
              <a:t>limited only by dispersion real estate and structural integrity of mask (too many holes is bad)</a:t>
            </a:r>
          </a:p>
          <a:p>
            <a:pPr marL="467894" indent="-467894">
              <a:buSzPct val="100000"/>
              <a:defRPr sz="3200"/>
            </a:pPr>
            <a:r>
              <a:t>MODS and LUCI masks are designed with MODS Mask Simulator (MMS) and LUCI Mask Simulator (LMS) software</a:t>
            </a:r>
          </a:p>
          <a:p>
            <a:pPr lvl="1">
              <a:defRPr sz="2800"/>
            </a:pPr>
            <a:r>
              <a:t>Based on ESO SkyCat tool</a:t>
            </a:r>
          </a:p>
          <a:p>
            <a:pPr lvl="1">
              <a:defRPr sz="2800"/>
            </a:pPr>
            <a:r>
              <a:t>Load any fits file with valid World Coordinate Systems (WCS) or archival images with WCS information</a:t>
            </a:r>
          </a:p>
          <a:p>
            <a:pPr marL="467894" indent="-467894">
              <a:buSzPct val="100000"/>
              <a:defRPr sz="3200"/>
            </a:pPr>
            <a:r>
              <a:t>Requires minimum of 3 alignment boxes around stars to determine rotation &amp; translation (LUCI also uses 6 alignment holes along top of mask)</a:t>
            </a:r>
          </a:p>
          <a:p>
            <a:pPr marL="467894" indent="-467894">
              <a:buSzPct val="100000"/>
              <a:defRPr sz="3200"/>
            </a:pPr>
            <a:r>
              <a:t>Both software generate a gerber file which is sent to a fabrication site at Univ. of Arizona </a:t>
            </a:r>
          </a:p>
          <a:p>
            <a:pPr marL="467894" indent="-467894">
              <a:buSzPct val="100000"/>
              <a:defRPr sz="3200"/>
            </a:pPr>
            <a:r>
              <a:rPr i="1">
                <a:latin typeface="+mn-lt"/>
                <a:ea typeface="+mn-ea"/>
                <a:cs typeface="+mn-cs"/>
                <a:sym typeface="Helvetica Neue"/>
              </a:rPr>
              <a:t>ALL </a:t>
            </a:r>
            <a:r>
              <a:t>Masks must be approved by LBTO Mask Scientist (me) before fabrication</a:t>
            </a:r>
          </a:p>
          <a:p>
            <a:pPr marL="467894" indent="-467894">
              <a:buSzPct val="100000"/>
              <a:defRPr sz="3200"/>
            </a:pPr>
            <a:r>
              <a:t>All fabricated masks are kept in inventory - can be reused during the semester or over the course of multiple semesters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12412562" y="2013580"/>
            <a:ext cx="11811001" cy="5137318"/>
            <a:chOff x="0" y="0"/>
            <a:chExt cx="11810999" cy="5137316"/>
          </a:xfrm>
        </p:grpSpPr>
        <p:pic>
          <p:nvPicPr>
            <p:cNvPr id="279" name="GBR_MODS_MASK.jpg" descr="GBR_MODS_MASK.jp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33851" y="0"/>
              <a:ext cx="4977149" cy="513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MODS_MMS.jpg" descr="MODS_MMS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11629" cy="5137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7" name="Group"/>
          <p:cNvGrpSpPr/>
          <p:nvPr/>
        </p:nvGrpSpPr>
        <p:grpSpPr>
          <a:xfrm>
            <a:off x="12415694" y="7209170"/>
            <a:ext cx="11804738" cy="5366761"/>
            <a:chOff x="0" y="0"/>
            <a:chExt cx="11804736" cy="5366759"/>
          </a:xfrm>
        </p:grpSpPr>
        <p:grpSp>
          <p:nvGrpSpPr>
            <p:cNvPr id="284" name="Group"/>
            <p:cNvGrpSpPr/>
            <p:nvPr/>
          </p:nvGrpSpPr>
          <p:grpSpPr>
            <a:xfrm>
              <a:off x="4657" y="0"/>
              <a:ext cx="11800080" cy="5366760"/>
              <a:chOff x="0" y="0"/>
              <a:chExt cx="11800079" cy="5366759"/>
            </a:xfrm>
          </p:grpSpPr>
          <p:pic>
            <p:nvPicPr>
              <p:cNvPr id="282" name="LUCI1_MOS_4.jpg" descr="LUCI1_MOS_4.jpg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539042" y="0"/>
                <a:ext cx="6261038" cy="53667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3" name="MODS_MASK_Cabinet.jpg" descr="MODS_MASK_Cabinet.jpg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536999" cy="53667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5" name="MODS…"/>
            <p:cNvSpPr txBox="1"/>
            <p:nvPr/>
          </p:nvSpPr>
          <p:spPr>
            <a:xfrm>
              <a:off x="0" y="3335362"/>
              <a:ext cx="1340377" cy="141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r>
                <a:t>MODS</a:t>
              </a:r>
            </a:p>
            <a:p>
              <a:pPr>
                <a:defRPr sz="2200"/>
              </a:pPr>
              <a:r>
                <a:t>mask </a:t>
              </a:r>
            </a:p>
            <a:p>
              <a:pPr>
                <a:defRPr sz="2200"/>
              </a:pPr>
              <a:r>
                <a:t>cassette</a:t>
              </a:r>
            </a:p>
          </p:txBody>
        </p:sp>
        <p:sp>
          <p:nvSpPr>
            <p:cNvPr id="286" name="LUCI…"/>
            <p:cNvSpPr txBox="1"/>
            <p:nvPr/>
          </p:nvSpPr>
          <p:spPr>
            <a:xfrm>
              <a:off x="5564353" y="2329391"/>
              <a:ext cx="922233" cy="1412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r>
                <a:t>LUCI</a:t>
              </a:r>
            </a:p>
            <a:p>
              <a:pPr>
                <a:defRPr sz="2200"/>
              </a:pPr>
              <a:r>
                <a:t>MOS</a:t>
              </a:r>
            </a:p>
            <a:p>
              <a:pPr>
                <a:defRPr sz="2200"/>
              </a:pPr>
              <a:r>
                <a:t>unit</a:t>
              </a:r>
            </a:p>
          </p:txBody>
        </p:sp>
      </p:grpSp>
      <p:pic>
        <p:nvPicPr>
          <p:cNvPr id="288" name="9i4oMj49T.png" descr="9i4oMj49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23477878" y="12934524"/>
            <a:ext cx="661459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ostdam Echelle &amp; Spectroscopic Instrument (PEPSI)"/>
          <p:cNvSpPr txBox="1">
            <a:spLocks noGrp="1"/>
          </p:cNvSpPr>
          <p:nvPr>
            <p:ph type="title"/>
          </p:nvPr>
        </p:nvSpPr>
        <p:spPr>
          <a:xfrm>
            <a:off x="108985" y="166414"/>
            <a:ext cx="24155633" cy="10806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sz="6000" dirty="0"/>
              <a:t>Postdam Echelle &amp; </a:t>
            </a:r>
            <a:r>
              <a:rPr lang="en-US" sz="6000" dirty="0" smtClean="0"/>
              <a:t>Polarimetric </a:t>
            </a:r>
            <a:r>
              <a:rPr sz="6000" dirty="0" smtClean="0"/>
              <a:t>Spectroscopic </a:t>
            </a:r>
            <a:r>
              <a:rPr sz="6000" dirty="0"/>
              <a:t>Instrument (PEPSI)</a:t>
            </a:r>
          </a:p>
        </p:txBody>
      </p:sp>
      <p:grpSp>
        <p:nvGrpSpPr>
          <p:cNvPr id="296" name="Group"/>
          <p:cNvGrpSpPr/>
          <p:nvPr/>
        </p:nvGrpSpPr>
        <p:grpSpPr>
          <a:xfrm>
            <a:off x="165034" y="1465912"/>
            <a:ext cx="7571387" cy="7508674"/>
            <a:chOff x="0" y="0"/>
            <a:chExt cx="7571385" cy="7508672"/>
          </a:xfrm>
        </p:grpSpPr>
        <p:grpSp>
          <p:nvGrpSpPr>
            <p:cNvPr id="294" name="Group"/>
            <p:cNvGrpSpPr/>
            <p:nvPr/>
          </p:nvGrpSpPr>
          <p:grpSpPr>
            <a:xfrm>
              <a:off x="0" y="0"/>
              <a:ext cx="7571386" cy="7508673"/>
              <a:chOff x="0" y="0"/>
              <a:chExt cx="7571385" cy="7508672"/>
            </a:xfrm>
          </p:grpSpPr>
          <p:pic>
            <p:nvPicPr>
              <p:cNvPr id="291" name="PEPSI_Obs_Modes_V1.png" descr="PEPSI_Obs_Modes_V1.png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571386" cy="75086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2" name="Rectangle"/>
              <p:cNvSpPr/>
              <p:nvPr/>
            </p:nvSpPr>
            <p:spPr>
              <a:xfrm>
                <a:off x="3689007" y="2986383"/>
                <a:ext cx="1336384" cy="446485"/>
              </a:xfrm>
              <a:prstGeom prst="rect">
                <a:avLst/>
              </a:prstGeom>
              <a:solidFill>
                <a:srgbClr val="008C91"/>
              </a:solidFill>
              <a:ln w="12700" cap="flat">
                <a:noFill/>
                <a:miter lim="400000"/>
              </a:ln>
              <a:effectLst>
                <a:outerShdw blurRad="101600" dir="18900000" rotWithShape="0">
                  <a:srgbClr val="000000">
                    <a:alpha val="8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1125140">
                  <a:defRPr sz="320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3" name="R=270,000"/>
              <p:cNvSpPr txBox="1"/>
              <p:nvPr/>
            </p:nvSpPr>
            <p:spPr>
              <a:xfrm>
                <a:off x="3663722" y="2979437"/>
                <a:ext cx="1386955" cy="460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R=270,000</a:t>
                </a:r>
              </a:p>
            </p:txBody>
          </p:sp>
        </p:grpSp>
        <p:pic>
          <p:nvPicPr>
            <p:cNvPr id="29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467434" y="6074612"/>
              <a:ext cx="1637134" cy="1215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Instrument P.I.: Klaus Strassmeier  (Leibniz Institute für Astrophysik - Potsdam)…"/>
          <p:cNvSpPr txBox="1"/>
          <p:nvPr/>
        </p:nvSpPr>
        <p:spPr>
          <a:xfrm>
            <a:off x="108985" y="9011153"/>
            <a:ext cx="17049985" cy="476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Instrument P.I.: Klaus Strassmeier  (Leibniz Institute für Astrophysik - Potsdam)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Fiber-fed echelle spectrograph - combines both mirrors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Wavelength covers 0.383-0.907 μm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Two polarimeters installed, first light on UT Sep 11, 2017 - can observe Stokes IQUV - only such facility at an 8m+ class telescope.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Fiber connection to VATT - can observe with VATT (120k resolution) or LBT</a:t>
            </a:r>
          </a:p>
          <a:p>
            <a:pPr marL="467894" indent="-467894" algn="l">
              <a:spcBef>
                <a:spcPts val="1000"/>
              </a:spcBef>
              <a:buSzPct val="100000"/>
              <a:buChar char="•"/>
              <a:defRPr sz="3000">
                <a:solidFill>
                  <a:srgbClr val="EBEBEB"/>
                </a:solidFill>
              </a:defRPr>
            </a:pPr>
            <a:r>
              <a:t>Connected to Solar Disk Telescope - Na observations of Aug 2017 eclipse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7736148" y="1465912"/>
            <a:ext cx="9179163" cy="7570071"/>
            <a:chOff x="0" y="0"/>
            <a:chExt cx="9179162" cy="7570070"/>
          </a:xfrm>
        </p:grpSpPr>
        <p:pic>
          <p:nvPicPr>
            <p:cNvPr id="298" name="nova-sag.png" descr="nova-sag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179163" cy="7518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Classical Nova Sgr 2015 w/varying P-Cygni profile (R~270,000)…"/>
            <p:cNvSpPr txBox="1"/>
            <p:nvPr/>
          </p:nvSpPr>
          <p:spPr>
            <a:xfrm>
              <a:off x="167665" y="6944595"/>
              <a:ext cx="8843832" cy="625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1600"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Classical Nova Sgr 2015 w/varying P-Cygni profile (R~270,000)</a:t>
              </a:r>
            </a:p>
            <a:p>
              <a:pPr defTabSz="821531">
                <a:defRPr sz="1600"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M. Wagner et al. 2016</a:t>
              </a:r>
            </a:p>
          </p:txBody>
        </p:sp>
      </p:grpSp>
      <p:pic>
        <p:nvPicPr>
          <p:cNvPr id="301" name="galileo_jet.jpg" descr="galileo_je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15038" y="1465912"/>
            <a:ext cx="7291740" cy="5468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EPSI_overview.jpg" descr="PEPSI_overview.jpg"/>
          <p:cNvPicPr>
            <a:picLocks/>
          </p:cNvPicPr>
          <p:nvPr/>
        </p:nvPicPr>
        <p:blipFill>
          <a:blip r:embed="rId6">
            <a:extLst/>
          </a:blip>
          <a:srcRect l="177"/>
          <a:stretch>
            <a:fillRect/>
          </a:stretch>
        </p:blipFill>
        <p:spPr>
          <a:xfrm>
            <a:off x="16917397" y="6957375"/>
            <a:ext cx="7287249" cy="6716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spd="slow">
        <p15:prstTrans prst="peelOff" invX="1"/>
      </p:transition>
    </mc:Choice>
    <mc:Choice Requires="p14">
      <p:transition spd="slow">
        <p:wip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1521</Words>
  <Application>Microsoft Macintosh PowerPoint</Application>
  <PresentationFormat>Custom</PresentationFormat>
  <Paragraphs>167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New_Template2</vt:lpstr>
      <vt:lpstr>Current Status of the Instrumentation Suite at the Large Binocular Telescope Observatory</vt:lpstr>
      <vt:lpstr>LBTO @ Emerald Peak, Mount Graham</vt:lpstr>
      <vt:lpstr>The Large Binocular Telescope</vt:lpstr>
      <vt:lpstr>Large Binocular Cameras (LBCs)</vt:lpstr>
      <vt:lpstr>Multi Object Double Spectrographs (MODS)</vt:lpstr>
      <vt:lpstr>LBT Utility Camera for Infrared (LUCI)</vt:lpstr>
      <vt:lpstr>LUCI - Example Science: Search for hidden Black Holes in Mergers</vt:lpstr>
      <vt:lpstr>Multi-Object Spectroscopic Slit Masks (LUCI &amp; MODS)</vt:lpstr>
      <vt:lpstr>Postdam Echelle &amp; Polarimetric Spectroscopic Instrument (PEPSI)</vt:lpstr>
      <vt:lpstr>Large Binocular Telescope Interferometry (23m)</vt:lpstr>
      <vt:lpstr>Current Status of the LBT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the Instrumentation Suite at the Large Binocular Telescope Observatory</dc:title>
  <cp:lastModifiedBy>Paola Amico</cp:lastModifiedBy>
  <cp:revision>4</cp:revision>
  <cp:lastPrinted>2017-09-29T15:38:03Z</cp:lastPrinted>
  <dcterms:modified xsi:type="dcterms:W3CDTF">2017-10-01T10:27:26Z</dcterms:modified>
</cp:coreProperties>
</file>