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 id="2147483662" r:id="rId2"/>
    <p:sldMasterId id="2147483674" r:id="rId3"/>
  </p:sldMasterIdLst>
  <p:notesMasterIdLst>
    <p:notesMasterId r:id="rId52"/>
  </p:notesMasterIdLst>
  <p:handoutMasterIdLst>
    <p:handoutMasterId r:id="rId53"/>
  </p:handoutMasterIdLst>
  <p:sldIdLst>
    <p:sldId id="843" r:id="rId4"/>
    <p:sldId id="820" r:id="rId5"/>
    <p:sldId id="800" r:id="rId6"/>
    <p:sldId id="842" r:id="rId7"/>
    <p:sldId id="823" r:id="rId8"/>
    <p:sldId id="844" r:id="rId9"/>
    <p:sldId id="846" r:id="rId10"/>
    <p:sldId id="841" r:id="rId11"/>
    <p:sldId id="814" r:id="rId12"/>
    <p:sldId id="848" r:id="rId13"/>
    <p:sldId id="861" r:id="rId14"/>
    <p:sldId id="860" r:id="rId15"/>
    <p:sldId id="864" r:id="rId16"/>
    <p:sldId id="863" r:id="rId17"/>
    <p:sldId id="862" r:id="rId18"/>
    <p:sldId id="865" r:id="rId19"/>
    <p:sldId id="815" r:id="rId20"/>
    <p:sldId id="805" r:id="rId21"/>
    <p:sldId id="829" r:id="rId22"/>
    <p:sldId id="832" r:id="rId23"/>
    <p:sldId id="834" r:id="rId24"/>
    <p:sldId id="852" r:id="rId25"/>
    <p:sldId id="853" r:id="rId26"/>
    <p:sldId id="855" r:id="rId27"/>
    <p:sldId id="819" r:id="rId28"/>
    <p:sldId id="837" r:id="rId29"/>
    <p:sldId id="838" r:id="rId30"/>
    <p:sldId id="816" r:id="rId31"/>
    <p:sldId id="818" r:id="rId32"/>
    <p:sldId id="822" r:id="rId33"/>
    <p:sldId id="807" r:id="rId34"/>
    <p:sldId id="828" r:id="rId35"/>
    <p:sldId id="796" r:id="rId36"/>
    <p:sldId id="810" r:id="rId37"/>
    <p:sldId id="804" r:id="rId38"/>
    <p:sldId id="857" r:id="rId39"/>
    <p:sldId id="866" r:id="rId40"/>
    <p:sldId id="867" r:id="rId41"/>
    <p:sldId id="813" r:id="rId42"/>
    <p:sldId id="827" r:id="rId43"/>
    <p:sldId id="811" r:id="rId44"/>
    <p:sldId id="802" r:id="rId45"/>
    <p:sldId id="836" r:id="rId46"/>
    <p:sldId id="825" r:id="rId47"/>
    <p:sldId id="794" r:id="rId48"/>
    <p:sldId id="845" r:id="rId49"/>
    <p:sldId id="795" r:id="rId50"/>
    <p:sldId id="856" r:id="rId51"/>
  </p:sldIdLst>
  <p:sldSz cx="9144000" cy="6858000" type="screen4x3"/>
  <p:notesSz cx="6781800" cy="9918700"/>
  <p:defaultTextStyle>
    <a:defPPr>
      <a:defRPr lang="en-US"/>
    </a:defPPr>
    <a:lvl1pPr algn="l" rtl="0" eaLnBrk="0" fontAlgn="base" hangingPunct="0">
      <a:spcBef>
        <a:spcPct val="50000"/>
      </a:spcBef>
      <a:spcAft>
        <a:spcPct val="0"/>
      </a:spcAft>
      <a:defRPr sz="1400" kern="1200">
        <a:solidFill>
          <a:schemeClr val="tx1"/>
        </a:solidFill>
        <a:latin typeface="Arial" charset="0"/>
        <a:ea typeface="+mn-ea"/>
        <a:cs typeface="+mn-cs"/>
      </a:defRPr>
    </a:lvl1pPr>
    <a:lvl2pPr marL="457200" algn="l" rtl="0" eaLnBrk="0" fontAlgn="base" hangingPunct="0">
      <a:spcBef>
        <a:spcPct val="50000"/>
      </a:spcBef>
      <a:spcAft>
        <a:spcPct val="0"/>
      </a:spcAft>
      <a:defRPr sz="1400" kern="1200">
        <a:solidFill>
          <a:schemeClr val="tx1"/>
        </a:solidFill>
        <a:latin typeface="Arial" charset="0"/>
        <a:ea typeface="+mn-ea"/>
        <a:cs typeface="+mn-cs"/>
      </a:defRPr>
    </a:lvl2pPr>
    <a:lvl3pPr marL="914400" algn="l" rtl="0" eaLnBrk="0" fontAlgn="base" hangingPunct="0">
      <a:spcBef>
        <a:spcPct val="50000"/>
      </a:spcBef>
      <a:spcAft>
        <a:spcPct val="0"/>
      </a:spcAft>
      <a:defRPr sz="1400" kern="1200">
        <a:solidFill>
          <a:schemeClr val="tx1"/>
        </a:solidFill>
        <a:latin typeface="Arial" charset="0"/>
        <a:ea typeface="+mn-ea"/>
        <a:cs typeface="+mn-cs"/>
      </a:defRPr>
    </a:lvl3pPr>
    <a:lvl4pPr marL="1371600" algn="l" rtl="0" eaLnBrk="0" fontAlgn="base" hangingPunct="0">
      <a:spcBef>
        <a:spcPct val="50000"/>
      </a:spcBef>
      <a:spcAft>
        <a:spcPct val="0"/>
      </a:spcAft>
      <a:defRPr sz="1400" kern="1200">
        <a:solidFill>
          <a:schemeClr val="tx1"/>
        </a:solidFill>
        <a:latin typeface="Arial" charset="0"/>
        <a:ea typeface="+mn-ea"/>
        <a:cs typeface="+mn-cs"/>
      </a:defRPr>
    </a:lvl4pPr>
    <a:lvl5pPr marL="1828800" algn="l" rtl="0" eaLnBrk="0" fontAlgn="base" hangingPunct="0">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4">
          <p15:clr>
            <a:srgbClr val="A4A3A4"/>
          </p15:clr>
        </p15:guide>
        <p15:guide id="2" pos="21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3" autoAdjust="0"/>
    <p:restoredTop sz="93608" autoAdjust="0"/>
  </p:normalViewPr>
  <p:slideViewPr>
    <p:cSldViewPr>
      <p:cViewPr varScale="1">
        <p:scale>
          <a:sx n="62" d="100"/>
          <a:sy n="62" d="100"/>
        </p:scale>
        <p:origin x="1266" y="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78" d="100"/>
          <a:sy n="78" d="100"/>
        </p:scale>
        <p:origin x="-2088" y="-84"/>
      </p:cViewPr>
      <p:guideLst>
        <p:guide orient="horz" pos="3124"/>
        <p:guide pos="21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6259" name="Rectangle 3"/>
          <p:cNvSpPr>
            <a:spLocks noGrp="1" noChangeArrowheads="1"/>
          </p:cNvSpPr>
          <p:nvPr>
            <p:ph type="dt" sz="quarter" idx="1"/>
          </p:nvPr>
        </p:nvSpPr>
        <p:spPr bwMode="auto">
          <a:xfrm>
            <a:off x="384175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9E75A494-CC53-4537-B9BE-A7F415977028}" type="datetimeFigureOut">
              <a:rPr lang="en-US"/>
              <a:pPr>
                <a:defRPr/>
              </a:pPr>
              <a:t>26-Sep-17</a:t>
            </a:fld>
            <a:endParaRPr lang="en-US"/>
          </a:p>
        </p:txBody>
      </p:sp>
      <p:sp>
        <p:nvSpPr>
          <p:cNvPr id="96260" name="Rectangle 4"/>
          <p:cNvSpPr>
            <a:spLocks noGrp="1" noChangeArrowheads="1"/>
          </p:cNvSpPr>
          <p:nvPr>
            <p:ph type="ftr" sz="quarter" idx="2"/>
          </p:nvPr>
        </p:nvSpPr>
        <p:spPr bwMode="auto">
          <a:xfrm>
            <a:off x="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6261" name="Rectangle 5"/>
          <p:cNvSpPr>
            <a:spLocks noGrp="1" noChangeArrowheads="1"/>
          </p:cNvSpPr>
          <p:nvPr>
            <p:ph type="sldNum" sz="quarter" idx="3"/>
          </p:nvPr>
        </p:nvSpPr>
        <p:spPr bwMode="auto">
          <a:xfrm>
            <a:off x="384175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DA1B086-93E4-4104-8B70-6C8BEF4FB52C}" type="slidenum">
              <a:rPr lang="en-US"/>
              <a:pPr>
                <a:defRPr/>
              </a:pPr>
              <a:t>‹#›</a:t>
            </a:fld>
            <a:endParaRPr lang="en-US"/>
          </a:p>
        </p:txBody>
      </p:sp>
    </p:spTree>
    <p:extLst>
      <p:ext uri="{BB962C8B-B14F-4D97-AF65-F5344CB8AC3E}">
        <p14:creationId xmlns:p14="http://schemas.microsoft.com/office/powerpoint/2010/main" val="1613494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lvl1pPr>
          </a:lstStyle>
          <a:p>
            <a:pPr>
              <a:defRPr/>
            </a:pPr>
            <a:endParaRPr lang="en-US"/>
          </a:p>
        </p:txBody>
      </p:sp>
      <p:sp>
        <p:nvSpPr>
          <p:cNvPr id="37891" name="Rectangle 3"/>
          <p:cNvSpPr>
            <a:spLocks noGrp="1" noChangeArrowheads="1"/>
          </p:cNvSpPr>
          <p:nvPr>
            <p:ph type="dt" idx="1"/>
          </p:nvPr>
        </p:nvSpPr>
        <p:spPr bwMode="auto">
          <a:xfrm>
            <a:off x="384175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lvl1pPr>
          </a:lstStyle>
          <a:p>
            <a:pPr>
              <a:defRPr/>
            </a:pPr>
            <a:endParaRPr lang="en-US"/>
          </a:p>
        </p:txBody>
      </p:sp>
      <p:sp>
        <p:nvSpPr>
          <p:cNvPr id="47108" name="Rectangle 4"/>
          <p:cNvSpPr>
            <a:spLocks noGrp="1" noRot="1" noChangeAspect="1" noChangeArrowheads="1" noTextEdit="1"/>
          </p:cNvSpPr>
          <p:nvPr>
            <p:ph type="sldImg" idx="2"/>
          </p:nvPr>
        </p:nvSpPr>
        <p:spPr bwMode="auto">
          <a:xfrm>
            <a:off x="911225" y="744538"/>
            <a:ext cx="4959350" cy="3719512"/>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677863" y="4711700"/>
            <a:ext cx="5426075" cy="4462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lvl1pPr>
          </a:lstStyle>
          <a:p>
            <a:pPr>
              <a:defRPr/>
            </a:pPr>
            <a:endParaRPr lang="en-US"/>
          </a:p>
        </p:txBody>
      </p:sp>
      <p:sp>
        <p:nvSpPr>
          <p:cNvPr id="37895" name="Rectangle 7"/>
          <p:cNvSpPr>
            <a:spLocks noGrp="1" noChangeArrowheads="1"/>
          </p:cNvSpPr>
          <p:nvPr>
            <p:ph type="sldNum" sz="quarter" idx="5"/>
          </p:nvPr>
        </p:nvSpPr>
        <p:spPr bwMode="auto">
          <a:xfrm>
            <a:off x="384175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lvl1pPr>
          </a:lstStyle>
          <a:p>
            <a:pPr>
              <a:defRPr/>
            </a:pPr>
            <a:fld id="{B3A8D391-9153-4338-8700-E702FD71CB73}" type="slidenum">
              <a:rPr lang="en-US"/>
              <a:pPr>
                <a:defRPr/>
              </a:pPr>
              <a:t>‹#›</a:t>
            </a:fld>
            <a:endParaRPr lang="en-US"/>
          </a:p>
        </p:txBody>
      </p:sp>
    </p:spTree>
    <p:extLst>
      <p:ext uri="{BB962C8B-B14F-4D97-AF65-F5344CB8AC3E}">
        <p14:creationId xmlns:p14="http://schemas.microsoft.com/office/powerpoint/2010/main" val="19787359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piedigitallibrary.org/conference-proceedings-of-spie/9906.toc"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spiedigitallibrary.org/conference-proceedings-of-spie/browse/SPIE-Astronomical-Telescopes-Instrumentation/2016"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piedigitallibrary.org/conference-proceedings-of-spie/9906.toc"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spiedigitallibrary.org/conference-proceedings-of-spie/browse/SPIE-Astronomical-Telescopes-Instrumentation/2016"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MACHINE – BOTH WAYS : PAST and FUTURE</a:t>
            </a:r>
          </a:p>
          <a:p>
            <a:endParaRPr lang="en-US" dirty="0"/>
          </a:p>
          <a:p>
            <a:r>
              <a:rPr lang="en-US" dirty="0"/>
              <a:t>https://play.google.com/store/apps/details?id=com.seenapps.bttf_face</a:t>
            </a:r>
          </a:p>
          <a:p>
            <a:r>
              <a:rPr lang="en-US" dirty="0"/>
              <a:t>https://en.wikipedia.org/wiki/DeLorean_time_machine</a:t>
            </a:r>
          </a:p>
          <a:p>
            <a:r>
              <a:rPr lang="en-US" dirty="0"/>
              <a:t>http://backtothefuture.wikia.com/wiki/Flux_capacitor</a:t>
            </a:r>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3</a:t>
            </a:fld>
            <a:endParaRPr lang="en-US" dirty="0"/>
          </a:p>
        </p:txBody>
      </p:sp>
    </p:spTree>
    <p:extLst>
      <p:ext uri="{BB962C8B-B14F-4D97-AF65-F5344CB8AC3E}">
        <p14:creationId xmlns:p14="http://schemas.microsoft.com/office/powerpoint/2010/main" val="590321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Arial" pitchFamily="34" charset="0"/>
                <a:cs typeface="Arial" pitchFamily="34" charset="0"/>
              </a:rPr>
              <a:t>OK, 1</a:t>
            </a:r>
          </a:p>
          <a:p>
            <a:r>
              <a:rPr lang="en-US" sz="1200" dirty="0">
                <a:latin typeface="Arial" pitchFamily="34" charset="0"/>
                <a:cs typeface="Arial" pitchFamily="34" charset="0"/>
              </a:rPr>
              <a:t>Estimate curvature radius, but exact radii and index of refraction are not known !</a:t>
            </a:r>
          </a:p>
          <a:p>
            <a:r>
              <a:rPr lang="en-US" sz="1200" dirty="0">
                <a:latin typeface="Arial" pitchFamily="34" charset="0"/>
                <a:cs typeface="Arial" pitchFamily="34" charset="0"/>
              </a:rPr>
              <a:t>Also </a:t>
            </a:r>
            <a:r>
              <a:rPr lang="en-US" sz="1200" dirty="0" err="1">
                <a:latin typeface="Arial" pitchFamily="34" charset="0"/>
                <a:cs typeface="Arial" pitchFamily="34" charset="0"/>
              </a:rPr>
              <a:t>Pentax</a:t>
            </a:r>
            <a:r>
              <a:rPr lang="en-US" sz="1200" dirty="0">
                <a:latin typeface="Arial" pitchFamily="34" charset="0"/>
                <a:cs typeface="Arial" pitchFamily="34" charset="0"/>
              </a:rPr>
              <a:t> </a:t>
            </a:r>
            <a:r>
              <a:rPr lang="en-US" sz="1200" dirty="0" err="1">
                <a:latin typeface="Arial" pitchFamily="34" charset="0"/>
                <a:cs typeface="Arial" pitchFamily="34" charset="0"/>
              </a:rPr>
              <a:t>rumours</a:t>
            </a:r>
            <a:r>
              <a:rPr lang="en-US" sz="1200" baseline="0" dirty="0">
                <a:latin typeface="Arial" pitchFamily="34" charset="0"/>
                <a:cs typeface="Arial" pitchFamily="34" charset="0"/>
              </a:rPr>
              <a:t> about curved Detectors</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16</a:t>
            </a:fld>
            <a:endParaRPr lang="en-US"/>
          </a:p>
        </p:txBody>
      </p:sp>
    </p:spTree>
    <p:extLst>
      <p:ext uri="{BB962C8B-B14F-4D97-AF65-F5344CB8AC3E}">
        <p14:creationId xmlns:p14="http://schemas.microsoft.com/office/powerpoint/2010/main" val="3307981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Proceedings Volume 9906, Ground-based and Airborne Telescopes VI;</a:t>
            </a:r>
            <a:endParaRPr lang="en-US" dirty="0"/>
          </a:p>
          <a:p>
            <a:r>
              <a:rPr lang="en-US" dirty="0"/>
              <a:t>10.1117/12.2232289</a:t>
            </a:r>
            <a:br>
              <a:rPr lang="en-US" dirty="0"/>
            </a:br>
            <a:r>
              <a:rPr lang="en-US" dirty="0"/>
              <a:t>Event: </a:t>
            </a:r>
            <a:r>
              <a:rPr lang="en-US" u="sng" dirty="0">
                <a:effectLst/>
                <a:hlinkClick r:id="rId4"/>
              </a:rPr>
              <a:t>SPIE Astronomical Telescopes + Instrumentation</a:t>
            </a:r>
            <a:r>
              <a:rPr lang="en-US" dirty="0"/>
              <a:t>, 2016, Edinburgh, United Kingdom, downloaded</a:t>
            </a:r>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18</a:t>
            </a:fld>
            <a:endParaRPr lang="en-US"/>
          </a:p>
        </p:txBody>
      </p:sp>
    </p:spTree>
    <p:extLst>
      <p:ext uri="{BB962C8B-B14F-4D97-AF65-F5344CB8AC3E}">
        <p14:creationId xmlns:p14="http://schemas.microsoft.com/office/powerpoint/2010/main" val="3598575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Bernard </a:t>
            </a:r>
            <a:r>
              <a:rPr lang="en-US" dirty="0" err="1"/>
              <a:t>Delabre</a:t>
            </a:r>
            <a:r>
              <a:rPr lang="en-US" baseline="0" dirty="0"/>
              <a:t> !</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20</a:t>
            </a:fld>
            <a:endParaRPr lang="en-US"/>
          </a:p>
        </p:txBody>
      </p:sp>
    </p:spTree>
    <p:extLst>
      <p:ext uri="{BB962C8B-B14F-4D97-AF65-F5344CB8AC3E}">
        <p14:creationId xmlns:p14="http://schemas.microsoft.com/office/powerpoint/2010/main" val="2513180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Proceedings Volume 9906, Ground-based and Airborne Telescopes VI;</a:t>
            </a:r>
            <a:endParaRPr lang="en-US" dirty="0"/>
          </a:p>
          <a:p>
            <a:r>
              <a:rPr lang="en-US" dirty="0"/>
              <a:t>10.1117/12.2232289</a:t>
            </a:r>
            <a:br>
              <a:rPr lang="en-US" dirty="0"/>
            </a:br>
            <a:r>
              <a:rPr lang="en-US" dirty="0"/>
              <a:t>Event: </a:t>
            </a:r>
            <a:r>
              <a:rPr lang="en-US" u="sng" dirty="0">
                <a:effectLst/>
                <a:hlinkClick r:id="rId4"/>
              </a:rPr>
              <a:t>SPIE Astronomical Telescopes + Instrumentation</a:t>
            </a:r>
            <a:r>
              <a:rPr lang="en-US" dirty="0"/>
              <a:t>, 2016, Edinburgh, United Kingdom, downloaded</a:t>
            </a:r>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22</a:t>
            </a:fld>
            <a:endParaRPr lang="en-US"/>
          </a:p>
        </p:txBody>
      </p:sp>
    </p:spTree>
    <p:extLst>
      <p:ext uri="{BB962C8B-B14F-4D97-AF65-F5344CB8AC3E}">
        <p14:creationId xmlns:p14="http://schemas.microsoft.com/office/powerpoint/2010/main" val="3108039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25</a:t>
            </a:fld>
            <a:endParaRPr lang="en-US"/>
          </a:p>
        </p:txBody>
      </p:sp>
    </p:spTree>
    <p:extLst>
      <p:ext uri="{BB962C8B-B14F-4D97-AF65-F5344CB8AC3E}">
        <p14:creationId xmlns:p14="http://schemas.microsoft.com/office/powerpoint/2010/main" val="4030813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27</a:t>
            </a:fld>
            <a:endParaRPr lang="en-US"/>
          </a:p>
        </p:txBody>
      </p:sp>
    </p:spTree>
    <p:extLst>
      <p:ext uri="{BB962C8B-B14F-4D97-AF65-F5344CB8AC3E}">
        <p14:creationId xmlns:p14="http://schemas.microsoft.com/office/powerpoint/2010/main" val="1051777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http://thenewcamera.com/nikon-working-on-curved-sensor-camera/</a:t>
            </a:r>
          </a:p>
          <a:p>
            <a:r>
              <a:rPr lang="en-US" dirty="0"/>
              <a:t>http://hi-lows-note.blog.so-net.ne.jp/2017-07-20, patent above</a:t>
            </a:r>
          </a:p>
          <a:p>
            <a:r>
              <a:rPr lang="en-US" dirty="0"/>
              <a:t>https://www.j-platpat.inpit.go.jp/web/PU/JPA_H29125904/TKBS_GM302_Detailed.action is the detailed patent</a:t>
            </a:r>
          </a:p>
          <a:p>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28</a:t>
            </a:fld>
            <a:endParaRPr lang="en-US"/>
          </a:p>
        </p:txBody>
      </p:sp>
    </p:spTree>
    <p:extLst>
      <p:ext uri="{BB962C8B-B14F-4D97-AF65-F5344CB8AC3E}">
        <p14:creationId xmlns:p14="http://schemas.microsoft.com/office/powerpoint/2010/main" val="3069424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Patent 1 http://thenewcamera.com/canon-working-on-curve-sensor-new/</a:t>
            </a:r>
          </a:p>
          <a:p>
            <a:r>
              <a:rPr lang="en-US" dirty="0"/>
              <a:t>Patent 2 : fibers not interesting</a:t>
            </a:r>
          </a:p>
          <a:p>
            <a:r>
              <a:rPr lang="en-US" dirty="0"/>
              <a:t>Patent 3: Curving on edges only</a:t>
            </a:r>
          </a:p>
          <a:p>
            <a:r>
              <a:rPr lang="en-US" dirty="0"/>
              <a:t>Patent 4: hybrid, contains them all in a link below</a:t>
            </a:r>
          </a:p>
          <a:p>
            <a:r>
              <a:rPr lang="en-US" dirty="0"/>
              <a:t>http://thenewcamera.com/canon-patent-hybrid-curve-sensor/</a:t>
            </a:r>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29</a:t>
            </a:fld>
            <a:endParaRPr lang="en-US"/>
          </a:p>
        </p:txBody>
      </p:sp>
    </p:spTree>
    <p:extLst>
      <p:ext uri="{BB962C8B-B14F-4D97-AF65-F5344CB8AC3E}">
        <p14:creationId xmlns:p14="http://schemas.microsoft.com/office/powerpoint/2010/main" val="1756177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http://thenewcamera.com/tag/curve-sensor/</a:t>
            </a:r>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30</a:t>
            </a:fld>
            <a:endParaRPr lang="en-US"/>
          </a:p>
        </p:txBody>
      </p:sp>
    </p:spTree>
    <p:extLst>
      <p:ext uri="{BB962C8B-B14F-4D97-AF65-F5344CB8AC3E}">
        <p14:creationId xmlns:p14="http://schemas.microsoft.com/office/powerpoint/2010/main" val="74233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https://www.dpreview.com/articles/8027168176/apple-patent-describes-use-of-curved-image-sensor-to-design-small-camera-module</a:t>
            </a:r>
          </a:p>
          <a:p>
            <a:r>
              <a:rPr lang="en-US" dirty="0"/>
              <a:t>https://www.forbes.com/sites/paulmonckton/2016/01/31/apples-curved-camera-to-bring-smaller-iphones/#7551af0e22a2</a:t>
            </a:r>
          </a:p>
          <a:p>
            <a:r>
              <a:rPr lang="en-US" dirty="0"/>
              <a:t>Patent downloaded</a:t>
            </a:r>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34</a:t>
            </a:fld>
            <a:endParaRPr lang="en-US"/>
          </a:p>
        </p:txBody>
      </p:sp>
    </p:spTree>
    <p:extLst>
      <p:ext uri="{BB962C8B-B14F-4D97-AF65-F5344CB8AC3E}">
        <p14:creationId xmlns:p14="http://schemas.microsoft.com/office/powerpoint/2010/main" val="2211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Asked</a:t>
            </a:r>
            <a:r>
              <a:rPr lang="en-US" baseline="0" dirty="0"/>
              <a:t> </a:t>
            </a:r>
            <a:r>
              <a:rPr lang="en-US" baseline="0" dirty="0" err="1"/>
              <a:t>Paoloa</a:t>
            </a:r>
            <a:r>
              <a:rPr lang="en-US" baseline="0" dirty="0"/>
              <a:t>, Jason, Luca, Mark: At that time they were so lousy and problematic &gt;&gt; NO WAY !!!</a:t>
            </a:r>
          </a:p>
          <a:p>
            <a:r>
              <a:rPr lang="en-US" baseline="0" dirty="0"/>
              <a:t>Did not even THINK ABOUT Impact on digital photography</a:t>
            </a: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4</a:t>
            </a:fld>
            <a:endParaRPr lang="en-US"/>
          </a:p>
        </p:txBody>
      </p:sp>
    </p:spTree>
    <p:extLst>
      <p:ext uri="{BB962C8B-B14F-4D97-AF65-F5344CB8AC3E}">
        <p14:creationId xmlns:p14="http://schemas.microsoft.com/office/powerpoint/2010/main" val="3317673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apple does it, then also Microsoft is not far – although real competitors, both are mentioning us in their literature as a reference</a:t>
            </a:r>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35</a:t>
            </a:fld>
            <a:endParaRPr lang="en-US"/>
          </a:p>
        </p:txBody>
      </p:sp>
    </p:spTree>
    <p:extLst>
      <p:ext uri="{BB962C8B-B14F-4D97-AF65-F5344CB8AC3E}">
        <p14:creationId xmlns:p14="http://schemas.microsoft.com/office/powerpoint/2010/main" val="3483720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http://hi-lows-note.blog.so-net.ne.jp/archive/20170609</a:t>
            </a:r>
          </a:p>
          <a:p>
            <a:r>
              <a:rPr lang="en-US" dirty="0"/>
              <a:t>Text:  http://www.sonyalpharumors.com/oh-yes-sony-really-first-curved-medium-format-sensor-patented/</a:t>
            </a:r>
          </a:p>
          <a:p>
            <a:r>
              <a:rPr lang="en-US" dirty="0"/>
              <a:t>https://photorumors.com/2017/07/21/sony-has-a-patent-for-astronomical-camera-with-a-curved-medium-format-sensor/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Also other interchangeable lenses shown for medium format</a:t>
            </a:r>
            <a:br>
              <a:rPr lang="en-US" sz="1200" dirty="0"/>
            </a:br>
            <a:r>
              <a:rPr lang="en-US" sz="1200" dirty="0"/>
              <a:t>– 387mm f/2.8, - 323 mm f2.8</a:t>
            </a:r>
            <a:br>
              <a:rPr lang="en-US" sz="1200" dirty="0"/>
            </a:br>
            <a:r>
              <a:rPr lang="en-US" sz="1200" dirty="0"/>
              <a:t>– 258 mm f/2.8</a:t>
            </a:r>
            <a:br>
              <a:rPr lang="en-US" sz="1200" dirty="0"/>
            </a:br>
            <a:r>
              <a:rPr lang="en-US" sz="1200" dirty="0"/>
              <a:t>– 161 mm f2.8</a:t>
            </a:r>
            <a:br>
              <a:rPr lang="en-US" sz="1200" dirty="0"/>
            </a:br>
            <a:r>
              <a:rPr lang="en-US" sz="1200" dirty="0"/>
              <a:t>– 84mm f/2.9</a:t>
            </a:r>
            <a:br>
              <a:rPr lang="en-US" sz="1200" dirty="0"/>
            </a:br>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39</a:t>
            </a:fld>
            <a:endParaRPr lang="en-US"/>
          </a:p>
        </p:txBody>
      </p:sp>
    </p:spTree>
    <p:extLst>
      <p:ext uri="{BB962C8B-B14F-4D97-AF65-F5344CB8AC3E}">
        <p14:creationId xmlns:p14="http://schemas.microsoft.com/office/powerpoint/2010/main" val="2439130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http://www.sonyalpharumors.com/additional-info-five-sony-medium-format-lenses-fora-sony-curved-sensor-camera/</a:t>
            </a:r>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40</a:t>
            </a:fld>
            <a:endParaRPr lang="en-US"/>
          </a:p>
        </p:txBody>
      </p:sp>
    </p:spTree>
    <p:extLst>
      <p:ext uri="{BB962C8B-B14F-4D97-AF65-F5344CB8AC3E}">
        <p14:creationId xmlns:p14="http://schemas.microsoft.com/office/powerpoint/2010/main" val="1516338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Differences / </a:t>
            </a:r>
            <a:r>
              <a:rPr lang="en-US" dirty="0" err="1"/>
              <a:t>similartiries</a:t>
            </a:r>
            <a:r>
              <a:rPr lang="en-US" dirty="0"/>
              <a:t> to Microsoft Vermont technology and ESO / ITL ?</a:t>
            </a:r>
          </a:p>
          <a:p>
            <a:r>
              <a:rPr lang="en-US" dirty="0" err="1"/>
              <a:t>Scaleability</a:t>
            </a:r>
            <a:r>
              <a:rPr lang="en-US" dirty="0"/>
              <a:t> ? Detector size ?</a:t>
            </a:r>
          </a:p>
          <a:p>
            <a:r>
              <a:rPr lang="en-US" dirty="0"/>
              <a:t>Accuracy ?</a:t>
            </a:r>
          </a:p>
          <a:p>
            <a:r>
              <a:rPr lang="en-US" dirty="0"/>
              <a:t>Cooling ?</a:t>
            </a:r>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41</a:t>
            </a:fld>
            <a:endParaRPr lang="en-US"/>
          </a:p>
        </p:txBody>
      </p:sp>
    </p:spTree>
    <p:extLst>
      <p:ext uri="{BB962C8B-B14F-4D97-AF65-F5344CB8AC3E}">
        <p14:creationId xmlns:p14="http://schemas.microsoft.com/office/powerpoint/2010/main" val="799201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 this space</a:t>
            </a:r>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42</a:t>
            </a:fld>
            <a:endParaRPr lang="en-US"/>
          </a:p>
        </p:txBody>
      </p:sp>
    </p:spTree>
    <p:extLst>
      <p:ext uri="{BB962C8B-B14F-4D97-AF65-F5344CB8AC3E}">
        <p14:creationId xmlns:p14="http://schemas.microsoft.com/office/powerpoint/2010/main" val="2489071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https://photographylife.com/fujifilm-gfx-50s-considerations</a:t>
            </a:r>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48</a:t>
            </a:fld>
            <a:endParaRPr lang="en-US"/>
          </a:p>
        </p:txBody>
      </p:sp>
    </p:spTree>
    <p:extLst>
      <p:ext uri="{BB962C8B-B14F-4D97-AF65-F5344CB8AC3E}">
        <p14:creationId xmlns:p14="http://schemas.microsoft.com/office/powerpoint/2010/main" val="4203819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0" dirty="0"/>
              <a:t>Revolutionized our life</a:t>
            </a:r>
          </a:p>
          <a:p>
            <a:r>
              <a:rPr lang="en-US" sz="1200" b="1" kern="0" dirty="0"/>
              <a:t>(tribute to </a:t>
            </a:r>
            <a:r>
              <a:rPr lang="en-US" sz="1200" b="1" kern="0" dirty="0" err="1"/>
              <a:t>bredthauer</a:t>
            </a:r>
            <a:r>
              <a:rPr lang="en-US" sz="1200" b="1" kern="0" baseline="0" dirty="0"/>
              <a:t> </a:t>
            </a:r>
            <a:r>
              <a:rPr lang="en-US" sz="1200" b="1" kern="0" dirty="0"/>
              <a:t>and </a:t>
            </a:r>
            <a:r>
              <a:rPr lang="en-US" sz="1200" b="1" kern="0" dirty="0" err="1"/>
              <a:t>Janesick</a:t>
            </a:r>
            <a:r>
              <a:rPr lang="en-US" sz="1200" b="1" kern="0" dirty="0"/>
              <a:t>) based on major</a:t>
            </a:r>
            <a:r>
              <a:rPr lang="en-US" sz="1200" b="1" kern="0" baseline="0" dirty="0"/>
              <a:t> work for Hubble Space Telescope (TI 800 x800)</a:t>
            </a:r>
          </a:p>
          <a:p>
            <a:r>
              <a:rPr lang="en-US" dirty="0"/>
              <a:t>Kodak first digital camera</a:t>
            </a:r>
          </a:p>
          <a:p>
            <a:r>
              <a:rPr lang="en-US" dirty="0"/>
              <a:t>https://lens.blogs.nytimes.com/2015/08/12/kodaks-first-digital-moment/#slideshow/100000003848463/100000003848467</a:t>
            </a:r>
          </a:p>
          <a:p>
            <a:r>
              <a:rPr lang="en-US" dirty="0"/>
              <a:t>Kodak DCS</a:t>
            </a:r>
          </a:p>
          <a:p>
            <a:r>
              <a:rPr lang="en-US" dirty="0"/>
              <a:t>https://en.wikipedia.org/wiki/Kodak_DCS</a:t>
            </a:r>
          </a:p>
          <a:p>
            <a:r>
              <a:rPr lang="en-US" b="1" dirty="0"/>
              <a:t>Building a house !!</a:t>
            </a:r>
            <a:br>
              <a:rPr lang="en-US" b="1" dirty="0"/>
            </a:br>
            <a:r>
              <a:rPr lang="en-US" b="1" dirty="0"/>
              <a:t>Restoring an old car !!!</a:t>
            </a:r>
            <a:br>
              <a:rPr lang="en-US" b="1" dirty="0"/>
            </a:br>
            <a:r>
              <a:rPr lang="en-US" b="1" dirty="0"/>
              <a:t>Driving from Alaska to Argentina !!!!</a:t>
            </a:r>
            <a:br>
              <a:rPr lang="en-US" b="1" dirty="0"/>
            </a:br>
            <a:r>
              <a:rPr lang="en-US" b="1" dirty="0"/>
              <a:t>Unification of Europe :-(</a:t>
            </a:r>
            <a:br>
              <a:rPr lang="en-US" b="1" dirty="0"/>
            </a:br>
            <a:r>
              <a:rPr lang="en-US" b="1" dirty="0"/>
              <a:t>Building the LSST :-)</a:t>
            </a:r>
            <a:br>
              <a:rPr lang="en-US" b="1" dirty="0"/>
            </a:br>
            <a:r>
              <a:rPr lang="en-US" b="1" dirty="0"/>
              <a:t>And many more which are still to be accomplished ...</a:t>
            </a:r>
            <a:br>
              <a:rPr lang="en-US" b="1" dirty="0"/>
            </a:br>
            <a:r>
              <a:rPr lang="en-US" b="1" dirty="0"/>
              <a:t>1975 Steve </a:t>
            </a:r>
            <a:r>
              <a:rPr lang="en-US" b="1" dirty="0" err="1"/>
              <a:t>sasson</a:t>
            </a:r>
            <a:r>
              <a:rPr lang="en-US" b="1" dirty="0"/>
              <a:t>, </a:t>
            </a:r>
          </a:p>
          <a:p>
            <a:r>
              <a:rPr lang="en-US" b="1" dirty="0"/>
              <a:t>ttps://lens.blogs.nytimes.com/2015/08/12/kodaks-first-digital-moment/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It had a lens that we took from a used parts bin from the Super 8 movie camera production line downstairs from our little lab on the second floor in </a:t>
            </a:r>
            <a:r>
              <a:rPr lang="en-US" b="1" dirty="0" err="1"/>
              <a:t>Bldg</a:t>
            </a:r>
            <a:r>
              <a:rPr lang="en-US" b="1" dirty="0"/>
              <a:t> 4. On the side of our portable contraption, we shoehorned in a portable digital cassette instrumentation recorder. Add to that 16 nickel cadmium batteries, a highly temperamental new type of CCD imaging area array, an </a:t>
            </a:r>
            <a:r>
              <a:rPr lang="en-US" b="1" dirty="0" err="1"/>
              <a:t>a/d</a:t>
            </a:r>
            <a:r>
              <a:rPr lang="en-US" b="1" dirty="0"/>
              <a:t> converter implementation stolen from a digital voltmeter application, several dozen digital and analog circuits all wired together on </a:t>
            </a:r>
            <a:r>
              <a:rPr lang="en-US" dirty="0"/>
              <a:t>approximately half a dozen circuit boards, and you have our interpretation of what a portable all electronic still camera might look like.</a:t>
            </a:r>
          </a:p>
          <a:p>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5</a:t>
            </a:fld>
            <a:endParaRPr lang="en-US"/>
          </a:p>
        </p:txBody>
      </p:sp>
    </p:spTree>
    <p:extLst>
      <p:ext uri="{BB962C8B-B14F-4D97-AF65-F5344CB8AC3E}">
        <p14:creationId xmlns:p14="http://schemas.microsoft.com/office/powerpoint/2010/main" val="1883271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http://szaboka.com/news/doug-engelbart-inventor-of-the-mouse-passed-away/</a:t>
            </a:r>
          </a:p>
          <a:p>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8</a:t>
            </a:fld>
            <a:endParaRPr lang="en-US"/>
          </a:p>
        </p:txBody>
      </p:sp>
    </p:spTree>
    <p:extLst>
      <p:ext uri="{BB962C8B-B14F-4D97-AF65-F5344CB8AC3E}">
        <p14:creationId xmlns:p14="http://schemas.microsoft.com/office/powerpoint/2010/main" val="2559541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0" dirty="0"/>
              <a:t>(</a:t>
            </a:r>
            <a:r>
              <a:rPr lang="en-US" sz="1200" kern="0" dirty="0" err="1"/>
              <a:t>Koifman</a:t>
            </a:r>
            <a:r>
              <a:rPr lang="en-US" sz="1200" kern="0" dirty="0"/>
              <a:t> sensors world </a:t>
            </a:r>
            <a:r>
              <a:rPr lang="en-US" sz="1200" kern="0" dirty="0" err="1"/>
              <a:t>blogspot</a:t>
            </a:r>
            <a:r>
              <a:rPr lang="en-US" sz="1200" kern="0" dirty="0"/>
              <a:t> </a:t>
            </a:r>
            <a:r>
              <a:rPr lang="en-US" sz="1200" kern="0" dirty="0" err="1"/>
              <a:t>Theuwissen</a:t>
            </a:r>
            <a:r>
              <a:rPr lang="en-US" sz="1200" kern="0" dirty="0"/>
              <a:t>)</a:t>
            </a:r>
            <a:br>
              <a:rPr lang="en-US" sz="1200" kern="0" dirty="0"/>
            </a:b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9</a:t>
            </a:fld>
            <a:endParaRPr lang="en-US"/>
          </a:p>
        </p:txBody>
      </p:sp>
    </p:spTree>
    <p:extLst>
      <p:ext uri="{BB962C8B-B14F-4D97-AF65-F5344CB8AC3E}">
        <p14:creationId xmlns:p14="http://schemas.microsoft.com/office/powerpoint/2010/main" val="2821426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0" dirty="0"/>
              <a:t>(</a:t>
            </a:r>
            <a:r>
              <a:rPr lang="en-US" sz="1200" kern="0" dirty="0" err="1"/>
              <a:t>Koifman</a:t>
            </a:r>
            <a:r>
              <a:rPr lang="en-US" sz="1200" kern="0" dirty="0"/>
              <a:t> sensors world </a:t>
            </a:r>
            <a:r>
              <a:rPr lang="en-US" sz="1200" kern="0" dirty="0" err="1"/>
              <a:t>blogspot</a:t>
            </a:r>
            <a:r>
              <a:rPr lang="en-US" sz="1200" kern="0" dirty="0"/>
              <a:t> </a:t>
            </a:r>
            <a:r>
              <a:rPr lang="en-US" sz="1200" kern="0" dirty="0" err="1"/>
              <a:t>Theuwissen</a:t>
            </a:r>
            <a:r>
              <a:rPr lang="en-US" sz="1200" kern="0" dirty="0"/>
              <a:t>)</a:t>
            </a:r>
            <a:br>
              <a:rPr lang="en-US" sz="1200" kern="0" dirty="0"/>
            </a:b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10</a:t>
            </a:fld>
            <a:endParaRPr lang="en-US"/>
          </a:p>
        </p:txBody>
      </p:sp>
    </p:spTree>
    <p:extLst>
      <p:ext uri="{BB962C8B-B14F-4D97-AF65-F5344CB8AC3E}">
        <p14:creationId xmlns:p14="http://schemas.microsoft.com/office/powerpoint/2010/main" val="4229466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0" dirty="0"/>
              <a:t>(</a:t>
            </a:r>
            <a:r>
              <a:rPr lang="en-US" sz="1200" kern="0" dirty="0" err="1"/>
              <a:t>Koifman</a:t>
            </a:r>
            <a:r>
              <a:rPr lang="en-US" sz="1200" kern="0" dirty="0"/>
              <a:t> sensors world </a:t>
            </a:r>
            <a:r>
              <a:rPr lang="en-US" sz="1200" kern="0" dirty="0" err="1"/>
              <a:t>blogspot</a:t>
            </a:r>
            <a:r>
              <a:rPr lang="en-US" sz="1200" kern="0" dirty="0"/>
              <a:t> </a:t>
            </a:r>
            <a:r>
              <a:rPr lang="en-US" sz="1200" kern="0" dirty="0" err="1"/>
              <a:t>Theuwissen</a:t>
            </a:r>
            <a:r>
              <a:rPr lang="en-US" sz="1200" kern="0" dirty="0"/>
              <a:t>)</a:t>
            </a:r>
            <a:br>
              <a:rPr lang="en-US" sz="1200" kern="0" dirty="0"/>
            </a:b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12</a:t>
            </a:fld>
            <a:endParaRPr lang="en-US"/>
          </a:p>
        </p:txBody>
      </p:sp>
    </p:spTree>
    <p:extLst>
      <p:ext uri="{BB962C8B-B14F-4D97-AF65-F5344CB8AC3E}">
        <p14:creationId xmlns:p14="http://schemas.microsoft.com/office/powerpoint/2010/main" val="3260509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0" dirty="0"/>
              <a:t>(</a:t>
            </a:r>
            <a:r>
              <a:rPr lang="en-US" sz="1200" kern="0" dirty="0" err="1"/>
              <a:t>Koifman</a:t>
            </a:r>
            <a:r>
              <a:rPr lang="en-US" sz="1200" kern="0" dirty="0"/>
              <a:t> sensors world </a:t>
            </a:r>
            <a:r>
              <a:rPr lang="en-US" sz="1200" kern="0" dirty="0" err="1"/>
              <a:t>blogspot</a:t>
            </a:r>
            <a:r>
              <a:rPr lang="en-US" sz="1200" kern="0" dirty="0"/>
              <a:t> </a:t>
            </a:r>
            <a:r>
              <a:rPr lang="en-US" sz="1200" kern="0" dirty="0" err="1"/>
              <a:t>Theuwissen</a:t>
            </a:r>
            <a:r>
              <a:rPr lang="en-US" sz="1200" kern="0" dirty="0"/>
              <a:t>)</a:t>
            </a:r>
            <a:br>
              <a:rPr lang="en-US" sz="1200" kern="0" dirty="0"/>
            </a:br>
            <a:endParaRPr lang="en-US" dirty="0"/>
          </a:p>
        </p:txBody>
      </p:sp>
      <p:sp>
        <p:nvSpPr>
          <p:cNvPr id="4" name="Slide Number Placeholder 3"/>
          <p:cNvSpPr>
            <a:spLocks noGrp="1"/>
          </p:cNvSpPr>
          <p:nvPr>
            <p:ph type="sldNum" sz="quarter" idx="10"/>
          </p:nvPr>
        </p:nvSpPr>
        <p:spPr/>
        <p:txBody>
          <a:bodyPr/>
          <a:lstStyle/>
          <a:p>
            <a:pPr>
              <a:defRPr/>
            </a:pPr>
            <a:fld id="{B3A8D391-9153-4338-8700-E702FD71CB73}" type="slidenum">
              <a:rPr lang="en-US" smtClean="0"/>
              <a:pPr>
                <a:defRPr/>
              </a:pPr>
              <a:t>14</a:t>
            </a:fld>
            <a:endParaRPr lang="en-US"/>
          </a:p>
        </p:txBody>
      </p:sp>
    </p:spTree>
    <p:extLst>
      <p:ext uri="{BB962C8B-B14F-4D97-AF65-F5344CB8AC3E}">
        <p14:creationId xmlns:p14="http://schemas.microsoft.com/office/powerpoint/2010/main" val="2206264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 process with back-illuminated</a:t>
            </a:r>
            <a:r>
              <a:rPr lang="en-US" baseline="0" dirty="0"/>
              <a:t> CCD (a). Mount to carrier wafer on platen (b and c). Thin handle wafer to provide flexibility (&lt; 300 µm)  (d). Remove from platen (e). Deform to spherical shape (f).</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latin typeface="Times New Roman" pitchFamily="18" charset="0"/>
                <a:ea typeface="ＭＳ Ｐゴシック" pitchFamily="34" charset="-128"/>
              </a:rPr>
              <a:t>Cleared for AMOS Conf 2013, T. Blake (DARPA/TTO) et al.</a:t>
            </a:r>
            <a:endParaRPr lang="en-US" dirty="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83C958-1F1B-2347-8B37-D6BC4B56CB47}" type="slidenum">
              <a:rPr kumimoji="0" lang="en-US" altLang="en-US" sz="1000" b="0" i="1" u="none" strike="noStrike" kern="1200" cap="none" spc="0" normalizeH="0" baseline="0" noProof="0" smtClean="0">
                <a:ln>
                  <a:noFill/>
                </a:ln>
                <a:solidFill>
                  <a:srgbClr val="000000"/>
                </a:solidFill>
                <a:effectLst/>
                <a:uLnTx/>
                <a:uFillTx/>
                <a:latin typeface="Times New Roman" pitchFamily="-110"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en-US" sz="1000" b="0" i="1" u="none" strike="noStrike" kern="1200" cap="none" spc="0" normalizeH="0" baseline="0" noProof="0" dirty="0">
              <a:ln>
                <a:noFill/>
              </a:ln>
              <a:solidFill>
                <a:srgbClr val="000000"/>
              </a:solidFill>
              <a:effectLst/>
              <a:uLnTx/>
              <a:uFillTx/>
              <a:latin typeface="Times New Roman" pitchFamily="-110" charset="0"/>
              <a:ea typeface="+mn-ea"/>
              <a:cs typeface="+mn-cs"/>
            </a:endParaRPr>
          </a:p>
        </p:txBody>
      </p:sp>
    </p:spTree>
    <p:extLst>
      <p:ext uri="{BB962C8B-B14F-4D97-AF65-F5344CB8AC3E}">
        <p14:creationId xmlns:p14="http://schemas.microsoft.com/office/powerpoint/2010/main" val="1214482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395536" y="6309320"/>
            <a:ext cx="402674" cy="307777"/>
          </a:xfrm>
          <a:prstGeom prst="rect">
            <a:avLst/>
          </a:prstGeom>
        </p:spPr>
        <p:txBody>
          <a:bodyPr wrap="none">
            <a:spAutoFit/>
          </a:bodyPr>
          <a:lstStyle/>
          <a:p>
            <a:fld id="{5B3361F1-C688-41A3-A02C-AAE58D6877A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75488" y="1682496"/>
            <a:ext cx="8193024" cy="4443984"/>
          </a:xfrm>
          <a:prstGeom prst="rect">
            <a:avLst/>
          </a:prstGeom>
        </p:spPr>
        <p:txBody>
          <a:bodyPr anchor="t" anchorCtr="1"/>
          <a:lstStyle>
            <a:lvl1pPr marL="237744" indent="-237744">
              <a:lnSpc>
                <a:spcPts val="2200"/>
              </a:lnSpc>
              <a:spcBef>
                <a:spcPts val="1500"/>
              </a:spcBef>
              <a:buSzPct val="100000"/>
              <a:buFont typeface="Arial"/>
              <a:buChar char="•"/>
              <a:defRPr/>
            </a:lvl1pPr>
            <a:lvl2pPr marL="539496" indent="-256032">
              <a:lnSpc>
                <a:spcPts val="2000"/>
              </a:lnSpc>
              <a:spcBef>
                <a:spcPts val="1500"/>
              </a:spcBef>
              <a:defRPr/>
            </a:lvl2pPr>
            <a:lvl3pPr marL="758952" indent="-182880">
              <a:lnSpc>
                <a:spcPts val="1800"/>
              </a:lnSpc>
              <a:spcBef>
                <a:spcPts val="1500"/>
              </a:spcBef>
              <a:buSzPct val="90000"/>
              <a:buFont typeface="Wingdings" charset="2"/>
              <a:buChar char="§"/>
              <a:defRPr/>
            </a:lvl3pPr>
            <a:lvl4pPr marL="1033272" indent="0">
              <a:lnSpc>
                <a:spcPts val="1600"/>
              </a:lnSpc>
              <a:spcBef>
                <a:spcPts val="1500"/>
              </a:spcBef>
              <a:buFontTx/>
              <a:buNone/>
              <a:defRPr/>
            </a:lvl4pPr>
            <a:lvl5pPr marL="1261872" indent="0">
              <a:lnSpc>
                <a:spcPts val="1400"/>
              </a:lnSpc>
              <a:spcBef>
                <a:spcPts val="1500"/>
              </a:spcBef>
              <a:buSzPct val="85000"/>
              <a:buFontTx/>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5632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3"/>
          <p:cNvSpPr>
            <a:spLocks noGrp="1"/>
          </p:cNvSpPr>
          <p:nvPr>
            <p:ph type="pic" sz="quarter" idx="10" hasCustomPrompt="1"/>
          </p:nvPr>
        </p:nvSpPr>
        <p:spPr>
          <a:xfrm>
            <a:off x="1581912" y="1764792"/>
            <a:ext cx="5971032" cy="3776472"/>
          </a:xfrm>
          <a:prstGeom prst="rect">
            <a:avLst/>
          </a:prstGeom>
          <a:ln w="12700">
            <a:solidFill>
              <a:schemeClr val="tx1"/>
            </a:solidFill>
          </a:ln>
        </p:spPr>
        <p:txBody>
          <a:bodyPr vert="horz"/>
          <a:lstStyle>
            <a:lvl1pPr marL="0" indent="0" algn="ctr">
              <a:lnSpc>
                <a:spcPts val="2000"/>
              </a:lnSpc>
              <a:spcBef>
                <a:spcPts val="300"/>
              </a:spcBef>
              <a:spcAft>
                <a:spcPts val="600"/>
              </a:spcAft>
              <a:buFontTx/>
              <a:buNone/>
              <a:defRPr/>
            </a:lvl1pPr>
          </a:lstStyle>
          <a:p>
            <a:r>
              <a:rPr lang="en-US" dirty="0"/>
              <a:t>Click icon to add picture</a:t>
            </a:r>
          </a:p>
        </p:txBody>
      </p:sp>
      <p:sp>
        <p:nvSpPr>
          <p:cNvPr id="5" name="Text Placeholder 4"/>
          <p:cNvSpPr>
            <a:spLocks noGrp="1"/>
          </p:cNvSpPr>
          <p:nvPr>
            <p:ph type="body" sz="quarter" idx="11"/>
          </p:nvPr>
        </p:nvSpPr>
        <p:spPr>
          <a:xfrm>
            <a:off x="1581912" y="1316736"/>
            <a:ext cx="5971032" cy="374904"/>
          </a:xfrm>
          <a:prstGeom prst="rect">
            <a:avLst/>
          </a:prstGeom>
        </p:spPr>
        <p:txBody>
          <a:bodyPr vert="horz" anchor="b" anchorCtr="0"/>
          <a:lstStyle>
            <a:lvl1pPr marL="0" indent="0" algn="ctr">
              <a:lnSpc>
                <a:spcPts val="2000"/>
              </a:lnSpc>
              <a:spcBef>
                <a:spcPts val="300"/>
              </a:spcBef>
              <a:spcAft>
                <a:spcPts val="600"/>
              </a:spcAft>
              <a:buFontTx/>
              <a:buNone/>
              <a:defRPr sz="1800" baseline="0"/>
            </a:lvl1pPr>
            <a:lvl2pPr marL="520700" indent="0">
              <a:buNone/>
              <a:defRPr/>
            </a:lvl2pPr>
            <a:lvl3pPr marL="976313" indent="0">
              <a:buNone/>
              <a:defRPr/>
            </a:lvl3pPr>
            <a:lvl4pPr marL="1427162" indent="0">
              <a:buNone/>
              <a:defRPr/>
            </a:lvl4pPr>
            <a:lvl5pPr>
              <a:buNone/>
              <a:defRPr/>
            </a:lvl5pPr>
          </a:lstStyle>
          <a:p>
            <a:pPr lvl="0"/>
            <a:r>
              <a:rPr lang="en-US"/>
              <a:t>Click to edit Master text styles</a:t>
            </a:r>
          </a:p>
        </p:txBody>
      </p:sp>
      <p:sp>
        <p:nvSpPr>
          <p:cNvPr id="6" name="Text Placeholder 4"/>
          <p:cNvSpPr>
            <a:spLocks noGrp="1"/>
          </p:cNvSpPr>
          <p:nvPr>
            <p:ph type="body" sz="quarter" idx="12"/>
          </p:nvPr>
        </p:nvSpPr>
        <p:spPr>
          <a:xfrm>
            <a:off x="1581912" y="5605272"/>
            <a:ext cx="5971032" cy="274320"/>
          </a:xfrm>
          <a:prstGeom prst="rect">
            <a:avLst/>
          </a:prstGeom>
        </p:spPr>
        <p:txBody>
          <a:bodyPr vert="horz" anchor="t" anchorCtr="0"/>
          <a:lstStyle>
            <a:lvl1pPr marL="0" indent="0" algn="ctr">
              <a:lnSpc>
                <a:spcPts val="1400"/>
              </a:lnSpc>
              <a:spcBef>
                <a:spcPts val="300"/>
              </a:spcBef>
              <a:spcAft>
                <a:spcPts val="600"/>
              </a:spcAft>
              <a:buFontTx/>
              <a:buNone/>
              <a:defRPr sz="1200" b="1" i="0" baseline="0"/>
            </a:lvl1pPr>
            <a:lvl2pPr marL="520700" indent="0">
              <a:buNone/>
              <a:defRPr/>
            </a:lvl2pPr>
            <a:lvl3pPr marL="976313" indent="0">
              <a:buNone/>
              <a:defRPr/>
            </a:lvl3pPr>
            <a:lvl4pPr marL="1427162" indent="0">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2758530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Media Placeholder 3"/>
          <p:cNvSpPr>
            <a:spLocks noGrp="1"/>
          </p:cNvSpPr>
          <p:nvPr>
            <p:ph type="media" sz="quarter" idx="10"/>
          </p:nvPr>
        </p:nvSpPr>
        <p:spPr>
          <a:xfrm>
            <a:off x="1737360" y="1828800"/>
            <a:ext cx="5687568" cy="3346704"/>
          </a:xfrm>
          <a:prstGeom prst="rect">
            <a:avLst/>
          </a:prstGeom>
          <a:ln w="12700">
            <a:solidFill>
              <a:schemeClr val="tx1"/>
            </a:solidFill>
          </a:ln>
        </p:spPr>
        <p:txBody>
          <a:bodyPr vert="horz"/>
          <a:lstStyle>
            <a:lvl1pPr marL="0" indent="0">
              <a:lnSpc>
                <a:spcPts val="2000"/>
              </a:lnSpc>
              <a:spcBef>
                <a:spcPts val="300"/>
              </a:spcBef>
              <a:spcAft>
                <a:spcPts val="600"/>
              </a:spcAft>
              <a:buFontTx/>
              <a:buNone/>
              <a:defRPr/>
            </a:lvl1pPr>
          </a:lstStyle>
          <a:p>
            <a:r>
              <a:rPr lang="en-US" dirty="0"/>
              <a:t>Click icon to add media</a:t>
            </a:r>
          </a:p>
        </p:txBody>
      </p:sp>
      <p:sp>
        <p:nvSpPr>
          <p:cNvPr id="5" name="Text Placeholder 4"/>
          <p:cNvSpPr>
            <a:spLocks noGrp="1"/>
          </p:cNvSpPr>
          <p:nvPr>
            <p:ph type="body" sz="quarter" idx="11"/>
          </p:nvPr>
        </p:nvSpPr>
        <p:spPr>
          <a:xfrm>
            <a:off x="1737360" y="1371600"/>
            <a:ext cx="5687568" cy="374904"/>
          </a:xfrm>
          <a:prstGeom prst="rect">
            <a:avLst/>
          </a:prstGeom>
        </p:spPr>
        <p:txBody>
          <a:bodyPr vert="horz" anchor="b" anchorCtr="0"/>
          <a:lstStyle>
            <a:lvl1pPr marL="0" indent="0" algn="ctr">
              <a:lnSpc>
                <a:spcPts val="2000"/>
              </a:lnSpc>
              <a:spcBef>
                <a:spcPts val="300"/>
              </a:spcBef>
              <a:spcAft>
                <a:spcPts val="600"/>
              </a:spcAft>
              <a:buFontTx/>
              <a:buNone/>
              <a:defRPr sz="1800" baseline="0"/>
            </a:lvl1pPr>
            <a:lvl2pPr marL="520700" indent="0">
              <a:buNone/>
              <a:defRPr/>
            </a:lvl2pPr>
            <a:lvl3pPr marL="976313" indent="0">
              <a:buNone/>
              <a:defRPr/>
            </a:lvl3pPr>
            <a:lvl4pPr marL="1427162" indent="0">
              <a:buNone/>
              <a:defRPr/>
            </a:lvl4pPr>
            <a:lvl5pPr>
              <a:buNone/>
              <a:defRPr/>
            </a:lvl5pPr>
          </a:lstStyle>
          <a:p>
            <a:pPr lvl="0"/>
            <a:r>
              <a:rPr lang="en-US"/>
              <a:t>Click to edit Master text styles</a:t>
            </a:r>
          </a:p>
        </p:txBody>
      </p:sp>
      <p:sp>
        <p:nvSpPr>
          <p:cNvPr id="6" name="Text Placeholder 4"/>
          <p:cNvSpPr>
            <a:spLocks noGrp="1"/>
          </p:cNvSpPr>
          <p:nvPr>
            <p:ph type="body" sz="quarter" idx="12"/>
          </p:nvPr>
        </p:nvSpPr>
        <p:spPr>
          <a:xfrm>
            <a:off x="1737360" y="5230368"/>
            <a:ext cx="5687568" cy="274320"/>
          </a:xfrm>
          <a:prstGeom prst="rect">
            <a:avLst/>
          </a:prstGeom>
        </p:spPr>
        <p:txBody>
          <a:bodyPr vert="horz" anchor="t" anchorCtr="0"/>
          <a:lstStyle>
            <a:lvl1pPr marL="0" indent="0" algn="ctr">
              <a:lnSpc>
                <a:spcPts val="1400"/>
              </a:lnSpc>
              <a:spcBef>
                <a:spcPts val="300"/>
              </a:spcBef>
              <a:spcAft>
                <a:spcPts val="600"/>
              </a:spcAft>
              <a:buFontTx/>
              <a:buNone/>
              <a:defRPr sz="1200" b="1" i="0" baseline="0"/>
            </a:lvl1pPr>
            <a:lvl2pPr marL="520700" indent="0">
              <a:buNone/>
              <a:defRPr/>
            </a:lvl2pPr>
            <a:lvl3pPr marL="976313" indent="0">
              <a:buNone/>
              <a:defRPr/>
            </a:lvl3pPr>
            <a:lvl4pPr marL="1427162" indent="0">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1207260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hart Placeholder 3"/>
          <p:cNvSpPr>
            <a:spLocks noGrp="1"/>
          </p:cNvSpPr>
          <p:nvPr>
            <p:ph type="chart" sz="quarter" idx="10"/>
          </p:nvPr>
        </p:nvSpPr>
        <p:spPr>
          <a:xfrm>
            <a:off x="1344168" y="1700784"/>
            <a:ext cx="6455664" cy="3941064"/>
          </a:xfrm>
          <a:prstGeom prst="rect">
            <a:avLst/>
          </a:prstGeom>
          <a:ln w="12700">
            <a:solidFill>
              <a:schemeClr val="tx1"/>
            </a:solidFill>
          </a:ln>
        </p:spPr>
        <p:txBody>
          <a:bodyPr vert="horz"/>
          <a:lstStyle>
            <a:lvl1pPr marL="0" indent="0">
              <a:lnSpc>
                <a:spcPts val="2000"/>
              </a:lnSpc>
              <a:spcBef>
                <a:spcPts val="300"/>
              </a:spcBef>
              <a:spcAft>
                <a:spcPts val="600"/>
              </a:spcAft>
              <a:buFontTx/>
              <a:buNone/>
              <a:defRPr/>
            </a:lvl1pPr>
          </a:lstStyle>
          <a:p>
            <a:r>
              <a:rPr lang="en-US" dirty="0"/>
              <a:t>Click icon to add chart</a:t>
            </a:r>
          </a:p>
        </p:txBody>
      </p:sp>
      <p:sp>
        <p:nvSpPr>
          <p:cNvPr id="5" name="Text Placeholder 4"/>
          <p:cNvSpPr>
            <a:spLocks noGrp="1"/>
          </p:cNvSpPr>
          <p:nvPr>
            <p:ph type="body" sz="quarter" idx="11"/>
          </p:nvPr>
        </p:nvSpPr>
        <p:spPr>
          <a:xfrm>
            <a:off x="1344168" y="1252728"/>
            <a:ext cx="6455664" cy="374904"/>
          </a:xfrm>
          <a:prstGeom prst="rect">
            <a:avLst/>
          </a:prstGeom>
        </p:spPr>
        <p:txBody>
          <a:bodyPr vert="horz" anchor="b" anchorCtr="0"/>
          <a:lstStyle>
            <a:lvl1pPr marL="0" indent="0" algn="ctr">
              <a:lnSpc>
                <a:spcPts val="2000"/>
              </a:lnSpc>
              <a:spcBef>
                <a:spcPts val="300"/>
              </a:spcBef>
              <a:spcAft>
                <a:spcPts val="600"/>
              </a:spcAft>
              <a:buFontTx/>
              <a:buNone/>
              <a:defRPr sz="1800" baseline="0"/>
            </a:lvl1pPr>
            <a:lvl2pPr marL="520700" indent="0">
              <a:buNone/>
              <a:defRPr/>
            </a:lvl2pPr>
            <a:lvl3pPr marL="976313" indent="0">
              <a:buNone/>
              <a:defRPr/>
            </a:lvl3pPr>
            <a:lvl4pPr marL="1427162" indent="0">
              <a:buNone/>
              <a:defRPr/>
            </a:lvl4pPr>
            <a:lvl5pPr>
              <a:buNone/>
              <a:defRPr/>
            </a:lvl5pPr>
          </a:lstStyle>
          <a:p>
            <a:pPr lvl="0"/>
            <a:r>
              <a:rPr lang="en-US"/>
              <a:t>Click to edit Master text styles</a:t>
            </a:r>
          </a:p>
        </p:txBody>
      </p:sp>
      <p:sp>
        <p:nvSpPr>
          <p:cNvPr id="6" name="Text Placeholder 4"/>
          <p:cNvSpPr>
            <a:spLocks noGrp="1"/>
          </p:cNvSpPr>
          <p:nvPr>
            <p:ph type="body" sz="quarter" idx="12"/>
          </p:nvPr>
        </p:nvSpPr>
        <p:spPr>
          <a:xfrm>
            <a:off x="1344168" y="5705856"/>
            <a:ext cx="6455664" cy="274320"/>
          </a:xfrm>
          <a:prstGeom prst="rect">
            <a:avLst/>
          </a:prstGeom>
        </p:spPr>
        <p:txBody>
          <a:bodyPr vert="horz" anchor="t" anchorCtr="0"/>
          <a:lstStyle>
            <a:lvl1pPr marL="0" indent="0" algn="ctr">
              <a:lnSpc>
                <a:spcPts val="1400"/>
              </a:lnSpc>
              <a:spcBef>
                <a:spcPts val="300"/>
              </a:spcBef>
              <a:spcAft>
                <a:spcPts val="600"/>
              </a:spcAft>
              <a:buFontTx/>
              <a:buNone/>
              <a:defRPr sz="1200" b="1" i="0" baseline="0"/>
            </a:lvl1pPr>
            <a:lvl2pPr marL="520700" indent="0">
              <a:buNone/>
              <a:defRPr/>
            </a:lvl2pPr>
            <a:lvl3pPr marL="976313" indent="0">
              <a:buNone/>
              <a:defRPr/>
            </a:lvl3pPr>
            <a:lvl4pPr marL="1427162" indent="0">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1690643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086600" cy="762000"/>
          </a:xfrm>
        </p:spPr>
        <p:txBody>
          <a:bodyPr/>
          <a:lstStyle/>
          <a:p>
            <a:r>
              <a:rPr lang="en-US"/>
              <a:t>Click to edit Master title style</a:t>
            </a:r>
          </a:p>
        </p:txBody>
      </p:sp>
      <p:sp>
        <p:nvSpPr>
          <p:cNvPr id="3" name="Text Placeholder 2"/>
          <p:cNvSpPr>
            <a:spLocks noGrp="1"/>
          </p:cNvSpPr>
          <p:nvPr>
            <p:ph type="body" sz="half" idx="1"/>
          </p:nvPr>
        </p:nvSpPr>
        <p:spPr>
          <a:xfrm>
            <a:off x="685800" y="1433513"/>
            <a:ext cx="381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33513"/>
            <a:ext cx="381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0551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20"/>
          <p:cNvSpPr>
            <a:spLocks noGrp="1"/>
          </p:cNvSpPr>
          <p:nvPr>
            <p:ph type="ftr" sz="quarter" idx="3"/>
          </p:nvPr>
        </p:nvSpPr>
        <p:spPr>
          <a:xfrm>
            <a:off x="3124200" y="6237312"/>
            <a:ext cx="2895600" cy="484163"/>
          </a:xfrm>
          <a:prstGeom prst="rect">
            <a:avLst/>
          </a:prstGeom>
        </p:spPr>
        <p:txBody>
          <a:bodyPr vert="horz" lIns="91440" tIns="45720" rIns="91440" bIns="45720" rtlCol="0" anchor="ctr"/>
          <a:lstStyle>
            <a:lvl1pPr algn="ctr">
              <a:spcBef>
                <a:spcPts val="0"/>
              </a:spcBef>
              <a:defRPr sz="1000">
                <a:solidFill>
                  <a:schemeClr val="tx1">
                    <a:tint val="75000"/>
                  </a:schemeClr>
                </a:solidFill>
              </a:defRPr>
            </a:lvl1pPr>
          </a:lstStyle>
          <a:p>
            <a:endParaRPr lang="en-US" sz="900" dirty="0"/>
          </a:p>
        </p:txBody>
      </p:sp>
      <p:sp>
        <p:nvSpPr>
          <p:cNvPr id="14" name="Slide Number Placeholder 21"/>
          <p:cNvSpPr>
            <a:spLocks noGrp="1"/>
          </p:cNvSpPr>
          <p:nvPr>
            <p:ph type="sldNum" sz="quarter" idx="4"/>
          </p:nvPr>
        </p:nvSpPr>
        <p:spPr>
          <a:xfrm>
            <a:off x="646550" y="6349943"/>
            <a:ext cx="21336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5B3361F1-C688-41A3-A02C-AAE58D6877A1}" type="slidenum">
              <a:rPr lang="en-US" smtClean="0"/>
              <a:pPr/>
              <a:t>‹#›</a:t>
            </a:fld>
            <a:endParaRPr lang="en-US" dirty="0"/>
          </a:p>
        </p:txBody>
      </p:sp>
    </p:spTree>
    <p:extLst>
      <p:ext uri="{BB962C8B-B14F-4D97-AF65-F5344CB8AC3E}">
        <p14:creationId xmlns:p14="http://schemas.microsoft.com/office/powerpoint/2010/main" val="17179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Footer Placeholder 20"/>
          <p:cNvSpPr>
            <a:spLocks noGrp="1"/>
          </p:cNvSpPr>
          <p:nvPr>
            <p:ph type="ftr" sz="quarter" idx="3"/>
          </p:nvPr>
        </p:nvSpPr>
        <p:spPr>
          <a:xfrm>
            <a:off x="3124200" y="6237312"/>
            <a:ext cx="2895600" cy="484163"/>
          </a:xfrm>
          <a:prstGeom prst="rect">
            <a:avLst/>
          </a:prstGeom>
        </p:spPr>
        <p:txBody>
          <a:bodyPr vert="horz" lIns="91440" tIns="45720" rIns="91440" bIns="45720" rtlCol="0" anchor="ctr"/>
          <a:lstStyle>
            <a:lvl1pPr algn="ctr">
              <a:spcBef>
                <a:spcPts val="0"/>
              </a:spcBef>
              <a:defRPr sz="1000">
                <a:solidFill>
                  <a:schemeClr val="tx1">
                    <a:tint val="75000"/>
                  </a:schemeClr>
                </a:solidFill>
              </a:defRPr>
            </a:lvl1pPr>
          </a:lstStyle>
          <a:p>
            <a:endParaRPr lang="en-US" sz="900" dirty="0"/>
          </a:p>
        </p:txBody>
      </p:sp>
      <p:sp>
        <p:nvSpPr>
          <p:cNvPr id="13" name="Slide Number Placeholder 21"/>
          <p:cNvSpPr>
            <a:spLocks noGrp="1"/>
          </p:cNvSpPr>
          <p:nvPr>
            <p:ph type="sldNum" sz="quarter" idx="4"/>
          </p:nvPr>
        </p:nvSpPr>
        <p:spPr>
          <a:xfrm>
            <a:off x="646550" y="6349943"/>
            <a:ext cx="21336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5B3361F1-C688-41A3-A02C-AAE58D6877A1}" type="slidenum">
              <a:rPr lang="en-US" smtClean="0"/>
              <a:pPr/>
              <a:t>‹#›</a:t>
            </a:fld>
            <a:endParaRPr lang="en-US" dirty="0"/>
          </a:p>
        </p:txBody>
      </p:sp>
    </p:spTree>
    <p:extLst>
      <p:ext uri="{BB962C8B-B14F-4D97-AF65-F5344CB8AC3E}">
        <p14:creationId xmlns:p14="http://schemas.microsoft.com/office/powerpoint/2010/main" val="774199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4400"/>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p:cNvSpPr/>
          <p:nvPr userDrawn="1"/>
        </p:nvSpPr>
        <p:spPr>
          <a:xfrm>
            <a:off x="395536" y="6381328"/>
            <a:ext cx="402674" cy="307777"/>
          </a:xfrm>
          <a:prstGeom prst="rect">
            <a:avLst/>
          </a:prstGeom>
        </p:spPr>
        <p:txBody>
          <a:bodyPr wrap="none">
            <a:spAutoFit/>
          </a:bodyPr>
          <a:lstStyle/>
          <a:p>
            <a:fld id="{5B3361F1-C688-41A3-A02C-AAE58D6877A1}" type="slidenum">
              <a:rPr lang="en-US" smtClean="0"/>
              <a:pPr/>
              <a:t>‹#›</a:t>
            </a:fld>
            <a:endParaRPr lang="en-US" dirty="0"/>
          </a:p>
        </p:txBody>
      </p:sp>
    </p:spTree>
    <p:extLst>
      <p:ext uri="{BB962C8B-B14F-4D97-AF65-F5344CB8AC3E}">
        <p14:creationId xmlns:p14="http://schemas.microsoft.com/office/powerpoint/2010/main" val="1005068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p:nvPr userDrawn="1"/>
        </p:nvSpPr>
        <p:spPr>
          <a:xfrm>
            <a:off x="429320" y="6381328"/>
            <a:ext cx="402674" cy="307777"/>
          </a:xfrm>
          <a:prstGeom prst="rect">
            <a:avLst/>
          </a:prstGeom>
        </p:spPr>
        <p:txBody>
          <a:bodyPr wrap="none">
            <a:spAutoFit/>
          </a:bodyPr>
          <a:lstStyle/>
          <a:p>
            <a:fld id="{5B3361F1-C688-41A3-A02C-AAE58D6877A1}" type="slidenum">
              <a:rPr lang="en-US" smtClean="0"/>
              <a:pPr/>
              <a:t>‹#›</a:t>
            </a:fld>
            <a:endParaRPr lang="en-US" dirty="0"/>
          </a:p>
        </p:txBody>
      </p:sp>
    </p:spTree>
    <p:extLst>
      <p:ext uri="{BB962C8B-B14F-4D97-AF65-F5344CB8AC3E}">
        <p14:creationId xmlns:p14="http://schemas.microsoft.com/office/powerpoint/2010/main" val="2157238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1026"/>
          <p:cNvSpPr>
            <a:spLocks noGrp="1" noChangeArrowheads="1"/>
          </p:cNvSpPr>
          <p:nvPr>
            <p:ph type="ctrTitle"/>
          </p:nvPr>
        </p:nvSpPr>
        <p:spPr>
          <a:xfrm>
            <a:off x="832104" y="1389888"/>
            <a:ext cx="7479792" cy="1298448"/>
          </a:xfrm>
        </p:spPr>
        <p:txBody>
          <a:bodyPr anchor="b" anchorCtr="0"/>
          <a:lstStyle>
            <a:lvl1pPr>
              <a:lnSpc>
                <a:spcPct val="100000"/>
              </a:lnSpc>
              <a:spcAft>
                <a:spcPts val="600"/>
              </a:spcAft>
              <a:defRPr sz="3600"/>
            </a:lvl1pPr>
          </a:lstStyle>
          <a:p>
            <a:r>
              <a:rPr lang="en-US" altLang="en-US"/>
              <a:t>Click to edit Master title style</a:t>
            </a:r>
            <a:endParaRPr lang="en-US" altLang="en-US" dirty="0"/>
          </a:p>
        </p:txBody>
      </p:sp>
      <p:sp>
        <p:nvSpPr>
          <p:cNvPr id="6202" name="Rectangle 1082"/>
          <p:cNvSpPr>
            <a:spLocks noGrp="1" noChangeArrowheads="1"/>
          </p:cNvSpPr>
          <p:nvPr>
            <p:ph type="subTitle" sz="quarter" idx="1"/>
          </p:nvPr>
        </p:nvSpPr>
        <p:spPr>
          <a:xfrm>
            <a:off x="832104" y="3008376"/>
            <a:ext cx="7479792" cy="1792224"/>
          </a:xfrm>
          <a:prstGeom prst="rect">
            <a:avLst/>
          </a:prstGeom>
          <a:ln w="12700">
            <a:headEnd type="none" w="sm" len="sm"/>
            <a:tailEnd type="none" w="sm" len="sm"/>
          </a:ln>
        </p:spPr>
        <p:txBody>
          <a:bodyPr lIns="91440" tIns="45720" rIns="91440" bIns="45720" anchor="ctr" anchorCtr="0"/>
          <a:lstStyle>
            <a:lvl1pPr marL="0" indent="0" algn="ctr">
              <a:lnSpc>
                <a:spcPct val="100000"/>
              </a:lnSpc>
              <a:spcBef>
                <a:spcPts val="0"/>
              </a:spcBef>
              <a:spcAft>
                <a:spcPts val="2400"/>
              </a:spcAft>
              <a:buFontTx/>
              <a:buNone/>
              <a:defRPr sz="2200"/>
            </a:lvl1pPr>
          </a:lstStyle>
          <a:p>
            <a:r>
              <a:rPr lang="en-US" altLang="en-US"/>
              <a:t>Click to edit Master subtitle style</a:t>
            </a:r>
            <a:endParaRPr lang="en-US" altLang="en-US" dirty="0"/>
          </a:p>
        </p:txBody>
      </p:sp>
      <p:sp>
        <p:nvSpPr>
          <p:cNvPr id="9" name="Freeform 8"/>
          <p:cNvSpPr>
            <a:spLocks/>
          </p:cNvSpPr>
          <p:nvPr userDrawn="1"/>
        </p:nvSpPr>
        <p:spPr bwMode="auto">
          <a:xfrm>
            <a:off x="0" y="950976"/>
            <a:ext cx="9144000" cy="0"/>
          </a:xfrm>
          <a:custGeom>
            <a:avLst/>
            <a:gdLst/>
            <a:ahLst/>
            <a:cxnLst>
              <a:cxn ang="0">
                <a:pos x="0" y="0"/>
              </a:cxn>
              <a:cxn ang="0">
                <a:pos x="6144" y="0"/>
              </a:cxn>
              <a:cxn ang="0">
                <a:pos x="0" y="0"/>
              </a:cxn>
            </a:cxnLst>
            <a:rect l="0" t="0" r="r" b="b"/>
            <a:pathLst>
              <a:path w="6145" h="1">
                <a:moveTo>
                  <a:pt x="0" y="0"/>
                </a:moveTo>
                <a:lnTo>
                  <a:pt x="6144" y="0"/>
                </a:lnTo>
                <a:lnTo>
                  <a:pt x="0" y="0"/>
                </a:lnTo>
              </a:path>
            </a:pathLst>
          </a:custGeom>
          <a:noFill/>
          <a:ln w="22225" cap="flat" cmpd="sng">
            <a:solidFill>
              <a:schemeClr val="accent4"/>
            </a:solidFill>
            <a:prstDash val="solid"/>
            <a:round/>
            <a:headEnd/>
            <a:tailEnd/>
          </a:ln>
          <a:effectLst/>
        </p:spPr>
        <p:txBody>
          <a:bodyPr>
            <a:prstTxWarp prst="textNoShape">
              <a:avLst/>
            </a:prstTxWarp>
          </a:bodyPr>
          <a:lstStyle/>
          <a:p>
            <a:endParaRPr lang="en-US" dirty="0"/>
          </a:p>
        </p:txBody>
      </p:sp>
      <p:sp>
        <p:nvSpPr>
          <p:cNvPr id="10" name="Freeform 8"/>
          <p:cNvSpPr>
            <a:spLocks/>
          </p:cNvSpPr>
          <p:nvPr userDrawn="1"/>
        </p:nvSpPr>
        <p:spPr bwMode="auto">
          <a:xfrm>
            <a:off x="0" y="6355080"/>
            <a:ext cx="9144000" cy="0"/>
          </a:xfrm>
          <a:custGeom>
            <a:avLst/>
            <a:gdLst/>
            <a:ahLst/>
            <a:cxnLst>
              <a:cxn ang="0">
                <a:pos x="0" y="0"/>
              </a:cxn>
              <a:cxn ang="0">
                <a:pos x="6144" y="0"/>
              </a:cxn>
              <a:cxn ang="0">
                <a:pos x="0" y="0"/>
              </a:cxn>
            </a:cxnLst>
            <a:rect l="0" t="0" r="r" b="b"/>
            <a:pathLst>
              <a:path w="6145" h="1">
                <a:moveTo>
                  <a:pt x="0" y="0"/>
                </a:moveTo>
                <a:lnTo>
                  <a:pt x="6144" y="0"/>
                </a:lnTo>
                <a:lnTo>
                  <a:pt x="0" y="0"/>
                </a:lnTo>
              </a:path>
            </a:pathLst>
          </a:custGeom>
          <a:noFill/>
          <a:ln w="22225" cap="flat" cmpd="sng">
            <a:solidFill>
              <a:schemeClr val="accent4"/>
            </a:solidFill>
            <a:prstDash val="solid"/>
            <a:round/>
            <a:headEnd/>
            <a:tailEnd/>
          </a:ln>
          <a:effectLst/>
        </p:spPr>
        <p:txBody>
          <a:bodyPr>
            <a:prstTxWarp prst="textNoShape">
              <a:avLst/>
            </a:prstTxWarp>
          </a:bodyPr>
          <a:lstStyle/>
          <a:p>
            <a:endParaRPr lang="en-US" dirty="0"/>
          </a:p>
        </p:txBody>
      </p:sp>
      <p:pic>
        <p:nvPicPr>
          <p:cNvPr id="2" name="Picture 1" descr="LL_Logo_blu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62072" y="5111496"/>
            <a:ext cx="3429000" cy="345440"/>
          </a:xfrm>
          <a:prstGeom prst="rect">
            <a:avLst/>
          </a:prstGeom>
        </p:spPr>
      </p:pic>
    </p:spTree>
    <p:extLst>
      <p:ext uri="{BB962C8B-B14F-4D97-AF65-F5344CB8AC3E}">
        <p14:creationId xmlns:p14="http://schemas.microsoft.com/office/powerpoint/2010/main" val="373673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75488" y="1289304"/>
            <a:ext cx="8193024" cy="4828032"/>
          </a:xfrm>
          <a:prstGeom prst="rect">
            <a:avLst/>
          </a:prstGeom>
        </p:spPr>
        <p:txBody>
          <a:bodyPr/>
          <a:lstStyle>
            <a:lvl1pPr marL="237744" indent="-237744">
              <a:lnSpc>
                <a:spcPts val="2200"/>
              </a:lnSpc>
              <a:spcBef>
                <a:spcPts val="1200"/>
              </a:spcBef>
              <a:buSzPct val="100000"/>
              <a:buFont typeface="Arial"/>
              <a:buChar char="•"/>
              <a:defRPr/>
            </a:lvl1pPr>
            <a:lvl2pPr marL="539496" indent="-256032">
              <a:lnSpc>
                <a:spcPts val="2000"/>
              </a:lnSpc>
              <a:spcBef>
                <a:spcPts val="600"/>
              </a:spcBef>
              <a:defRPr/>
            </a:lvl2pPr>
            <a:lvl3pPr marL="758952" indent="-182880">
              <a:lnSpc>
                <a:spcPts val="1800"/>
              </a:lnSpc>
              <a:spcBef>
                <a:spcPts val="600"/>
              </a:spcBef>
              <a:buSzPct val="90000"/>
              <a:buFont typeface="Arial"/>
              <a:buChar char="•"/>
              <a:defRPr/>
            </a:lvl3pPr>
            <a:lvl4pPr marL="1033272" indent="0">
              <a:lnSpc>
                <a:spcPts val="1600"/>
              </a:lnSpc>
              <a:spcBef>
                <a:spcPts val="600"/>
              </a:spcBef>
              <a:buFontTx/>
              <a:buNone/>
              <a:defRPr/>
            </a:lvl4pPr>
            <a:lvl5pPr marL="1261872" indent="0">
              <a:lnSpc>
                <a:spcPts val="1400"/>
              </a:lnSpc>
              <a:spcBef>
                <a:spcPts val="600"/>
              </a:spcBef>
              <a:buSzPct val="85000"/>
              <a:buFontTx/>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45088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475488" y="1289304"/>
            <a:ext cx="3986784" cy="4828032"/>
          </a:xfrm>
          <a:prstGeom prst="rect">
            <a:avLst/>
          </a:prstGeom>
        </p:spPr>
        <p:txBody>
          <a:bodyPr/>
          <a:lstStyle>
            <a:lvl1pPr marL="237744" indent="-237744">
              <a:lnSpc>
                <a:spcPts val="2200"/>
              </a:lnSpc>
              <a:spcBef>
                <a:spcPts val="1200"/>
              </a:spcBef>
              <a:buSzPct val="100000"/>
              <a:buFont typeface="Arial"/>
              <a:buChar char="•"/>
              <a:defRPr/>
            </a:lvl1pPr>
            <a:lvl2pPr marL="539496" indent="-256032">
              <a:lnSpc>
                <a:spcPts val="2000"/>
              </a:lnSpc>
              <a:spcBef>
                <a:spcPts val="600"/>
              </a:spcBef>
              <a:defRPr/>
            </a:lvl2pPr>
            <a:lvl3pPr marL="758952" indent="-182880">
              <a:lnSpc>
                <a:spcPts val="1800"/>
              </a:lnSpc>
              <a:spcBef>
                <a:spcPts val="600"/>
              </a:spcBef>
              <a:buSzPct val="90000"/>
              <a:buFont typeface="Wingdings" charset="2"/>
              <a:buChar char="§"/>
              <a:defRPr/>
            </a:lvl3pPr>
            <a:lvl4pPr marL="1033272" indent="0">
              <a:lnSpc>
                <a:spcPts val="1600"/>
              </a:lnSpc>
              <a:spcBef>
                <a:spcPts val="600"/>
              </a:spcBef>
              <a:buFontTx/>
              <a:buNone/>
              <a:defRPr/>
            </a:lvl4pPr>
            <a:lvl5pPr marL="1261872" indent="0">
              <a:lnSpc>
                <a:spcPts val="1400"/>
              </a:lnSpc>
              <a:spcBef>
                <a:spcPts val="600"/>
              </a:spcBef>
              <a:buSzPct val="85000"/>
              <a:buFontTx/>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0"/>
          </p:nvPr>
        </p:nvSpPr>
        <p:spPr>
          <a:xfrm>
            <a:off x="4663440" y="1289304"/>
            <a:ext cx="3986784" cy="4828032"/>
          </a:xfrm>
          <a:prstGeom prst="rect">
            <a:avLst/>
          </a:prstGeom>
        </p:spPr>
        <p:txBody>
          <a:bodyPr/>
          <a:lstStyle>
            <a:lvl1pPr marL="237744" indent="-237744">
              <a:lnSpc>
                <a:spcPts val="2200"/>
              </a:lnSpc>
              <a:spcBef>
                <a:spcPts val="1200"/>
              </a:spcBef>
              <a:buSzPct val="100000"/>
              <a:buFont typeface="Arial"/>
              <a:buChar char="•"/>
              <a:defRPr/>
            </a:lvl1pPr>
            <a:lvl2pPr marL="539496" indent="-256032">
              <a:lnSpc>
                <a:spcPts val="2000"/>
              </a:lnSpc>
              <a:spcBef>
                <a:spcPts val="600"/>
              </a:spcBef>
              <a:defRPr/>
            </a:lvl2pPr>
            <a:lvl3pPr marL="758952" indent="-182880">
              <a:lnSpc>
                <a:spcPts val="1800"/>
              </a:lnSpc>
              <a:spcBef>
                <a:spcPts val="600"/>
              </a:spcBef>
              <a:buSzPct val="90000"/>
              <a:buFont typeface="Wingdings" charset="2"/>
              <a:buChar char="§"/>
              <a:defRPr/>
            </a:lvl3pPr>
            <a:lvl4pPr marL="1033272" indent="0">
              <a:lnSpc>
                <a:spcPts val="1600"/>
              </a:lnSpc>
              <a:spcBef>
                <a:spcPts val="600"/>
              </a:spcBef>
              <a:buFontTx/>
              <a:buNone/>
              <a:defRPr/>
            </a:lvl4pPr>
            <a:lvl5pPr marL="1261872" indent="0">
              <a:lnSpc>
                <a:spcPts val="1400"/>
              </a:lnSpc>
              <a:spcBef>
                <a:spcPts val="600"/>
              </a:spcBef>
              <a:buSzPct val="85000"/>
              <a:buFontTx/>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1704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97613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7348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1832" y="146304"/>
            <a:ext cx="7260336" cy="466344"/>
          </a:xfrm>
        </p:spPr>
        <p:txBody>
          <a:bodyPr/>
          <a:lstStyle/>
          <a:p>
            <a:r>
              <a:rPr lang="en-US"/>
              <a:t>Click to edit Master title style</a:t>
            </a:r>
          </a:p>
        </p:txBody>
      </p:sp>
      <p:sp>
        <p:nvSpPr>
          <p:cNvPr id="3" name="Content Placeholder 2"/>
          <p:cNvSpPr>
            <a:spLocks noGrp="1"/>
          </p:cNvSpPr>
          <p:nvPr>
            <p:ph idx="1"/>
          </p:nvPr>
        </p:nvSpPr>
        <p:spPr>
          <a:xfrm>
            <a:off x="475488" y="1289304"/>
            <a:ext cx="8193024" cy="4828032"/>
          </a:xfrm>
          <a:prstGeom prst="rect">
            <a:avLst/>
          </a:prstGeom>
        </p:spPr>
        <p:txBody>
          <a:bodyPr/>
          <a:lstStyle>
            <a:lvl1pPr marL="237744" indent="-237744">
              <a:lnSpc>
                <a:spcPts val="2200"/>
              </a:lnSpc>
              <a:spcBef>
                <a:spcPts val="1200"/>
              </a:spcBef>
              <a:buSzPct val="100000"/>
              <a:buFont typeface="Arial"/>
              <a:buChar char="•"/>
              <a:defRPr/>
            </a:lvl1pPr>
            <a:lvl2pPr marL="539496" indent="-256032">
              <a:lnSpc>
                <a:spcPts val="2000"/>
              </a:lnSpc>
              <a:spcBef>
                <a:spcPts val="600"/>
              </a:spcBef>
              <a:defRPr/>
            </a:lvl2pPr>
            <a:lvl3pPr marL="758952" indent="-182880">
              <a:lnSpc>
                <a:spcPts val="1800"/>
              </a:lnSpc>
              <a:spcBef>
                <a:spcPts val="600"/>
              </a:spcBef>
              <a:buSzPct val="90000"/>
              <a:buFont typeface="Wingdings" charset="2"/>
              <a:buChar char="§"/>
              <a:defRPr/>
            </a:lvl3pPr>
            <a:lvl4pPr marL="1033272" indent="0">
              <a:lnSpc>
                <a:spcPts val="1600"/>
              </a:lnSpc>
              <a:spcBef>
                <a:spcPts val="600"/>
              </a:spcBef>
              <a:buFontTx/>
              <a:buNone/>
              <a:defRPr/>
            </a:lvl4pPr>
            <a:lvl5pPr marL="1261872" indent="0">
              <a:lnSpc>
                <a:spcPts val="1400"/>
              </a:lnSpc>
              <a:spcBef>
                <a:spcPts val="600"/>
              </a:spcBef>
              <a:buSzPct val="85000"/>
              <a:buFontTx/>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hasCustomPrompt="1"/>
          </p:nvPr>
        </p:nvSpPr>
        <p:spPr>
          <a:xfrm>
            <a:off x="941832" y="594360"/>
            <a:ext cx="7260336" cy="304800"/>
          </a:xfrm>
          <a:prstGeom prst="rect">
            <a:avLst/>
          </a:prstGeom>
        </p:spPr>
        <p:txBody>
          <a:bodyPr vert="horz"/>
          <a:lstStyle>
            <a:lvl1pPr marL="0" indent="0" algn="ctr">
              <a:lnSpc>
                <a:spcPts val="2400"/>
              </a:lnSpc>
              <a:spcBef>
                <a:spcPts val="300"/>
              </a:spcBef>
              <a:spcAft>
                <a:spcPts val="600"/>
              </a:spcAft>
              <a:buFontTx/>
              <a:buNone/>
              <a:defRPr sz="2400" baseline="0"/>
            </a:lvl1pPr>
            <a:lvl2pPr marL="520700" indent="0">
              <a:buNone/>
              <a:defRPr/>
            </a:lvl2pPr>
            <a:lvl3pPr marL="976313" indent="0">
              <a:buNone/>
              <a:defRPr/>
            </a:lvl3pPr>
            <a:lvl4pPr marL="1427162" indent="0">
              <a:buNone/>
              <a:defRPr/>
            </a:lvl4pPr>
            <a:lvl5pPr>
              <a:buNone/>
              <a:defRPr/>
            </a:lvl5pPr>
          </a:lstStyle>
          <a:p>
            <a:pPr lvl="0"/>
            <a:r>
              <a:rPr lang="en-US" dirty="0"/>
              <a:t>Click to add Subtitle</a:t>
            </a:r>
          </a:p>
        </p:txBody>
      </p:sp>
    </p:spTree>
    <p:extLst>
      <p:ext uri="{BB962C8B-B14F-4D97-AF65-F5344CB8AC3E}">
        <p14:creationId xmlns:p14="http://schemas.microsoft.com/office/powerpoint/2010/main" val="16422520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4000" cy="6858000"/>
            <a:chOff x="0" y="0"/>
            <a:chExt cx="5760" cy="4320"/>
          </a:xfrm>
        </p:grpSpPr>
        <p:sp>
          <p:nvSpPr>
            <p:cNvPr id="819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819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grpSp>
        <p:nvGrpSpPr>
          <p:cNvPr id="4100" name="Group 6"/>
          <p:cNvGrpSpPr>
            <a:grpSpLocks/>
          </p:cNvGrpSpPr>
          <p:nvPr userDrawn="1"/>
        </p:nvGrpSpPr>
        <p:grpSpPr bwMode="auto">
          <a:xfrm>
            <a:off x="0" y="6018040"/>
            <a:ext cx="7848600" cy="857250"/>
            <a:chOff x="0" y="3792"/>
            <a:chExt cx="4944" cy="540"/>
          </a:xfrm>
        </p:grpSpPr>
        <p:sp>
          <p:nvSpPr>
            <p:cNvPr id="819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4114" name="Group 8"/>
            <p:cNvGrpSpPr>
              <a:grpSpLocks/>
            </p:cNvGrpSpPr>
            <p:nvPr userDrawn="1"/>
          </p:nvGrpSpPr>
          <p:grpSpPr bwMode="auto">
            <a:xfrm>
              <a:off x="2486" y="3792"/>
              <a:ext cx="2458" cy="540"/>
              <a:chOff x="2486" y="3792"/>
              <a:chExt cx="2458" cy="540"/>
            </a:xfrm>
          </p:grpSpPr>
          <p:sp>
            <p:nvSpPr>
              <p:cNvPr id="8201"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a:p>
            </p:txBody>
          </p:sp>
          <p:sp>
            <p:nvSpPr>
              <p:cNvPr id="8202"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a:p>
            </p:txBody>
          </p:sp>
          <p:sp>
            <p:nvSpPr>
              <p:cNvPr id="8203"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a:p>
            </p:txBody>
          </p:sp>
          <p:sp>
            <p:nvSpPr>
              <p:cNvPr id="8204"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a:p>
            </p:txBody>
          </p:sp>
          <p:sp>
            <p:nvSpPr>
              <p:cNvPr id="8205"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a:p>
            </p:txBody>
          </p:sp>
        </p:grpSp>
        <p:sp>
          <p:nvSpPr>
            <p:cNvPr id="8206"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sp>
        <p:nvSpPr>
          <p:cNvPr id="8214"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03"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Slide Number Placeholder 21"/>
          <p:cNvSpPr>
            <a:spLocks noGrp="1"/>
          </p:cNvSpPr>
          <p:nvPr>
            <p:ph type="sldNum" sz="quarter" idx="4"/>
          </p:nvPr>
        </p:nvSpPr>
        <p:spPr>
          <a:xfrm>
            <a:off x="646550" y="6349943"/>
            <a:ext cx="21336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5B3361F1-C688-41A3-A02C-AAE58D6877A1}" type="slidenum">
              <a:rPr lang="en-US" smtClean="0"/>
              <a:pPr/>
              <a:t>‹#›</a:t>
            </a:fld>
            <a:endParaRPr lang="en-US" dirty="0"/>
          </a:p>
        </p:txBody>
      </p:sp>
      <p:sp>
        <p:nvSpPr>
          <p:cNvPr id="23" name="TextBox 22"/>
          <p:cNvSpPr txBox="1"/>
          <p:nvPr userDrawn="1"/>
        </p:nvSpPr>
        <p:spPr>
          <a:xfrm>
            <a:off x="2706817" y="6113290"/>
            <a:ext cx="3381116" cy="938719"/>
          </a:xfrm>
          <a:prstGeom prst="rect">
            <a:avLst/>
          </a:prstGeom>
          <a:noFill/>
        </p:spPr>
        <p:txBody>
          <a:bodyPr wrap="square" rtlCol="0">
            <a:spAutoFit/>
          </a:bodyPr>
          <a:lstStyle/>
          <a:p>
            <a:pPr algn="ctr">
              <a:spcBef>
                <a:spcPts val="0"/>
              </a:spcBef>
            </a:pPr>
            <a:r>
              <a:rPr lang="en-US" sz="1100" dirty="0"/>
              <a:t>Olaf Iwert</a:t>
            </a:r>
          </a:p>
          <a:p>
            <a:pPr algn="ctr">
              <a:spcBef>
                <a:spcPts val="0"/>
              </a:spcBef>
            </a:pPr>
            <a:r>
              <a:rPr lang="en-US" sz="1100" dirty="0"/>
              <a:t>European Southern Observatory (ESO)</a:t>
            </a:r>
          </a:p>
          <a:p>
            <a:pPr algn="ctr">
              <a:spcBef>
                <a:spcPts val="0"/>
              </a:spcBef>
            </a:pPr>
            <a:r>
              <a:rPr lang="en-US" sz="1100" dirty="0"/>
              <a:t>Curved Detectors – Status</a:t>
            </a:r>
          </a:p>
          <a:p>
            <a:pPr algn="ctr">
              <a:spcBef>
                <a:spcPts val="0"/>
              </a:spcBef>
            </a:pPr>
            <a:r>
              <a:rPr lang="en-US" sz="1100" dirty="0"/>
              <a:t>SDW 2017</a:t>
            </a:r>
          </a:p>
          <a:p>
            <a:pPr algn="ctr">
              <a:spcBef>
                <a:spcPts val="0"/>
              </a:spcBef>
            </a:pPr>
            <a:endParaRPr lang="en-US" sz="1100" dirty="0"/>
          </a:p>
        </p:txBody>
      </p:sp>
    </p:spTree>
  </p:cSld>
  <p:clrMap bg1="dk2" tx1="lt1" bg2="dk1" tx2="lt2" accent1="accent1" accent2="accent2" accent3="accent3" accent4="accent4" accent5="accent5" accent6="accent6" hlink="hlink" folHlink="folHlink"/>
  <p:sldLayoutIdLst>
    <p:sldLayoutId id="2147483659" r:id="rId1"/>
    <p:sldLayoutId id="2147483660" r:id="rId2"/>
    <p:sldLayoutId id="2147483661" r:id="rId3"/>
  </p:sldLayoutIdLst>
  <p:hf hdr="0" ftr="0" dt="0"/>
  <p:txStyles>
    <p:titleStyle>
      <a:lvl1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title"/>
          </p:nvPr>
        </p:nvSpPr>
        <p:spPr bwMode="auto">
          <a:xfrm>
            <a:off x="941832" y="100584"/>
            <a:ext cx="7260336" cy="813816"/>
          </a:xfrm>
          <a:prstGeom prst="rect">
            <a:avLst/>
          </a:prstGeom>
          <a:noFill/>
          <a:ln w="9525">
            <a:noFill/>
            <a:miter lim="800000"/>
            <a:headEnd/>
            <a:tailEnd/>
          </a:ln>
          <a:effectLst/>
        </p:spPr>
        <p:txBody>
          <a:bodyPr vert="horz" wrap="square" lIns="92064" tIns="46033" rIns="92064" bIns="46033" numCol="1" anchor="ctr" anchorCtr="0" compatLnSpc="1">
            <a:prstTxWarp prst="textNoShape">
              <a:avLst/>
            </a:prstTxWarp>
          </a:bodyPr>
          <a:lstStyle/>
          <a:p>
            <a:pPr lvl="0"/>
            <a:r>
              <a:rPr lang="en-US" altLang="en-US"/>
              <a:t>Click to edit Master title style</a:t>
            </a:r>
            <a:endParaRPr lang="en-US" altLang="en-US" dirty="0"/>
          </a:p>
        </p:txBody>
      </p:sp>
      <p:sp>
        <p:nvSpPr>
          <p:cNvPr id="1032" name="Freeform 8"/>
          <p:cNvSpPr>
            <a:spLocks/>
          </p:cNvSpPr>
          <p:nvPr/>
        </p:nvSpPr>
        <p:spPr bwMode="auto">
          <a:xfrm>
            <a:off x="0" y="950976"/>
            <a:ext cx="9144000" cy="0"/>
          </a:xfrm>
          <a:custGeom>
            <a:avLst/>
            <a:gdLst/>
            <a:ahLst/>
            <a:cxnLst>
              <a:cxn ang="0">
                <a:pos x="0" y="0"/>
              </a:cxn>
              <a:cxn ang="0">
                <a:pos x="6144" y="0"/>
              </a:cxn>
              <a:cxn ang="0">
                <a:pos x="0" y="0"/>
              </a:cxn>
            </a:cxnLst>
            <a:rect l="0" t="0" r="r" b="b"/>
            <a:pathLst>
              <a:path w="6145" h="1">
                <a:moveTo>
                  <a:pt x="0" y="0"/>
                </a:moveTo>
                <a:lnTo>
                  <a:pt x="6144" y="0"/>
                </a:lnTo>
                <a:lnTo>
                  <a:pt x="0" y="0"/>
                </a:lnTo>
              </a:path>
            </a:pathLst>
          </a:custGeom>
          <a:noFill/>
          <a:ln w="22225" cap="flat" cmpd="sng">
            <a:solidFill>
              <a:schemeClr val="accent4"/>
            </a:solidFill>
            <a:prstDash val="solid"/>
            <a:round/>
            <a:headEnd/>
            <a:tailEnd/>
          </a:ln>
          <a:effectLst/>
        </p:spPr>
        <p:txBody>
          <a:bodyPr>
            <a:prstTxWarp prst="textNoShape">
              <a:avLst/>
            </a:prstTxWarp>
          </a:bodyPr>
          <a:lstStyle/>
          <a:p>
            <a:endParaRPr lang="en-US" dirty="0"/>
          </a:p>
        </p:txBody>
      </p:sp>
      <p:sp>
        <p:nvSpPr>
          <p:cNvPr id="1048" name="Rectangle 24"/>
          <p:cNvSpPr>
            <a:spLocks noChangeArrowheads="1"/>
          </p:cNvSpPr>
          <p:nvPr/>
        </p:nvSpPr>
        <p:spPr bwMode="auto">
          <a:xfrm>
            <a:off x="320040" y="6455664"/>
            <a:ext cx="1088136" cy="219456"/>
          </a:xfrm>
          <a:prstGeom prst="rect">
            <a:avLst/>
          </a:prstGeom>
          <a:noFill/>
          <a:ln w="9525">
            <a:noFill/>
            <a:miter lim="800000"/>
            <a:headEnd/>
            <a:tailEnd/>
          </a:ln>
          <a:effectLst/>
        </p:spPr>
        <p:txBody>
          <a:bodyPr wrap="square" lIns="0" tIns="0" rIns="0" bIns="0" anchor="t" anchorCtr="0">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altLang="en-US" sz="700" b="0" i="0" baseline="0" dirty="0"/>
              <a:t>SDW 2013 - </a:t>
            </a:r>
            <a:fld id="{321F32AB-3DDB-C54A-A434-42EC1FB733CD}" type="slidenum">
              <a:rPr lang="en-US" altLang="en-US" sz="700" b="0" i="0" smtClean="0"/>
              <a:pPr marL="0" marR="0" indent="0" algn="l" defTabSz="914400" rtl="0" eaLnBrk="0" fontAlgn="base" latinLnBrk="0" hangingPunct="0">
                <a:lnSpc>
                  <a:spcPct val="100000"/>
                </a:lnSpc>
                <a:spcBef>
                  <a:spcPct val="0"/>
                </a:spcBef>
                <a:spcAft>
                  <a:spcPct val="0"/>
                </a:spcAft>
                <a:buClrTx/>
                <a:buSzTx/>
                <a:buFontTx/>
                <a:buNone/>
                <a:tabLst/>
                <a:defRPr/>
              </a:pPr>
              <a:t>‹#›</a:t>
            </a:fld>
            <a:endParaRPr lang="en-US" altLang="en-US" sz="700" b="0" i="0" baseline="0" dirty="0"/>
          </a:p>
          <a:p>
            <a:pPr algn="l">
              <a:lnSpc>
                <a:spcPct val="100000"/>
              </a:lnSpc>
            </a:pPr>
            <a:r>
              <a:rPr lang="en-US" altLang="en-US" sz="700" b="0" i="0" baseline="0" dirty="0"/>
              <a:t>JAG  MM/DD/YY</a:t>
            </a:r>
          </a:p>
        </p:txBody>
      </p:sp>
      <p:sp>
        <p:nvSpPr>
          <p:cNvPr id="11" name="Freeform 8"/>
          <p:cNvSpPr>
            <a:spLocks/>
          </p:cNvSpPr>
          <p:nvPr/>
        </p:nvSpPr>
        <p:spPr bwMode="auto">
          <a:xfrm>
            <a:off x="0" y="6355080"/>
            <a:ext cx="9144000" cy="0"/>
          </a:xfrm>
          <a:custGeom>
            <a:avLst/>
            <a:gdLst/>
            <a:ahLst/>
            <a:cxnLst>
              <a:cxn ang="0">
                <a:pos x="0" y="0"/>
              </a:cxn>
              <a:cxn ang="0">
                <a:pos x="6144" y="0"/>
              </a:cxn>
              <a:cxn ang="0">
                <a:pos x="0" y="0"/>
              </a:cxn>
            </a:cxnLst>
            <a:rect l="0" t="0" r="r" b="b"/>
            <a:pathLst>
              <a:path w="6145" h="1">
                <a:moveTo>
                  <a:pt x="0" y="0"/>
                </a:moveTo>
                <a:lnTo>
                  <a:pt x="6144" y="0"/>
                </a:lnTo>
                <a:lnTo>
                  <a:pt x="0" y="0"/>
                </a:lnTo>
              </a:path>
            </a:pathLst>
          </a:custGeom>
          <a:noFill/>
          <a:ln w="22225" cap="flat" cmpd="sng">
            <a:solidFill>
              <a:schemeClr val="accent4"/>
            </a:solidFill>
            <a:prstDash val="solid"/>
            <a:round/>
            <a:headEnd/>
            <a:tailEnd/>
          </a:ln>
          <a:effectLst/>
        </p:spPr>
        <p:txBody>
          <a:bodyPr>
            <a:prstTxWarp prst="textNoShape">
              <a:avLst/>
            </a:prstTxWarp>
          </a:bodyPr>
          <a:lstStyle/>
          <a:p>
            <a:endParaRPr lang="en-US" dirty="0"/>
          </a:p>
        </p:txBody>
      </p:sp>
      <p:pic>
        <p:nvPicPr>
          <p:cNvPr id="3" name="Picture 2" descr="LL_Logo_blue_nomark.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75704" y="6473952"/>
            <a:ext cx="2023269" cy="230071"/>
          </a:xfrm>
          <a:prstGeom prst="rect">
            <a:avLst/>
          </a:prstGeom>
        </p:spPr>
      </p:pic>
      <p:pic>
        <p:nvPicPr>
          <p:cNvPr id="6" name="Picture 5" descr="LL_Logo_alone_blue.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65760" y="246888"/>
            <a:ext cx="548658" cy="531101"/>
          </a:xfrm>
          <a:prstGeom prst="rect">
            <a:avLst/>
          </a:prstGeom>
        </p:spPr>
      </p:pic>
    </p:spTree>
    <p:extLst>
      <p:ext uri="{BB962C8B-B14F-4D97-AF65-F5344CB8AC3E}">
        <p14:creationId xmlns:p14="http://schemas.microsoft.com/office/powerpoint/2010/main" val="308680332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1" fontAlgn="base" hangingPunct="1">
        <a:lnSpc>
          <a:spcPts val="2800"/>
        </a:lnSpc>
        <a:spcBef>
          <a:spcPct val="0"/>
        </a:spcBef>
        <a:spcAft>
          <a:spcPct val="0"/>
        </a:spcAft>
        <a:defRPr sz="2800" b="1">
          <a:solidFill>
            <a:schemeClr val="tx2"/>
          </a:solidFill>
          <a:latin typeface="+mj-lt"/>
          <a:ea typeface="+mj-ea"/>
          <a:cs typeface="+mj-cs"/>
        </a:defRPr>
      </a:lvl1pPr>
      <a:lvl2pPr algn="ctr" rtl="0" eaLnBrk="1" fontAlgn="base" hangingPunct="1">
        <a:lnSpc>
          <a:spcPts val="3000"/>
        </a:lnSpc>
        <a:spcBef>
          <a:spcPct val="0"/>
        </a:spcBef>
        <a:spcAft>
          <a:spcPct val="0"/>
        </a:spcAft>
        <a:defRPr sz="2800" b="1">
          <a:solidFill>
            <a:schemeClr val="tx2"/>
          </a:solidFill>
          <a:latin typeface="Arial" pitchFamily="-110" charset="0"/>
        </a:defRPr>
      </a:lvl2pPr>
      <a:lvl3pPr algn="ctr" rtl="0" eaLnBrk="1" fontAlgn="base" hangingPunct="1">
        <a:lnSpc>
          <a:spcPts val="3000"/>
        </a:lnSpc>
        <a:spcBef>
          <a:spcPct val="0"/>
        </a:spcBef>
        <a:spcAft>
          <a:spcPct val="0"/>
        </a:spcAft>
        <a:defRPr sz="2800" b="1">
          <a:solidFill>
            <a:schemeClr val="tx2"/>
          </a:solidFill>
          <a:latin typeface="Arial" pitchFamily="-110" charset="0"/>
        </a:defRPr>
      </a:lvl3pPr>
      <a:lvl4pPr algn="ctr" rtl="0" eaLnBrk="1" fontAlgn="base" hangingPunct="1">
        <a:lnSpc>
          <a:spcPts val="3000"/>
        </a:lnSpc>
        <a:spcBef>
          <a:spcPct val="0"/>
        </a:spcBef>
        <a:spcAft>
          <a:spcPct val="0"/>
        </a:spcAft>
        <a:defRPr sz="2800" b="1">
          <a:solidFill>
            <a:schemeClr val="tx2"/>
          </a:solidFill>
          <a:latin typeface="Arial" pitchFamily="-110" charset="0"/>
        </a:defRPr>
      </a:lvl4pPr>
      <a:lvl5pPr algn="ctr" rtl="0" eaLnBrk="1" fontAlgn="base" hangingPunct="1">
        <a:lnSpc>
          <a:spcPts val="3000"/>
        </a:lnSpc>
        <a:spcBef>
          <a:spcPct val="0"/>
        </a:spcBef>
        <a:spcAft>
          <a:spcPct val="0"/>
        </a:spcAft>
        <a:defRPr sz="2800" b="1">
          <a:solidFill>
            <a:schemeClr val="tx2"/>
          </a:solidFill>
          <a:latin typeface="Arial" pitchFamily="-110" charset="0"/>
        </a:defRPr>
      </a:lvl5pPr>
      <a:lvl6pPr marL="457200" algn="ctr" rtl="0" eaLnBrk="1" fontAlgn="base" hangingPunct="1">
        <a:lnSpc>
          <a:spcPts val="3000"/>
        </a:lnSpc>
        <a:spcBef>
          <a:spcPct val="0"/>
        </a:spcBef>
        <a:spcAft>
          <a:spcPct val="0"/>
        </a:spcAft>
        <a:defRPr sz="2800" b="1">
          <a:solidFill>
            <a:schemeClr val="tx2"/>
          </a:solidFill>
          <a:latin typeface="Arial" pitchFamily="-110" charset="0"/>
        </a:defRPr>
      </a:lvl6pPr>
      <a:lvl7pPr marL="914400" algn="ctr" rtl="0" eaLnBrk="1" fontAlgn="base" hangingPunct="1">
        <a:lnSpc>
          <a:spcPts val="3000"/>
        </a:lnSpc>
        <a:spcBef>
          <a:spcPct val="0"/>
        </a:spcBef>
        <a:spcAft>
          <a:spcPct val="0"/>
        </a:spcAft>
        <a:defRPr sz="2800" b="1">
          <a:solidFill>
            <a:schemeClr val="tx2"/>
          </a:solidFill>
          <a:latin typeface="Arial" pitchFamily="-110" charset="0"/>
        </a:defRPr>
      </a:lvl7pPr>
      <a:lvl8pPr marL="1371600" algn="ctr" rtl="0" eaLnBrk="1" fontAlgn="base" hangingPunct="1">
        <a:lnSpc>
          <a:spcPts val="3000"/>
        </a:lnSpc>
        <a:spcBef>
          <a:spcPct val="0"/>
        </a:spcBef>
        <a:spcAft>
          <a:spcPct val="0"/>
        </a:spcAft>
        <a:defRPr sz="2800" b="1">
          <a:solidFill>
            <a:schemeClr val="tx2"/>
          </a:solidFill>
          <a:latin typeface="Arial" pitchFamily="-110" charset="0"/>
        </a:defRPr>
      </a:lvl8pPr>
      <a:lvl9pPr marL="1828800" algn="ctr" rtl="0" eaLnBrk="1" fontAlgn="base" hangingPunct="1">
        <a:lnSpc>
          <a:spcPts val="3000"/>
        </a:lnSpc>
        <a:spcBef>
          <a:spcPct val="0"/>
        </a:spcBef>
        <a:spcAft>
          <a:spcPct val="0"/>
        </a:spcAft>
        <a:defRPr sz="2800" b="1">
          <a:solidFill>
            <a:schemeClr val="tx2"/>
          </a:solidFill>
          <a:latin typeface="Arial" pitchFamily="-110" charset="0"/>
        </a:defRPr>
      </a:lvl9pPr>
    </p:titleStyle>
    <p:bodyStyle>
      <a:lvl1pPr marL="342900" indent="-342900" algn="l" rtl="0" eaLnBrk="1" fontAlgn="base" hangingPunct="1">
        <a:lnSpc>
          <a:spcPct val="90000"/>
        </a:lnSpc>
        <a:spcBef>
          <a:spcPct val="25000"/>
        </a:spcBef>
        <a:spcAft>
          <a:spcPct val="0"/>
        </a:spcAft>
        <a:buSzPct val="125000"/>
        <a:buChar char="•"/>
        <a:defRPr sz="2000" b="1">
          <a:solidFill>
            <a:schemeClr val="tx1"/>
          </a:solidFill>
          <a:latin typeface="+mn-lt"/>
          <a:ea typeface="+mn-ea"/>
          <a:cs typeface="+mn-cs"/>
        </a:defRPr>
      </a:lvl1pPr>
      <a:lvl2pPr marL="862013" indent="-341313" algn="l" rtl="0" eaLnBrk="1" fontAlgn="base" hangingPunct="1">
        <a:lnSpc>
          <a:spcPct val="90000"/>
        </a:lnSpc>
        <a:spcBef>
          <a:spcPct val="25000"/>
        </a:spcBef>
        <a:spcAft>
          <a:spcPct val="0"/>
        </a:spcAft>
        <a:buSzPct val="100000"/>
        <a:buChar char="–"/>
        <a:defRPr b="1">
          <a:solidFill>
            <a:schemeClr val="tx1"/>
          </a:solidFill>
          <a:latin typeface="+mn-lt"/>
          <a:ea typeface="ＭＳ Ｐゴシック" pitchFamily="-110" charset="-128"/>
        </a:defRPr>
      </a:lvl2pPr>
      <a:lvl3pPr marL="1204913" indent="-228600" algn="l" rtl="0" eaLnBrk="1" fontAlgn="base" hangingPunct="1">
        <a:lnSpc>
          <a:spcPct val="90000"/>
        </a:lnSpc>
        <a:spcBef>
          <a:spcPct val="25000"/>
        </a:spcBef>
        <a:spcAft>
          <a:spcPct val="0"/>
        </a:spcAft>
        <a:buSzPct val="100000"/>
        <a:buChar char=" "/>
        <a:defRPr sz="1600" b="1">
          <a:solidFill>
            <a:schemeClr val="tx1"/>
          </a:solidFill>
          <a:latin typeface="+mn-lt"/>
          <a:ea typeface="ＭＳ Ｐゴシック" pitchFamily="-110" charset="-128"/>
        </a:defRPr>
      </a:lvl3pPr>
      <a:lvl4pPr marL="1546225" indent="-119063"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4pPr>
      <a:lvl5pPr marL="1828800"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5pPr>
      <a:lvl6pPr marL="2286000"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6pPr>
      <a:lvl7pPr marL="2743200"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7pPr>
      <a:lvl8pPr marL="3200400"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8pPr>
      <a:lvl9pPr marL="3657600"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4000" cy="6858000"/>
            <a:chOff x="0" y="0"/>
            <a:chExt cx="5760" cy="4320"/>
          </a:xfrm>
        </p:grpSpPr>
        <p:sp>
          <p:nvSpPr>
            <p:cNvPr id="819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819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grpSp>
        <p:nvGrpSpPr>
          <p:cNvPr id="4100" name="Group 6"/>
          <p:cNvGrpSpPr>
            <a:grpSpLocks/>
          </p:cNvGrpSpPr>
          <p:nvPr userDrawn="1"/>
        </p:nvGrpSpPr>
        <p:grpSpPr bwMode="auto">
          <a:xfrm>
            <a:off x="0" y="6019800"/>
            <a:ext cx="7848600" cy="857250"/>
            <a:chOff x="0" y="3792"/>
            <a:chExt cx="4944" cy="540"/>
          </a:xfrm>
        </p:grpSpPr>
        <p:sp>
          <p:nvSpPr>
            <p:cNvPr id="819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4114" name="Group 8"/>
            <p:cNvGrpSpPr>
              <a:grpSpLocks/>
            </p:cNvGrpSpPr>
            <p:nvPr userDrawn="1"/>
          </p:nvGrpSpPr>
          <p:grpSpPr bwMode="auto">
            <a:xfrm>
              <a:off x="2486" y="3792"/>
              <a:ext cx="2458" cy="540"/>
              <a:chOff x="2486" y="3792"/>
              <a:chExt cx="2458" cy="540"/>
            </a:xfrm>
          </p:grpSpPr>
          <p:sp>
            <p:nvSpPr>
              <p:cNvPr id="8201"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a:p>
            </p:txBody>
          </p:sp>
          <p:sp>
            <p:nvSpPr>
              <p:cNvPr id="8202"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a:p>
            </p:txBody>
          </p:sp>
          <p:sp>
            <p:nvSpPr>
              <p:cNvPr id="8203"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a:p>
            </p:txBody>
          </p:sp>
          <p:sp>
            <p:nvSpPr>
              <p:cNvPr id="8204"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a:p>
            </p:txBody>
          </p:sp>
          <p:sp>
            <p:nvSpPr>
              <p:cNvPr id="8205"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a:p>
            </p:txBody>
          </p:sp>
        </p:grpSp>
        <p:sp>
          <p:nvSpPr>
            <p:cNvPr id="8206"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sp>
        <p:nvSpPr>
          <p:cNvPr id="8214"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03"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lide Number Placeholder 21"/>
          <p:cNvSpPr>
            <a:spLocks noGrp="1"/>
          </p:cNvSpPr>
          <p:nvPr>
            <p:ph type="sldNum" sz="quarter" idx="4"/>
          </p:nvPr>
        </p:nvSpPr>
        <p:spPr>
          <a:xfrm>
            <a:off x="646550" y="6349943"/>
            <a:ext cx="21336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5B3361F1-C688-41A3-A02C-AAE58D6877A1}" type="slidenum">
              <a:rPr lang="en-US" smtClean="0"/>
              <a:pPr/>
              <a:t>‹#›</a:t>
            </a:fld>
            <a:endParaRPr lang="en-US" dirty="0"/>
          </a:p>
        </p:txBody>
      </p:sp>
      <p:sp>
        <p:nvSpPr>
          <p:cNvPr id="23" name="TextBox 22"/>
          <p:cNvSpPr txBox="1"/>
          <p:nvPr userDrawn="1"/>
        </p:nvSpPr>
        <p:spPr>
          <a:xfrm>
            <a:off x="3207108" y="6171158"/>
            <a:ext cx="2844824" cy="600164"/>
          </a:xfrm>
          <a:prstGeom prst="rect">
            <a:avLst/>
          </a:prstGeom>
          <a:noFill/>
        </p:spPr>
        <p:txBody>
          <a:bodyPr wrap="square" rtlCol="0">
            <a:spAutoFit/>
          </a:bodyPr>
          <a:lstStyle/>
          <a:p>
            <a:pPr algn="ctr">
              <a:spcBef>
                <a:spcPts val="0"/>
              </a:spcBef>
            </a:pPr>
            <a:r>
              <a:rPr lang="en-US" sz="1100" dirty="0"/>
              <a:t>Olaf Iwert</a:t>
            </a:r>
          </a:p>
          <a:p>
            <a:pPr algn="ctr">
              <a:spcBef>
                <a:spcPts val="0"/>
              </a:spcBef>
            </a:pPr>
            <a:r>
              <a:rPr lang="en-US" sz="1100" dirty="0"/>
              <a:t>European Southern Observatory (ESO)</a:t>
            </a:r>
          </a:p>
          <a:p>
            <a:pPr algn="ctr">
              <a:spcBef>
                <a:spcPts val="0"/>
              </a:spcBef>
            </a:pPr>
            <a:r>
              <a:rPr lang="en-US" sz="1100" dirty="0"/>
              <a:t>“Be flexible”</a:t>
            </a:r>
          </a:p>
        </p:txBody>
      </p:sp>
    </p:spTree>
    <p:extLst>
      <p:ext uri="{BB962C8B-B14F-4D97-AF65-F5344CB8AC3E}">
        <p14:creationId xmlns:p14="http://schemas.microsoft.com/office/powerpoint/2010/main" val="3777098812"/>
      </p:ext>
    </p:extLst>
  </p:cSld>
  <p:clrMap bg1="dk2" tx1="lt1" bg2="dk1" tx2="lt2" accent1="accent1" accent2="accent2" accent3="accent3" accent4="accent4" accent5="accent5" accent6="accent6" hlink="hlink" folHlink="folHlink"/>
  <p:sldLayoutIdLst>
    <p:sldLayoutId id="2147483675" r:id="rId1"/>
    <p:sldLayoutId id="2147483676" r:id="rId2"/>
  </p:sldLayoutIdLst>
  <p:hf hdr="0" ftr="0" dt="0"/>
  <p:txStyles>
    <p:titleStyle>
      <a:lvl1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6.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G"/></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2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9.jpeg"/><Relationship Id="rId4" Type="http://schemas.openxmlformats.org/officeDocument/2006/relationships/image" Target="../media/image48.jpeg"/></Relationships>
</file>

<file path=ppt/slides/_rels/slide3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8.JPG"/><Relationship Id="rId4" Type="http://schemas.openxmlformats.org/officeDocument/2006/relationships/image" Target="../media/image57.JPG"/></Relationships>
</file>

<file path=ppt/slides/_rels/slide4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hyperlink" Target="http://www.lifehack.org/articles/featured/11-ways-to-think-outside-the-box.html" TargetMode="External"/><Relationship Id="rId1" Type="http://schemas.openxmlformats.org/officeDocument/2006/relationships/slideLayout" Target="../slideLayouts/slideLayout1.xml"/><Relationship Id="rId4" Type="http://schemas.openxmlformats.org/officeDocument/2006/relationships/image" Target="../media/image61.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s://en.wikipedia.org/wiki/Anno_Domini" TargetMode="External"/><Relationship Id="rId13" Type="http://schemas.openxmlformats.org/officeDocument/2006/relationships/hyperlink" Target="https://en.wikipedia.org/wiki/Ape" TargetMode="External"/><Relationship Id="rId3" Type="http://schemas.openxmlformats.org/officeDocument/2006/relationships/hyperlink" Target="https://en.wikipedia.org/wiki/Scientist" TargetMode="External"/><Relationship Id="rId7" Type="http://schemas.openxmlformats.org/officeDocument/2006/relationships/hyperlink" Target="https://en.wikipedia.org/wiki/Dimension" TargetMode="External"/><Relationship Id="rId12" Type="http://schemas.openxmlformats.org/officeDocument/2006/relationships/hyperlink" Target="https://en.wikipedia.org/wiki/Morlock" TargetMode="External"/><Relationship Id="rId17" Type="http://schemas.openxmlformats.org/officeDocument/2006/relationships/hyperlink" Target="https://en.wikipedia.org/wiki/Butterflies" TargetMode="External"/><Relationship Id="rId2" Type="http://schemas.openxmlformats.org/officeDocument/2006/relationships/hyperlink" Target="https://en.wikipedia.org/wiki/Protagonist" TargetMode="External"/><Relationship Id="rId16" Type="http://schemas.openxmlformats.org/officeDocument/2006/relationships/hyperlink" Target="https://en.wikipedia.org/wiki/Weena_(The_Time_Machine)" TargetMode="External"/><Relationship Id="rId1" Type="http://schemas.openxmlformats.org/officeDocument/2006/relationships/slideLayout" Target="../slideLayouts/slideLayout1.xml"/><Relationship Id="rId6" Type="http://schemas.openxmlformats.org/officeDocument/2006/relationships/hyperlink" Target="https://en.wikipedia.org/wiki/Victorian_era" TargetMode="External"/><Relationship Id="rId11" Type="http://schemas.openxmlformats.org/officeDocument/2006/relationships/hyperlink" Target="https://en.wikipedia.org/wiki/Communism" TargetMode="External"/><Relationship Id="rId5" Type="http://schemas.openxmlformats.org/officeDocument/2006/relationships/hyperlink" Target="https://en.wikipedia.org/wiki/Richmond,_Surrey" TargetMode="External"/><Relationship Id="rId15" Type="http://schemas.openxmlformats.org/officeDocument/2006/relationships/hyperlink" Target="https://en.wikipedia.org/wiki/Working_class" TargetMode="External"/><Relationship Id="rId10" Type="http://schemas.openxmlformats.org/officeDocument/2006/relationships/hyperlink" Target="https://en.wikipedia.org/wiki/Frugivore" TargetMode="External"/><Relationship Id="rId4" Type="http://schemas.openxmlformats.org/officeDocument/2006/relationships/hyperlink" Target="https://en.wikipedia.org/wiki/Inventor" TargetMode="External"/><Relationship Id="rId9" Type="http://schemas.openxmlformats.org/officeDocument/2006/relationships/hyperlink" Target="https://en.wikipedia.org/wiki/Eloi" TargetMode="External"/><Relationship Id="rId14" Type="http://schemas.openxmlformats.org/officeDocument/2006/relationships/hyperlink" Target="https://en.wikipedia.org/wiki/Caveman"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Used copy Lesser (1 of 1)">
            <a:extLst/>
          </p:cNvPr>
          <p:cNvPicPr>
            <a:picLocks noChangeAspect="1" noChangeArrowheads="1"/>
          </p:cNvPicPr>
          <p:nvPr/>
        </p:nvPicPr>
        <p:blipFill>
          <a:blip r:embed="rId2" cstate="print"/>
          <a:srcRect/>
          <a:stretch>
            <a:fillRect/>
          </a:stretch>
        </p:blipFill>
        <p:spPr bwMode="auto">
          <a:xfrm>
            <a:off x="107504" y="1628800"/>
            <a:ext cx="8918181" cy="3906000"/>
          </a:xfrm>
          <a:prstGeom prst="rect">
            <a:avLst/>
          </a:prstGeom>
          <a:noFill/>
          <a:ln w="9525">
            <a:noFill/>
            <a:miter lim="800000"/>
            <a:headEnd/>
            <a:tailEnd/>
          </a:ln>
        </p:spPr>
      </p:pic>
      <p:sp>
        <p:nvSpPr>
          <p:cNvPr id="5" name="Title 1">
            <a:extLst/>
          </p:cNvPr>
          <p:cNvSpPr txBox="1">
            <a:spLocks/>
          </p:cNvSpPr>
          <p:nvPr/>
        </p:nvSpPr>
        <p:spPr>
          <a:xfrm>
            <a:off x="70992" y="260648"/>
            <a:ext cx="9073008" cy="1470025"/>
          </a:xfrm>
          <a:prstGeom prst="rect">
            <a:avLst/>
          </a:prstGeom>
        </p:spPr>
        <p:txBody>
          <a:bodyPr/>
          <a:lstStyle>
            <a:lvl1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n-US" sz="4400" kern="0" dirty="0">
                <a:solidFill>
                  <a:schemeClr val="tx1"/>
                </a:solidFill>
              </a:rPr>
              <a:t>Curved Detectors (3D)  – Status</a:t>
            </a:r>
            <a:br>
              <a:rPr lang="en-US" sz="4400" kern="0" dirty="0">
                <a:solidFill>
                  <a:schemeClr val="tx1"/>
                </a:solidFill>
              </a:rPr>
            </a:br>
            <a:r>
              <a:rPr lang="en-US" sz="2800" kern="0" dirty="0">
                <a:solidFill>
                  <a:schemeClr val="tx1"/>
                </a:solidFill>
              </a:rPr>
              <a:t>Olaf Iwert, </a:t>
            </a:r>
            <a:r>
              <a:rPr lang="en-US" sz="2800" kern="0" dirty="0" err="1">
                <a:solidFill>
                  <a:schemeClr val="tx1"/>
                </a:solidFill>
              </a:rPr>
              <a:t>ESO</a:t>
            </a:r>
            <a:endParaRPr lang="en-US" sz="2800" kern="0" dirty="0">
              <a:solidFill>
                <a:schemeClr val="tx1"/>
              </a:solidFill>
            </a:endParaRPr>
          </a:p>
        </p:txBody>
      </p:sp>
    </p:spTree>
    <p:extLst>
      <p:ext uri="{BB962C8B-B14F-4D97-AF65-F5344CB8AC3E}">
        <p14:creationId xmlns:p14="http://schemas.microsoft.com/office/powerpoint/2010/main" val="4245894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250730E-47DC-4882-B310-111B4EAA03D8}"/>
              </a:ext>
            </a:extLst>
          </p:cNvPr>
          <p:cNvSpPr txBox="1">
            <a:spLocks/>
          </p:cNvSpPr>
          <p:nvPr/>
        </p:nvSpPr>
        <p:spPr>
          <a:xfrm>
            <a:off x="251520" y="44624"/>
            <a:ext cx="8677472" cy="648072"/>
          </a:xfrm>
          <a:prstGeom prst="rect">
            <a:avLst/>
          </a:prstGeom>
        </p:spPr>
        <p:txBody>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buNone/>
            </a:pPr>
            <a:r>
              <a:rPr lang="en-US" b="1" kern="0" dirty="0"/>
              <a:t>In a nutshell: Curved Detector </a:t>
            </a:r>
            <a:r>
              <a:rPr lang="en-US" b="1" kern="0" dirty="0" err="1"/>
              <a:t>KEYPOINTS</a:t>
            </a:r>
            <a:endParaRPr lang="en-US" b="1" kern="0" dirty="0"/>
          </a:p>
          <a:p>
            <a:pPr marL="0" indent="0">
              <a:buNone/>
            </a:pPr>
            <a:endParaRPr lang="en-US" sz="800" b="1" kern="0" dirty="0"/>
          </a:p>
          <a:p>
            <a:r>
              <a:rPr lang="en-US" sz="2400" b="1" kern="0" dirty="0"/>
              <a:t>Optical advantages of system performance</a:t>
            </a:r>
          </a:p>
          <a:p>
            <a:r>
              <a:rPr lang="en-US" sz="2400" b="1" kern="0" dirty="0"/>
              <a:t>Curved detectors plus simplified optics &gt;&gt; not really elaborated this time in detail </a:t>
            </a:r>
            <a:r>
              <a:rPr lang="en-US" sz="2400" b="1" kern="0"/>
              <a:t>&gt;&gt; Zwicky ?</a:t>
            </a:r>
            <a:endParaRPr lang="en-US" sz="2400" b="1" kern="0" dirty="0"/>
          </a:p>
          <a:p>
            <a:r>
              <a:rPr lang="en-US" sz="2400" b="1" kern="0" dirty="0"/>
              <a:t>Advantages as f (Field, speed, </a:t>
            </a:r>
            <a:r>
              <a:rPr lang="en-US" sz="2400" b="1" kern="0" dirty="0" err="1"/>
              <a:t>vignetting</a:t>
            </a:r>
            <a:r>
              <a:rPr lang="en-US" sz="2400" b="1" kern="0" dirty="0"/>
              <a:t>, resolution)</a:t>
            </a:r>
          </a:p>
          <a:p>
            <a:r>
              <a:rPr lang="en-US" sz="2400" b="1" kern="0" dirty="0"/>
              <a:t>Fixed / modulated curvature</a:t>
            </a:r>
          </a:p>
          <a:p>
            <a:r>
              <a:rPr lang="en-US" sz="2400" b="1" kern="0" dirty="0"/>
              <a:t>Cryogenic / non-cryogenic curvature</a:t>
            </a:r>
          </a:p>
          <a:p>
            <a:r>
              <a:rPr lang="en-US" sz="2400" b="1" kern="0" dirty="0"/>
              <a:t>Curving thin or thick detectors ?</a:t>
            </a:r>
          </a:p>
          <a:p>
            <a:r>
              <a:rPr lang="en-US" sz="2400" b="1" kern="0" dirty="0"/>
              <a:t>Theory of tensile stress versus practical experiment</a:t>
            </a:r>
          </a:p>
          <a:p>
            <a:r>
              <a:rPr lang="en-US" sz="2400" b="1" kern="0" dirty="0"/>
              <a:t>High curvature / low curvature with small / large detectors</a:t>
            </a:r>
          </a:p>
          <a:p>
            <a:r>
              <a:rPr lang="en-US" sz="2400" b="1" kern="0" dirty="0"/>
              <a:t>Curvature shape with high / low accuracy</a:t>
            </a:r>
          </a:p>
          <a:p>
            <a:r>
              <a:rPr lang="en-US" sz="2400" b="1" kern="0" dirty="0"/>
              <a:t>Commercial world: Mirrorless cameras / cellphones </a:t>
            </a:r>
          </a:p>
          <a:p>
            <a:pPr marL="0" indent="0">
              <a:buNone/>
            </a:pPr>
            <a:endParaRPr lang="en-US" b="1" kern="0" dirty="0"/>
          </a:p>
        </p:txBody>
      </p:sp>
    </p:spTree>
    <p:extLst>
      <p:ext uri="{BB962C8B-B14F-4D97-AF65-F5344CB8AC3E}">
        <p14:creationId xmlns:p14="http://schemas.microsoft.com/office/powerpoint/2010/main" val="1353503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B3361F1-C688-41A3-A02C-AAE58D6877A1}" type="slidenum">
              <a:rPr lang="en-US" smtClean="0"/>
              <a:pPr/>
              <a:t>11</a:t>
            </a:fld>
            <a:endParaRPr lang="en-US" dirty="0"/>
          </a:p>
        </p:txBody>
      </p:sp>
      <p:pic>
        <p:nvPicPr>
          <p:cNvPr id="3" name="Picture 75" descr="Figure 9 middle &amp; right"/>
          <p:cNvPicPr>
            <a:picLocks noChangeAspect="1" noChangeArrowheads="1"/>
          </p:cNvPicPr>
          <p:nvPr/>
        </p:nvPicPr>
        <p:blipFill>
          <a:blip r:embed="rId2" cstate="print"/>
          <a:srcRect l="12604" t="24167" r="23624" b="44362"/>
          <a:stretch>
            <a:fillRect/>
          </a:stretch>
        </p:blipFill>
        <p:spPr bwMode="auto">
          <a:xfrm>
            <a:off x="2556095" y="3631960"/>
            <a:ext cx="6407002" cy="2371828"/>
          </a:xfrm>
          <a:prstGeom prst="rect">
            <a:avLst/>
          </a:prstGeom>
          <a:noFill/>
          <a:ln w="9525">
            <a:noFill/>
            <a:miter lim="800000"/>
            <a:headEnd/>
            <a:tailEnd/>
          </a:ln>
        </p:spPr>
      </p:pic>
      <p:pic>
        <p:nvPicPr>
          <p:cNvPr id="8" name="Picture 7" descr="Figure 9 left.jpg"/>
          <p:cNvPicPr>
            <a:picLocks noChangeAspect="1"/>
          </p:cNvPicPr>
          <p:nvPr/>
        </p:nvPicPr>
        <p:blipFill>
          <a:blip r:embed="rId3" cstate="print"/>
          <a:stretch>
            <a:fillRect/>
          </a:stretch>
        </p:blipFill>
        <p:spPr>
          <a:xfrm>
            <a:off x="229483" y="3578466"/>
            <a:ext cx="2291381" cy="2478816"/>
          </a:xfrm>
          <a:prstGeom prst="rect">
            <a:avLst/>
          </a:prstGeom>
        </p:spPr>
      </p:pic>
      <p:sp>
        <p:nvSpPr>
          <p:cNvPr id="9" name="Rectangle 3"/>
          <p:cNvSpPr>
            <a:spLocks noChangeArrowheads="1"/>
          </p:cNvSpPr>
          <p:nvPr/>
        </p:nvSpPr>
        <p:spPr bwMode="auto">
          <a:xfrm>
            <a:off x="220369" y="1532975"/>
            <a:ext cx="8770350" cy="338554"/>
          </a:xfrm>
          <a:prstGeom prst="rect">
            <a:avLst/>
          </a:prstGeom>
          <a:noFill/>
          <a:ln w="9525">
            <a:noFill/>
            <a:miter lim="800000"/>
            <a:headEnd/>
            <a:tailEnd/>
          </a:ln>
        </p:spPr>
        <p:txBody>
          <a:bodyPr wrap="none">
            <a:spAutoFit/>
          </a:bodyPr>
          <a:lstStyle/>
          <a:p>
            <a:pPr marL="342900" indent="-342900">
              <a:lnSpc>
                <a:spcPct val="80000"/>
              </a:lnSpc>
              <a:spcBef>
                <a:spcPct val="20000"/>
              </a:spcBef>
              <a:buClr>
                <a:schemeClr val="tx2"/>
              </a:buClr>
            </a:pPr>
            <a:r>
              <a:rPr lang="en-US" sz="2000" u="sng" dirty="0"/>
              <a:t>Unsupported, frame thinned, curvature modulated on the fly during imaging:</a:t>
            </a:r>
          </a:p>
        </p:txBody>
      </p:sp>
      <p:sp>
        <p:nvSpPr>
          <p:cNvPr id="10" name="Rectangle 3"/>
          <p:cNvSpPr>
            <a:spLocks noChangeArrowheads="1"/>
          </p:cNvSpPr>
          <p:nvPr/>
        </p:nvSpPr>
        <p:spPr bwMode="auto">
          <a:xfrm>
            <a:off x="646383" y="1988840"/>
            <a:ext cx="8280920" cy="1446550"/>
          </a:xfrm>
          <a:prstGeom prst="rect">
            <a:avLst/>
          </a:prstGeom>
          <a:noFill/>
          <a:ln w="9525">
            <a:noFill/>
            <a:miter lim="800000"/>
            <a:headEnd/>
            <a:tailEnd/>
          </a:ln>
        </p:spPr>
        <p:txBody>
          <a:bodyPr wrap="square">
            <a:spAutoFit/>
          </a:bodyPr>
          <a:lstStyle/>
          <a:p>
            <a:pPr marL="342900" indent="-342900">
              <a:lnSpc>
                <a:spcPct val="80000"/>
              </a:lnSpc>
              <a:spcBef>
                <a:spcPct val="20000"/>
              </a:spcBef>
              <a:buClr>
                <a:schemeClr val="tx2"/>
              </a:buClr>
            </a:pPr>
            <a:r>
              <a:rPr lang="en-US" sz="2000" dirty="0" err="1"/>
              <a:t>Shouleh</a:t>
            </a:r>
            <a:r>
              <a:rPr lang="en-US" sz="2000" dirty="0"/>
              <a:t> </a:t>
            </a:r>
            <a:r>
              <a:rPr lang="en-US" sz="2000" dirty="0" err="1"/>
              <a:t>Nikzad</a:t>
            </a:r>
            <a:r>
              <a:rPr lang="en-US" sz="2000" dirty="0"/>
              <a:t>, JPL, USA:		CCD of 12 x 12 mm</a:t>
            </a:r>
            <a:r>
              <a:rPr lang="en-US" sz="2000" baseline="30000" dirty="0"/>
              <a:t>2</a:t>
            </a:r>
            <a:r>
              <a:rPr lang="en-US" sz="2000" dirty="0"/>
              <a:t>, </a:t>
            </a:r>
          </a:p>
          <a:p>
            <a:pPr marL="342900" indent="-342900">
              <a:spcBef>
                <a:spcPct val="20000"/>
              </a:spcBef>
              <a:buClr>
                <a:schemeClr val="tx2"/>
              </a:buClr>
            </a:pPr>
            <a:r>
              <a:rPr lang="en-US" sz="2000" dirty="0">
                <a:latin typeface="Arial" pitchFamily="34" charset="0"/>
                <a:cs typeface="Arial" pitchFamily="34" charset="0"/>
              </a:rPr>
              <a:t>	Device curvature modulation - 250 mm … + 250 mm radius on the fly</a:t>
            </a:r>
          </a:p>
          <a:p>
            <a:pPr marL="342900" lvl="0" indent="-342900">
              <a:spcBef>
                <a:spcPct val="20000"/>
              </a:spcBef>
              <a:buClr>
                <a:schemeClr val="tx2"/>
              </a:buClr>
            </a:pPr>
            <a:r>
              <a:rPr lang="en-US" sz="2000" dirty="0">
                <a:latin typeface="Arial" pitchFamily="34" charset="0"/>
                <a:cs typeface="Arial" pitchFamily="34" charset="0"/>
              </a:rPr>
              <a:t>	Operated at room temperature without obvious performance loss, </a:t>
            </a:r>
          </a:p>
          <a:p>
            <a:pPr marL="342900" lvl="0" indent="-342900">
              <a:spcBef>
                <a:spcPct val="20000"/>
              </a:spcBef>
              <a:buClr>
                <a:schemeClr val="tx2"/>
              </a:buClr>
            </a:pPr>
            <a:r>
              <a:rPr lang="en-US" sz="2000" dirty="0">
                <a:latin typeface="Arial" pitchFamily="34" charset="0"/>
                <a:cs typeface="Arial" pitchFamily="34" charset="0"/>
              </a:rPr>
              <a:t>		but not fully characterized </a:t>
            </a:r>
            <a:r>
              <a:rPr lang="en-US" sz="2000" i="1" dirty="0">
                <a:latin typeface="Arial" pitchFamily="34" charset="0"/>
                <a:cs typeface="Arial" pitchFamily="34" charset="0"/>
              </a:rPr>
              <a:t>                            &gt;&gt; talk to </a:t>
            </a:r>
            <a:r>
              <a:rPr lang="en-US" sz="2000" i="1" dirty="0" err="1">
                <a:latin typeface="Arial" pitchFamily="34" charset="0"/>
                <a:cs typeface="Arial" pitchFamily="34" charset="0"/>
              </a:rPr>
              <a:t>Shouleh</a:t>
            </a:r>
            <a:endParaRPr lang="en-US" sz="2000" dirty="0"/>
          </a:p>
        </p:txBody>
      </p:sp>
      <p:sp>
        <p:nvSpPr>
          <p:cNvPr id="11" name="Rectangle 225"/>
          <p:cNvSpPr>
            <a:spLocks noGrp="1" noChangeArrowheads="1"/>
          </p:cNvSpPr>
          <p:nvPr/>
        </p:nvSpPr>
        <p:spPr bwMode="auto">
          <a:xfrm>
            <a:off x="-684584" y="332656"/>
            <a:ext cx="10657184" cy="841375"/>
          </a:xfrm>
          <a:prstGeom prst="rect">
            <a:avLst/>
          </a:prstGeom>
          <a:noFill/>
          <a:ln w="9525">
            <a:noFill/>
            <a:miter lim="800000"/>
            <a:headEnd/>
            <a:tailEnd/>
          </a:ln>
        </p:spPr>
        <p:txBody>
          <a:bodyPr vert="horz" wrap="square" lIns="457200" tIns="228600" rIns="457200" bIns="2286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3200" b="1" dirty="0">
                <a:latin typeface="Arial" pitchFamily="34" charset="0"/>
                <a:cs typeface="Arial" pitchFamily="34" charset="0"/>
              </a:rPr>
              <a:t>Milestone developments 2013 (1)</a:t>
            </a:r>
            <a:endParaRPr kumimoji="0" lang="en-GB" sz="3200" b="1"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GB" sz="3200" b="1" dirty="0">
                <a:latin typeface="Arial" pitchFamily="34" charset="0"/>
                <a:cs typeface="Arial" pitchFamily="34" charset="0"/>
              </a:rPr>
              <a:t>JPL modulated curvature on the fly,</a:t>
            </a:r>
          </a:p>
          <a:p>
            <a:pPr marL="0" marR="0" lvl="0" indent="0" algn="ctr" defTabSz="914400" rtl="0" eaLnBrk="1" fontAlgn="base" latinLnBrk="0" hangingPunct="1">
              <a:lnSpc>
                <a:spcPct val="100000"/>
              </a:lnSpc>
              <a:spcBef>
                <a:spcPct val="0"/>
              </a:spcBef>
              <a:spcAft>
                <a:spcPct val="0"/>
              </a:spcAft>
              <a:buClrTx/>
              <a:buSzTx/>
              <a:buFontTx/>
              <a:buNone/>
              <a:tabLst/>
            </a:pPr>
            <a:r>
              <a:rPr lang="en-GB" sz="3200" b="1" dirty="0">
                <a:latin typeface="Arial" pitchFamily="34" charset="0"/>
                <a:cs typeface="Arial" pitchFamily="34" charset="0"/>
              </a:rPr>
              <a:t> relying on thinning</a:t>
            </a:r>
            <a:endParaRPr kumimoji="0" lang="en-GB" sz="3200" b="1" i="0" u="none" strike="noStrike" cap="none" normalizeH="0" baseline="0" dirty="0">
              <a:ln>
                <a:noFill/>
              </a:ln>
              <a:solidFill>
                <a:schemeClr val="tx1"/>
              </a:solidFill>
              <a:effectLst/>
              <a:latin typeface="Arial" pitchFamily="34" charset="0"/>
              <a:cs typeface="Arial" pitchFamily="34" charset="0"/>
            </a:endParaRPr>
          </a:p>
        </p:txBody>
      </p:sp>
      <p:sp>
        <p:nvSpPr>
          <p:cNvPr id="13" name="Rectangle 3"/>
          <p:cNvSpPr>
            <a:spLocks noChangeArrowheads="1"/>
          </p:cNvSpPr>
          <p:nvPr/>
        </p:nvSpPr>
        <p:spPr bwMode="auto">
          <a:xfrm>
            <a:off x="7519545" y="5949280"/>
            <a:ext cx="1407758"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Images</a:t>
            </a:r>
            <a:r>
              <a:rPr kumimoji="0" lang="en-US" sz="1200" b="0" i="0" u="none" strike="noStrike" cap="none" normalizeH="0" dirty="0">
                <a:ln>
                  <a:noFill/>
                </a:ln>
                <a:solidFill>
                  <a:schemeClr val="tx1"/>
                </a:solidFill>
                <a:effectLst/>
                <a:latin typeface="Arial" pitchFamily="34" charset="0"/>
                <a:ea typeface="Times New Roman" pitchFamily="18" charset="0"/>
                <a:cs typeface="Arial" pitchFamily="34" charset="0"/>
              </a:rPr>
              <a:t> courtesy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dirty="0">
                <a:ln>
                  <a:noFill/>
                </a:ln>
                <a:solidFill>
                  <a:schemeClr val="tx1"/>
                </a:solidFill>
                <a:effectLst/>
                <a:latin typeface="Arial" pitchFamily="34" charset="0"/>
                <a:ea typeface="Times New Roman" pitchFamily="18" charset="0"/>
                <a:cs typeface="Arial" pitchFamily="34" charset="0"/>
              </a:rPr>
              <a:t> of S. </a:t>
            </a:r>
            <a:r>
              <a:rPr kumimoji="0" lang="en-US" sz="1200" b="0" i="0" u="none" strike="noStrike" cap="none" normalizeH="0" dirty="0" err="1">
                <a:ln>
                  <a:noFill/>
                </a:ln>
                <a:solidFill>
                  <a:schemeClr val="tx1"/>
                </a:solidFill>
                <a:effectLst/>
                <a:latin typeface="Arial" pitchFamily="34" charset="0"/>
                <a:ea typeface="Times New Roman" pitchFamily="18" charset="0"/>
                <a:cs typeface="Arial" pitchFamily="34" charset="0"/>
              </a:rPr>
              <a:t>Nikzad</a:t>
            </a:r>
            <a:r>
              <a:rPr kumimoji="0" lang="en-US" sz="1200" b="0" i="0" u="none" strike="noStrike" cap="none" normalizeH="0" dirty="0">
                <a:ln>
                  <a:noFill/>
                </a:ln>
                <a:solidFill>
                  <a:schemeClr val="tx1"/>
                </a:solidFill>
                <a:effectLst/>
                <a:latin typeface="Arial" pitchFamily="34" charset="0"/>
                <a:ea typeface="Times New Roman" pitchFamily="18" charset="0"/>
                <a:cs typeface="Arial" pitchFamily="34" charset="0"/>
              </a:rPr>
              <a:t>, JPL</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9944873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250730E-47DC-4882-B310-111B4EAA03D8}"/>
              </a:ext>
            </a:extLst>
          </p:cNvPr>
          <p:cNvSpPr txBox="1">
            <a:spLocks/>
          </p:cNvSpPr>
          <p:nvPr/>
        </p:nvSpPr>
        <p:spPr>
          <a:xfrm>
            <a:off x="251520" y="44624"/>
            <a:ext cx="8836188" cy="648072"/>
          </a:xfrm>
          <a:prstGeom prst="rect">
            <a:avLst/>
          </a:prstGeom>
        </p:spPr>
        <p:txBody>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buNone/>
            </a:pPr>
            <a:r>
              <a:rPr lang="en-US" b="1" kern="0" dirty="0"/>
              <a:t>Milestone developments 2013 (2)</a:t>
            </a:r>
          </a:p>
          <a:p>
            <a:pPr marL="0" indent="0">
              <a:buNone/>
            </a:pPr>
            <a:r>
              <a:rPr lang="en-US" b="1" kern="0" dirty="0" err="1"/>
              <a:t>ESO</a:t>
            </a:r>
            <a:r>
              <a:rPr lang="en-US" b="1" kern="0" dirty="0"/>
              <a:t> / </a:t>
            </a:r>
            <a:r>
              <a:rPr lang="en-US" b="1" kern="0" dirty="0" err="1"/>
              <a:t>ITL</a:t>
            </a:r>
            <a:r>
              <a:rPr lang="en-US" b="1" kern="0" dirty="0"/>
              <a:t> 1</a:t>
            </a:r>
            <a:r>
              <a:rPr lang="en-US" b="1" kern="0" baseline="30000" dirty="0"/>
              <a:t>st</a:t>
            </a:r>
            <a:r>
              <a:rPr lang="en-US" b="1" kern="0" dirty="0"/>
              <a:t> Curved Astronomical detector, 4k x 4k, 15 um detector</a:t>
            </a:r>
          </a:p>
        </p:txBody>
      </p:sp>
      <p:sp>
        <p:nvSpPr>
          <p:cNvPr id="8" name="Subtitle 2">
            <a:extLst/>
          </p:cNvPr>
          <p:cNvSpPr txBox="1">
            <a:spLocks/>
          </p:cNvSpPr>
          <p:nvPr/>
        </p:nvSpPr>
        <p:spPr>
          <a:xfrm>
            <a:off x="5292080" y="1736812"/>
            <a:ext cx="5117635" cy="648072"/>
          </a:xfrm>
          <a:prstGeom prst="rect">
            <a:avLst/>
          </a:prstGeom>
        </p:spPr>
        <p:txBody>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r>
              <a:rPr lang="en-US" sz="2000" b="1" kern="0" dirty="0"/>
              <a:t>1</a:t>
            </a:r>
            <a:r>
              <a:rPr lang="en-US" sz="2000" b="1" kern="0" baseline="30000" dirty="0"/>
              <a:t>st</a:t>
            </a:r>
            <a:r>
              <a:rPr lang="en-US" sz="2000" b="1" kern="0" dirty="0"/>
              <a:t> curved large detector</a:t>
            </a:r>
          </a:p>
          <a:p>
            <a:r>
              <a:rPr lang="en-US" sz="2000" b="1" kern="0" dirty="0"/>
              <a:t>~ 200 um thick, </a:t>
            </a:r>
            <a:r>
              <a:rPr lang="en-US" sz="2000" b="1" kern="0" dirty="0" err="1"/>
              <a:t>frontside</a:t>
            </a:r>
            <a:endParaRPr lang="en-US" sz="2000" b="1" kern="0" dirty="0"/>
          </a:p>
          <a:p>
            <a:r>
              <a:rPr lang="en-US" sz="2000" b="1" kern="0" dirty="0"/>
              <a:t>Limit of curvature ?</a:t>
            </a:r>
          </a:p>
          <a:p>
            <a:r>
              <a:rPr lang="en-US" sz="2000" b="1" kern="0" dirty="0"/>
              <a:t>500 mm curvature radius</a:t>
            </a:r>
          </a:p>
          <a:p>
            <a:r>
              <a:rPr lang="en-US" sz="2000" b="1" kern="0" dirty="0"/>
              <a:t>Concave, fixed</a:t>
            </a:r>
          </a:p>
          <a:p>
            <a:r>
              <a:rPr lang="en-US" sz="2000" b="1" kern="0" dirty="0"/>
              <a:t>Cryogenically cooled</a:t>
            </a:r>
          </a:p>
          <a:p>
            <a:r>
              <a:rPr lang="en-US" sz="2000" b="1" kern="0" dirty="0" err="1"/>
              <a:t>Chracterized</a:t>
            </a:r>
            <a:r>
              <a:rPr lang="en-US" sz="2000" b="1" kern="0" dirty="0"/>
              <a:t> before &amp; after </a:t>
            </a:r>
          </a:p>
          <a:p>
            <a:pPr marL="0" indent="0">
              <a:buNone/>
            </a:pPr>
            <a:r>
              <a:rPr lang="en-US" sz="2000" b="1" kern="0" dirty="0"/>
              <a:t>     curvature with similar result</a:t>
            </a:r>
          </a:p>
          <a:p>
            <a:r>
              <a:rPr lang="en-US" sz="2000" b="1" kern="0" dirty="0"/>
              <a:t>Curved above known </a:t>
            </a:r>
          </a:p>
          <a:p>
            <a:pPr marL="0" indent="0">
              <a:buNone/>
            </a:pPr>
            <a:r>
              <a:rPr lang="en-US" sz="2000" b="1" kern="0" dirty="0"/>
              <a:t>      theoretical limit</a:t>
            </a:r>
          </a:p>
          <a:p>
            <a:r>
              <a:rPr lang="en-US" sz="2000" b="1" i="1" kern="0" dirty="0"/>
              <a:t>&gt;&gt; Talk to Mike Lesser, me</a:t>
            </a:r>
            <a:endParaRPr lang="en-US" b="1" kern="0" dirty="0"/>
          </a:p>
          <a:p>
            <a:pPr marL="0" indent="0">
              <a:buNone/>
            </a:pPr>
            <a:endParaRPr lang="en-US" sz="800" b="1" kern="0" dirty="0"/>
          </a:p>
          <a:p>
            <a:pPr marL="0" indent="0">
              <a:buNone/>
            </a:pPr>
            <a:endParaRPr lang="en-US" b="1" kern="0" dirty="0"/>
          </a:p>
        </p:txBody>
      </p:sp>
      <p:pic>
        <p:nvPicPr>
          <p:cNvPr id="4" name="Picture 82" descr="C:\Users\lesser.ITL\Desktop\Early 1VacDevelopment.jpg"/>
          <p:cNvPicPr>
            <a:picLocks noChangeAspect="1" noChangeArrowheads="1"/>
          </p:cNvPicPr>
          <p:nvPr/>
        </p:nvPicPr>
        <p:blipFill>
          <a:blip r:embed="rId3" cstate="print"/>
          <a:srcRect/>
          <a:stretch>
            <a:fillRect/>
          </a:stretch>
        </p:blipFill>
        <p:spPr bwMode="auto">
          <a:xfrm>
            <a:off x="539552" y="1988840"/>
            <a:ext cx="3853982" cy="3477953"/>
          </a:xfrm>
          <a:prstGeom prst="rect">
            <a:avLst/>
          </a:prstGeom>
          <a:noFill/>
          <a:ln w="9525">
            <a:noFill/>
            <a:miter lim="800000"/>
            <a:headEnd/>
            <a:tailEnd/>
          </a:ln>
        </p:spPr>
      </p:pic>
      <p:pic>
        <p:nvPicPr>
          <p:cNvPr id="5" name="Picture 83" descr="C:\Users\lesser.ITL\Desktop\Broken 1Vac Development.jpg"/>
          <p:cNvPicPr>
            <a:picLocks noChangeAspect="1" noChangeArrowheads="1"/>
          </p:cNvPicPr>
          <p:nvPr/>
        </p:nvPicPr>
        <p:blipFill rotWithShape="1">
          <a:blip r:embed="rId4" cstate="print"/>
          <a:srcRect l="3704" t="5555" r="3704"/>
          <a:stretch/>
        </p:blipFill>
        <p:spPr bwMode="auto">
          <a:xfrm>
            <a:off x="153152" y="1988840"/>
            <a:ext cx="4933581" cy="3354835"/>
          </a:xfrm>
          <a:prstGeom prst="rect">
            <a:avLst/>
          </a:prstGeom>
          <a:noFill/>
          <a:ln w="9525">
            <a:noFill/>
            <a:miter lim="800000"/>
            <a:headEnd/>
            <a:tailEnd/>
          </a:ln>
        </p:spPr>
      </p:pic>
      <p:pic>
        <p:nvPicPr>
          <p:cNvPr id="6" name="Picture 2" descr="C:\Users\oiwert\Desktop\sn10290 with scale.jpg"/>
          <p:cNvPicPr>
            <a:picLocks noChangeAspect="1" noChangeArrowheads="1"/>
          </p:cNvPicPr>
          <p:nvPr/>
        </p:nvPicPr>
        <p:blipFill>
          <a:blip r:embed="rId5" cstate="print"/>
          <a:srcRect/>
          <a:stretch>
            <a:fillRect/>
          </a:stretch>
        </p:blipFill>
        <p:spPr bwMode="auto">
          <a:xfrm>
            <a:off x="76839" y="1988840"/>
            <a:ext cx="5112568" cy="3402009"/>
          </a:xfrm>
          <a:prstGeom prst="rect">
            <a:avLst/>
          </a:prstGeom>
          <a:noFill/>
        </p:spPr>
      </p:pic>
    </p:spTree>
    <p:extLst>
      <p:ext uri="{BB962C8B-B14F-4D97-AF65-F5344CB8AC3E}">
        <p14:creationId xmlns:p14="http://schemas.microsoft.com/office/powerpoint/2010/main" val="371653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l" defTabSz="914400" rtl="0" eaLnBrk="0" fontAlgn="base" latinLnBrk="0" hangingPunct="0">
              <a:lnSpc>
                <a:spcPct val="100000"/>
              </a:lnSpc>
              <a:spcBef>
                <a:spcPct val="50000"/>
              </a:spcBef>
              <a:spcAft>
                <a:spcPct val="0"/>
              </a:spcAft>
              <a:buClrTx/>
              <a:buSzTx/>
              <a:buFontTx/>
              <a:buNone/>
              <a:tabLst/>
              <a:defRPr/>
            </a:pPr>
            <a:fld id="{5B3361F1-C688-41A3-A02C-AAE58D6877A1}" type="slidenum">
              <a:rPr kumimoji="0" lang="en-US" sz="1100" b="0" i="0" u="none" strike="noStrike" kern="1200" cap="none" spc="0" normalizeH="0" baseline="0" noProof="0" smtClean="0">
                <a:ln>
                  <a:noFill/>
                </a:ln>
                <a:solidFill>
                  <a:srgbClr val="FFFFFF">
                    <a:tint val="75000"/>
                  </a:srgbClr>
                </a:solidFill>
                <a:effectLst/>
                <a:uLnTx/>
                <a:uFillTx/>
                <a:latin typeface="Arial" charset="0"/>
                <a:ea typeface="+mn-ea"/>
                <a:cs typeface="+mn-cs"/>
              </a:rPr>
              <a:pPr marL="0" marR="0" lvl="0" indent="0" algn="l" defTabSz="914400" rtl="0" eaLnBrk="0" fontAlgn="base" latinLnBrk="0" hangingPunct="0">
                <a:lnSpc>
                  <a:spcPct val="100000"/>
                </a:lnSpc>
                <a:spcBef>
                  <a:spcPct val="50000"/>
                </a:spcBef>
                <a:spcAft>
                  <a:spcPct val="0"/>
                </a:spcAft>
                <a:buClrTx/>
                <a:buSzTx/>
                <a:buFontTx/>
                <a:buNone/>
                <a:tabLst/>
                <a:defRPr/>
              </a:pPr>
              <a:t>13</a:t>
            </a:fld>
            <a:endParaRPr kumimoji="0" lang="en-US" sz="1100" b="0" i="0" u="none" strike="noStrike" kern="1200" cap="none" spc="0" normalizeH="0" baseline="0" noProof="0" dirty="0">
              <a:ln>
                <a:noFill/>
              </a:ln>
              <a:solidFill>
                <a:srgbClr val="FFFFFF">
                  <a:tint val="75000"/>
                </a:srgbClr>
              </a:solidFill>
              <a:effectLst/>
              <a:uLnTx/>
              <a:uFillTx/>
              <a:latin typeface="Arial" charset="0"/>
              <a:ea typeface="+mn-ea"/>
              <a:cs typeface="+mn-cs"/>
            </a:endParaRPr>
          </a:p>
        </p:txBody>
      </p:sp>
      <p:sp>
        <p:nvSpPr>
          <p:cNvPr id="3" name="Rectangle 225"/>
          <p:cNvSpPr>
            <a:spLocks noGrp="1" noChangeArrowheads="1"/>
          </p:cNvSpPr>
          <p:nvPr/>
        </p:nvSpPr>
        <p:spPr bwMode="auto">
          <a:xfrm>
            <a:off x="539552" y="0"/>
            <a:ext cx="8064896" cy="841375"/>
          </a:xfrm>
          <a:prstGeom prst="rect">
            <a:avLst/>
          </a:prstGeom>
          <a:noFill/>
          <a:ln w="9525">
            <a:noFill/>
            <a:miter lim="800000"/>
            <a:headEnd/>
            <a:tailEnd/>
          </a:ln>
        </p:spPr>
        <p:txBody>
          <a:bodyPr vert="horz" wrap="square" lIns="457200" tIns="228600" rIns="457200" bIns="2286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ESO / ITL curving process: 2 Vac</a:t>
            </a:r>
          </a:p>
        </p:txBody>
      </p:sp>
      <p:sp>
        <p:nvSpPr>
          <p:cNvPr id="4" name="Rectangle 3"/>
          <p:cNvSpPr/>
          <p:nvPr/>
        </p:nvSpPr>
        <p:spPr bwMode="auto">
          <a:xfrm>
            <a:off x="0" y="692696"/>
            <a:ext cx="9144000" cy="6165304"/>
          </a:xfrm>
          <a:prstGeom prst="rect">
            <a:avLst/>
          </a:prstGeom>
          <a:solidFill>
            <a:schemeClr val="tx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 name="Rectangle 5"/>
          <p:cNvSpPr/>
          <p:nvPr/>
        </p:nvSpPr>
        <p:spPr>
          <a:xfrm>
            <a:off x="395536" y="764704"/>
            <a:ext cx="8604448" cy="523220"/>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2800" b="0" i="0" u="none" strike="noStrike" kern="1200" cap="none" spc="0" normalizeH="0" baseline="0" noProof="0" dirty="0">
                <a:ln>
                  <a:noFill/>
                </a:ln>
                <a:solidFill>
                  <a:srgbClr val="ADCAFF">
                    <a:lumMod val="10000"/>
                  </a:srgbClr>
                </a:solidFill>
                <a:effectLst/>
                <a:uLnTx/>
                <a:uFillTx/>
                <a:latin typeface="Arial" charset="0"/>
                <a:ea typeface="+mn-ea"/>
                <a:cs typeface="+mn-cs"/>
              </a:rPr>
              <a:t>Overview of process steps:</a:t>
            </a:r>
          </a:p>
        </p:txBody>
      </p:sp>
      <p:sp>
        <p:nvSpPr>
          <p:cNvPr id="9319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93197" name="Rectangle 13"/>
          <p:cNvSpPr>
            <a:spLocks noChangeArrowheads="1"/>
          </p:cNvSpPr>
          <p:nvPr/>
        </p:nvSpPr>
        <p:spPr bwMode="auto">
          <a:xfrm>
            <a:off x="0" y="179228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93206"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93223" name="Rectangle 3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93226" name="Rectangle 42"/>
          <p:cNvSpPr>
            <a:spLocks noChangeArrowheads="1"/>
          </p:cNvSpPr>
          <p:nvPr/>
        </p:nvSpPr>
        <p:spPr bwMode="auto">
          <a:xfrm>
            <a:off x="0" y="2952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93235" name="Rectangle 5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charset="0"/>
              <a:ea typeface="+mn-ea"/>
              <a:cs typeface="+mn-cs"/>
            </a:endParaRPr>
          </a:p>
        </p:txBody>
      </p:sp>
      <p:grpSp>
        <p:nvGrpSpPr>
          <p:cNvPr id="93227" name="Group 43"/>
          <p:cNvGrpSpPr>
            <a:grpSpLocks noChangeAspect="1"/>
          </p:cNvGrpSpPr>
          <p:nvPr/>
        </p:nvGrpSpPr>
        <p:grpSpPr bwMode="auto">
          <a:xfrm>
            <a:off x="179512" y="1268760"/>
            <a:ext cx="6172200" cy="1335088"/>
            <a:chOff x="4372" y="14850"/>
            <a:chExt cx="7200" cy="1558"/>
          </a:xfrm>
        </p:grpSpPr>
        <p:sp>
          <p:nvSpPr>
            <p:cNvPr id="93234" name="AutoShape 50"/>
            <p:cNvSpPr>
              <a:spLocks noChangeAspect="1" noChangeArrowheads="1" noTextEdit="1"/>
            </p:cNvSpPr>
            <p:nvPr/>
          </p:nvSpPr>
          <p:spPr bwMode="auto">
            <a:xfrm>
              <a:off x="4372" y="14850"/>
              <a:ext cx="7200" cy="1558"/>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93233" name="Picture 123"/>
            <p:cNvPicPr>
              <a:picLocks noChangeAspect="1" noChangeArrowheads="1"/>
            </p:cNvPicPr>
            <p:nvPr/>
          </p:nvPicPr>
          <p:blipFill>
            <a:blip r:embed="rId2" cstate="print"/>
            <a:srcRect/>
            <a:stretch>
              <a:fillRect/>
            </a:stretch>
          </p:blipFill>
          <p:spPr bwMode="auto">
            <a:xfrm>
              <a:off x="4468" y="15322"/>
              <a:ext cx="2519" cy="965"/>
            </a:xfrm>
            <a:prstGeom prst="rect">
              <a:avLst/>
            </a:prstGeom>
            <a:noFill/>
          </p:spPr>
        </p:pic>
        <p:sp>
          <p:nvSpPr>
            <p:cNvPr id="93232" name="Text Box 48"/>
            <p:cNvSpPr txBox="1">
              <a:spLocks noChangeArrowheads="1"/>
            </p:cNvSpPr>
            <p:nvPr/>
          </p:nvSpPr>
          <p:spPr bwMode="auto">
            <a:xfrm>
              <a:off x="7683" y="15115"/>
              <a:ext cx="472" cy="42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463416"/>
                  </a:solidFill>
                  <a:effectLst/>
                  <a:uLnTx/>
                  <a:uFillTx/>
                  <a:latin typeface="Arial" pitchFamily="34" charset="0"/>
                  <a:ea typeface="Times New Roman" pitchFamily="18" charset="0"/>
                  <a:cs typeface="Arial" pitchFamily="34" charset="0"/>
                </a:rPr>
                <a:t>B</a:t>
              </a:r>
              <a:endParaRPr kumimoji="0" lang="en-US" sz="1800" b="0" i="0" u="none" strike="noStrike" kern="1200" cap="none" spc="0" normalizeH="0" baseline="0" noProof="0" dirty="0">
                <a:ln>
                  <a:noFill/>
                </a:ln>
                <a:solidFill>
                  <a:srgbClr val="463416"/>
                </a:solidFill>
                <a:effectLst/>
                <a:uLnTx/>
                <a:uFillTx/>
                <a:latin typeface="Arial" pitchFamily="34" charset="0"/>
                <a:ea typeface="+mn-ea"/>
                <a:cs typeface="Arial" pitchFamily="34" charset="0"/>
              </a:endParaRPr>
            </a:p>
          </p:txBody>
        </p:sp>
        <p:pic>
          <p:nvPicPr>
            <p:cNvPr id="93231" name="Picture 124"/>
            <p:cNvPicPr>
              <a:picLocks noChangeAspect="1" noChangeArrowheads="1"/>
            </p:cNvPicPr>
            <p:nvPr/>
          </p:nvPicPr>
          <p:blipFill>
            <a:blip r:embed="rId3" cstate="print"/>
            <a:srcRect/>
            <a:stretch>
              <a:fillRect/>
            </a:stretch>
          </p:blipFill>
          <p:spPr bwMode="auto">
            <a:xfrm>
              <a:off x="7228" y="15536"/>
              <a:ext cx="2418" cy="334"/>
            </a:xfrm>
            <a:prstGeom prst="rect">
              <a:avLst/>
            </a:prstGeom>
            <a:noFill/>
          </p:spPr>
        </p:pic>
        <p:pic>
          <p:nvPicPr>
            <p:cNvPr id="93230" name="Picture 125"/>
            <p:cNvPicPr>
              <a:picLocks noChangeAspect="1" noChangeArrowheads="1"/>
            </p:cNvPicPr>
            <p:nvPr/>
          </p:nvPicPr>
          <p:blipFill>
            <a:blip r:embed="rId4" cstate="print"/>
            <a:srcRect/>
            <a:stretch>
              <a:fillRect/>
            </a:stretch>
          </p:blipFill>
          <p:spPr bwMode="auto">
            <a:xfrm>
              <a:off x="9796" y="15536"/>
              <a:ext cx="1562" cy="821"/>
            </a:xfrm>
            <a:prstGeom prst="rect">
              <a:avLst/>
            </a:prstGeom>
            <a:noFill/>
          </p:spPr>
        </p:pic>
        <p:sp>
          <p:nvSpPr>
            <p:cNvPr id="93229" name="Text Box 45"/>
            <p:cNvSpPr txBox="1">
              <a:spLocks noChangeArrowheads="1"/>
            </p:cNvSpPr>
            <p:nvPr/>
          </p:nvSpPr>
          <p:spPr bwMode="auto">
            <a:xfrm>
              <a:off x="10559" y="15115"/>
              <a:ext cx="462" cy="36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463416"/>
                  </a:solidFill>
                  <a:effectLst/>
                  <a:uLnTx/>
                  <a:uFillTx/>
                  <a:latin typeface="Arial" pitchFamily="34" charset="0"/>
                  <a:ea typeface="Times New Roman" pitchFamily="18" charset="0"/>
                  <a:cs typeface="Arial" pitchFamily="34" charset="0"/>
                </a:rPr>
                <a:t>C</a:t>
              </a:r>
              <a:endParaRPr kumimoji="0" lang="en-US" sz="1800" b="0" i="0" u="none" strike="noStrike" kern="1200" cap="none" spc="0" normalizeH="0" baseline="0" noProof="0" dirty="0">
                <a:ln>
                  <a:noFill/>
                </a:ln>
                <a:solidFill>
                  <a:srgbClr val="463416"/>
                </a:solidFill>
                <a:effectLst/>
                <a:uLnTx/>
                <a:uFillTx/>
                <a:latin typeface="Arial" pitchFamily="34" charset="0"/>
                <a:ea typeface="+mn-ea"/>
                <a:cs typeface="Arial" pitchFamily="34" charset="0"/>
              </a:endParaRPr>
            </a:p>
          </p:txBody>
        </p:sp>
        <p:sp>
          <p:nvSpPr>
            <p:cNvPr id="93228" name="Text Box 44"/>
            <p:cNvSpPr txBox="1">
              <a:spLocks noChangeArrowheads="1"/>
            </p:cNvSpPr>
            <p:nvPr/>
          </p:nvSpPr>
          <p:spPr bwMode="auto">
            <a:xfrm>
              <a:off x="4829" y="15115"/>
              <a:ext cx="430" cy="35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463416"/>
                  </a:solidFill>
                  <a:effectLst/>
                  <a:uLnTx/>
                  <a:uFillTx/>
                  <a:latin typeface="Arial" pitchFamily="34" charset="0"/>
                  <a:ea typeface="Times New Roman" pitchFamily="18" charset="0"/>
                  <a:cs typeface="Arial" pitchFamily="34" charset="0"/>
                </a:rPr>
                <a:t>A</a:t>
              </a:r>
              <a:endParaRPr kumimoji="0" lang="en-US" sz="1800" b="0" i="0" u="none" strike="noStrike" kern="1200" cap="none" spc="0" normalizeH="0" baseline="0" noProof="0" dirty="0">
                <a:ln>
                  <a:noFill/>
                </a:ln>
                <a:solidFill>
                  <a:srgbClr val="463416"/>
                </a:solidFill>
                <a:effectLst/>
                <a:uLnTx/>
                <a:uFillTx/>
                <a:latin typeface="Arial" pitchFamily="34" charset="0"/>
                <a:ea typeface="+mn-ea"/>
                <a:cs typeface="Arial" pitchFamily="34" charset="0"/>
              </a:endParaRPr>
            </a:p>
          </p:txBody>
        </p:sp>
      </p:grpSp>
      <p:sp>
        <p:nvSpPr>
          <p:cNvPr id="93239" name="Rectangle 55"/>
          <p:cNvSpPr>
            <a:spLocks noChangeArrowheads="1"/>
          </p:cNvSpPr>
          <p:nvPr/>
        </p:nvSpPr>
        <p:spPr bwMode="auto">
          <a:xfrm>
            <a:off x="0" y="179228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93248" name="Rectangle 6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charset="0"/>
              <a:ea typeface="+mn-ea"/>
              <a:cs typeface="+mn-cs"/>
            </a:endParaRPr>
          </a:p>
        </p:txBody>
      </p:sp>
      <p:grpSp>
        <p:nvGrpSpPr>
          <p:cNvPr id="93240" name="Group 56"/>
          <p:cNvGrpSpPr>
            <a:grpSpLocks noChangeAspect="1"/>
          </p:cNvGrpSpPr>
          <p:nvPr/>
        </p:nvGrpSpPr>
        <p:grpSpPr bwMode="auto">
          <a:xfrm>
            <a:off x="107504" y="1484703"/>
            <a:ext cx="8283442" cy="3118799"/>
            <a:chOff x="2360" y="-2723"/>
            <a:chExt cx="9662" cy="3638"/>
          </a:xfrm>
        </p:grpSpPr>
        <p:sp>
          <p:nvSpPr>
            <p:cNvPr id="93247" name="AutoShape 63"/>
            <p:cNvSpPr>
              <a:spLocks noChangeAspect="1" noChangeArrowheads="1" noTextEdit="1"/>
            </p:cNvSpPr>
            <p:nvPr/>
          </p:nvSpPr>
          <p:spPr bwMode="auto">
            <a:xfrm>
              <a:off x="2360" y="-959"/>
              <a:ext cx="5124" cy="1874"/>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93246" name="Picture 126"/>
            <p:cNvPicPr>
              <a:picLocks noChangeAspect="1" noChangeArrowheads="1"/>
            </p:cNvPicPr>
            <p:nvPr/>
          </p:nvPicPr>
          <p:blipFill>
            <a:blip r:embed="rId5" cstate="print"/>
            <a:srcRect/>
            <a:stretch>
              <a:fillRect/>
            </a:stretch>
          </p:blipFill>
          <p:spPr bwMode="auto">
            <a:xfrm>
              <a:off x="10171" y="-2723"/>
              <a:ext cx="1851" cy="778"/>
            </a:xfrm>
            <a:prstGeom prst="rect">
              <a:avLst/>
            </a:prstGeom>
            <a:noFill/>
          </p:spPr>
        </p:pic>
        <p:sp>
          <p:nvSpPr>
            <p:cNvPr id="93245" name="Text Box 61"/>
            <p:cNvSpPr txBox="1">
              <a:spLocks noChangeArrowheads="1"/>
            </p:cNvSpPr>
            <p:nvPr/>
          </p:nvSpPr>
          <p:spPr bwMode="auto">
            <a:xfrm>
              <a:off x="10171" y="-2639"/>
              <a:ext cx="497" cy="36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463416"/>
                  </a:solidFill>
                  <a:effectLst/>
                  <a:uLnTx/>
                  <a:uFillTx/>
                  <a:latin typeface="Arial" pitchFamily="34" charset="0"/>
                  <a:ea typeface="Times New Roman" pitchFamily="18" charset="0"/>
                  <a:cs typeface="Arial" pitchFamily="34" charset="0"/>
                </a:rPr>
                <a:t>D</a:t>
              </a:r>
              <a:endParaRPr kumimoji="0" lang="en-US" sz="1800" b="0" i="0" u="none" strike="noStrike" kern="1200" cap="none" spc="0" normalizeH="0" baseline="0" noProof="0" dirty="0">
                <a:ln>
                  <a:noFill/>
                </a:ln>
                <a:solidFill>
                  <a:srgbClr val="463416"/>
                </a:solidFill>
                <a:effectLst/>
                <a:uLnTx/>
                <a:uFillTx/>
                <a:latin typeface="Arial" pitchFamily="34" charset="0"/>
                <a:ea typeface="+mn-ea"/>
                <a:cs typeface="Arial" pitchFamily="34" charset="0"/>
              </a:endParaRPr>
            </a:p>
          </p:txBody>
        </p:sp>
        <p:sp>
          <p:nvSpPr>
            <p:cNvPr id="93244" name="Text Box 60"/>
            <p:cNvSpPr txBox="1">
              <a:spLocks noChangeArrowheads="1"/>
            </p:cNvSpPr>
            <p:nvPr/>
          </p:nvSpPr>
          <p:spPr bwMode="auto">
            <a:xfrm>
              <a:off x="2444" y="-875"/>
              <a:ext cx="425" cy="36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463416"/>
                  </a:solidFill>
                  <a:effectLst/>
                  <a:uLnTx/>
                  <a:uFillTx/>
                  <a:latin typeface="Arial" pitchFamily="34" charset="0"/>
                  <a:ea typeface="Times New Roman" pitchFamily="18" charset="0"/>
                  <a:cs typeface="Arial" pitchFamily="34" charset="0"/>
                </a:rPr>
                <a:t>E</a:t>
              </a:r>
              <a:endParaRPr kumimoji="0" lang="en-US" sz="1800" b="0" i="0" u="none" strike="noStrike" kern="1200" cap="none" spc="0" normalizeH="0" baseline="0" noProof="0" dirty="0">
                <a:ln>
                  <a:noFill/>
                </a:ln>
                <a:solidFill>
                  <a:srgbClr val="463416"/>
                </a:solidFill>
                <a:effectLst/>
                <a:uLnTx/>
                <a:uFillTx/>
                <a:latin typeface="Arial" pitchFamily="34" charset="0"/>
                <a:ea typeface="+mn-ea"/>
                <a:cs typeface="Arial" pitchFamily="34" charset="0"/>
              </a:endParaRPr>
            </a:p>
          </p:txBody>
        </p:sp>
        <p:sp>
          <p:nvSpPr>
            <p:cNvPr id="93243" name="Text Box 59"/>
            <p:cNvSpPr txBox="1">
              <a:spLocks noChangeArrowheads="1"/>
            </p:cNvSpPr>
            <p:nvPr/>
          </p:nvSpPr>
          <p:spPr bwMode="auto">
            <a:xfrm>
              <a:off x="4880" y="-875"/>
              <a:ext cx="444" cy="36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463416"/>
                  </a:solidFill>
                  <a:effectLst/>
                  <a:uLnTx/>
                  <a:uFillTx/>
                  <a:latin typeface="Arial" pitchFamily="34" charset="0"/>
                  <a:ea typeface="Times New Roman" pitchFamily="18" charset="0"/>
                  <a:cs typeface="Arial" pitchFamily="34" charset="0"/>
                </a:rPr>
                <a:t>F</a:t>
              </a:r>
              <a:endParaRPr kumimoji="0" lang="en-US" sz="1800" b="0" i="0" u="none" strike="noStrike" kern="1200" cap="none" spc="0" normalizeH="0" baseline="0" noProof="0" dirty="0">
                <a:ln>
                  <a:noFill/>
                </a:ln>
                <a:solidFill>
                  <a:srgbClr val="463416"/>
                </a:solidFill>
                <a:effectLst/>
                <a:uLnTx/>
                <a:uFillTx/>
                <a:latin typeface="Arial" pitchFamily="34" charset="0"/>
                <a:ea typeface="+mn-ea"/>
                <a:cs typeface="Arial" pitchFamily="34" charset="0"/>
              </a:endParaRPr>
            </a:p>
          </p:txBody>
        </p:sp>
        <p:pic>
          <p:nvPicPr>
            <p:cNvPr id="93242" name="Picture 128"/>
            <p:cNvPicPr>
              <a:picLocks noChangeAspect="1" noChangeArrowheads="1"/>
            </p:cNvPicPr>
            <p:nvPr/>
          </p:nvPicPr>
          <p:blipFill>
            <a:blip r:embed="rId6" cstate="print"/>
            <a:srcRect/>
            <a:stretch>
              <a:fillRect/>
            </a:stretch>
          </p:blipFill>
          <p:spPr bwMode="auto">
            <a:xfrm>
              <a:off x="5132" y="-707"/>
              <a:ext cx="2196" cy="605"/>
            </a:xfrm>
            <a:prstGeom prst="rect">
              <a:avLst/>
            </a:prstGeom>
            <a:noFill/>
          </p:spPr>
        </p:pic>
        <p:pic>
          <p:nvPicPr>
            <p:cNvPr id="93241" name="Picture 127"/>
            <p:cNvPicPr>
              <a:picLocks noChangeAspect="1" noChangeArrowheads="1"/>
            </p:cNvPicPr>
            <p:nvPr/>
          </p:nvPicPr>
          <p:blipFill>
            <a:blip r:embed="rId7" cstate="print"/>
            <a:srcRect/>
            <a:stretch>
              <a:fillRect/>
            </a:stretch>
          </p:blipFill>
          <p:spPr bwMode="auto">
            <a:xfrm>
              <a:off x="2444" y="-1127"/>
              <a:ext cx="1829" cy="987"/>
            </a:xfrm>
            <a:prstGeom prst="rect">
              <a:avLst/>
            </a:prstGeom>
            <a:noFill/>
          </p:spPr>
        </p:pic>
      </p:grpSp>
      <p:sp>
        <p:nvSpPr>
          <p:cNvPr id="93258" name="Rectangle 7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charset="0"/>
              <a:ea typeface="+mn-ea"/>
              <a:cs typeface="+mn-cs"/>
            </a:endParaRPr>
          </a:p>
        </p:txBody>
      </p:sp>
      <p:grpSp>
        <p:nvGrpSpPr>
          <p:cNvPr id="93252" name="Group 68"/>
          <p:cNvGrpSpPr>
            <a:grpSpLocks noChangeAspect="1"/>
          </p:cNvGrpSpPr>
          <p:nvPr/>
        </p:nvGrpSpPr>
        <p:grpSpPr bwMode="auto">
          <a:xfrm>
            <a:off x="3635896" y="2780934"/>
            <a:ext cx="6305550" cy="1048315"/>
            <a:chOff x="2205" y="3684"/>
            <a:chExt cx="7355" cy="1223"/>
          </a:xfrm>
        </p:grpSpPr>
        <p:sp>
          <p:nvSpPr>
            <p:cNvPr id="93257" name="AutoShape 73"/>
            <p:cNvSpPr>
              <a:spLocks noChangeAspect="1" noChangeArrowheads="1" noTextEdit="1"/>
            </p:cNvSpPr>
            <p:nvPr/>
          </p:nvSpPr>
          <p:spPr bwMode="auto">
            <a:xfrm>
              <a:off x="2205" y="3768"/>
              <a:ext cx="7355" cy="1139"/>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93256" name="Text Box 72"/>
            <p:cNvSpPr txBox="1">
              <a:spLocks noChangeArrowheads="1"/>
            </p:cNvSpPr>
            <p:nvPr/>
          </p:nvSpPr>
          <p:spPr bwMode="auto">
            <a:xfrm>
              <a:off x="3213" y="3684"/>
              <a:ext cx="434" cy="47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463416"/>
                  </a:solidFill>
                  <a:effectLst/>
                  <a:uLnTx/>
                  <a:uFillTx/>
                  <a:latin typeface="Arial" pitchFamily="34" charset="0"/>
                  <a:ea typeface="Times New Roman" pitchFamily="18" charset="0"/>
                  <a:cs typeface="Arial" pitchFamily="34" charset="0"/>
                </a:rPr>
                <a:t>G</a:t>
              </a:r>
              <a:endParaRPr kumimoji="0" lang="en-US" sz="1800" b="0" i="0" u="none" strike="noStrike" kern="1200" cap="none" spc="0" normalizeH="0" baseline="0" noProof="0" dirty="0">
                <a:ln>
                  <a:noFill/>
                </a:ln>
                <a:solidFill>
                  <a:srgbClr val="463416"/>
                </a:solidFill>
                <a:effectLst/>
                <a:uLnTx/>
                <a:uFillTx/>
                <a:latin typeface="Arial" pitchFamily="34" charset="0"/>
                <a:ea typeface="+mn-ea"/>
                <a:cs typeface="Arial" pitchFamily="34" charset="0"/>
              </a:endParaRPr>
            </a:p>
          </p:txBody>
        </p:sp>
        <p:sp>
          <p:nvSpPr>
            <p:cNvPr id="93255" name="Text Box 71"/>
            <p:cNvSpPr txBox="1">
              <a:spLocks noChangeArrowheads="1"/>
            </p:cNvSpPr>
            <p:nvPr/>
          </p:nvSpPr>
          <p:spPr bwMode="auto">
            <a:xfrm>
              <a:off x="6153" y="3684"/>
              <a:ext cx="435" cy="40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463416"/>
                  </a:solidFill>
                  <a:effectLst/>
                  <a:uLnTx/>
                  <a:uFillTx/>
                  <a:latin typeface="Arial" pitchFamily="34" charset="0"/>
                  <a:ea typeface="Times New Roman" pitchFamily="18" charset="0"/>
                  <a:cs typeface="Arial" pitchFamily="34" charset="0"/>
                </a:rPr>
                <a:t>H</a:t>
              </a:r>
              <a:endParaRPr kumimoji="0" lang="en-US" sz="1800" b="0" i="0" u="none" strike="noStrike" kern="1200" cap="none" spc="0" normalizeH="0" baseline="0" noProof="0" dirty="0">
                <a:ln>
                  <a:noFill/>
                </a:ln>
                <a:solidFill>
                  <a:srgbClr val="463416"/>
                </a:solidFill>
                <a:effectLst/>
                <a:uLnTx/>
                <a:uFillTx/>
                <a:latin typeface="Arial" pitchFamily="34" charset="0"/>
                <a:ea typeface="+mn-ea"/>
                <a:cs typeface="Arial" pitchFamily="34" charset="0"/>
              </a:endParaRPr>
            </a:p>
          </p:txBody>
        </p:sp>
        <p:pic>
          <p:nvPicPr>
            <p:cNvPr id="93254" name="Picture 129"/>
            <p:cNvPicPr>
              <a:picLocks noChangeAspect="1" noChangeArrowheads="1"/>
            </p:cNvPicPr>
            <p:nvPr/>
          </p:nvPicPr>
          <p:blipFill>
            <a:blip r:embed="rId8" cstate="print"/>
            <a:srcRect/>
            <a:stretch>
              <a:fillRect/>
            </a:stretch>
          </p:blipFill>
          <p:spPr bwMode="auto">
            <a:xfrm>
              <a:off x="3549" y="4188"/>
              <a:ext cx="1904" cy="618"/>
            </a:xfrm>
            <a:prstGeom prst="rect">
              <a:avLst/>
            </a:prstGeom>
            <a:noFill/>
          </p:spPr>
        </p:pic>
        <p:pic>
          <p:nvPicPr>
            <p:cNvPr id="93253" name="Picture 130"/>
            <p:cNvPicPr>
              <a:picLocks noChangeAspect="1" noChangeArrowheads="1"/>
            </p:cNvPicPr>
            <p:nvPr/>
          </p:nvPicPr>
          <p:blipFill>
            <a:blip r:embed="rId9" cstate="print"/>
            <a:srcRect/>
            <a:stretch>
              <a:fillRect/>
            </a:stretch>
          </p:blipFill>
          <p:spPr bwMode="auto">
            <a:xfrm>
              <a:off x="6069" y="4272"/>
              <a:ext cx="1878" cy="528"/>
            </a:xfrm>
            <a:prstGeom prst="rect">
              <a:avLst/>
            </a:prstGeom>
            <a:noFill/>
          </p:spPr>
        </p:pic>
      </p:grpSp>
      <p:sp>
        <p:nvSpPr>
          <p:cNvPr id="93261" name="Rectangle 77"/>
          <p:cNvSpPr>
            <a:spLocks noChangeArrowheads="1"/>
          </p:cNvSpPr>
          <p:nvPr/>
        </p:nvSpPr>
        <p:spPr bwMode="auto">
          <a:xfrm>
            <a:off x="0" y="14335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93269" name="Rectangle 8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charset="0"/>
              <a:ea typeface="+mn-ea"/>
              <a:cs typeface="+mn-cs"/>
            </a:endParaRPr>
          </a:p>
        </p:txBody>
      </p:sp>
      <p:grpSp>
        <p:nvGrpSpPr>
          <p:cNvPr id="93262" name="Group 78"/>
          <p:cNvGrpSpPr>
            <a:grpSpLocks noChangeAspect="1"/>
          </p:cNvGrpSpPr>
          <p:nvPr/>
        </p:nvGrpSpPr>
        <p:grpSpPr bwMode="auto">
          <a:xfrm>
            <a:off x="1475656" y="3933056"/>
            <a:ext cx="6172200" cy="2495550"/>
            <a:chOff x="2360" y="8944"/>
            <a:chExt cx="7200" cy="2910"/>
          </a:xfrm>
        </p:grpSpPr>
        <p:sp>
          <p:nvSpPr>
            <p:cNvPr id="93268" name="AutoShape 84"/>
            <p:cNvSpPr>
              <a:spLocks noChangeAspect="1" noChangeArrowheads="1" noTextEdit="1"/>
            </p:cNvSpPr>
            <p:nvPr/>
          </p:nvSpPr>
          <p:spPr bwMode="auto">
            <a:xfrm>
              <a:off x="2360" y="8944"/>
              <a:ext cx="7200" cy="2910"/>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93267" name="Picture 131"/>
            <p:cNvPicPr>
              <a:picLocks noChangeAspect="1" noChangeArrowheads="1"/>
            </p:cNvPicPr>
            <p:nvPr/>
          </p:nvPicPr>
          <p:blipFill>
            <a:blip r:embed="rId10" cstate="print"/>
            <a:srcRect/>
            <a:stretch>
              <a:fillRect/>
            </a:stretch>
          </p:blipFill>
          <p:spPr bwMode="auto">
            <a:xfrm>
              <a:off x="3082" y="9553"/>
              <a:ext cx="2428" cy="2242"/>
            </a:xfrm>
            <a:prstGeom prst="rect">
              <a:avLst/>
            </a:prstGeom>
            <a:noFill/>
          </p:spPr>
        </p:pic>
        <p:pic>
          <p:nvPicPr>
            <p:cNvPr id="93266" name="Picture 132"/>
            <p:cNvPicPr>
              <a:picLocks noChangeAspect="1" noChangeArrowheads="1"/>
            </p:cNvPicPr>
            <p:nvPr/>
          </p:nvPicPr>
          <p:blipFill>
            <a:blip r:embed="rId11" cstate="print"/>
            <a:srcRect/>
            <a:stretch>
              <a:fillRect/>
            </a:stretch>
          </p:blipFill>
          <p:spPr bwMode="auto">
            <a:xfrm>
              <a:off x="6980" y="9293"/>
              <a:ext cx="2356" cy="2081"/>
            </a:xfrm>
            <a:prstGeom prst="rect">
              <a:avLst/>
            </a:prstGeom>
            <a:noFill/>
          </p:spPr>
        </p:pic>
        <p:sp>
          <p:nvSpPr>
            <p:cNvPr id="93265" name="Text Box 81"/>
            <p:cNvSpPr txBox="1">
              <a:spLocks noChangeArrowheads="1"/>
            </p:cNvSpPr>
            <p:nvPr/>
          </p:nvSpPr>
          <p:spPr bwMode="auto">
            <a:xfrm>
              <a:off x="2648" y="9084"/>
              <a:ext cx="434" cy="47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463416"/>
                  </a:solidFill>
                  <a:effectLst/>
                  <a:uLnTx/>
                  <a:uFillTx/>
                  <a:latin typeface="Arial" pitchFamily="34" charset="0"/>
                  <a:ea typeface="Times New Roman" pitchFamily="18" charset="0"/>
                  <a:cs typeface="Arial" pitchFamily="34" charset="0"/>
                </a:rPr>
                <a:t>I</a:t>
              </a:r>
              <a:endParaRPr kumimoji="0" lang="en-US" sz="1800" b="0" i="0" u="none" strike="noStrike" kern="1200" cap="none" spc="0" normalizeH="0" baseline="0" noProof="0" dirty="0">
                <a:ln>
                  <a:noFill/>
                </a:ln>
                <a:solidFill>
                  <a:srgbClr val="463416"/>
                </a:solidFill>
                <a:effectLst/>
                <a:uLnTx/>
                <a:uFillTx/>
                <a:latin typeface="Arial" pitchFamily="34" charset="0"/>
                <a:ea typeface="+mn-ea"/>
                <a:cs typeface="Arial" pitchFamily="34" charset="0"/>
              </a:endParaRPr>
            </a:p>
          </p:txBody>
        </p:sp>
        <p:sp>
          <p:nvSpPr>
            <p:cNvPr id="93264" name="Text Box 80"/>
            <p:cNvSpPr txBox="1">
              <a:spLocks noChangeArrowheads="1"/>
            </p:cNvSpPr>
            <p:nvPr/>
          </p:nvSpPr>
          <p:spPr bwMode="auto">
            <a:xfrm>
              <a:off x="6548" y="9084"/>
              <a:ext cx="432" cy="46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463416"/>
                  </a:solidFill>
                  <a:effectLst/>
                  <a:uLnTx/>
                  <a:uFillTx/>
                  <a:latin typeface="Arial" pitchFamily="34" charset="0"/>
                  <a:ea typeface="Times New Roman" pitchFamily="18" charset="0"/>
                  <a:cs typeface="Arial" pitchFamily="34" charset="0"/>
                </a:rPr>
                <a:t>J</a:t>
              </a:r>
              <a:endParaRPr kumimoji="0" lang="en-US" sz="1800" b="0" i="0" u="none" strike="noStrike" kern="1200" cap="none" spc="0" normalizeH="0" baseline="0" noProof="0" dirty="0">
                <a:ln>
                  <a:noFill/>
                </a:ln>
                <a:solidFill>
                  <a:srgbClr val="463416"/>
                </a:solidFill>
                <a:effectLst/>
                <a:uLnTx/>
                <a:uFillTx/>
                <a:latin typeface="Arial" pitchFamily="34" charset="0"/>
                <a:ea typeface="+mn-ea"/>
                <a:cs typeface="Arial" pitchFamily="34" charset="0"/>
              </a:endParaRPr>
            </a:p>
          </p:txBody>
        </p:sp>
        <p:sp>
          <p:nvSpPr>
            <p:cNvPr id="93263" name="AutoShape 79"/>
            <p:cNvSpPr>
              <a:spLocks noChangeArrowheads="1"/>
            </p:cNvSpPr>
            <p:nvPr/>
          </p:nvSpPr>
          <p:spPr bwMode="auto">
            <a:xfrm>
              <a:off x="6066" y="10093"/>
              <a:ext cx="482" cy="603"/>
            </a:xfrm>
            <a:prstGeom prst="curvedDownArrow">
              <a:avLst>
                <a:gd name="adj1" fmla="val 20000"/>
                <a:gd name="adj2" fmla="val 40000"/>
                <a:gd name="adj3" fmla="val 41701"/>
              </a:avLst>
            </a:prstGeom>
            <a:solidFill>
              <a:srgbClr val="C0504D"/>
            </a:solidFill>
            <a:ln w="38100">
              <a:solidFill>
                <a:srgbClr val="F2F2F2"/>
              </a:solidFill>
              <a:miter lim="800000"/>
              <a:headEnd/>
              <a:tailEnd/>
            </a:ln>
            <a:effectLst>
              <a:outerShdw dist="28398" dir="3806097" algn="ctr" rotWithShape="0">
                <a:srgbClr val="622423">
                  <a:alpha val="50000"/>
                </a:srgbClr>
              </a:outerShdw>
            </a:effectLst>
          </p:spPr>
          <p:txBody>
            <a:bodyPr vert="horz" wrap="square" lIns="27432" tIns="45720" rIns="27432"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charset="0"/>
                <a:ea typeface="+mn-ea"/>
                <a:cs typeface="+mn-cs"/>
              </a:endParaRPr>
            </a:p>
          </p:txBody>
        </p:sp>
      </p:grpSp>
      <p:sp>
        <p:nvSpPr>
          <p:cNvPr id="93272" name="Rectangle 88"/>
          <p:cNvSpPr>
            <a:spLocks noChangeArrowheads="1"/>
          </p:cNvSpPr>
          <p:nvPr/>
        </p:nvSpPr>
        <p:spPr bwMode="auto">
          <a:xfrm>
            <a:off x="0" y="2952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049534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250730E-47DC-4882-B310-111B4EAA03D8}"/>
              </a:ext>
            </a:extLst>
          </p:cNvPr>
          <p:cNvSpPr txBox="1">
            <a:spLocks/>
          </p:cNvSpPr>
          <p:nvPr/>
        </p:nvSpPr>
        <p:spPr>
          <a:xfrm>
            <a:off x="251520" y="44624"/>
            <a:ext cx="8836188" cy="648072"/>
          </a:xfrm>
          <a:prstGeom prst="rect">
            <a:avLst/>
          </a:prstGeom>
        </p:spPr>
        <p:txBody>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buNone/>
            </a:pPr>
            <a:r>
              <a:rPr lang="en-US" b="1" kern="0" dirty="0"/>
              <a:t>Milestone developments 2013 (3)</a:t>
            </a:r>
          </a:p>
          <a:p>
            <a:pPr marL="0" indent="0">
              <a:buNone/>
            </a:pPr>
            <a:r>
              <a:rPr lang="en-US" b="1" kern="0" dirty="0"/>
              <a:t>MIT / LL SST Telescope (3.5 m, F1) designed for individually curved detectors in a mosaic</a:t>
            </a:r>
          </a:p>
        </p:txBody>
      </p:sp>
      <p:sp>
        <p:nvSpPr>
          <p:cNvPr id="5" name="Subtitle 2">
            <a:extLst/>
          </p:cNvPr>
          <p:cNvSpPr txBox="1">
            <a:spLocks/>
          </p:cNvSpPr>
          <p:nvPr/>
        </p:nvSpPr>
        <p:spPr>
          <a:xfrm>
            <a:off x="4099388" y="1340768"/>
            <a:ext cx="5117635" cy="648072"/>
          </a:xfrm>
          <a:prstGeom prst="rect">
            <a:avLst/>
          </a:prstGeom>
        </p:spPr>
        <p:txBody>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buNone/>
            </a:pPr>
            <a:endParaRPr lang="en-US" b="1" kern="0" dirty="0"/>
          </a:p>
          <a:p>
            <a:r>
              <a:rPr lang="en-US" sz="2000" b="1" kern="0" dirty="0"/>
              <a:t>6 x 2 detectors of 2k x 4k, 15um each</a:t>
            </a:r>
          </a:p>
          <a:p>
            <a:r>
              <a:rPr lang="en-US" sz="2000" b="1" kern="0" dirty="0"/>
              <a:t>Not a prototype – pioneering a very courageous decision, independent of anyone else</a:t>
            </a:r>
          </a:p>
          <a:p>
            <a:r>
              <a:rPr lang="en-US" sz="2000" b="1" kern="0" dirty="0"/>
              <a:t>Convex, 5.44 m curvature radius</a:t>
            </a:r>
          </a:p>
          <a:p>
            <a:r>
              <a:rPr lang="en-US" sz="2000" b="1" kern="0" dirty="0"/>
              <a:t>Extremely accurate curvature ~3 um for combined curvature across mosaic</a:t>
            </a:r>
          </a:p>
          <a:p>
            <a:r>
              <a:rPr lang="en-US" sz="2000" b="1" kern="0" dirty="0"/>
              <a:t>Now a second mosaic built for 2</a:t>
            </a:r>
            <a:r>
              <a:rPr lang="en-US" sz="2000" b="1" kern="0" baseline="30000" dirty="0"/>
              <a:t>nd</a:t>
            </a:r>
            <a:r>
              <a:rPr lang="en-US" sz="2000" b="1" kern="0" dirty="0"/>
              <a:t> telescope</a:t>
            </a:r>
          </a:p>
          <a:p>
            <a:r>
              <a:rPr lang="en-US" sz="2000" b="1" i="1" kern="0" dirty="0"/>
              <a:t>&gt;&gt; Talk to </a:t>
            </a:r>
            <a:r>
              <a:rPr lang="en-US" sz="2000" b="1" i="1" kern="0" dirty="0" err="1"/>
              <a:t>Vyshi</a:t>
            </a:r>
            <a:r>
              <a:rPr lang="en-US" sz="2000" b="1" i="1" kern="0" dirty="0"/>
              <a:t> S., Barry Burke</a:t>
            </a:r>
          </a:p>
          <a:p>
            <a:pPr marL="0" indent="0">
              <a:buNone/>
            </a:pPr>
            <a:endParaRPr lang="en-US" b="1" kern="0" dirty="0"/>
          </a:p>
          <a:p>
            <a:pPr marL="0" indent="0">
              <a:buNone/>
            </a:pPr>
            <a:endParaRPr lang="en-US" sz="800" b="1" kern="0" dirty="0"/>
          </a:p>
          <a:p>
            <a:pPr marL="0" indent="0">
              <a:buNone/>
            </a:pPr>
            <a:endParaRPr lang="en-US" b="1" kern="0" dirty="0"/>
          </a:p>
        </p:txBody>
      </p:sp>
      <p:pic>
        <p:nvPicPr>
          <p:cNvPr id="4" name="Picture 4" descr="SST WFC 2"/>
          <p:cNvPicPr>
            <a:picLocks noChangeAspect="1" noChangeArrowheads="1"/>
          </p:cNvPicPr>
          <p:nvPr/>
        </p:nvPicPr>
        <p:blipFill rotWithShape="1">
          <a:blip r:embed="rId3" cstate="screen"/>
          <a:srcRect l="12601" t="-2099" r="11799" b="9693"/>
          <a:stretch/>
        </p:blipFill>
        <p:spPr bwMode="auto">
          <a:xfrm>
            <a:off x="-200167" y="1772816"/>
            <a:ext cx="4163373" cy="3816424"/>
          </a:xfrm>
          <a:prstGeom prst="rect">
            <a:avLst/>
          </a:prstGeom>
          <a:noFill/>
          <a:ln w="9525">
            <a:noFill/>
            <a:miter lim="800000"/>
            <a:headEnd/>
            <a:tailEnd/>
          </a:ln>
        </p:spPr>
      </p:pic>
    </p:spTree>
    <p:extLst>
      <p:ext uri="{BB962C8B-B14F-4D97-AF65-F5344CB8AC3E}">
        <p14:creationId xmlns:p14="http://schemas.microsoft.com/office/powerpoint/2010/main" val="3386848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nd Seq 2.jpg"/>
          <p:cNvPicPr>
            <a:picLocks noChangeAspect="1"/>
          </p:cNvPicPr>
          <p:nvPr/>
        </p:nvPicPr>
        <p:blipFill rotWithShape="1">
          <a:blip r:embed="rId3">
            <a:extLst>
              <a:ext uri="{28A0092B-C50C-407E-A947-70E740481C1C}">
                <a14:useLocalDpi xmlns:a14="http://schemas.microsoft.com/office/drawing/2010/main" val="0"/>
              </a:ext>
            </a:extLst>
          </a:blip>
          <a:srcRect t="3269"/>
          <a:stretch/>
        </p:blipFill>
        <p:spPr>
          <a:xfrm>
            <a:off x="762000" y="1059566"/>
            <a:ext cx="7772400" cy="3893434"/>
          </a:xfrm>
          <a:prstGeom prst="rect">
            <a:avLst/>
          </a:prstGeom>
        </p:spPr>
      </p:pic>
      <p:sp>
        <p:nvSpPr>
          <p:cNvPr id="4" name="Title 3"/>
          <p:cNvSpPr>
            <a:spLocks noGrp="1"/>
          </p:cNvSpPr>
          <p:nvPr>
            <p:ph type="title"/>
          </p:nvPr>
        </p:nvSpPr>
        <p:spPr/>
        <p:txBody>
          <a:bodyPr/>
          <a:lstStyle/>
          <a:p>
            <a:r>
              <a:rPr lang="en-US" dirty="0"/>
              <a:t>Processing of Curved CCD to Completion</a:t>
            </a:r>
          </a:p>
        </p:txBody>
      </p:sp>
      <p:sp>
        <p:nvSpPr>
          <p:cNvPr id="6" name="Content Placeholder 5"/>
          <p:cNvSpPr>
            <a:spLocks noGrp="1"/>
          </p:cNvSpPr>
          <p:nvPr>
            <p:ph idx="1"/>
          </p:nvPr>
        </p:nvSpPr>
        <p:spPr>
          <a:xfrm>
            <a:off x="457200" y="5029200"/>
            <a:ext cx="8193024" cy="1295400"/>
          </a:xfrm>
        </p:spPr>
        <p:txBody>
          <a:bodyPr/>
          <a:lstStyle/>
          <a:p>
            <a:pPr>
              <a:lnSpc>
                <a:spcPts val="1400"/>
              </a:lnSpc>
            </a:pPr>
            <a:r>
              <a:rPr lang="en-US" sz="1600" dirty="0"/>
              <a:t>Mount back-illuminated, functional CCD wafer (a) to carrier wafer (b+c)</a:t>
            </a:r>
          </a:p>
          <a:p>
            <a:pPr>
              <a:lnSpc>
                <a:spcPts val="1400"/>
              </a:lnSpc>
            </a:pPr>
            <a:r>
              <a:rPr lang="en-US" sz="1600" dirty="0"/>
              <a:t>Thin handle wafer (d)</a:t>
            </a:r>
          </a:p>
          <a:p>
            <a:pPr>
              <a:lnSpc>
                <a:spcPts val="1400"/>
              </a:lnSpc>
            </a:pPr>
            <a:r>
              <a:rPr lang="en-US" sz="1600" dirty="0"/>
              <a:t>Remove from platen (e)</a:t>
            </a:r>
          </a:p>
          <a:p>
            <a:pPr>
              <a:lnSpc>
                <a:spcPts val="1400"/>
              </a:lnSpc>
            </a:pPr>
            <a:r>
              <a:rPr lang="en-US" sz="1600" dirty="0"/>
              <a:t>Dice wafer and deform CCD to spherical shape (f)</a:t>
            </a:r>
          </a:p>
        </p:txBody>
      </p:sp>
      <p:sp>
        <p:nvSpPr>
          <p:cNvPr id="7" name="TextBox 6"/>
          <p:cNvSpPr txBox="1"/>
          <p:nvPr/>
        </p:nvSpPr>
        <p:spPr>
          <a:xfrm>
            <a:off x="0" y="1600200"/>
            <a:ext cx="1210838" cy="791242"/>
          </a:xfrm>
          <a:prstGeom prst="rect">
            <a:avLst/>
          </a:prstGeom>
          <a:noFill/>
        </p:spPr>
        <p:txBody>
          <a:bodyPr wrap="none" rtlCol="0">
            <a:spAutoFit/>
          </a:bodyPr>
          <a:lstStyle/>
          <a:p>
            <a:pPr marL="0" marR="0" lvl="0" indent="0" algn="ctr" defTabSz="914400" rtl="0" eaLnBrk="0" fontAlgn="base" latinLnBrk="0" hangingPunct="0">
              <a:lnSpc>
                <a:spcPts val="9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itchFamily="-110" charset="0"/>
                <a:ea typeface="+mn-ea"/>
                <a:cs typeface="+mn-cs"/>
              </a:rPr>
              <a:t>Thinned, </a:t>
            </a:r>
          </a:p>
          <a:p>
            <a:pPr marL="0" marR="0" lvl="0" indent="0" algn="ctr" defTabSz="914400" rtl="0" eaLnBrk="0" fontAlgn="base" latinLnBrk="0" hangingPunct="0">
              <a:lnSpc>
                <a:spcPts val="9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itchFamily="-110" charset="0"/>
                <a:ea typeface="+mn-ea"/>
                <a:cs typeface="+mn-cs"/>
              </a:rPr>
              <a:t>Back-illuminated </a:t>
            </a:r>
          </a:p>
          <a:p>
            <a:pPr marL="0" marR="0" lvl="0" indent="0" algn="ctr" defTabSz="914400" rtl="0" eaLnBrk="0" fontAlgn="base" latinLnBrk="0" hangingPunct="0">
              <a:lnSpc>
                <a:spcPts val="9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itchFamily="-110" charset="0"/>
                <a:ea typeface="+mn-ea"/>
                <a:cs typeface="+mn-cs"/>
              </a:rPr>
              <a:t>CCD Wafer</a:t>
            </a:r>
          </a:p>
          <a:p>
            <a:pPr marL="0" marR="0" lvl="0" indent="0" algn="ctr" defTabSz="914400" rtl="0" eaLnBrk="0" fontAlgn="base" latinLnBrk="0" hangingPunct="0">
              <a:lnSpc>
                <a:spcPts val="900"/>
              </a:lnSpc>
              <a:spcBef>
                <a:spcPct val="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pitchFamily="-110" charset="0"/>
              <a:ea typeface="+mn-ea"/>
              <a:cs typeface="+mn-cs"/>
            </a:endParaRPr>
          </a:p>
          <a:p>
            <a:pPr marL="0" marR="0" lvl="0" indent="0" algn="ctr" defTabSz="914400" rtl="0" eaLnBrk="0" fontAlgn="base" latinLnBrk="0" hangingPunct="0">
              <a:lnSpc>
                <a:spcPts val="900"/>
              </a:lnSpc>
              <a:spcBef>
                <a:spcPct val="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pitchFamily="-110" charset="0"/>
              <a:ea typeface="+mn-ea"/>
              <a:cs typeface="+mn-cs"/>
            </a:endParaRPr>
          </a:p>
          <a:p>
            <a:pPr marL="0" marR="0" lvl="0" indent="0" algn="ctr" defTabSz="914400" rtl="0" eaLnBrk="0" fontAlgn="base" latinLnBrk="0" hangingPunct="0">
              <a:lnSpc>
                <a:spcPts val="9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itchFamily="-110" charset="0"/>
                <a:ea typeface="+mn-ea"/>
                <a:cs typeface="+mn-cs"/>
              </a:rPr>
              <a:t>Handle Wafer</a:t>
            </a:r>
          </a:p>
        </p:txBody>
      </p:sp>
      <p:cxnSp>
        <p:nvCxnSpPr>
          <p:cNvPr id="9" name="Straight Arrow Connector 8"/>
          <p:cNvCxnSpPr/>
          <p:nvPr/>
        </p:nvCxnSpPr>
        <p:spPr bwMode="auto">
          <a:xfrm>
            <a:off x="1143000" y="1828800"/>
            <a:ext cx="381000" cy="0"/>
          </a:xfrm>
          <a:prstGeom prst="straightConnector1">
            <a:avLst/>
          </a:prstGeom>
          <a:solidFill>
            <a:schemeClr val="accent1"/>
          </a:solidFill>
          <a:ln w="19050" cap="flat" cmpd="sng" algn="ctr">
            <a:solidFill>
              <a:schemeClr val="tx1"/>
            </a:solidFill>
            <a:prstDash val="solid"/>
            <a:round/>
            <a:headEnd type="none" w="sm" len="sm"/>
            <a:tailEnd type="arrow"/>
          </a:ln>
          <a:effectLst/>
        </p:spPr>
      </p:cxnSp>
      <p:cxnSp>
        <p:nvCxnSpPr>
          <p:cNvPr id="10" name="Straight Arrow Connector 9"/>
          <p:cNvCxnSpPr/>
          <p:nvPr/>
        </p:nvCxnSpPr>
        <p:spPr bwMode="auto">
          <a:xfrm>
            <a:off x="1066800" y="2286000"/>
            <a:ext cx="457200" cy="0"/>
          </a:xfrm>
          <a:prstGeom prst="straightConnector1">
            <a:avLst/>
          </a:prstGeom>
          <a:solidFill>
            <a:schemeClr val="accent1"/>
          </a:solidFill>
          <a:ln w="19050" cap="flat"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982108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5483" y="1528501"/>
            <a:ext cx="2985113" cy="307777"/>
          </a:xfrm>
          <a:prstGeom prst="rect">
            <a:avLst/>
          </a:prstGeom>
        </p:spPr>
        <p:txBody>
          <a:bodyPr wrap="none">
            <a:spAutoFit/>
          </a:bodyPr>
          <a:lstStyle/>
          <a:p>
            <a:r>
              <a:rPr lang="en-US" b="1" dirty="0"/>
              <a:t>Sony patent 2013-61476 in Japan</a:t>
            </a:r>
          </a:p>
        </p:txBody>
      </p:sp>
      <p:pic>
        <p:nvPicPr>
          <p:cNvPr id="5" name="Picture 4" descr="Sony Curved Lenses 1.JPG"/>
          <p:cNvPicPr>
            <a:picLocks noChangeAspect="1"/>
          </p:cNvPicPr>
          <p:nvPr/>
        </p:nvPicPr>
        <p:blipFill>
          <a:blip r:embed="rId3" cstate="print"/>
          <a:stretch>
            <a:fillRect/>
          </a:stretch>
        </p:blipFill>
        <p:spPr>
          <a:xfrm>
            <a:off x="179512" y="1412776"/>
            <a:ext cx="5056967" cy="5256584"/>
          </a:xfrm>
          <a:prstGeom prst="rect">
            <a:avLst/>
          </a:prstGeom>
        </p:spPr>
      </p:pic>
      <p:sp>
        <p:nvSpPr>
          <p:cNvPr id="8" name="Rectangle 7"/>
          <p:cNvSpPr/>
          <p:nvPr/>
        </p:nvSpPr>
        <p:spPr>
          <a:xfrm>
            <a:off x="3491880" y="2780928"/>
            <a:ext cx="1584176" cy="3139321"/>
          </a:xfrm>
          <a:prstGeom prst="rect">
            <a:avLst/>
          </a:prstGeom>
        </p:spPr>
        <p:txBody>
          <a:bodyPr wrap="square">
            <a:spAutoFit/>
          </a:bodyPr>
          <a:lstStyle/>
          <a:p>
            <a:r>
              <a:rPr lang="en-US" sz="1800" dirty="0">
                <a:solidFill>
                  <a:srgbClr val="FF0000"/>
                </a:solidFill>
              </a:rPr>
              <a:t>Already built with flat detector:</a:t>
            </a:r>
          </a:p>
          <a:p>
            <a:r>
              <a:rPr lang="en-US" sz="1800" dirty="0">
                <a:solidFill>
                  <a:srgbClr val="FF0000"/>
                </a:solidFill>
              </a:rPr>
              <a:t>&gt;= 8 lenses (Nikon, Olympus)</a:t>
            </a:r>
          </a:p>
          <a:p>
            <a:endParaRPr lang="en-US" sz="1800" dirty="0">
              <a:solidFill>
                <a:srgbClr val="FF0000"/>
              </a:solidFill>
            </a:endParaRPr>
          </a:p>
          <a:p>
            <a:r>
              <a:rPr lang="en-US" sz="1800" dirty="0">
                <a:solidFill>
                  <a:srgbClr val="FF0000"/>
                </a:solidFill>
              </a:rPr>
              <a:t>&gt;= 7 lenses</a:t>
            </a:r>
          </a:p>
          <a:p>
            <a:r>
              <a:rPr lang="en-US" sz="1800" dirty="0">
                <a:solidFill>
                  <a:srgbClr val="FF0000"/>
                </a:solidFill>
              </a:rPr>
              <a:t>(Olympus)</a:t>
            </a:r>
            <a:endParaRPr lang="en-US" sz="1800" dirty="0"/>
          </a:p>
        </p:txBody>
      </p:sp>
      <p:sp>
        <p:nvSpPr>
          <p:cNvPr id="9" name="Rectangle 8"/>
          <p:cNvSpPr/>
          <p:nvPr/>
        </p:nvSpPr>
        <p:spPr>
          <a:xfrm>
            <a:off x="179512" y="2996952"/>
            <a:ext cx="1584176" cy="1061829"/>
          </a:xfrm>
          <a:prstGeom prst="rect">
            <a:avLst/>
          </a:prstGeom>
        </p:spPr>
        <p:txBody>
          <a:bodyPr wrap="square">
            <a:spAutoFit/>
          </a:bodyPr>
          <a:lstStyle/>
          <a:p>
            <a:r>
              <a:rPr lang="en-US" sz="1800" dirty="0">
                <a:solidFill>
                  <a:schemeClr val="tx2">
                    <a:lumMod val="50000"/>
                  </a:schemeClr>
                </a:solidFill>
              </a:rPr>
              <a:t>Curved detector:</a:t>
            </a:r>
          </a:p>
          <a:p>
            <a:r>
              <a:rPr lang="en-US" sz="1800" dirty="0">
                <a:solidFill>
                  <a:schemeClr val="tx2">
                    <a:lumMod val="50000"/>
                  </a:schemeClr>
                </a:solidFill>
              </a:rPr>
              <a:t>4 lenses</a:t>
            </a:r>
          </a:p>
        </p:txBody>
      </p:sp>
      <p:sp>
        <p:nvSpPr>
          <p:cNvPr id="10" name="Rectangle 9"/>
          <p:cNvSpPr/>
          <p:nvPr/>
        </p:nvSpPr>
        <p:spPr>
          <a:xfrm>
            <a:off x="179512" y="4941168"/>
            <a:ext cx="1584176" cy="1061829"/>
          </a:xfrm>
          <a:prstGeom prst="rect">
            <a:avLst/>
          </a:prstGeom>
        </p:spPr>
        <p:txBody>
          <a:bodyPr wrap="square">
            <a:spAutoFit/>
          </a:bodyPr>
          <a:lstStyle/>
          <a:p>
            <a:r>
              <a:rPr lang="en-US" sz="1800" dirty="0">
                <a:solidFill>
                  <a:schemeClr val="tx2">
                    <a:lumMod val="50000"/>
                  </a:schemeClr>
                </a:solidFill>
              </a:rPr>
              <a:t>Curved detector:</a:t>
            </a:r>
          </a:p>
          <a:p>
            <a:r>
              <a:rPr lang="en-US" sz="1800" dirty="0">
                <a:solidFill>
                  <a:schemeClr val="tx2">
                    <a:lumMod val="50000"/>
                  </a:schemeClr>
                </a:solidFill>
              </a:rPr>
              <a:t>4 lenses</a:t>
            </a:r>
          </a:p>
        </p:txBody>
      </p:sp>
      <p:pic>
        <p:nvPicPr>
          <p:cNvPr id="12" name="Picture 11" descr="Sony2.JPG"/>
          <p:cNvPicPr>
            <a:picLocks noChangeAspect="1"/>
          </p:cNvPicPr>
          <p:nvPr/>
        </p:nvPicPr>
        <p:blipFill>
          <a:blip r:embed="rId4" cstate="print"/>
          <a:srcRect l="18634" t="61563" r="1508"/>
          <a:stretch>
            <a:fillRect/>
          </a:stretch>
        </p:blipFill>
        <p:spPr>
          <a:xfrm>
            <a:off x="5292080" y="1882730"/>
            <a:ext cx="3851920" cy="2004158"/>
          </a:xfrm>
          <a:prstGeom prst="rect">
            <a:avLst/>
          </a:prstGeom>
        </p:spPr>
      </p:pic>
      <p:sp>
        <p:nvSpPr>
          <p:cNvPr id="11" name="Rectangle 10"/>
          <p:cNvSpPr/>
          <p:nvPr/>
        </p:nvSpPr>
        <p:spPr>
          <a:xfrm>
            <a:off x="7559824" y="1916832"/>
            <a:ext cx="1584176" cy="1615827"/>
          </a:xfrm>
          <a:prstGeom prst="rect">
            <a:avLst/>
          </a:prstGeom>
        </p:spPr>
        <p:txBody>
          <a:bodyPr wrap="square">
            <a:spAutoFit/>
          </a:bodyPr>
          <a:lstStyle/>
          <a:p>
            <a:r>
              <a:rPr lang="en-US" sz="1800" dirty="0">
                <a:solidFill>
                  <a:srgbClr val="FF0000"/>
                </a:solidFill>
              </a:rPr>
              <a:t>Back focal distance minimized </a:t>
            </a:r>
          </a:p>
          <a:p>
            <a:r>
              <a:rPr lang="en-US" sz="1800" dirty="0">
                <a:solidFill>
                  <a:srgbClr val="FF0000"/>
                </a:solidFill>
              </a:rPr>
              <a:t>Not possible with flat det.</a:t>
            </a:r>
            <a:endParaRPr lang="en-US" sz="1800" dirty="0"/>
          </a:p>
        </p:txBody>
      </p:sp>
      <p:sp>
        <p:nvSpPr>
          <p:cNvPr id="14" name="Rectangle 225"/>
          <p:cNvSpPr>
            <a:spLocks noGrp="1" noChangeArrowheads="1"/>
          </p:cNvSpPr>
          <p:nvPr/>
        </p:nvSpPr>
        <p:spPr bwMode="auto">
          <a:xfrm>
            <a:off x="179512" y="188640"/>
            <a:ext cx="8748464" cy="841375"/>
          </a:xfrm>
          <a:prstGeom prst="rect">
            <a:avLst/>
          </a:prstGeom>
          <a:noFill/>
          <a:ln w="9525">
            <a:noFill/>
            <a:miter lim="800000"/>
            <a:headEnd/>
            <a:tailEnd/>
          </a:ln>
        </p:spPr>
        <p:txBody>
          <a:bodyPr vert="horz" wrap="square" lIns="457200" tIns="228600" rIns="457200" bIns="2286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a:ln>
                  <a:noFill/>
                </a:ln>
                <a:solidFill>
                  <a:schemeClr val="tx1"/>
                </a:solidFill>
                <a:effectLst/>
                <a:latin typeface="Arial" pitchFamily="34" charset="0"/>
                <a:cs typeface="Arial" pitchFamily="34" charset="0"/>
              </a:rPr>
              <a:t>Milestone developments 2013 (4)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a:ln>
                  <a:noFill/>
                </a:ln>
                <a:solidFill>
                  <a:schemeClr val="tx1"/>
                </a:solidFill>
                <a:effectLst/>
                <a:latin typeface="Arial" pitchFamily="34" charset="0"/>
                <a:cs typeface="Arial" pitchFamily="34" charset="0"/>
              </a:rPr>
              <a:t>It’s not a Trick – it’s a SONY Patent</a:t>
            </a:r>
          </a:p>
          <a:p>
            <a:pPr marL="0" marR="0" lvl="0" indent="0" algn="ctr" defTabSz="914400" rtl="0" eaLnBrk="1" fontAlgn="base" latinLnBrk="0" hangingPunct="1">
              <a:lnSpc>
                <a:spcPct val="100000"/>
              </a:lnSpc>
              <a:spcBef>
                <a:spcPct val="0"/>
              </a:spcBef>
              <a:spcAft>
                <a:spcPct val="0"/>
              </a:spcAft>
              <a:buClrTx/>
              <a:buSzTx/>
              <a:buFontTx/>
              <a:buNone/>
              <a:tabLst/>
            </a:pPr>
            <a:r>
              <a:rPr lang="en-GB" sz="2800" b="1" dirty="0">
                <a:latin typeface="Arial" pitchFamily="34" charset="0"/>
                <a:cs typeface="Arial" pitchFamily="34" charset="0"/>
              </a:rPr>
              <a:t>Optics for Curved Detector</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chemeClr val="tx1"/>
              </a:solidFill>
              <a:effectLst/>
              <a:latin typeface="Arial" pitchFamily="34" charset="0"/>
              <a:cs typeface="Arial" pitchFamily="34" charset="0"/>
            </a:endParaRPr>
          </a:p>
        </p:txBody>
      </p:sp>
      <p:sp>
        <p:nvSpPr>
          <p:cNvPr id="13" name="Rectangle 12"/>
          <p:cNvSpPr/>
          <p:nvPr/>
        </p:nvSpPr>
        <p:spPr>
          <a:xfrm>
            <a:off x="5508104" y="3920990"/>
            <a:ext cx="3312368" cy="2246769"/>
          </a:xfrm>
          <a:prstGeom prst="rect">
            <a:avLst/>
          </a:prstGeom>
        </p:spPr>
        <p:txBody>
          <a:bodyPr wrap="square">
            <a:spAutoFit/>
          </a:bodyPr>
          <a:lstStyle/>
          <a:p>
            <a:r>
              <a:rPr lang="en-US" sz="2800" b="1" dirty="0"/>
              <a:t>+ ZOOM in connection with lens shift and curvature modification</a:t>
            </a:r>
          </a:p>
        </p:txBody>
      </p:sp>
    </p:spTree>
    <p:extLst>
      <p:ext uri="{BB962C8B-B14F-4D97-AF65-F5344CB8AC3E}">
        <p14:creationId xmlns:p14="http://schemas.microsoft.com/office/powerpoint/2010/main" val="2484424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250730E-47DC-4882-B310-111B4EAA03D8}"/>
              </a:ext>
            </a:extLst>
          </p:cNvPr>
          <p:cNvSpPr txBox="1">
            <a:spLocks/>
          </p:cNvSpPr>
          <p:nvPr/>
        </p:nvSpPr>
        <p:spPr>
          <a:xfrm>
            <a:off x="539552" y="1340768"/>
            <a:ext cx="8064896" cy="648072"/>
          </a:xfrm>
          <a:prstGeom prst="rect">
            <a:avLst/>
          </a:prstGeom>
        </p:spPr>
        <p:txBody>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buNone/>
            </a:pPr>
            <a:r>
              <a:rPr lang="en-US" b="1" kern="0" dirty="0"/>
              <a:t>CURVED DETECTORS </a:t>
            </a:r>
            <a:r>
              <a:rPr lang="en-US" b="1" u="sng" kern="0" dirty="0"/>
              <a:t>SINCE</a:t>
            </a:r>
            <a:r>
              <a:rPr lang="en-US" b="1" kern="0" dirty="0"/>
              <a:t> SDW 2013 </a:t>
            </a:r>
          </a:p>
          <a:p>
            <a:pPr marL="0" indent="0">
              <a:buNone/>
            </a:pPr>
            <a:endParaRPr lang="en-US" b="1" kern="0" dirty="0"/>
          </a:p>
        </p:txBody>
      </p:sp>
    </p:spTree>
    <p:extLst>
      <p:ext uri="{BB962C8B-B14F-4D97-AF65-F5344CB8AC3E}">
        <p14:creationId xmlns:p14="http://schemas.microsoft.com/office/powerpoint/2010/main" val="3181301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4A026B5-8602-4AE1-8C34-CFC3522943E8}"/>
              </a:ext>
            </a:extLst>
          </p:cNvPr>
          <p:cNvSpPr txBox="1">
            <a:spLocks/>
          </p:cNvSpPr>
          <p:nvPr/>
        </p:nvSpPr>
        <p:spPr>
          <a:xfrm>
            <a:off x="2286000" y="188640"/>
            <a:ext cx="5310336" cy="648072"/>
          </a:xfrm>
          <a:prstGeom prst="rect">
            <a:avLst/>
          </a:prstGeom>
        </p:spPr>
        <p:txBody>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buNone/>
            </a:pPr>
            <a:r>
              <a:rPr lang="en-US" b="1" kern="0" dirty="0" err="1"/>
              <a:t>ESO</a:t>
            </a:r>
            <a:r>
              <a:rPr lang="en-US" b="1" kern="0" dirty="0"/>
              <a:t> DEVELOPMENTS (1) </a:t>
            </a:r>
          </a:p>
          <a:p>
            <a:pPr marL="0" indent="0">
              <a:buNone/>
            </a:pPr>
            <a:endParaRPr lang="en-US" b="1" kern="0" dirty="0"/>
          </a:p>
        </p:txBody>
      </p:sp>
      <p:sp>
        <p:nvSpPr>
          <p:cNvPr id="3" name="Title 1">
            <a:extLst>
              <a:ext uri="{FF2B5EF4-FFF2-40B4-BE49-F238E27FC236}">
                <a16:creationId xmlns:a16="http://schemas.microsoft.com/office/drawing/2014/main" id="{8ECA8D6D-0637-432E-B546-1DBB09F014D7}"/>
              </a:ext>
            </a:extLst>
          </p:cNvPr>
          <p:cNvSpPr txBox="1">
            <a:spLocks/>
          </p:cNvSpPr>
          <p:nvPr/>
        </p:nvSpPr>
        <p:spPr>
          <a:xfrm>
            <a:off x="395536" y="908720"/>
            <a:ext cx="8064896" cy="1470025"/>
          </a:xfrm>
          <a:prstGeom prst="rect">
            <a:avLst/>
          </a:prstGeom>
        </p:spPr>
        <p:txBody>
          <a:bodyPr/>
          <a:lstStyle>
            <a:lvl1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a:r>
              <a:rPr lang="en-US" sz="2400" kern="0" dirty="0"/>
              <a:t>A.) Broaden the interest base / inform the community</a:t>
            </a:r>
          </a:p>
          <a:p>
            <a:pPr algn="l"/>
            <a:endParaRPr lang="en-US" sz="2400" kern="0" dirty="0"/>
          </a:p>
          <a:p>
            <a:pPr algn="l"/>
            <a:r>
              <a:rPr lang="en-US" sz="2400" kern="0" dirty="0"/>
              <a:t>B.) MOS instruments – demand as seen e.g. in 4MOST</a:t>
            </a:r>
            <a:endParaRPr lang="en-US" sz="2400" dirty="0">
              <a:effectLst/>
            </a:endParaRPr>
          </a:p>
          <a:p>
            <a:pPr algn="l"/>
            <a:endParaRPr lang="en-US" sz="2400" kern="0" dirty="0"/>
          </a:p>
          <a:p>
            <a:pPr algn="l"/>
            <a:r>
              <a:rPr lang="en-US" sz="2400" kern="0" dirty="0"/>
              <a:t>C.) Open exchange with LAM and co-operating to see </a:t>
            </a:r>
          </a:p>
          <a:p>
            <a:pPr algn="l"/>
            <a:r>
              <a:rPr lang="en-US" sz="2400" kern="0" dirty="0"/>
              <a:t>      what is a common basis to push this forward for</a:t>
            </a:r>
          </a:p>
          <a:p>
            <a:pPr algn="l"/>
            <a:r>
              <a:rPr lang="en-US" sz="2400" kern="0" dirty="0"/>
              <a:t>      scientific detectors</a:t>
            </a:r>
            <a:br>
              <a:rPr lang="en-US" sz="2400" kern="0" dirty="0"/>
            </a:br>
            <a:endParaRPr lang="en-US" sz="2400" kern="0" dirty="0"/>
          </a:p>
          <a:p>
            <a:pPr algn="l"/>
            <a:r>
              <a:rPr lang="en-US" sz="2400" kern="0" dirty="0"/>
              <a:t>D.) ESA/</a:t>
            </a:r>
            <a:r>
              <a:rPr lang="en-US" sz="2400" kern="0" dirty="0" err="1"/>
              <a:t>ESO</a:t>
            </a:r>
            <a:r>
              <a:rPr lang="en-US" sz="2400" kern="0" dirty="0"/>
              <a:t> collaboration with support from highest level:</a:t>
            </a:r>
          </a:p>
          <a:p>
            <a:pPr algn="l"/>
            <a:r>
              <a:rPr lang="en-US" sz="2400" kern="0" dirty="0"/>
              <a:t>         Space projects : better image quality, </a:t>
            </a:r>
          </a:p>
          <a:p>
            <a:pPr algn="l"/>
            <a:r>
              <a:rPr lang="en-US" sz="2400" kern="0" dirty="0"/>
              <a:t>                                      weight reduction, </a:t>
            </a:r>
          </a:p>
          <a:p>
            <a:pPr algn="l"/>
            <a:r>
              <a:rPr lang="en-US" sz="2400" kern="0" dirty="0"/>
              <a:t>                                      alignment insensitivity</a:t>
            </a:r>
          </a:p>
          <a:p>
            <a:pPr algn="l"/>
            <a:endParaRPr lang="en-US" sz="2000" kern="0" dirty="0"/>
          </a:p>
          <a:p>
            <a:pPr algn="l"/>
            <a:br>
              <a:rPr lang="en-US" sz="1800" kern="0" dirty="0"/>
            </a:br>
            <a:br>
              <a:rPr lang="en-US" sz="1800" kern="0" dirty="0"/>
            </a:br>
            <a:br>
              <a:rPr lang="en-US" sz="1800" kern="0" dirty="0"/>
            </a:br>
            <a:br>
              <a:rPr lang="en-US" sz="2000" kern="0" dirty="0"/>
            </a:br>
            <a:br>
              <a:rPr lang="en-US" kern="0" dirty="0"/>
            </a:br>
            <a:r>
              <a:rPr lang="en-US" kern="0" dirty="0"/>
              <a:t> </a:t>
            </a:r>
          </a:p>
        </p:txBody>
      </p:sp>
    </p:spTree>
    <p:extLst>
      <p:ext uri="{BB962C8B-B14F-4D97-AF65-F5344CB8AC3E}">
        <p14:creationId xmlns:p14="http://schemas.microsoft.com/office/powerpoint/2010/main" val="273239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1601416"/>
            <a:ext cx="4981280" cy="5256584"/>
          </a:xfrm>
          <a:prstGeom prst="rect">
            <a:avLst/>
          </a:prstGeom>
        </p:spPr>
      </p:pic>
      <p:sp>
        <p:nvSpPr>
          <p:cNvPr id="3" name="Title 1"/>
          <p:cNvSpPr txBox="1">
            <a:spLocks/>
          </p:cNvSpPr>
          <p:nvPr/>
        </p:nvSpPr>
        <p:spPr>
          <a:xfrm>
            <a:off x="755576" y="116632"/>
            <a:ext cx="7772400" cy="2253431"/>
          </a:xfrm>
          <a:prstGeom prst="rect">
            <a:avLst/>
          </a:prstGeom>
        </p:spPr>
        <p:txBody>
          <a:bodyPr>
            <a:normAutofit fontScale="97500"/>
          </a:bodyPr>
          <a:lstStyle>
            <a:lvl1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n-US" kern="0" dirty="0"/>
              <a:t>ESO / ESA CURVED DETECTOR</a:t>
            </a:r>
            <a:br>
              <a:rPr lang="en-US" kern="0" dirty="0"/>
            </a:br>
            <a:r>
              <a:rPr lang="en-US" sz="2700" kern="0" dirty="0"/>
              <a:t>Example of an optical system simplification</a:t>
            </a:r>
            <a:br>
              <a:rPr lang="en-US" sz="2700" kern="0" dirty="0"/>
            </a:br>
            <a:r>
              <a:rPr lang="en-US" sz="2700" kern="0" dirty="0"/>
              <a:t> Study done on Sentinel 5  UV2VIS camera</a:t>
            </a:r>
            <a:br>
              <a:rPr lang="en-US" kern="0" dirty="0"/>
            </a:br>
            <a:endParaRPr lang="en-US" kern="0" dirty="0"/>
          </a:p>
        </p:txBody>
      </p:sp>
    </p:spTree>
    <p:extLst>
      <p:ext uri="{BB962C8B-B14F-4D97-AF65-F5344CB8AC3E}">
        <p14:creationId xmlns:p14="http://schemas.microsoft.com/office/powerpoint/2010/main" val="1497934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DE81E8-C051-4729-B72D-DF0DCDD61125}"/>
              </a:ext>
            </a:extLst>
          </p:cNvPr>
          <p:cNvSpPr/>
          <p:nvPr/>
        </p:nvSpPr>
        <p:spPr>
          <a:xfrm>
            <a:off x="1043608" y="548680"/>
            <a:ext cx="7632848" cy="3785652"/>
          </a:xfrm>
          <a:prstGeom prst="rect">
            <a:avLst/>
          </a:prstGeom>
        </p:spPr>
        <p:txBody>
          <a:bodyPr wrap="square">
            <a:spAutoFit/>
          </a:bodyPr>
          <a:lstStyle/>
          <a:p>
            <a:r>
              <a:rPr lang="en-US" sz="2400" b="1" kern="0" dirty="0"/>
              <a:t>Skeptic about curved detectors ?</a:t>
            </a:r>
          </a:p>
          <a:p>
            <a:endParaRPr lang="en-US" sz="2400" b="1" kern="0" dirty="0"/>
          </a:p>
          <a:p>
            <a:r>
              <a:rPr lang="en-US" sz="2400" b="1" kern="0" dirty="0"/>
              <a:t>A participant from SPIE 2013, Edinburgh: </a:t>
            </a:r>
          </a:p>
          <a:p>
            <a:pPr lvl="2"/>
            <a:r>
              <a:rPr lang="en-US" sz="2400" b="1" kern="0" dirty="0"/>
              <a:t>“….Are these guys crazy ??  </a:t>
            </a:r>
          </a:p>
          <a:p>
            <a:pPr lvl="2"/>
            <a:r>
              <a:rPr lang="en-US" sz="2400" b="1" kern="0" dirty="0"/>
              <a:t>         (IR)Detectors are complex</a:t>
            </a:r>
          </a:p>
          <a:p>
            <a:pPr lvl="2"/>
            <a:r>
              <a:rPr lang="en-US" sz="2400" b="1" kern="0" dirty="0"/>
              <a:t>              enough  already ! </a:t>
            </a:r>
          </a:p>
          <a:p>
            <a:pPr lvl="2"/>
            <a:r>
              <a:rPr lang="en-US" sz="2400" b="1" kern="0" dirty="0"/>
              <a:t>We should stop this development…..”</a:t>
            </a:r>
          </a:p>
        </p:txBody>
      </p:sp>
      <p:sp>
        <p:nvSpPr>
          <p:cNvPr id="3" name="Rectangle 2">
            <a:extLst>
              <a:ext uri="{FF2B5EF4-FFF2-40B4-BE49-F238E27FC236}">
                <a16:creationId xmlns:a16="http://schemas.microsoft.com/office/drawing/2014/main" id="{3CB64E3C-169C-49AF-8640-5822038F7166}"/>
              </a:ext>
            </a:extLst>
          </p:cNvPr>
          <p:cNvSpPr/>
          <p:nvPr/>
        </p:nvSpPr>
        <p:spPr>
          <a:xfrm>
            <a:off x="1259632" y="4653136"/>
            <a:ext cx="7632848" cy="707886"/>
          </a:xfrm>
          <a:prstGeom prst="rect">
            <a:avLst/>
          </a:prstGeom>
        </p:spPr>
        <p:txBody>
          <a:bodyPr wrap="square">
            <a:spAutoFit/>
          </a:bodyPr>
          <a:lstStyle/>
          <a:p>
            <a:r>
              <a:rPr lang="en-US" sz="4000" b="1" kern="0" dirty="0"/>
              <a:t>But what about Progress ?</a:t>
            </a:r>
            <a:endParaRPr lang="en-US" sz="4000" b="1" dirty="0"/>
          </a:p>
        </p:txBody>
      </p:sp>
    </p:spTree>
    <p:extLst>
      <p:ext uri="{BB962C8B-B14F-4D97-AF65-F5344CB8AC3E}">
        <p14:creationId xmlns:p14="http://schemas.microsoft.com/office/powerpoint/2010/main" val="401427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5207000" y="6453188"/>
            <a:ext cx="635000" cy="365125"/>
          </a:xfrm>
        </p:spPr>
        <p:txBody>
          <a:bodyPr/>
          <a:lstStyle/>
          <a:p>
            <a:fld id="{CD6CA89A-7F63-7545-9B43-AF7DF332BE1B}" type="slidenum">
              <a:rPr lang="en-GB" smtClean="0"/>
              <a:pPr/>
              <a:t>20</a:t>
            </a:fld>
            <a:endParaRPr lang="en-GB"/>
          </a:p>
        </p:txBody>
      </p:sp>
      <p:sp>
        <p:nvSpPr>
          <p:cNvPr id="5" name="Title 4"/>
          <p:cNvSpPr>
            <a:spLocks noGrp="1"/>
          </p:cNvSpPr>
          <p:nvPr>
            <p:ph type="title"/>
          </p:nvPr>
        </p:nvSpPr>
        <p:spPr>
          <a:xfrm>
            <a:off x="323528" y="188640"/>
            <a:ext cx="8686800" cy="1143000"/>
          </a:xfrm>
        </p:spPr>
        <p:txBody>
          <a:bodyPr/>
          <a:lstStyle/>
          <a:p>
            <a:r>
              <a:rPr lang="en-US" dirty="0"/>
              <a:t>Original Optical Design Sentinel V</a:t>
            </a:r>
          </a:p>
        </p:txBody>
      </p:sp>
      <p:pic>
        <p:nvPicPr>
          <p:cNvPr id="7" name="Picture 6"/>
          <p:cNvPicPr>
            <a:picLocks noChangeAspect="1"/>
          </p:cNvPicPr>
          <p:nvPr/>
        </p:nvPicPr>
        <p:blipFill>
          <a:blip r:embed="rId3"/>
          <a:stretch>
            <a:fillRect/>
          </a:stretch>
        </p:blipFill>
        <p:spPr>
          <a:xfrm>
            <a:off x="611560" y="1220657"/>
            <a:ext cx="7978849" cy="5637343"/>
          </a:xfrm>
          <a:prstGeom prst="rect">
            <a:avLst/>
          </a:prstGeom>
        </p:spPr>
      </p:pic>
    </p:spTree>
    <p:extLst>
      <p:ext uri="{BB962C8B-B14F-4D97-AF65-F5344CB8AC3E}">
        <p14:creationId xmlns:p14="http://schemas.microsoft.com/office/powerpoint/2010/main" val="2521964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5207000" y="6453188"/>
            <a:ext cx="635000" cy="365125"/>
          </a:xfrm>
        </p:spPr>
        <p:txBody>
          <a:bodyPr/>
          <a:lstStyle/>
          <a:p>
            <a:fld id="{CD6CA89A-7F63-7545-9B43-AF7DF332BE1B}" type="slidenum">
              <a:rPr lang="en-GB" smtClean="0"/>
              <a:pPr/>
              <a:t>21</a:t>
            </a:fld>
            <a:endParaRPr lang="en-GB"/>
          </a:p>
        </p:txBody>
      </p:sp>
      <p:sp>
        <p:nvSpPr>
          <p:cNvPr id="5" name="Title 4"/>
          <p:cNvSpPr>
            <a:spLocks noGrp="1"/>
          </p:cNvSpPr>
          <p:nvPr>
            <p:ph type="title"/>
          </p:nvPr>
        </p:nvSpPr>
        <p:spPr/>
        <p:txBody>
          <a:bodyPr>
            <a:normAutofit fontScale="90000"/>
          </a:bodyPr>
          <a:lstStyle/>
          <a:p>
            <a:r>
              <a:rPr lang="en-US" dirty="0"/>
              <a:t>New Design with a curved detector</a:t>
            </a:r>
          </a:p>
        </p:txBody>
      </p:sp>
      <p:pic>
        <p:nvPicPr>
          <p:cNvPr id="6" name="Picture 5"/>
          <p:cNvPicPr>
            <a:picLocks noChangeAspect="1"/>
          </p:cNvPicPr>
          <p:nvPr/>
        </p:nvPicPr>
        <p:blipFill>
          <a:blip r:embed="rId2"/>
          <a:stretch>
            <a:fillRect/>
          </a:stretch>
        </p:blipFill>
        <p:spPr>
          <a:xfrm>
            <a:off x="582736" y="1132187"/>
            <a:ext cx="8104064" cy="5725813"/>
          </a:xfrm>
          <a:prstGeom prst="rect">
            <a:avLst/>
          </a:prstGeom>
        </p:spPr>
      </p:pic>
    </p:spTree>
    <p:extLst>
      <p:ext uri="{BB962C8B-B14F-4D97-AF65-F5344CB8AC3E}">
        <p14:creationId xmlns:p14="http://schemas.microsoft.com/office/powerpoint/2010/main" val="1582181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4A026B5-8602-4AE1-8C34-CFC3522943E8}"/>
              </a:ext>
            </a:extLst>
          </p:cNvPr>
          <p:cNvSpPr txBox="1">
            <a:spLocks/>
          </p:cNvSpPr>
          <p:nvPr/>
        </p:nvSpPr>
        <p:spPr>
          <a:xfrm>
            <a:off x="2051720" y="188640"/>
            <a:ext cx="5544616" cy="648072"/>
          </a:xfrm>
          <a:prstGeom prst="rect">
            <a:avLst/>
          </a:prstGeom>
        </p:spPr>
        <p:txBody>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buNone/>
            </a:pPr>
            <a:r>
              <a:rPr lang="en-US" b="1" kern="0" dirty="0" err="1"/>
              <a:t>ESO</a:t>
            </a:r>
            <a:r>
              <a:rPr lang="en-US" b="1" kern="0" dirty="0"/>
              <a:t> DEVELOPMENTS (2) </a:t>
            </a:r>
          </a:p>
          <a:p>
            <a:pPr marL="0" indent="0">
              <a:buNone/>
            </a:pPr>
            <a:endParaRPr lang="en-US" b="1" kern="0" dirty="0"/>
          </a:p>
        </p:txBody>
      </p:sp>
      <p:sp>
        <p:nvSpPr>
          <p:cNvPr id="3" name="Title 1">
            <a:extLst>
              <a:ext uri="{FF2B5EF4-FFF2-40B4-BE49-F238E27FC236}">
                <a16:creationId xmlns:a16="http://schemas.microsoft.com/office/drawing/2014/main" id="{8ECA8D6D-0637-432E-B546-1DBB09F014D7}"/>
              </a:ext>
            </a:extLst>
          </p:cNvPr>
          <p:cNvSpPr txBox="1">
            <a:spLocks/>
          </p:cNvSpPr>
          <p:nvPr/>
        </p:nvSpPr>
        <p:spPr>
          <a:xfrm>
            <a:off x="467544" y="692696"/>
            <a:ext cx="8064896" cy="1470025"/>
          </a:xfrm>
          <a:prstGeom prst="rect">
            <a:avLst/>
          </a:prstGeom>
        </p:spPr>
        <p:txBody>
          <a:bodyPr/>
          <a:lstStyle>
            <a:lvl1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a:br>
              <a:rPr lang="en-US" sz="2000" kern="0" dirty="0"/>
            </a:br>
            <a:r>
              <a:rPr lang="en-US" sz="2400" kern="0" dirty="0"/>
              <a:t>Plans for novel Spectroscopic telescope facility</a:t>
            </a:r>
          </a:p>
          <a:p>
            <a:pPr algn="l"/>
            <a:endParaRPr lang="en-US" sz="1600" kern="0" dirty="0"/>
          </a:p>
          <a:p>
            <a:pPr marL="285750" indent="-285750" algn="l">
              <a:buFont typeface="Arial" panose="020B0604020202020204" pitchFamily="34" charset="0"/>
              <a:buChar char="•"/>
            </a:pPr>
            <a:r>
              <a:rPr lang="en-US" sz="1600" dirty="0">
                <a:effectLst/>
              </a:rPr>
              <a:t>L. </a:t>
            </a:r>
            <a:r>
              <a:rPr lang="en-US" sz="1600" dirty="0" err="1">
                <a:effectLst/>
              </a:rPr>
              <a:t>Pasquini</a:t>
            </a:r>
            <a:r>
              <a:rPr lang="en-US" sz="1600" dirty="0">
                <a:effectLst/>
              </a:rPr>
              <a:t> et al.:  New telescope designs suitable for massively multiplexed spectroscopy, </a:t>
            </a:r>
            <a:r>
              <a:rPr lang="en-US" sz="1600" dirty="0" err="1">
                <a:effectLst/>
              </a:rPr>
              <a:t>SPIE</a:t>
            </a:r>
            <a:r>
              <a:rPr lang="en-US" sz="1600" dirty="0">
                <a:effectLst/>
              </a:rPr>
              <a:t> Digital Library 2016 &amp; 2017</a:t>
            </a:r>
          </a:p>
          <a:p>
            <a:pPr marL="285750" indent="-285750" algn="l">
              <a:buFont typeface="Arial" panose="020B0604020202020204" pitchFamily="34" charset="0"/>
              <a:buChar char="•"/>
            </a:pPr>
            <a:r>
              <a:rPr lang="en-US" sz="1600" dirty="0">
                <a:effectLst/>
              </a:rPr>
              <a:t>L. </a:t>
            </a:r>
            <a:r>
              <a:rPr lang="en-US" sz="1600" dirty="0" err="1">
                <a:effectLst/>
              </a:rPr>
              <a:t>Pasquini</a:t>
            </a:r>
            <a:r>
              <a:rPr lang="en-US" sz="1600" dirty="0">
                <a:effectLst/>
              </a:rPr>
              <a:t> et al.: </a:t>
            </a:r>
            <a:r>
              <a:rPr lang="en-US" sz="1600" dirty="0" err="1">
                <a:effectLst/>
              </a:rPr>
              <a:t>ESO</a:t>
            </a:r>
            <a:r>
              <a:rPr lang="en-US" sz="1600" dirty="0">
                <a:effectLst/>
              </a:rPr>
              <a:t> spectroscopic </a:t>
            </a:r>
            <a:r>
              <a:rPr lang="en-US" sz="1600" dirty="0" err="1">
                <a:effectLst/>
              </a:rPr>
              <a:t>Facilty</a:t>
            </a:r>
            <a:r>
              <a:rPr lang="en-US" sz="1600" dirty="0">
                <a:effectLst/>
              </a:rPr>
              <a:t>, </a:t>
            </a:r>
            <a:r>
              <a:rPr lang="en-US" sz="1600" dirty="0" err="1">
                <a:effectLst/>
              </a:rPr>
              <a:t>IAU</a:t>
            </a:r>
            <a:r>
              <a:rPr lang="en-US" sz="1600" dirty="0">
                <a:effectLst/>
              </a:rPr>
              <a:t> Symposium 331, 2017</a:t>
            </a:r>
          </a:p>
          <a:p>
            <a:pPr marL="342900" indent="-342900" algn="l">
              <a:buFont typeface="Arial" panose="020B0604020202020204" pitchFamily="34" charset="0"/>
              <a:buChar char="•"/>
            </a:pPr>
            <a:endParaRPr lang="en-US" sz="2400" kern="0" dirty="0"/>
          </a:p>
          <a:p>
            <a:pPr marL="342900" indent="-342900" algn="l">
              <a:buFont typeface="Arial" panose="020B0604020202020204" pitchFamily="34" charset="0"/>
              <a:buChar char="•"/>
            </a:pPr>
            <a:r>
              <a:rPr lang="en-US" sz="2400" kern="0" dirty="0"/>
              <a:t>Large 10 – 12 meter dedicated new spectroscopic telescope combined with</a:t>
            </a:r>
          </a:p>
          <a:p>
            <a:pPr marL="342900" indent="-342900" algn="l">
              <a:buFont typeface="Arial" panose="020B0604020202020204" pitchFamily="34" charset="0"/>
              <a:buChar char="•"/>
            </a:pPr>
            <a:r>
              <a:rPr lang="en-US" sz="2400" kern="0" dirty="0"/>
              <a:t>Larger </a:t>
            </a:r>
            <a:r>
              <a:rPr lang="en-US" sz="2400" kern="0" dirty="0" err="1"/>
              <a:t>FOV</a:t>
            </a:r>
            <a:r>
              <a:rPr lang="en-US" sz="2400" kern="0" dirty="0"/>
              <a:t> (~ 5 square degrees) –  survey</a:t>
            </a:r>
          </a:p>
          <a:p>
            <a:pPr marL="342900" indent="-342900" algn="l">
              <a:buFont typeface="Arial" panose="020B0604020202020204" pitchFamily="34" charset="0"/>
              <a:buChar char="•"/>
            </a:pPr>
            <a:r>
              <a:rPr lang="en-US" sz="2400" kern="0" dirty="0"/>
              <a:t>Massively multiplexed spectroscopy (~ 5000 </a:t>
            </a:r>
            <a:r>
              <a:rPr lang="en-US" sz="2400" kern="0" dirty="0" err="1"/>
              <a:t>fibres</a:t>
            </a:r>
            <a:r>
              <a:rPr lang="en-US" sz="2400" kern="0" dirty="0"/>
              <a:t>)</a:t>
            </a:r>
          </a:p>
          <a:p>
            <a:pPr marL="342900" indent="-342900" algn="l">
              <a:buFont typeface="Arial" panose="020B0604020202020204" pitchFamily="34" charset="0"/>
              <a:buChar char="•"/>
            </a:pPr>
            <a:r>
              <a:rPr lang="en-US" sz="2400" kern="0" dirty="0"/>
              <a:t>Matched sampling telescope – instrument</a:t>
            </a:r>
          </a:p>
          <a:p>
            <a:pPr marL="342900" indent="-342900" algn="l">
              <a:buFont typeface="Arial" panose="020B0604020202020204" pitchFamily="34" charset="0"/>
              <a:buChar char="•"/>
            </a:pPr>
            <a:r>
              <a:rPr lang="en-US" sz="2400" kern="0" dirty="0"/>
              <a:t>Fast cameras (~F1) and matched pixel size</a:t>
            </a:r>
          </a:p>
          <a:p>
            <a:pPr marL="342900" indent="-342900" algn="l">
              <a:buFont typeface="Arial" panose="020B0604020202020204" pitchFamily="34" charset="0"/>
              <a:buChar char="•"/>
            </a:pPr>
            <a:r>
              <a:rPr lang="en-US" sz="2400" kern="0" dirty="0"/>
              <a:t>Several hundred standardized spectrographs with curved detectors 4k x 4k 15 um, R~ 250 mm</a:t>
            </a:r>
          </a:p>
          <a:p>
            <a:pPr algn="l"/>
            <a:br>
              <a:rPr lang="en-US" sz="2400" kern="0" dirty="0"/>
            </a:br>
            <a:br>
              <a:rPr lang="en-US" sz="2400" kern="0" dirty="0"/>
            </a:br>
            <a:br>
              <a:rPr lang="en-US" sz="2400" kern="0" dirty="0"/>
            </a:br>
            <a:br>
              <a:rPr lang="en-US" sz="2400" kern="0" dirty="0"/>
            </a:br>
            <a:r>
              <a:rPr lang="en-US" kern="0" dirty="0"/>
              <a:t> </a:t>
            </a:r>
          </a:p>
        </p:txBody>
      </p:sp>
    </p:spTree>
    <p:extLst>
      <p:ext uri="{BB962C8B-B14F-4D97-AF65-F5344CB8AC3E}">
        <p14:creationId xmlns:p14="http://schemas.microsoft.com/office/powerpoint/2010/main" val="2275985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50" t="830" r="40998" b="15284"/>
          <a:stretch/>
        </p:blipFill>
        <p:spPr>
          <a:xfrm>
            <a:off x="1691680" y="1340768"/>
            <a:ext cx="5931858" cy="3215679"/>
          </a:xfrm>
          <a:prstGeom prst="rect">
            <a:avLst/>
          </a:prstGeom>
        </p:spPr>
      </p:pic>
      <p:sp>
        <p:nvSpPr>
          <p:cNvPr id="5" name="Subtitle 2">
            <a:extLst/>
          </p:cNvPr>
          <p:cNvSpPr txBox="1">
            <a:spLocks/>
          </p:cNvSpPr>
          <p:nvPr/>
        </p:nvSpPr>
        <p:spPr>
          <a:xfrm>
            <a:off x="1907704" y="404664"/>
            <a:ext cx="5814392" cy="648072"/>
          </a:xfrm>
          <a:prstGeom prst="rect">
            <a:avLst/>
          </a:prstGeom>
        </p:spPr>
        <p:txBody>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buNone/>
            </a:pPr>
            <a:r>
              <a:rPr lang="en-US" b="1" kern="0" dirty="0" err="1"/>
              <a:t>ESO</a:t>
            </a:r>
            <a:r>
              <a:rPr lang="en-US" b="1" kern="0" dirty="0"/>
              <a:t> DEVELOPMENTS (2a) </a:t>
            </a:r>
          </a:p>
          <a:p>
            <a:pPr marL="0" indent="0">
              <a:buNone/>
            </a:pPr>
            <a:endParaRPr lang="en-US" b="1" kern="0" dirty="0"/>
          </a:p>
        </p:txBody>
      </p:sp>
    </p:spTree>
    <p:extLst>
      <p:ext uri="{BB962C8B-B14F-4D97-AF65-F5344CB8AC3E}">
        <p14:creationId xmlns:p14="http://schemas.microsoft.com/office/powerpoint/2010/main" val="1699147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p:cNvPr>
          <p:cNvSpPr txBox="1">
            <a:spLocks/>
          </p:cNvSpPr>
          <p:nvPr/>
        </p:nvSpPr>
        <p:spPr>
          <a:xfrm>
            <a:off x="2226914" y="332656"/>
            <a:ext cx="4464496" cy="648072"/>
          </a:xfrm>
          <a:prstGeom prst="rect">
            <a:avLst/>
          </a:prstGeom>
        </p:spPr>
        <p:txBody>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buNone/>
            </a:pPr>
            <a:r>
              <a:rPr lang="en-US" b="1" kern="0" dirty="0"/>
              <a:t>JPL DEVELOPMENTS </a:t>
            </a:r>
          </a:p>
          <a:p>
            <a:pPr marL="0" indent="0">
              <a:buNone/>
            </a:pPr>
            <a:endParaRPr lang="en-US" b="1" kern="0" dirty="0"/>
          </a:p>
        </p:txBody>
      </p:sp>
      <p:sp>
        <p:nvSpPr>
          <p:cNvPr id="6" name="Subtitle 2">
            <a:extLst/>
          </p:cNvPr>
          <p:cNvSpPr txBox="1">
            <a:spLocks/>
          </p:cNvSpPr>
          <p:nvPr/>
        </p:nvSpPr>
        <p:spPr>
          <a:xfrm>
            <a:off x="467544" y="2924944"/>
            <a:ext cx="8280920" cy="648072"/>
          </a:xfrm>
          <a:prstGeom prst="rect">
            <a:avLst/>
          </a:prstGeom>
        </p:spPr>
        <p:txBody>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lgn="ctr">
              <a:buNone/>
            </a:pPr>
            <a:r>
              <a:rPr lang="en-US" b="1" kern="0" dirty="0"/>
              <a:t>MIT DEVELOPMENTS</a:t>
            </a:r>
          </a:p>
          <a:p>
            <a:pPr marL="0" indent="0" algn="ctr">
              <a:buNone/>
            </a:pPr>
            <a:r>
              <a:rPr lang="en-US" sz="1400" b="1" kern="0" dirty="0"/>
              <a:t> </a:t>
            </a:r>
          </a:p>
          <a:p>
            <a:r>
              <a:rPr lang="en-US" sz="2400" b="1" kern="0" dirty="0"/>
              <a:t>Continued on curvature development</a:t>
            </a:r>
          </a:p>
          <a:p>
            <a:r>
              <a:rPr lang="en-US" sz="2400" b="1" kern="0" dirty="0"/>
              <a:t>2</a:t>
            </a:r>
            <a:r>
              <a:rPr lang="en-US" sz="2400" b="1" kern="0" baseline="30000" dirty="0"/>
              <a:t>nd</a:t>
            </a:r>
            <a:r>
              <a:rPr lang="en-US" sz="2400" b="1" kern="0" dirty="0"/>
              <a:t> focal plane built, with even better performance </a:t>
            </a:r>
          </a:p>
          <a:p>
            <a:r>
              <a:rPr lang="en-US" sz="2400" b="1" kern="0" dirty="0"/>
              <a:t>Confidential developments (defense), high curvature</a:t>
            </a:r>
          </a:p>
          <a:p>
            <a:r>
              <a:rPr lang="en-US" sz="2400" b="1" i="1" kern="0" dirty="0"/>
              <a:t>&gt;&gt; Talk to </a:t>
            </a:r>
            <a:r>
              <a:rPr lang="en-US" sz="2400" b="1" i="1" kern="0" dirty="0" err="1"/>
              <a:t>Vyshi</a:t>
            </a:r>
            <a:r>
              <a:rPr lang="en-US" sz="2400" b="1" i="1" kern="0" dirty="0"/>
              <a:t> S., Barry Burke</a:t>
            </a:r>
          </a:p>
        </p:txBody>
      </p:sp>
      <p:sp>
        <p:nvSpPr>
          <p:cNvPr id="2" name="Rectangle 1"/>
          <p:cNvSpPr/>
          <p:nvPr/>
        </p:nvSpPr>
        <p:spPr>
          <a:xfrm>
            <a:off x="323528" y="1124744"/>
            <a:ext cx="8928992" cy="1569660"/>
          </a:xfrm>
          <a:prstGeom prst="rect">
            <a:avLst/>
          </a:prstGeom>
        </p:spPr>
        <p:txBody>
          <a:bodyPr wrap="square">
            <a:spAutoFit/>
          </a:bodyPr>
          <a:lstStyle/>
          <a:p>
            <a:pPr marL="342900" indent="-342900">
              <a:buFont typeface="Arial" panose="020B0604020202020204" pitchFamily="34" charset="0"/>
              <a:buChar char="•"/>
            </a:pPr>
            <a:r>
              <a:rPr lang="en-US" sz="2400" b="1" kern="0" dirty="0"/>
              <a:t>Continued on curvature development with thick detectors</a:t>
            </a:r>
          </a:p>
          <a:p>
            <a:pPr marL="342900" indent="-342900">
              <a:buFont typeface="Arial" panose="020B0604020202020204" pitchFamily="34" charset="0"/>
              <a:buChar char="•"/>
            </a:pPr>
            <a:r>
              <a:rPr lang="en-US" sz="2400" b="1" kern="0" dirty="0"/>
              <a:t>Confidential: Medical developments</a:t>
            </a:r>
          </a:p>
          <a:p>
            <a:pPr marL="342900" indent="-342900">
              <a:buFont typeface="Arial" panose="020B0604020202020204" pitchFamily="34" charset="0"/>
              <a:buChar char="•"/>
            </a:pPr>
            <a:r>
              <a:rPr lang="en-US" sz="2400" b="1" kern="0" dirty="0"/>
              <a:t>19 mm curvature radius</a:t>
            </a:r>
            <a:r>
              <a:rPr lang="en-US" sz="2400" dirty="0"/>
              <a:t>    </a:t>
            </a:r>
            <a:r>
              <a:rPr lang="en-US" sz="2400" b="1" i="1" dirty="0"/>
              <a:t>&gt;&gt; Talk to </a:t>
            </a:r>
            <a:r>
              <a:rPr lang="en-US" sz="2400" b="1" i="1" dirty="0" err="1"/>
              <a:t>Shouleh</a:t>
            </a:r>
            <a:r>
              <a:rPr lang="en-US" sz="2400" b="1" i="1" dirty="0"/>
              <a:t> </a:t>
            </a:r>
            <a:r>
              <a:rPr lang="en-US" sz="2400" b="1" i="1" dirty="0" err="1"/>
              <a:t>Nikzad</a:t>
            </a:r>
            <a:endParaRPr lang="en-US" sz="2400" b="1" i="1" kern="0" dirty="0"/>
          </a:p>
        </p:txBody>
      </p:sp>
    </p:spTree>
    <p:extLst>
      <p:ext uri="{BB962C8B-B14F-4D97-AF65-F5344CB8AC3E}">
        <p14:creationId xmlns:p14="http://schemas.microsoft.com/office/powerpoint/2010/main" val="15222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C64AB031-3483-4FC6-B146-3C6428312EC7}"/>
              </a:ext>
            </a:extLst>
          </p:cNvPr>
          <p:cNvSpPr txBox="1">
            <a:spLocks/>
          </p:cNvSpPr>
          <p:nvPr/>
        </p:nvSpPr>
        <p:spPr>
          <a:xfrm>
            <a:off x="539552" y="209746"/>
            <a:ext cx="6480720" cy="648072"/>
          </a:xfrm>
          <a:prstGeom prst="rect">
            <a:avLst/>
          </a:prstGeom>
        </p:spPr>
        <p:txBody>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buNone/>
            </a:pPr>
            <a:r>
              <a:rPr lang="en-US" b="1" kern="0" dirty="0"/>
              <a:t>SONY DEVELOPMENTS</a:t>
            </a:r>
          </a:p>
        </p:txBody>
      </p:sp>
      <p:sp>
        <p:nvSpPr>
          <p:cNvPr id="3" name="Subtitle 2">
            <a:extLst>
              <a:ext uri="{FF2B5EF4-FFF2-40B4-BE49-F238E27FC236}">
                <a16:creationId xmlns:a16="http://schemas.microsoft.com/office/drawing/2014/main" id="{620B7AFD-096F-43B3-B9EB-6469FF9A3EB1}"/>
              </a:ext>
            </a:extLst>
          </p:cNvPr>
          <p:cNvSpPr txBox="1">
            <a:spLocks/>
          </p:cNvSpPr>
          <p:nvPr/>
        </p:nvSpPr>
        <p:spPr>
          <a:xfrm>
            <a:off x="251520" y="2425273"/>
            <a:ext cx="8136904" cy="648072"/>
          </a:xfrm>
          <a:prstGeom prst="rect">
            <a:avLst/>
          </a:prstGeom>
        </p:spPr>
        <p:txBody>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r>
              <a:rPr lang="en-US" sz="2400" b="1" kern="0" dirty="0"/>
              <a:t>2014:  About 100 backside illuminated 3D curved CMOS sensors fabricated in both smartphone and 35mm format (24 mm x 36 mm) as R&amp;D project</a:t>
            </a:r>
          </a:p>
          <a:p>
            <a:r>
              <a:rPr lang="en-US" sz="2400" b="1" kern="0" dirty="0"/>
              <a:t>Process developed in house, intention for mass production, reliability testing done</a:t>
            </a:r>
          </a:p>
          <a:p>
            <a:r>
              <a:rPr lang="en-US" sz="2400" b="1" kern="0" dirty="0"/>
              <a:t>Huge commercial interest for mirrorless FF cameras, &amp; compacts and others (later)</a:t>
            </a:r>
          </a:p>
          <a:p>
            <a:r>
              <a:rPr lang="en-US" sz="2400" b="1" kern="0" dirty="0"/>
              <a:t>Detector and System tests with special optics done – no absolute numbers, but ….</a:t>
            </a:r>
          </a:p>
        </p:txBody>
      </p:sp>
      <p:pic>
        <p:nvPicPr>
          <p:cNvPr id="5" name="Picture 4">
            <a:extLst>
              <a:ext uri="{FF2B5EF4-FFF2-40B4-BE49-F238E27FC236}">
                <a16:creationId xmlns:a16="http://schemas.microsoft.com/office/drawing/2014/main" id="{BE607360-8FDA-4788-80A2-04336B621F06}"/>
              </a:ext>
            </a:extLst>
          </p:cNvPr>
          <p:cNvPicPr>
            <a:picLocks noChangeAspect="1"/>
          </p:cNvPicPr>
          <p:nvPr/>
        </p:nvPicPr>
        <p:blipFill rotWithShape="1">
          <a:blip r:embed="rId3">
            <a:extLst>
              <a:ext uri="{28A0092B-C50C-407E-A947-70E740481C1C}">
                <a14:useLocalDpi xmlns:a14="http://schemas.microsoft.com/office/drawing/2010/main" val="0"/>
              </a:ext>
            </a:extLst>
          </a:blip>
          <a:srcRect l="-1883" t="7583" r="-3384" b="12001"/>
          <a:stretch/>
        </p:blipFill>
        <p:spPr>
          <a:xfrm>
            <a:off x="5536143" y="332656"/>
            <a:ext cx="3607857" cy="2067126"/>
          </a:xfrm>
          <a:prstGeom prst="rect">
            <a:avLst/>
          </a:prstGeom>
        </p:spPr>
      </p:pic>
      <p:sp>
        <p:nvSpPr>
          <p:cNvPr id="4" name="Rectangle 3"/>
          <p:cNvSpPr/>
          <p:nvPr/>
        </p:nvSpPr>
        <p:spPr>
          <a:xfrm>
            <a:off x="539552" y="908720"/>
            <a:ext cx="4572000" cy="1200329"/>
          </a:xfrm>
          <a:prstGeom prst="rect">
            <a:avLst/>
          </a:prstGeom>
        </p:spPr>
        <p:txBody>
          <a:bodyPr>
            <a:spAutoFit/>
          </a:bodyPr>
          <a:lstStyle/>
          <a:p>
            <a:r>
              <a:rPr lang="en-US" sz="1600" i="1" dirty="0" err="1">
                <a:latin typeface="+mn-lt"/>
              </a:rPr>
              <a:t>Kazuichiro</a:t>
            </a:r>
            <a:r>
              <a:rPr lang="en-US" sz="1600" i="1" dirty="0">
                <a:latin typeface="+mn-lt"/>
              </a:rPr>
              <a:t> </a:t>
            </a:r>
            <a:r>
              <a:rPr lang="en-US" sz="1600" i="1" dirty="0" err="1">
                <a:latin typeface="+mn-lt"/>
              </a:rPr>
              <a:t>Itonaga</a:t>
            </a:r>
            <a:r>
              <a:rPr lang="en-US" sz="1600" i="1" dirty="0">
                <a:latin typeface="+mn-lt"/>
              </a:rPr>
              <a:t>: A Novel Curved CMOS Image Sensor  Integrated with Imaging System </a:t>
            </a:r>
          </a:p>
          <a:p>
            <a:r>
              <a:rPr lang="en-US" sz="1600" i="1" dirty="0">
                <a:latin typeface="+mn-lt"/>
              </a:rPr>
              <a:t>2014 Symposium on VLSI Technology Digest of Technical Papers</a:t>
            </a:r>
            <a:endParaRPr lang="en-US" sz="1600" i="1" dirty="0">
              <a:effectLst/>
              <a:latin typeface="+mn-lt"/>
            </a:endParaRPr>
          </a:p>
        </p:txBody>
      </p:sp>
    </p:spTree>
    <p:extLst>
      <p:ext uri="{BB962C8B-B14F-4D97-AF65-F5344CB8AC3E}">
        <p14:creationId xmlns:p14="http://schemas.microsoft.com/office/powerpoint/2010/main" val="2458658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5207000" y="6453188"/>
            <a:ext cx="635000" cy="365125"/>
          </a:xfrm>
        </p:spPr>
        <p:txBody>
          <a:bodyPr/>
          <a:lstStyle/>
          <a:p>
            <a:fld id="{CD6CA89A-7F63-7545-9B43-AF7DF332BE1B}" type="slidenum">
              <a:rPr lang="en-GB" smtClean="0"/>
              <a:pPr/>
              <a:t>26</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124744"/>
            <a:ext cx="3711286" cy="151040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902077"/>
            <a:ext cx="3693253" cy="249483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8" y="1484784"/>
            <a:ext cx="3244850" cy="3562350"/>
          </a:xfrm>
          <a:prstGeom prst="rect">
            <a:avLst/>
          </a:prstGeom>
        </p:spPr>
      </p:pic>
      <p:sp>
        <p:nvSpPr>
          <p:cNvPr id="8" name="Subtitle 2">
            <a:extLst/>
          </p:cNvPr>
          <p:cNvSpPr txBox="1">
            <a:spLocks/>
          </p:cNvSpPr>
          <p:nvPr/>
        </p:nvSpPr>
        <p:spPr>
          <a:xfrm>
            <a:off x="1768178" y="209114"/>
            <a:ext cx="6480720" cy="648072"/>
          </a:xfrm>
          <a:prstGeom prst="rect">
            <a:avLst/>
          </a:prstGeom>
        </p:spPr>
        <p:txBody>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buNone/>
            </a:pPr>
            <a:r>
              <a:rPr lang="en-US" b="1" kern="0" dirty="0"/>
              <a:t>SONY DEVELOPMENTS (2)</a:t>
            </a:r>
          </a:p>
        </p:txBody>
      </p:sp>
    </p:spTree>
    <p:extLst>
      <p:ext uri="{BB962C8B-B14F-4D97-AF65-F5344CB8AC3E}">
        <p14:creationId xmlns:p14="http://schemas.microsoft.com/office/powerpoint/2010/main" val="2536723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5207000" y="6453188"/>
            <a:ext cx="635000" cy="365125"/>
          </a:xfrm>
        </p:spPr>
        <p:txBody>
          <a:bodyPr/>
          <a:lstStyle/>
          <a:p>
            <a:fld id="{CD6CA89A-7F63-7545-9B43-AF7DF332BE1B}" type="slidenum">
              <a:rPr lang="en-GB" smtClean="0"/>
              <a:pPr/>
              <a:t>27</a:t>
            </a:fld>
            <a:endParaRPr lang="en-GB"/>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776" b="-3739"/>
          <a:stretch/>
        </p:blipFill>
        <p:spPr>
          <a:xfrm>
            <a:off x="107504" y="620688"/>
            <a:ext cx="8821488" cy="329055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3859826"/>
            <a:ext cx="3165475" cy="299402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3968" y="3840633"/>
            <a:ext cx="2808312" cy="3047097"/>
          </a:xfrm>
          <a:prstGeom prst="rect">
            <a:avLst/>
          </a:prstGeom>
        </p:spPr>
      </p:pic>
      <p:sp>
        <p:nvSpPr>
          <p:cNvPr id="8" name="Subtitle 2">
            <a:extLst/>
          </p:cNvPr>
          <p:cNvSpPr txBox="1">
            <a:spLocks/>
          </p:cNvSpPr>
          <p:nvPr/>
        </p:nvSpPr>
        <p:spPr>
          <a:xfrm>
            <a:off x="1966640" y="0"/>
            <a:ext cx="6480720" cy="648072"/>
          </a:xfrm>
          <a:prstGeom prst="rect">
            <a:avLst/>
          </a:prstGeom>
        </p:spPr>
        <p:txBody>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buNone/>
            </a:pPr>
            <a:r>
              <a:rPr lang="en-US" b="1" kern="0" dirty="0"/>
              <a:t>SONY DEVELOPMENTS (3)</a:t>
            </a:r>
          </a:p>
        </p:txBody>
      </p:sp>
    </p:spTree>
    <p:extLst>
      <p:ext uri="{BB962C8B-B14F-4D97-AF65-F5344CB8AC3E}">
        <p14:creationId xmlns:p14="http://schemas.microsoft.com/office/powerpoint/2010/main" val="321718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C64AB031-3483-4FC6-B146-3C6428312EC7}"/>
              </a:ext>
            </a:extLst>
          </p:cNvPr>
          <p:cNvSpPr txBox="1">
            <a:spLocks/>
          </p:cNvSpPr>
          <p:nvPr/>
        </p:nvSpPr>
        <p:spPr>
          <a:xfrm>
            <a:off x="1763688" y="44624"/>
            <a:ext cx="6480720" cy="648072"/>
          </a:xfrm>
          <a:prstGeom prst="rect">
            <a:avLst/>
          </a:prstGeom>
        </p:spPr>
        <p:txBody>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buNone/>
            </a:pPr>
            <a:r>
              <a:rPr lang="en-US" b="1" kern="0" dirty="0"/>
              <a:t>NIKON DEVELOPMENTS</a:t>
            </a:r>
          </a:p>
          <a:p>
            <a:pPr marL="0" indent="0">
              <a:buNone/>
            </a:pPr>
            <a:endParaRPr lang="en-US" b="1" kern="0" dirty="0"/>
          </a:p>
        </p:txBody>
      </p:sp>
      <p:pic>
        <p:nvPicPr>
          <p:cNvPr id="4" name="Picture 3">
            <a:extLst>
              <a:ext uri="{FF2B5EF4-FFF2-40B4-BE49-F238E27FC236}">
                <a16:creationId xmlns:a16="http://schemas.microsoft.com/office/drawing/2014/main" id="{25039495-FA51-400C-A3B7-6DC98C090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7140" y="699120"/>
            <a:ext cx="4482935" cy="6106294"/>
          </a:xfrm>
          <a:prstGeom prst="rect">
            <a:avLst/>
          </a:prstGeom>
        </p:spPr>
      </p:pic>
      <p:pic>
        <p:nvPicPr>
          <p:cNvPr id="6" name="Picture 5">
            <a:extLst>
              <a:ext uri="{FF2B5EF4-FFF2-40B4-BE49-F238E27FC236}">
                <a16:creationId xmlns:a16="http://schemas.microsoft.com/office/drawing/2014/main" id="{D190FCEF-40F8-490D-8813-F7D94C0F5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12" y="1556792"/>
            <a:ext cx="4453652" cy="2808312"/>
          </a:xfrm>
          <a:prstGeom prst="rect">
            <a:avLst/>
          </a:prstGeom>
        </p:spPr>
      </p:pic>
      <p:sp>
        <p:nvSpPr>
          <p:cNvPr id="7" name="Rectangle 6">
            <a:extLst>
              <a:ext uri="{FF2B5EF4-FFF2-40B4-BE49-F238E27FC236}">
                <a16:creationId xmlns:a16="http://schemas.microsoft.com/office/drawing/2014/main" id="{545A3EC9-5DFB-4089-8171-65086A9AA1B6}"/>
              </a:ext>
            </a:extLst>
          </p:cNvPr>
          <p:cNvSpPr/>
          <p:nvPr/>
        </p:nvSpPr>
        <p:spPr>
          <a:xfrm>
            <a:off x="179512" y="764704"/>
            <a:ext cx="2073003" cy="307777"/>
          </a:xfrm>
          <a:prstGeom prst="rect">
            <a:avLst/>
          </a:prstGeom>
        </p:spPr>
        <p:txBody>
          <a:bodyPr wrap="none">
            <a:spAutoFit/>
          </a:bodyPr>
          <a:lstStyle/>
          <a:p>
            <a:r>
              <a:rPr lang="en-US" kern="0" dirty="0"/>
              <a:t>2016 bottom / 2017right</a:t>
            </a:r>
          </a:p>
        </p:txBody>
      </p:sp>
      <p:sp>
        <p:nvSpPr>
          <p:cNvPr id="8" name="Oval 7">
            <a:extLst>
              <a:ext uri="{FF2B5EF4-FFF2-40B4-BE49-F238E27FC236}">
                <a16:creationId xmlns:a16="http://schemas.microsoft.com/office/drawing/2014/main" id="{E241A2DC-30E2-4EC6-A957-FCDAD6104776}"/>
              </a:ext>
            </a:extLst>
          </p:cNvPr>
          <p:cNvSpPr/>
          <p:nvPr/>
        </p:nvSpPr>
        <p:spPr bwMode="auto">
          <a:xfrm>
            <a:off x="5436096" y="1844824"/>
            <a:ext cx="1440160" cy="720080"/>
          </a:xfrm>
          <a:prstGeom prst="ellipse">
            <a:avLst/>
          </a:prstGeom>
          <a:solidFill>
            <a:srgbClr val="FF0000">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346831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C64AB031-3483-4FC6-B146-3C6428312EC7}"/>
              </a:ext>
            </a:extLst>
          </p:cNvPr>
          <p:cNvSpPr txBox="1">
            <a:spLocks/>
          </p:cNvSpPr>
          <p:nvPr/>
        </p:nvSpPr>
        <p:spPr>
          <a:xfrm>
            <a:off x="1619672" y="188640"/>
            <a:ext cx="6480720" cy="648072"/>
          </a:xfrm>
          <a:prstGeom prst="rect">
            <a:avLst/>
          </a:prstGeom>
        </p:spPr>
        <p:txBody>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buNone/>
            </a:pPr>
            <a:r>
              <a:rPr lang="en-US" b="1" kern="0" dirty="0"/>
              <a:t>CANON DEVELOPMENTS</a:t>
            </a:r>
          </a:p>
          <a:p>
            <a:pPr marL="0" indent="0">
              <a:buNone/>
            </a:pPr>
            <a:endParaRPr lang="en-US" b="1" kern="0" dirty="0"/>
          </a:p>
        </p:txBody>
      </p:sp>
      <p:sp>
        <p:nvSpPr>
          <p:cNvPr id="4" name="Subtitle 2">
            <a:extLst/>
          </p:cNvPr>
          <p:cNvSpPr txBox="1">
            <a:spLocks/>
          </p:cNvSpPr>
          <p:nvPr/>
        </p:nvSpPr>
        <p:spPr>
          <a:xfrm>
            <a:off x="323528" y="908720"/>
            <a:ext cx="8712968" cy="648072"/>
          </a:xfrm>
          <a:prstGeom prst="rect">
            <a:avLst/>
          </a:prstGeom>
        </p:spPr>
        <p:txBody>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r>
              <a:rPr lang="en-US" sz="2400" b="1" kern="0" dirty="0"/>
              <a:t>At least 4 different recent patents on curved sensors:</a:t>
            </a:r>
          </a:p>
          <a:p>
            <a:pPr marL="0" indent="0">
              <a:buNone/>
            </a:pPr>
            <a:r>
              <a:rPr lang="en-US" sz="2400" b="1" kern="0" dirty="0"/>
              <a:t>    2016-173496; 2016-197603; 2016-201425; 2016-213571</a:t>
            </a:r>
          </a:p>
          <a:p>
            <a:r>
              <a:rPr lang="en-US" sz="2400" b="1" kern="0" dirty="0"/>
              <a:t>Modulation of the curvature on-the-fly (</a:t>
            </a:r>
            <a:r>
              <a:rPr lang="en-US" sz="2400" b="1" kern="0" dirty="0" err="1"/>
              <a:t>magn</a:t>
            </a:r>
            <a:r>
              <a:rPr lang="en-US" sz="2400" b="1" kern="0" dirty="0"/>
              <a:t>./piezo)</a:t>
            </a:r>
          </a:p>
          <a:p>
            <a:r>
              <a:rPr lang="en-US" sz="2400" b="1" kern="0" dirty="0"/>
              <a:t>Reduction of dark current</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9041" r="-4" b="38969"/>
          <a:stretch/>
        </p:blipFill>
        <p:spPr>
          <a:xfrm>
            <a:off x="395536" y="2996952"/>
            <a:ext cx="4877759" cy="2736304"/>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31306" t="16099" r="28284" b="56602"/>
          <a:stretch/>
        </p:blipFill>
        <p:spPr>
          <a:xfrm>
            <a:off x="5750739" y="2315574"/>
            <a:ext cx="2520280" cy="1872208"/>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31306" t="68598" r="27430" b="772"/>
          <a:stretch/>
        </p:blipFill>
        <p:spPr>
          <a:xfrm>
            <a:off x="5724127" y="4365104"/>
            <a:ext cx="2573503" cy="2100662"/>
          </a:xfrm>
          <a:prstGeom prst="rect">
            <a:avLst/>
          </a:prstGeom>
        </p:spPr>
      </p:pic>
    </p:spTree>
    <p:extLst>
      <p:ext uri="{BB962C8B-B14F-4D97-AF65-F5344CB8AC3E}">
        <p14:creationId xmlns:p14="http://schemas.microsoft.com/office/powerpoint/2010/main" val="3031867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D1BCFF-1993-4A26-A15D-AA311A81F5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821553"/>
            <a:ext cx="5237820" cy="3491880"/>
          </a:xfrm>
          <a:prstGeom prst="rect">
            <a:avLst/>
          </a:prstGeom>
        </p:spPr>
      </p:pic>
      <p:sp>
        <p:nvSpPr>
          <p:cNvPr id="3" name="Subtitle 2">
            <a:extLst>
              <a:ext uri="{FF2B5EF4-FFF2-40B4-BE49-F238E27FC236}">
                <a16:creationId xmlns:a16="http://schemas.microsoft.com/office/drawing/2014/main" id="{071946E9-6495-40F8-B4E1-11E8349AE69D}"/>
              </a:ext>
            </a:extLst>
          </p:cNvPr>
          <p:cNvSpPr txBox="1">
            <a:spLocks/>
          </p:cNvSpPr>
          <p:nvPr/>
        </p:nvSpPr>
        <p:spPr>
          <a:xfrm>
            <a:off x="2339752" y="144672"/>
            <a:ext cx="4968552" cy="648072"/>
          </a:xfrm>
          <a:prstGeom prst="rect">
            <a:avLst/>
          </a:prstGeom>
        </p:spPr>
        <p:txBody>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buNone/>
            </a:pPr>
            <a:r>
              <a:rPr lang="en-US" b="1" kern="0" dirty="0"/>
              <a:t>BACK TO THE FUTURE</a:t>
            </a:r>
          </a:p>
        </p:txBody>
      </p:sp>
      <p:pic>
        <p:nvPicPr>
          <p:cNvPr id="5" name="Picture 4">
            <a:extLst>
              <a:ext uri="{FF2B5EF4-FFF2-40B4-BE49-F238E27FC236}">
                <a16:creationId xmlns:a16="http://schemas.microsoft.com/office/drawing/2014/main" id="{AA27D6DD-AC0D-43AB-A076-0CD72DEB82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821553"/>
            <a:ext cx="3779912" cy="3779912"/>
          </a:xfrm>
          <a:prstGeom prst="rect">
            <a:avLst/>
          </a:prstGeom>
        </p:spPr>
      </p:pic>
      <p:pic>
        <p:nvPicPr>
          <p:cNvPr id="7" name="Picture 6">
            <a:extLst>
              <a:ext uri="{FF2B5EF4-FFF2-40B4-BE49-F238E27FC236}">
                <a16:creationId xmlns:a16="http://schemas.microsoft.com/office/drawing/2014/main" id="{080E832D-E51C-49D8-A484-D801C62A09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3988" y="3356992"/>
            <a:ext cx="7639768" cy="4077725"/>
          </a:xfrm>
          <a:prstGeom prst="rect">
            <a:avLst/>
          </a:prstGeom>
        </p:spPr>
      </p:pic>
    </p:spTree>
    <p:extLst>
      <p:ext uri="{BB962C8B-B14F-4D97-AF65-F5344CB8AC3E}">
        <p14:creationId xmlns:p14="http://schemas.microsoft.com/office/powerpoint/2010/main" val="669589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C64AB031-3483-4FC6-B146-3C6428312EC7}"/>
              </a:ext>
            </a:extLst>
          </p:cNvPr>
          <p:cNvSpPr txBox="1">
            <a:spLocks/>
          </p:cNvSpPr>
          <p:nvPr/>
        </p:nvSpPr>
        <p:spPr>
          <a:xfrm>
            <a:off x="1619672" y="188640"/>
            <a:ext cx="6480720" cy="648072"/>
          </a:xfrm>
          <a:prstGeom prst="rect">
            <a:avLst/>
          </a:prstGeom>
        </p:spPr>
        <p:txBody>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buNone/>
            </a:pPr>
            <a:r>
              <a:rPr lang="en-US" b="1" kern="0" dirty="0"/>
              <a:t>TOSHIBA DEVELOPMENTS</a:t>
            </a:r>
          </a:p>
          <a:p>
            <a:pPr marL="0" indent="0">
              <a:buNone/>
            </a:pPr>
            <a:endParaRPr lang="en-US" b="1" kern="0" dirty="0"/>
          </a:p>
        </p:txBody>
      </p:sp>
      <p:pic>
        <p:nvPicPr>
          <p:cNvPr id="5" name="Picture 4">
            <a:extLst>
              <a:ext uri="{FF2B5EF4-FFF2-40B4-BE49-F238E27FC236}">
                <a16:creationId xmlns:a16="http://schemas.microsoft.com/office/drawing/2014/main" id="{1C92FF7D-744B-4C81-AAE0-E6663F4AA0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908720"/>
            <a:ext cx="7867766" cy="4933755"/>
          </a:xfrm>
          <a:prstGeom prst="rect">
            <a:avLst/>
          </a:prstGeom>
        </p:spPr>
      </p:pic>
      <p:sp>
        <p:nvSpPr>
          <p:cNvPr id="4" name="Oval 3">
            <a:extLst>
              <a:ext uri="{FF2B5EF4-FFF2-40B4-BE49-F238E27FC236}">
                <a16:creationId xmlns:a16="http://schemas.microsoft.com/office/drawing/2014/main" id="{CACC2947-C42E-465A-B0ED-16500484403A}"/>
              </a:ext>
            </a:extLst>
          </p:cNvPr>
          <p:cNvSpPr/>
          <p:nvPr/>
        </p:nvSpPr>
        <p:spPr bwMode="auto">
          <a:xfrm>
            <a:off x="1547664" y="1196752"/>
            <a:ext cx="1008112" cy="432048"/>
          </a:xfrm>
          <a:prstGeom prst="ellipse">
            <a:avLst/>
          </a:prstGeom>
          <a:solidFill>
            <a:srgbClr val="FF0000">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15822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90DD2712-AE24-4469-B4E9-DDC934CB1233}"/>
              </a:ext>
            </a:extLst>
          </p:cNvPr>
          <p:cNvSpPr txBox="1">
            <a:spLocks/>
          </p:cNvSpPr>
          <p:nvPr/>
        </p:nvSpPr>
        <p:spPr>
          <a:xfrm>
            <a:off x="611560" y="260648"/>
            <a:ext cx="7920880" cy="648072"/>
          </a:xfrm>
          <a:prstGeom prst="rect">
            <a:avLst/>
          </a:prstGeom>
        </p:spPr>
        <p:txBody>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buNone/>
            </a:pPr>
            <a:r>
              <a:rPr lang="en-US" b="1" kern="0" dirty="0"/>
              <a:t>TELEDYNE Hybrid IR DEVELOPMENTS</a:t>
            </a:r>
          </a:p>
          <a:p>
            <a:pPr marL="0" indent="0">
              <a:buNone/>
            </a:pPr>
            <a:endParaRPr lang="en-US" b="1" kern="0" dirty="0"/>
          </a:p>
        </p:txBody>
      </p:sp>
      <p:sp>
        <p:nvSpPr>
          <p:cNvPr id="4" name="Rectangle 3">
            <a:extLst>
              <a:ext uri="{FF2B5EF4-FFF2-40B4-BE49-F238E27FC236}">
                <a16:creationId xmlns:a16="http://schemas.microsoft.com/office/drawing/2014/main" id="{5021469F-6541-4C67-B29F-BCC2F1341DF6}"/>
              </a:ext>
            </a:extLst>
          </p:cNvPr>
          <p:cNvSpPr/>
          <p:nvPr/>
        </p:nvSpPr>
        <p:spPr>
          <a:xfrm>
            <a:off x="323528" y="1124744"/>
            <a:ext cx="7902624" cy="4401205"/>
          </a:xfrm>
          <a:prstGeom prst="rect">
            <a:avLst/>
          </a:prstGeom>
        </p:spPr>
        <p:txBody>
          <a:bodyPr wrap="square">
            <a:spAutoFit/>
          </a:bodyPr>
          <a:lstStyle/>
          <a:p>
            <a:r>
              <a:rPr lang="en-US" sz="2000" b="1" dirty="0"/>
              <a:t>Internal R&amp;D project, team led by Majid </a:t>
            </a:r>
            <a:r>
              <a:rPr lang="en-US" sz="2000" b="1" dirty="0" err="1"/>
              <a:t>Zandian</a:t>
            </a:r>
            <a:r>
              <a:rPr lang="en-US" sz="2000" b="1" dirty="0"/>
              <a:t>: </a:t>
            </a:r>
          </a:p>
          <a:p>
            <a:pPr marL="342900" indent="-342900">
              <a:buFont typeface="Arial" panose="020B0604020202020204" pitchFamily="34" charset="0"/>
              <a:buChar char="•"/>
            </a:pPr>
            <a:r>
              <a:rPr lang="en-US" sz="2000" b="1" dirty="0"/>
              <a:t>Substrate removed HgCdTe array that is being bent in one (two) axis in a cylindrical / 3D shape – hybridized with multiplexer</a:t>
            </a:r>
          </a:p>
          <a:p>
            <a:pPr marL="342900" indent="-342900">
              <a:buFont typeface="Arial" panose="020B0604020202020204" pitchFamily="34" charset="0"/>
              <a:buChar char="•"/>
            </a:pPr>
            <a:r>
              <a:rPr lang="en-US" sz="2000" b="1" dirty="0"/>
              <a:t>Array size:  640 x 480 pixels, 15 micron pixel pitch</a:t>
            </a:r>
          </a:p>
          <a:p>
            <a:pPr marL="342900" indent="-342900">
              <a:buFont typeface="Arial" panose="020B0604020202020204" pitchFamily="34" charset="0"/>
              <a:buChar char="•"/>
            </a:pPr>
            <a:r>
              <a:rPr lang="en-US" sz="2000" b="1" dirty="0"/>
              <a:t>A special new process was developed to enable this type of flexible IR array to be made</a:t>
            </a:r>
          </a:p>
          <a:p>
            <a:pPr marL="342900" indent="-342900">
              <a:buFont typeface="Arial" panose="020B0604020202020204" pitchFamily="34" charset="0"/>
              <a:buChar char="•"/>
            </a:pPr>
            <a:r>
              <a:rPr lang="en-US" sz="2000" b="1" dirty="0"/>
              <a:t>Production Process for curvature is </a:t>
            </a:r>
            <a:r>
              <a:rPr lang="en-US" sz="2000" b="1" dirty="0" err="1"/>
              <a:t>ITAR</a:t>
            </a:r>
            <a:r>
              <a:rPr lang="en-US" sz="2000" b="1" dirty="0"/>
              <a:t> controlled and a Teledyne trade secret</a:t>
            </a:r>
          </a:p>
          <a:p>
            <a:pPr marL="342900" indent="-342900">
              <a:buFont typeface="Arial" panose="020B0604020202020204" pitchFamily="34" charset="0"/>
              <a:buChar char="•"/>
            </a:pPr>
            <a:r>
              <a:rPr lang="en-US" sz="2000" b="1" dirty="0"/>
              <a:t>Proof of concept is shown, no damage of the array observed</a:t>
            </a:r>
          </a:p>
          <a:p>
            <a:pPr marL="342900" indent="-342900">
              <a:buFont typeface="Arial" panose="020B0604020202020204" pitchFamily="34" charset="0"/>
              <a:buChar char="•"/>
            </a:pPr>
            <a:r>
              <a:rPr lang="en-US" sz="2000" b="1" i="1" dirty="0"/>
              <a:t>&gt;&gt; Talk to Majid Z. / Jim B.</a:t>
            </a:r>
          </a:p>
        </p:txBody>
      </p:sp>
    </p:spTree>
    <p:extLst>
      <p:ext uri="{BB962C8B-B14F-4D97-AF65-F5344CB8AC3E}">
        <p14:creationId xmlns:p14="http://schemas.microsoft.com/office/powerpoint/2010/main" val="2571315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EEA17D-8549-44DF-84D3-8071AEA3FCEA}"/>
              </a:ext>
            </a:extLst>
          </p:cNvPr>
          <p:cNvSpPr/>
          <p:nvPr/>
        </p:nvSpPr>
        <p:spPr>
          <a:xfrm>
            <a:off x="2267744" y="1268760"/>
            <a:ext cx="4248472" cy="2262158"/>
          </a:xfrm>
          <a:prstGeom prst="rect">
            <a:avLst/>
          </a:prstGeom>
        </p:spPr>
        <p:txBody>
          <a:bodyPr wrap="square">
            <a:spAutoFit/>
          </a:bodyPr>
          <a:lstStyle/>
          <a:p>
            <a:pPr algn="ctr"/>
            <a:r>
              <a:rPr lang="en-US" sz="2400" dirty="0"/>
              <a:t>Video Teledyne</a:t>
            </a:r>
          </a:p>
          <a:p>
            <a:pPr algn="ctr"/>
            <a:r>
              <a:rPr lang="en-US" sz="2400" b="1" dirty="0"/>
              <a:t>No redistribution of this video please !</a:t>
            </a:r>
          </a:p>
          <a:p>
            <a:pPr algn="ctr"/>
            <a:endParaRPr lang="en-US" sz="2400" dirty="0"/>
          </a:p>
          <a:p>
            <a:pPr algn="ctr"/>
            <a:endParaRPr lang="en-US" dirty="0"/>
          </a:p>
        </p:txBody>
      </p:sp>
    </p:spTree>
    <p:extLst>
      <p:ext uri="{BB962C8B-B14F-4D97-AF65-F5344CB8AC3E}">
        <p14:creationId xmlns:p14="http://schemas.microsoft.com/office/powerpoint/2010/main" val="889771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BF7E97-13B3-4468-9CFF-D07B545DE7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896" y="1169218"/>
            <a:ext cx="5413839" cy="3343751"/>
          </a:xfrm>
          <a:prstGeom prst="rect">
            <a:avLst/>
          </a:prstGeom>
        </p:spPr>
      </p:pic>
      <p:sp>
        <p:nvSpPr>
          <p:cNvPr id="4" name="Subtitle 2">
            <a:extLst>
              <a:ext uri="{FF2B5EF4-FFF2-40B4-BE49-F238E27FC236}">
                <a16:creationId xmlns:a16="http://schemas.microsoft.com/office/drawing/2014/main" id="{BBB9D723-6514-49C1-9586-06041BD6DD62}"/>
              </a:ext>
            </a:extLst>
          </p:cNvPr>
          <p:cNvSpPr txBox="1">
            <a:spLocks/>
          </p:cNvSpPr>
          <p:nvPr/>
        </p:nvSpPr>
        <p:spPr>
          <a:xfrm>
            <a:off x="2375756" y="152636"/>
            <a:ext cx="5328592" cy="648072"/>
          </a:xfrm>
          <a:prstGeom prst="rect">
            <a:avLst/>
          </a:prstGeom>
        </p:spPr>
        <p:txBody>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buNone/>
            </a:pPr>
            <a:r>
              <a:rPr lang="en-US" b="1" kern="0" dirty="0"/>
              <a:t>E2V DEVELOPMENTS</a:t>
            </a:r>
          </a:p>
          <a:p>
            <a:pPr marL="0" indent="0">
              <a:buNone/>
            </a:pPr>
            <a:endParaRPr lang="en-US" b="1" kern="0" dirty="0"/>
          </a:p>
        </p:txBody>
      </p:sp>
      <p:sp>
        <p:nvSpPr>
          <p:cNvPr id="5" name="Rectangle 4">
            <a:extLst>
              <a:ext uri="{FF2B5EF4-FFF2-40B4-BE49-F238E27FC236}">
                <a16:creationId xmlns:a16="http://schemas.microsoft.com/office/drawing/2014/main" id="{2CE0C68C-2A7C-4768-B659-55E23B6F98BB}"/>
              </a:ext>
            </a:extLst>
          </p:cNvPr>
          <p:cNvSpPr/>
          <p:nvPr/>
        </p:nvSpPr>
        <p:spPr>
          <a:xfrm>
            <a:off x="35496" y="1268760"/>
            <a:ext cx="3744416" cy="3003386"/>
          </a:xfrm>
          <a:prstGeom prst="rect">
            <a:avLst/>
          </a:prstGeom>
        </p:spPr>
        <p:txBody>
          <a:bodyPr wrap="square">
            <a:spAutoFit/>
          </a:bodyPr>
          <a:lstStyle/>
          <a:p>
            <a:pPr>
              <a:lnSpc>
                <a:spcPts val="1265"/>
              </a:lnSpc>
            </a:pPr>
            <a:r>
              <a:rPr lang="en-US" dirty="0">
                <a:latin typeface="Arial" panose="020B0604020202020204" pitchFamily="34" charset="0"/>
              </a:rPr>
              <a:t> </a:t>
            </a:r>
            <a:r>
              <a:rPr lang="en-US" b="1" dirty="0">
                <a:latin typeface="Arial" panose="020B0604020202020204" pitchFamily="34" charset="0"/>
              </a:rPr>
              <a:t>Minimum scope demonstrator:</a:t>
            </a:r>
          </a:p>
          <a:p>
            <a:pPr marL="57150" indent="-285750">
              <a:lnSpc>
                <a:spcPts val="1265"/>
              </a:lnSpc>
              <a:buFont typeface="Arial" panose="020B0604020202020204" pitchFamily="34" charset="0"/>
              <a:buChar char="•"/>
            </a:pPr>
            <a:r>
              <a:rPr lang="en-US" b="1" dirty="0">
                <a:latin typeface="Arial" panose="020B0604020202020204" pitchFamily="34" charset="0"/>
              </a:rPr>
              <a:t>CCD30-11, </a:t>
            </a:r>
            <a:r>
              <a:rPr lang="en-US" b="1" dirty="0" err="1">
                <a:latin typeface="Arial" panose="020B0604020202020204" pitchFamily="34" charset="0"/>
              </a:rPr>
              <a:t>frontfaced</a:t>
            </a:r>
            <a:r>
              <a:rPr lang="en-US" b="1" dirty="0">
                <a:latin typeface="Arial" panose="020B0604020202020204" pitchFamily="34" charset="0"/>
              </a:rPr>
              <a:t>, </a:t>
            </a:r>
          </a:p>
          <a:p>
            <a:pPr marL="57150" indent="-285750">
              <a:lnSpc>
                <a:spcPts val="1265"/>
              </a:lnSpc>
              <a:buFont typeface="Arial" panose="020B0604020202020204" pitchFamily="34" charset="0"/>
              <a:buChar char="•"/>
            </a:pPr>
            <a:r>
              <a:rPr lang="en-US" b="1" dirty="0">
                <a:latin typeface="Arial" panose="020B0604020202020204" pitchFamily="34" charset="0"/>
              </a:rPr>
              <a:t>thinned to 150 um  </a:t>
            </a:r>
          </a:p>
          <a:p>
            <a:pPr marL="57150" indent="-285750">
              <a:lnSpc>
                <a:spcPts val="1265"/>
              </a:lnSpc>
              <a:buFont typeface="Arial" panose="020B0604020202020204" pitchFamily="34" charset="0"/>
              <a:buChar char="•"/>
            </a:pPr>
            <a:r>
              <a:rPr lang="en-US" b="1" dirty="0">
                <a:latin typeface="Arial" panose="020B0604020202020204" pitchFamily="34" charset="0"/>
              </a:rPr>
              <a:t>[1024 X 256; 27 * 7 mm]</a:t>
            </a:r>
            <a:endParaRPr lang="en-US" b="1" dirty="0"/>
          </a:p>
          <a:p>
            <a:pPr marL="285750" indent="-285750">
              <a:lnSpc>
                <a:spcPts val="1265"/>
              </a:lnSpc>
              <a:buFont typeface="Arial" panose="020B0604020202020204" pitchFamily="34" charset="0"/>
              <a:buChar char="•"/>
            </a:pPr>
            <a:r>
              <a:rPr lang="en-US" b="1" dirty="0">
                <a:latin typeface="Arial" panose="020B0604020202020204" pitchFamily="34" charset="0"/>
              </a:rPr>
              <a:t>Ceramic package with curved insert</a:t>
            </a:r>
          </a:p>
          <a:p>
            <a:pPr marL="285750" indent="-285750">
              <a:lnSpc>
                <a:spcPts val="1265"/>
              </a:lnSpc>
              <a:buFont typeface="Arial" panose="020B0604020202020204" pitchFamily="34" charset="0"/>
              <a:buChar char="•"/>
            </a:pPr>
            <a:endParaRPr lang="en-US" b="1" dirty="0"/>
          </a:p>
          <a:p>
            <a:pPr marL="285750" indent="-285750">
              <a:lnSpc>
                <a:spcPts val="1265"/>
              </a:lnSpc>
              <a:buFont typeface="Arial" panose="020B0604020202020204" pitchFamily="34" charset="0"/>
              <a:buChar char="•"/>
            </a:pPr>
            <a:r>
              <a:rPr lang="en-US" b="1" dirty="0">
                <a:latin typeface="Arial" panose="020B0604020202020204" pitchFamily="34" charset="0"/>
              </a:rPr>
              <a:t>Cylindrical Curvature exclusively </a:t>
            </a:r>
          </a:p>
          <a:p>
            <a:pPr marL="285750" indent="-285750">
              <a:lnSpc>
                <a:spcPts val="1265"/>
              </a:lnSpc>
              <a:buFont typeface="Arial" panose="020B0604020202020204" pitchFamily="34" charset="0"/>
              <a:buChar char="•"/>
            </a:pPr>
            <a:r>
              <a:rPr lang="en-US" b="1" dirty="0">
                <a:latin typeface="Arial" panose="020B0604020202020204" pitchFamily="34" charset="0"/>
              </a:rPr>
              <a:t>Curvature Radius = 7 cm</a:t>
            </a:r>
            <a:endParaRPr lang="en-US" b="1" dirty="0"/>
          </a:p>
          <a:p>
            <a:pPr marL="285750" indent="-285750">
              <a:lnSpc>
                <a:spcPts val="1265"/>
              </a:lnSpc>
              <a:buFont typeface="Arial" panose="020B0604020202020204" pitchFamily="34" charset="0"/>
              <a:buChar char="•"/>
            </a:pPr>
            <a:endParaRPr lang="en-US" b="1" dirty="0">
              <a:latin typeface="Arial" panose="020B0604020202020204" pitchFamily="34" charset="0"/>
            </a:endParaRPr>
          </a:p>
          <a:p>
            <a:pPr marL="285750" indent="-285750">
              <a:lnSpc>
                <a:spcPts val="1265"/>
              </a:lnSpc>
              <a:buFont typeface="Arial" panose="020B0604020202020204" pitchFamily="34" charset="0"/>
              <a:buChar char="•"/>
            </a:pPr>
            <a:r>
              <a:rPr lang="en-US" b="1" dirty="0">
                <a:latin typeface="Arial" panose="020B0604020202020204" pitchFamily="34" charset="0"/>
              </a:rPr>
              <a:t>Several devices have been made,</a:t>
            </a:r>
            <a:endParaRPr lang="en-US" b="1" dirty="0"/>
          </a:p>
          <a:p>
            <a:pPr marL="57150" indent="-285750">
              <a:lnSpc>
                <a:spcPts val="1265"/>
              </a:lnSpc>
              <a:buFont typeface="Arial" panose="020B0604020202020204" pitchFamily="34" charset="0"/>
              <a:buChar char="•"/>
            </a:pPr>
            <a:r>
              <a:rPr lang="en-US" b="1" dirty="0">
                <a:latin typeface="Arial" panose="020B0604020202020204" pitchFamily="34" charset="0"/>
              </a:rPr>
              <a:t>More deliverable devices in progress;</a:t>
            </a:r>
          </a:p>
        </p:txBody>
      </p:sp>
      <p:sp>
        <p:nvSpPr>
          <p:cNvPr id="6" name="Rectangle 5">
            <a:extLst>
              <a:ext uri="{FF2B5EF4-FFF2-40B4-BE49-F238E27FC236}">
                <a16:creationId xmlns:a16="http://schemas.microsoft.com/office/drawing/2014/main" id="{AFBD7EF5-6BCE-415F-992E-4CBD373B3ACD}"/>
              </a:ext>
            </a:extLst>
          </p:cNvPr>
          <p:cNvSpPr/>
          <p:nvPr/>
        </p:nvSpPr>
        <p:spPr>
          <a:xfrm>
            <a:off x="1475656" y="1988840"/>
            <a:ext cx="3744416" cy="259045"/>
          </a:xfrm>
          <a:prstGeom prst="rect">
            <a:avLst/>
          </a:prstGeom>
        </p:spPr>
        <p:txBody>
          <a:bodyPr wrap="square">
            <a:spAutoFit/>
          </a:bodyPr>
          <a:lstStyle/>
          <a:p>
            <a:pPr>
              <a:lnSpc>
                <a:spcPts val="1265"/>
              </a:lnSpc>
            </a:pPr>
            <a:r>
              <a:rPr lang="en-US" dirty="0">
                <a:latin typeface="Arial" panose="020B0604020202020204" pitchFamily="34" charset="0"/>
              </a:rPr>
              <a:t> </a:t>
            </a:r>
            <a:endParaRPr lang="en-US" dirty="0"/>
          </a:p>
        </p:txBody>
      </p:sp>
      <p:sp>
        <p:nvSpPr>
          <p:cNvPr id="7" name="Rectangle 6">
            <a:extLst>
              <a:ext uri="{FF2B5EF4-FFF2-40B4-BE49-F238E27FC236}">
                <a16:creationId xmlns:a16="http://schemas.microsoft.com/office/drawing/2014/main" id="{9D8F1B76-1B9D-4945-8842-41925154864D}"/>
              </a:ext>
            </a:extLst>
          </p:cNvPr>
          <p:cNvSpPr/>
          <p:nvPr/>
        </p:nvSpPr>
        <p:spPr>
          <a:xfrm>
            <a:off x="179512" y="4881479"/>
            <a:ext cx="8784976" cy="579646"/>
          </a:xfrm>
          <a:prstGeom prst="rect">
            <a:avLst/>
          </a:prstGeom>
        </p:spPr>
        <p:txBody>
          <a:bodyPr wrap="square">
            <a:spAutoFit/>
          </a:bodyPr>
          <a:lstStyle/>
          <a:p>
            <a:pPr>
              <a:lnSpc>
                <a:spcPts val="1265"/>
              </a:lnSpc>
            </a:pPr>
            <a:r>
              <a:rPr lang="en-US" sz="2000" b="1" dirty="0">
                <a:latin typeface="Arial" panose="020B0604020202020204" pitchFamily="34" charset="0"/>
              </a:rPr>
              <a:t>Very m</a:t>
            </a:r>
            <a:r>
              <a:rPr lang="en-US" sz="2000" b="1" dirty="0"/>
              <a:t>uch appreciated that e2v / Teledyne work experimentally on this, </a:t>
            </a:r>
          </a:p>
          <a:p>
            <a:pPr>
              <a:lnSpc>
                <a:spcPts val="1265"/>
              </a:lnSpc>
            </a:pPr>
            <a:r>
              <a:rPr lang="en-US" sz="2000" b="1" dirty="0"/>
              <a:t>but we really need 3D Curvature for all our examined applications </a:t>
            </a:r>
          </a:p>
        </p:txBody>
      </p:sp>
    </p:spTree>
    <p:extLst>
      <p:ext uri="{BB962C8B-B14F-4D97-AF65-F5344CB8AC3E}">
        <p14:creationId xmlns:p14="http://schemas.microsoft.com/office/powerpoint/2010/main" val="148830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90DD2712-AE24-4469-B4E9-DDC934CB1233}"/>
              </a:ext>
            </a:extLst>
          </p:cNvPr>
          <p:cNvSpPr txBox="1">
            <a:spLocks/>
          </p:cNvSpPr>
          <p:nvPr/>
        </p:nvSpPr>
        <p:spPr>
          <a:xfrm>
            <a:off x="2063778" y="188640"/>
            <a:ext cx="6480720" cy="648072"/>
          </a:xfrm>
          <a:prstGeom prst="rect">
            <a:avLst/>
          </a:prstGeom>
        </p:spPr>
        <p:txBody>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buNone/>
            </a:pPr>
            <a:r>
              <a:rPr lang="en-US" b="1" kern="0" dirty="0"/>
              <a:t>APPLE DEVELOPMENTS</a:t>
            </a:r>
          </a:p>
          <a:p>
            <a:pPr marL="0" indent="0">
              <a:buNone/>
            </a:pPr>
            <a:endParaRPr lang="en-US" b="1" kern="0" dirty="0"/>
          </a:p>
        </p:txBody>
      </p:sp>
      <p:pic>
        <p:nvPicPr>
          <p:cNvPr id="3" name="Picture 2"/>
          <p:cNvPicPr>
            <a:picLocks noChangeAspect="1"/>
          </p:cNvPicPr>
          <p:nvPr/>
        </p:nvPicPr>
        <p:blipFill>
          <a:blip r:embed="rId3"/>
          <a:stretch>
            <a:fillRect/>
          </a:stretch>
        </p:blipFill>
        <p:spPr>
          <a:xfrm rot="5400000">
            <a:off x="582831" y="1310934"/>
            <a:ext cx="2990407" cy="365729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677861" y="1388394"/>
            <a:ext cx="2391308" cy="3323110"/>
          </a:xfrm>
          <a:prstGeom prst="rect">
            <a:avLst/>
          </a:prstGeom>
        </p:spPr>
      </p:pic>
      <p:sp>
        <p:nvSpPr>
          <p:cNvPr id="5" name="Rectangle 4">
            <a:extLst/>
          </p:cNvPr>
          <p:cNvSpPr/>
          <p:nvPr/>
        </p:nvSpPr>
        <p:spPr>
          <a:xfrm>
            <a:off x="107504" y="4957974"/>
            <a:ext cx="9505056" cy="610424"/>
          </a:xfrm>
          <a:prstGeom prst="rect">
            <a:avLst/>
          </a:prstGeom>
        </p:spPr>
        <p:txBody>
          <a:bodyPr wrap="square">
            <a:spAutoFit/>
          </a:bodyPr>
          <a:lstStyle/>
          <a:p>
            <a:pPr>
              <a:lnSpc>
                <a:spcPts val="1265"/>
              </a:lnSpc>
            </a:pPr>
            <a:r>
              <a:rPr lang="en-US" sz="2400" b="1" dirty="0">
                <a:latin typeface="+mj-lt"/>
              </a:rPr>
              <a:t>Flat camera design: smartphones, laptops, tablets</a:t>
            </a:r>
          </a:p>
          <a:p>
            <a:pPr>
              <a:lnSpc>
                <a:spcPts val="1265"/>
              </a:lnSpc>
            </a:pPr>
            <a:r>
              <a:rPr lang="en-US" sz="2400" b="1" dirty="0">
                <a:latin typeface="+mj-lt"/>
              </a:rPr>
              <a:t>Focal length within ~ 20 % of Radius of Curvature of detector</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1" y="933178"/>
            <a:ext cx="6336704" cy="614734"/>
          </a:xfrm>
          <a:prstGeom prst="rect">
            <a:avLst/>
          </a:prstGeom>
        </p:spPr>
      </p:pic>
    </p:spTree>
    <p:extLst>
      <p:ext uri="{BB962C8B-B14F-4D97-AF65-F5344CB8AC3E}">
        <p14:creationId xmlns:p14="http://schemas.microsoft.com/office/powerpoint/2010/main" val="39319495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90DD2712-AE24-4469-B4E9-DDC934CB1233}"/>
              </a:ext>
            </a:extLst>
          </p:cNvPr>
          <p:cNvSpPr txBox="1">
            <a:spLocks/>
          </p:cNvSpPr>
          <p:nvPr/>
        </p:nvSpPr>
        <p:spPr>
          <a:xfrm>
            <a:off x="1043608" y="260648"/>
            <a:ext cx="7632848" cy="648072"/>
          </a:xfrm>
          <a:prstGeom prst="rect">
            <a:avLst/>
          </a:prstGeom>
        </p:spPr>
        <p:txBody>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buNone/>
            </a:pPr>
            <a:r>
              <a:rPr lang="en-US" b="1" kern="0" dirty="0"/>
              <a:t>MICROSOFT / </a:t>
            </a:r>
            <a:r>
              <a:rPr lang="en-US" b="1" kern="0" dirty="0" err="1"/>
              <a:t>HRL</a:t>
            </a:r>
            <a:r>
              <a:rPr lang="en-US" b="1" kern="0" dirty="0"/>
              <a:t>* DEVELOPMENTS</a:t>
            </a:r>
          </a:p>
          <a:p>
            <a:pPr marL="0" indent="0">
              <a:buNone/>
            </a:pPr>
            <a:r>
              <a:rPr lang="en-US" sz="1400" b="1" kern="0" dirty="0"/>
              <a:t>(originated from Hughes Research Laboratories)</a:t>
            </a:r>
          </a:p>
        </p:txBody>
      </p:sp>
      <p:pic>
        <p:nvPicPr>
          <p:cNvPr id="4" name="Picture 3">
            <a:extLst>
              <a:ext uri="{FF2B5EF4-FFF2-40B4-BE49-F238E27FC236}">
                <a16:creationId xmlns:a16="http://schemas.microsoft.com/office/drawing/2014/main" id="{1E6E8578-67CE-49B4-B7C7-11A641CCF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410819"/>
            <a:ext cx="7668344" cy="3286433"/>
          </a:xfrm>
          <a:prstGeom prst="rect">
            <a:avLst/>
          </a:prstGeom>
        </p:spPr>
      </p:pic>
      <p:sp>
        <p:nvSpPr>
          <p:cNvPr id="3" name="Rectangle 2"/>
          <p:cNvSpPr/>
          <p:nvPr/>
        </p:nvSpPr>
        <p:spPr>
          <a:xfrm>
            <a:off x="616945" y="1412776"/>
            <a:ext cx="7128792" cy="707886"/>
          </a:xfrm>
          <a:prstGeom prst="rect">
            <a:avLst/>
          </a:prstGeom>
        </p:spPr>
        <p:txBody>
          <a:bodyPr wrap="square">
            <a:spAutoFit/>
          </a:bodyPr>
          <a:lstStyle/>
          <a:p>
            <a:r>
              <a:rPr lang="en-US" sz="1600" dirty="0">
                <a:latin typeface="Arial" panose="020B0604020202020204" pitchFamily="34" charset="0"/>
              </a:rPr>
              <a:t>Brian Guenther et al.: Highly curved image sensors: a practical </a:t>
            </a:r>
          </a:p>
          <a:p>
            <a:r>
              <a:rPr lang="en-US" sz="1600" dirty="0">
                <a:latin typeface="Arial" panose="020B0604020202020204" pitchFamily="34" charset="0"/>
              </a:rPr>
              <a:t>approach for improved optical performance, June 2017, Optics Express</a:t>
            </a:r>
            <a:endParaRPr lang="en-US" sz="1600" dirty="0">
              <a:effectLst/>
              <a:latin typeface="Arial" panose="020B0604020202020204" pitchFamily="34" charset="0"/>
            </a:endParaRPr>
          </a:p>
        </p:txBody>
      </p:sp>
    </p:spTree>
    <p:extLst>
      <p:ext uri="{BB962C8B-B14F-4D97-AF65-F5344CB8AC3E}">
        <p14:creationId xmlns:p14="http://schemas.microsoft.com/office/powerpoint/2010/main" val="3628223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284984"/>
            <a:ext cx="6912768" cy="2360275"/>
          </a:xfrm>
          <a:prstGeom prst="rect">
            <a:avLst/>
          </a:prstGeom>
        </p:spPr>
      </p:pic>
      <p:sp>
        <p:nvSpPr>
          <p:cNvPr id="6" name="Subtitle 2">
            <a:extLst/>
          </p:cNvPr>
          <p:cNvSpPr txBox="1">
            <a:spLocks/>
          </p:cNvSpPr>
          <p:nvPr/>
        </p:nvSpPr>
        <p:spPr>
          <a:xfrm>
            <a:off x="611560" y="146467"/>
            <a:ext cx="8100392" cy="648072"/>
          </a:xfrm>
          <a:prstGeom prst="rect">
            <a:avLst/>
          </a:prstGeom>
        </p:spPr>
        <p:txBody>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buNone/>
            </a:pPr>
            <a:r>
              <a:rPr lang="en-US" b="1" kern="0" dirty="0"/>
              <a:t>MICROSOFT / </a:t>
            </a:r>
            <a:r>
              <a:rPr lang="en-US" b="1" kern="0" dirty="0" err="1"/>
              <a:t>HRL</a:t>
            </a:r>
            <a:r>
              <a:rPr lang="en-US" b="1" kern="0" dirty="0"/>
              <a:t> DEVELOPMENTS (2)</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 r="-1530" b="23490"/>
          <a:stretch/>
        </p:blipFill>
        <p:spPr>
          <a:xfrm>
            <a:off x="335650" y="829862"/>
            <a:ext cx="5544617" cy="2321002"/>
          </a:xfrm>
          <a:prstGeom prst="rect">
            <a:avLst/>
          </a:prstGeom>
        </p:spPr>
      </p:pic>
    </p:spTree>
    <p:extLst>
      <p:ext uri="{BB962C8B-B14F-4D97-AF65-F5344CB8AC3E}">
        <p14:creationId xmlns:p14="http://schemas.microsoft.com/office/powerpoint/2010/main" val="4172387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2105" b="24507"/>
          <a:stretch/>
        </p:blipFill>
        <p:spPr>
          <a:xfrm>
            <a:off x="107504" y="2852936"/>
            <a:ext cx="4864397" cy="2808312"/>
          </a:xfrm>
          <a:prstGeom prst="rect">
            <a:avLst/>
          </a:prstGeom>
        </p:spPr>
      </p:pic>
      <p:sp>
        <p:nvSpPr>
          <p:cNvPr id="3" name="Rectangle 2"/>
          <p:cNvSpPr/>
          <p:nvPr/>
        </p:nvSpPr>
        <p:spPr>
          <a:xfrm>
            <a:off x="5148064" y="692696"/>
            <a:ext cx="3888432" cy="5478423"/>
          </a:xfrm>
          <a:prstGeom prst="rect">
            <a:avLst/>
          </a:prstGeom>
        </p:spPr>
        <p:txBody>
          <a:bodyPr wrap="square">
            <a:spAutoFit/>
          </a:bodyPr>
          <a:lstStyle/>
          <a:p>
            <a:r>
              <a:rPr lang="en-US" sz="2000" b="1" dirty="0">
                <a:latin typeface="Times New Roman" panose="02020603050405020304" pitchFamily="18" charset="0"/>
              </a:rPr>
              <a:t>CMOS back side illuminated 18 megapixel CMOS sensor (</a:t>
            </a:r>
            <a:r>
              <a:rPr lang="en-US" sz="2000" b="1" dirty="0" err="1">
                <a:latin typeface="Times New Roman" panose="02020603050405020304" pitchFamily="18" charset="0"/>
              </a:rPr>
              <a:t>Aptina</a:t>
            </a:r>
            <a:r>
              <a:rPr lang="en-US" sz="2000" b="1" dirty="0">
                <a:latin typeface="Times New Roman" panose="02020603050405020304" pitchFamily="18" charset="0"/>
              </a:rPr>
              <a:t> AR1820HS)</a:t>
            </a:r>
          </a:p>
          <a:p>
            <a:r>
              <a:rPr lang="en-US" sz="2000" b="1" dirty="0">
                <a:latin typeface="Times New Roman" panose="02020603050405020304" pitchFamily="18" charset="0"/>
              </a:rPr>
              <a:t> 1.25 </a:t>
            </a:r>
            <a:r>
              <a:rPr lang="en-US" sz="2000" b="1" dirty="0" err="1">
                <a:latin typeface="Times New Roman" panose="02020603050405020304" pitchFamily="18" charset="0"/>
              </a:rPr>
              <a:t>μm</a:t>
            </a:r>
            <a:r>
              <a:rPr lang="en-US" sz="2000" b="1" dirty="0">
                <a:latin typeface="Times New Roman" panose="02020603050405020304" pitchFamily="18" charset="0"/>
              </a:rPr>
              <a:t> pixel; the light sensitive area 6.1 x 4.6 mm. thinned to 16 </a:t>
            </a:r>
            <a:r>
              <a:rPr lang="en-US" sz="2000" b="1" dirty="0" err="1">
                <a:latin typeface="Times New Roman" panose="02020603050405020304" pitchFamily="18" charset="0"/>
              </a:rPr>
              <a:t>μm</a:t>
            </a:r>
            <a:endParaRPr lang="en-US" sz="2000" b="1" dirty="0">
              <a:latin typeface="Times New Roman" panose="02020603050405020304" pitchFamily="18" charset="0"/>
            </a:endParaRPr>
          </a:p>
          <a:p>
            <a:r>
              <a:rPr lang="en-US" sz="2000" b="1" dirty="0">
                <a:latin typeface="Times New Roman" panose="02020603050405020304" pitchFamily="18" charset="0"/>
              </a:rPr>
              <a:t>General curvature radius between 24.6 and 16.7 mm, </a:t>
            </a:r>
          </a:p>
          <a:p>
            <a:r>
              <a:rPr lang="en-US" sz="2000" b="1" dirty="0">
                <a:latin typeface="Times New Roman" panose="02020603050405020304" pitchFamily="18" charset="0"/>
              </a:rPr>
              <a:t>18.74 mm radius for camera </a:t>
            </a:r>
          </a:p>
          <a:p>
            <a:r>
              <a:rPr lang="en-US" sz="2000" b="1" dirty="0">
                <a:latin typeface="Times New Roman" panose="02020603050405020304" pitchFamily="18" charset="0"/>
              </a:rPr>
              <a:t>dies </a:t>
            </a:r>
            <a:r>
              <a:rPr lang="en-US" sz="2000" b="1" dirty="0" err="1">
                <a:latin typeface="Times New Roman" panose="02020603050405020304" pitchFamily="18" charset="0"/>
              </a:rPr>
              <a:t>bondig</a:t>
            </a:r>
            <a:r>
              <a:rPr lang="en-US" sz="2000" b="1" dirty="0">
                <a:latin typeface="Times New Roman" panose="02020603050405020304" pitchFamily="18" charset="0"/>
              </a:rPr>
              <a:t> to mold surface using an epoxy adhesive  / solder, </a:t>
            </a:r>
          </a:p>
          <a:p>
            <a:r>
              <a:rPr lang="en-US" sz="2000" b="1" dirty="0">
                <a:latin typeface="Times New Roman" panose="02020603050405020304" pitchFamily="18" charset="0"/>
              </a:rPr>
              <a:t>Deviations from the targeted radius of curvature of 0.3 </a:t>
            </a:r>
            <a:r>
              <a:rPr lang="en-US" sz="2000" b="1" dirty="0" err="1">
                <a:latin typeface="Times New Roman" panose="02020603050405020304" pitchFamily="18" charset="0"/>
              </a:rPr>
              <a:t>μm</a:t>
            </a:r>
            <a:r>
              <a:rPr lang="en-US" sz="2000" b="1" dirty="0">
                <a:latin typeface="Times New Roman" panose="02020603050405020304" pitchFamily="18" charset="0"/>
              </a:rPr>
              <a:t> RMS and 2.2μm peak to valley, measured interferometrically</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565" b="39381"/>
          <a:stretch/>
        </p:blipFill>
        <p:spPr>
          <a:xfrm>
            <a:off x="107504" y="1052736"/>
            <a:ext cx="4505008" cy="1584176"/>
          </a:xfrm>
          <a:prstGeom prst="rect">
            <a:avLst/>
          </a:prstGeom>
        </p:spPr>
      </p:pic>
      <p:sp>
        <p:nvSpPr>
          <p:cNvPr id="6" name="Subtitle 2">
            <a:extLst/>
          </p:cNvPr>
          <p:cNvSpPr txBox="1">
            <a:spLocks/>
          </p:cNvSpPr>
          <p:nvPr/>
        </p:nvSpPr>
        <p:spPr>
          <a:xfrm>
            <a:off x="611560" y="146467"/>
            <a:ext cx="8100392" cy="648072"/>
          </a:xfrm>
          <a:prstGeom prst="rect">
            <a:avLst/>
          </a:prstGeom>
        </p:spPr>
        <p:txBody>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buNone/>
            </a:pPr>
            <a:r>
              <a:rPr lang="en-US" b="1" kern="0" dirty="0"/>
              <a:t>MICROSOFT / </a:t>
            </a:r>
            <a:r>
              <a:rPr lang="en-US" b="1" kern="0" dirty="0" err="1"/>
              <a:t>HRL</a:t>
            </a:r>
            <a:r>
              <a:rPr lang="en-US" b="1" kern="0" dirty="0"/>
              <a:t> DEVELOPMENTS (3)</a:t>
            </a:r>
          </a:p>
        </p:txBody>
      </p:sp>
    </p:spTree>
    <p:extLst>
      <p:ext uri="{BB962C8B-B14F-4D97-AF65-F5344CB8AC3E}">
        <p14:creationId xmlns:p14="http://schemas.microsoft.com/office/powerpoint/2010/main" val="2605034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p:cNvPr>
          <p:cNvSpPr txBox="1">
            <a:spLocks/>
          </p:cNvSpPr>
          <p:nvPr/>
        </p:nvSpPr>
        <p:spPr>
          <a:xfrm>
            <a:off x="251520" y="116632"/>
            <a:ext cx="8784976" cy="648072"/>
          </a:xfrm>
          <a:prstGeom prst="rect">
            <a:avLst/>
          </a:prstGeom>
        </p:spPr>
        <p:txBody>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buNone/>
            </a:pPr>
            <a:endParaRPr lang="en-US" sz="1600" b="1" dirty="0"/>
          </a:p>
          <a:p>
            <a:pPr marL="0" indent="0">
              <a:buNone/>
            </a:pPr>
            <a:endParaRPr lang="en-US" sz="1600" b="1" kern="0" dirty="0"/>
          </a:p>
          <a:p>
            <a:endParaRPr lang="en-US" sz="2400" b="1" kern="0" dirty="0"/>
          </a:p>
          <a:p>
            <a:r>
              <a:rPr lang="en-US" sz="2400" b="1" kern="0" dirty="0"/>
              <a:t>Have done “their homework” to compare to literature and results, theoretically and practically</a:t>
            </a:r>
          </a:p>
          <a:p>
            <a:r>
              <a:rPr lang="en-US" sz="2400" b="1" kern="0" dirty="0"/>
              <a:t>High curvature and high accuracy</a:t>
            </a:r>
          </a:p>
          <a:p>
            <a:r>
              <a:rPr lang="en-US" sz="2400" b="1" kern="0" dirty="0"/>
              <a:t>New process </a:t>
            </a:r>
            <a:r>
              <a:rPr lang="en-US" sz="2400" b="1" kern="0" dirty="0" err="1"/>
              <a:t>wih</a:t>
            </a:r>
            <a:r>
              <a:rPr lang="en-US" sz="2400" b="1" kern="0" dirty="0"/>
              <a:t> movable die edges, such as to </a:t>
            </a:r>
            <a:r>
              <a:rPr lang="en-US" sz="2400" b="1" kern="0" dirty="0" err="1"/>
              <a:t>surpress</a:t>
            </a:r>
            <a:r>
              <a:rPr lang="en-US" sz="2400" b="1" kern="0" dirty="0"/>
              <a:t> tensile stress, rather foster compression</a:t>
            </a:r>
          </a:p>
          <a:p>
            <a:r>
              <a:rPr lang="en-US" sz="2400" b="1" kern="0" dirty="0"/>
              <a:t>Optical System performance measured in comparison with Canon 1Ds with 50mm / F 1.2 (FF) with small curved sensor and special optics: </a:t>
            </a:r>
            <a:r>
              <a:rPr lang="en-US" sz="2400" b="1" kern="0" dirty="0" err="1"/>
              <a:t>Vignetting</a:t>
            </a:r>
            <a:r>
              <a:rPr lang="en-US" sz="2400" b="1" kern="0" dirty="0"/>
              <a:t> and sharpness especially in corners are outperformed (!)</a:t>
            </a:r>
          </a:p>
          <a:p>
            <a:r>
              <a:rPr lang="en-US" sz="2400" b="1" kern="0" dirty="0"/>
              <a:t>Claim that </a:t>
            </a:r>
            <a:r>
              <a:rPr lang="en-US" sz="2400" b="1" kern="0" dirty="0" err="1"/>
              <a:t>proess</a:t>
            </a:r>
            <a:r>
              <a:rPr lang="en-US" sz="2400" b="1" kern="0" dirty="0"/>
              <a:t> is </a:t>
            </a:r>
            <a:r>
              <a:rPr lang="en-US" sz="2400" b="1" kern="0" dirty="0" err="1"/>
              <a:t>scaleable</a:t>
            </a:r>
            <a:r>
              <a:rPr lang="en-US" sz="2400" b="1" kern="0" dirty="0"/>
              <a:t> to any die size </a:t>
            </a:r>
            <a:r>
              <a:rPr lang="en-US" sz="2400" b="1" kern="0" dirty="0" err="1"/>
              <a:t>nd</a:t>
            </a:r>
            <a:r>
              <a:rPr lang="en-US" sz="2400" b="1" kern="0" dirty="0"/>
              <a:t> curvature at high curvature accuracy and mass production compliant.</a:t>
            </a:r>
            <a:br>
              <a:rPr lang="en-US" sz="2400" b="1" kern="0" dirty="0"/>
            </a:br>
            <a:endParaRPr lang="en-US" sz="2400" b="1" kern="0" dirty="0"/>
          </a:p>
          <a:p>
            <a:pPr marL="0" indent="0">
              <a:buNone/>
            </a:pPr>
            <a:endParaRPr lang="en-US" b="1" kern="0" dirty="0"/>
          </a:p>
        </p:txBody>
      </p:sp>
      <p:sp>
        <p:nvSpPr>
          <p:cNvPr id="3" name="Subtitle 2">
            <a:extLst/>
          </p:cNvPr>
          <p:cNvSpPr txBox="1">
            <a:spLocks/>
          </p:cNvSpPr>
          <p:nvPr/>
        </p:nvSpPr>
        <p:spPr>
          <a:xfrm>
            <a:off x="611560" y="146467"/>
            <a:ext cx="8100392" cy="648072"/>
          </a:xfrm>
          <a:prstGeom prst="rect">
            <a:avLst/>
          </a:prstGeom>
        </p:spPr>
        <p:txBody>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buNone/>
            </a:pPr>
            <a:r>
              <a:rPr lang="en-US" b="1" kern="0" dirty="0"/>
              <a:t>MICROSOFT / </a:t>
            </a:r>
            <a:r>
              <a:rPr lang="en-US" b="1" kern="0" dirty="0" err="1"/>
              <a:t>HRL</a:t>
            </a:r>
            <a:r>
              <a:rPr lang="en-US" b="1" kern="0" dirty="0"/>
              <a:t> DEVELOPMENTS (4)</a:t>
            </a:r>
          </a:p>
        </p:txBody>
      </p:sp>
    </p:spTree>
    <p:extLst>
      <p:ext uri="{BB962C8B-B14F-4D97-AF65-F5344CB8AC3E}">
        <p14:creationId xmlns:p14="http://schemas.microsoft.com/office/powerpoint/2010/main" val="1259570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B9D723-6514-49C1-9586-06041BD6DD62}"/>
              </a:ext>
            </a:extLst>
          </p:cNvPr>
          <p:cNvSpPr txBox="1">
            <a:spLocks/>
          </p:cNvSpPr>
          <p:nvPr/>
        </p:nvSpPr>
        <p:spPr>
          <a:xfrm>
            <a:off x="1115616" y="72178"/>
            <a:ext cx="7488832" cy="648072"/>
          </a:xfrm>
          <a:prstGeom prst="rect">
            <a:avLst/>
          </a:prstGeom>
        </p:spPr>
        <p:txBody>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buNone/>
            </a:pPr>
            <a:r>
              <a:rPr lang="en-US" b="1" kern="0" dirty="0"/>
              <a:t>SONY “ASTRO” DEVELOPMENTS (1)</a:t>
            </a:r>
            <a:endParaRPr lang="en-US" sz="1400" dirty="0"/>
          </a:p>
          <a:p>
            <a:endParaRPr lang="en-US" sz="1400" b="1" kern="0" dirty="0"/>
          </a:p>
          <a:p>
            <a:endParaRPr lang="en-US" b="1" kern="0" dirty="0"/>
          </a:p>
        </p:txBody>
      </p:sp>
      <p:pic>
        <p:nvPicPr>
          <p:cNvPr id="5" name="Picture 4">
            <a:extLst>
              <a:ext uri="{FF2B5EF4-FFF2-40B4-BE49-F238E27FC236}">
                <a16:creationId xmlns:a16="http://schemas.microsoft.com/office/drawing/2014/main" id="{D9ACBCE9-72D8-43FA-8C12-A7CB4FBD0D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t="14934" r="7879" b="-1329"/>
          <a:stretch/>
        </p:blipFill>
        <p:spPr>
          <a:xfrm>
            <a:off x="35496" y="720250"/>
            <a:ext cx="4392488" cy="5287254"/>
          </a:xfrm>
          <a:prstGeom prst="rect">
            <a:avLst/>
          </a:prstGeom>
        </p:spPr>
      </p:pic>
      <p:sp>
        <p:nvSpPr>
          <p:cNvPr id="6" name="Oval 5">
            <a:extLst>
              <a:ext uri="{FF2B5EF4-FFF2-40B4-BE49-F238E27FC236}">
                <a16:creationId xmlns:a16="http://schemas.microsoft.com/office/drawing/2014/main" id="{04863866-F3FC-46B7-9FFB-924017C01CD0}"/>
              </a:ext>
            </a:extLst>
          </p:cNvPr>
          <p:cNvSpPr/>
          <p:nvPr/>
        </p:nvSpPr>
        <p:spPr bwMode="auto">
          <a:xfrm>
            <a:off x="-756592" y="1628800"/>
            <a:ext cx="1224136" cy="648072"/>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7" name="Oval 6">
            <a:extLst>
              <a:ext uri="{FF2B5EF4-FFF2-40B4-BE49-F238E27FC236}">
                <a16:creationId xmlns:a16="http://schemas.microsoft.com/office/drawing/2014/main" id="{BA80E86D-2BAF-4E18-83C8-8B642436989F}"/>
              </a:ext>
            </a:extLst>
          </p:cNvPr>
          <p:cNvSpPr/>
          <p:nvPr/>
        </p:nvSpPr>
        <p:spPr bwMode="auto">
          <a:xfrm>
            <a:off x="1141562" y="836712"/>
            <a:ext cx="864096" cy="360040"/>
          </a:xfrm>
          <a:prstGeom prst="ellipse">
            <a:avLst/>
          </a:prstGeom>
          <a:solidFill>
            <a:srgbClr val="FF0000">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sp>
        <p:nvSpPr>
          <p:cNvPr id="8" name="Subtitle 2">
            <a:extLst/>
          </p:cNvPr>
          <p:cNvSpPr txBox="1">
            <a:spLocks/>
          </p:cNvSpPr>
          <p:nvPr/>
        </p:nvSpPr>
        <p:spPr>
          <a:xfrm>
            <a:off x="4499992" y="980728"/>
            <a:ext cx="4393803" cy="648072"/>
          </a:xfrm>
          <a:prstGeom prst="rect">
            <a:avLst/>
          </a:prstGeom>
        </p:spPr>
        <p:txBody>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buNone/>
            </a:pPr>
            <a:r>
              <a:rPr lang="en-US" sz="2000" b="1" dirty="0"/>
              <a:t>Japanese patent  2017-102189:</a:t>
            </a:r>
          </a:p>
          <a:p>
            <a:r>
              <a:rPr lang="en-US" sz="2000" b="1" dirty="0"/>
              <a:t>Sony 400mm f/2.8 lens and whole lens family designed for a curved medium format sensor for real 6 x 4.5 format.</a:t>
            </a:r>
          </a:p>
          <a:p>
            <a:r>
              <a:rPr lang="en-US" sz="2000" b="1" dirty="0"/>
              <a:t>High </a:t>
            </a:r>
            <a:r>
              <a:rPr lang="en-US" sz="2000" b="1" dirty="0" err="1"/>
              <a:t>MTF</a:t>
            </a:r>
            <a:r>
              <a:rPr lang="en-US" sz="2000" b="1" dirty="0"/>
              <a:t>, highest resolution, simple lens design, for high resolution curved detector.</a:t>
            </a:r>
          </a:p>
          <a:p>
            <a:r>
              <a:rPr lang="en-US" sz="2000" b="1" dirty="0"/>
              <a:t>The patent mentions industrial, astronomical and photography. </a:t>
            </a:r>
          </a:p>
          <a:p>
            <a:r>
              <a:rPr lang="en-US" sz="2000" b="1" dirty="0"/>
              <a:t>Sony clearly thinks about the possibility to make a medium format mirrorless system camera with curved sensor.</a:t>
            </a:r>
          </a:p>
        </p:txBody>
      </p:sp>
    </p:spTree>
    <p:extLst>
      <p:ext uri="{BB962C8B-B14F-4D97-AF65-F5344CB8AC3E}">
        <p14:creationId xmlns:p14="http://schemas.microsoft.com/office/powerpoint/2010/main" val="2485857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p:cNvPr>
          <p:cNvSpPr txBox="1">
            <a:spLocks/>
          </p:cNvSpPr>
          <p:nvPr/>
        </p:nvSpPr>
        <p:spPr>
          <a:xfrm>
            <a:off x="323528" y="188640"/>
            <a:ext cx="8712968" cy="648072"/>
          </a:xfrm>
          <a:prstGeom prst="rect">
            <a:avLst/>
          </a:prstGeom>
        </p:spPr>
        <p:txBody>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buNone/>
            </a:pPr>
            <a:r>
              <a:rPr lang="en-US" b="1" kern="0" dirty="0"/>
              <a:t>It takes a </a:t>
            </a:r>
            <a:r>
              <a:rPr lang="en-US" b="1" kern="0" dirty="0" err="1"/>
              <a:t>looong</a:t>
            </a:r>
            <a:r>
              <a:rPr lang="en-US" b="1" kern="0" dirty="0"/>
              <a:t> time from </a:t>
            </a:r>
          </a:p>
          <a:p>
            <a:pPr marL="0" indent="0">
              <a:buNone/>
            </a:pPr>
            <a:r>
              <a:rPr lang="en-US" b="1" kern="0" dirty="0"/>
              <a:t>                        the first idea to the </a:t>
            </a:r>
          </a:p>
          <a:p>
            <a:pPr marL="0" indent="0">
              <a:buNone/>
            </a:pPr>
            <a:r>
              <a:rPr lang="en-US" b="1" kern="0" dirty="0"/>
              <a:t>                                             actual product…..</a:t>
            </a:r>
          </a:p>
          <a:p>
            <a:pPr marL="0" indent="0">
              <a:buNone/>
            </a:pPr>
            <a:endParaRPr lang="en-US" sz="2000" b="1" kern="0" dirty="0"/>
          </a:p>
          <a:p>
            <a:pPr marL="0" indent="0">
              <a:buNone/>
            </a:pPr>
            <a:r>
              <a:rPr lang="en-US" b="1" u="sng" kern="0" dirty="0"/>
              <a:t>(ALWAYS)</a:t>
            </a:r>
            <a:r>
              <a:rPr lang="en-US" b="1" kern="0" dirty="0"/>
              <a:t>, but some examples how long:</a:t>
            </a:r>
          </a:p>
          <a:p>
            <a:pPr marL="0" indent="0">
              <a:buNone/>
            </a:pPr>
            <a:endParaRPr lang="en-US" sz="2400" b="1" kern="0" dirty="0"/>
          </a:p>
          <a:p>
            <a:pPr marL="0" indent="0">
              <a:buNone/>
            </a:pPr>
            <a:r>
              <a:rPr lang="en-US" sz="2400" b="1" kern="0" dirty="0"/>
              <a:t>A.)  Solid State Imagers:</a:t>
            </a:r>
          </a:p>
          <a:p>
            <a:r>
              <a:rPr lang="en-US" sz="2400" b="1" kern="0" dirty="0"/>
              <a:t>What is the first time you came into touch ?</a:t>
            </a:r>
          </a:p>
          <a:p>
            <a:r>
              <a:rPr lang="en-US" sz="2400" b="1" kern="0" dirty="0"/>
              <a:t>What were your thoughts at that time on their future for the impact on our daily life ?</a:t>
            </a:r>
          </a:p>
          <a:p>
            <a:r>
              <a:rPr lang="en-US" sz="2400" b="1" kern="0" dirty="0"/>
              <a:t>What do you think the astronomers / engineers replied, whom I talked to ?</a:t>
            </a:r>
          </a:p>
          <a:p>
            <a:pPr marL="0" indent="0">
              <a:buNone/>
            </a:pPr>
            <a:endParaRPr lang="en-US" sz="2400" b="1" kern="0" dirty="0"/>
          </a:p>
          <a:p>
            <a:pPr marL="0" indent="0">
              <a:buNone/>
            </a:pPr>
            <a:endParaRPr lang="en-US" b="1" kern="0" dirty="0"/>
          </a:p>
        </p:txBody>
      </p:sp>
    </p:spTree>
    <p:extLst>
      <p:ext uri="{BB962C8B-B14F-4D97-AF65-F5344CB8AC3E}">
        <p14:creationId xmlns:p14="http://schemas.microsoft.com/office/powerpoint/2010/main" val="408045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AC6CC7-7408-4B0E-8A0B-7D59D11CA3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607898"/>
            <a:ext cx="3485060" cy="3648324"/>
          </a:xfrm>
          <a:prstGeom prst="rect">
            <a:avLst/>
          </a:prstGeom>
        </p:spPr>
      </p:pic>
      <p:pic>
        <p:nvPicPr>
          <p:cNvPr id="5" name="Picture 4">
            <a:extLst>
              <a:ext uri="{FF2B5EF4-FFF2-40B4-BE49-F238E27FC236}">
                <a16:creationId xmlns:a16="http://schemas.microsoft.com/office/drawing/2014/main" id="{477DF229-ED3E-4104-A264-CB5EB7312E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5190" y="594389"/>
            <a:ext cx="3839077" cy="3661834"/>
          </a:xfrm>
          <a:prstGeom prst="rect">
            <a:avLst/>
          </a:prstGeom>
        </p:spPr>
      </p:pic>
      <p:pic>
        <p:nvPicPr>
          <p:cNvPr id="7" name="Picture 6">
            <a:extLst>
              <a:ext uri="{FF2B5EF4-FFF2-40B4-BE49-F238E27FC236}">
                <a16:creationId xmlns:a16="http://schemas.microsoft.com/office/drawing/2014/main" id="{0BE9C3F4-4D55-4F3B-9EC0-5A953E0D4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7824" y="4338788"/>
            <a:ext cx="3842238" cy="2514057"/>
          </a:xfrm>
          <a:prstGeom prst="rect">
            <a:avLst/>
          </a:prstGeom>
        </p:spPr>
      </p:pic>
      <p:sp>
        <p:nvSpPr>
          <p:cNvPr id="6" name="Subtitle 2">
            <a:extLst>
              <a:ext uri="{FF2B5EF4-FFF2-40B4-BE49-F238E27FC236}">
                <a16:creationId xmlns:a16="http://schemas.microsoft.com/office/drawing/2014/main" id="{C8497245-FA14-4C41-A514-A495D6C69DEB}"/>
              </a:ext>
            </a:extLst>
          </p:cNvPr>
          <p:cNvSpPr txBox="1">
            <a:spLocks/>
          </p:cNvSpPr>
          <p:nvPr/>
        </p:nvSpPr>
        <p:spPr>
          <a:xfrm>
            <a:off x="1115616" y="72178"/>
            <a:ext cx="7488832" cy="648072"/>
          </a:xfrm>
          <a:prstGeom prst="rect">
            <a:avLst/>
          </a:prstGeom>
        </p:spPr>
        <p:txBody>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buNone/>
            </a:pPr>
            <a:r>
              <a:rPr lang="en-US" b="1" kern="0" dirty="0"/>
              <a:t>SONY “ASTRO” DEVELOPMENTS (2)</a:t>
            </a:r>
          </a:p>
          <a:p>
            <a:endParaRPr lang="en-US" sz="1400" b="1" kern="0" dirty="0"/>
          </a:p>
          <a:p>
            <a:endParaRPr lang="en-US" b="1" kern="0" dirty="0"/>
          </a:p>
        </p:txBody>
      </p:sp>
    </p:spTree>
    <p:extLst>
      <p:ext uri="{BB962C8B-B14F-4D97-AF65-F5344CB8AC3E}">
        <p14:creationId xmlns:p14="http://schemas.microsoft.com/office/powerpoint/2010/main" val="15780856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90DD2712-AE24-4469-B4E9-DDC934CB1233}"/>
              </a:ext>
            </a:extLst>
          </p:cNvPr>
          <p:cNvSpPr txBox="1">
            <a:spLocks/>
          </p:cNvSpPr>
          <p:nvPr/>
        </p:nvSpPr>
        <p:spPr>
          <a:xfrm>
            <a:off x="971600" y="188640"/>
            <a:ext cx="7632848" cy="648072"/>
          </a:xfrm>
          <a:prstGeom prst="rect">
            <a:avLst/>
          </a:prstGeom>
        </p:spPr>
        <p:txBody>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buNone/>
            </a:pPr>
            <a:r>
              <a:rPr lang="en-US" b="1" kern="0" dirty="0"/>
              <a:t> LAM / CEA / LETI DEVELOPMENTS</a:t>
            </a:r>
          </a:p>
          <a:p>
            <a:pPr marL="0" indent="0">
              <a:buNone/>
            </a:pPr>
            <a:endParaRPr lang="en-US" b="1" kern="0" dirty="0"/>
          </a:p>
        </p:txBody>
      </p:sp>
      <p:pic>
        <p:nvPicPr>
          <p:cNvPr id="4" name="Picture 3">
            <a:extLst>
              <a:ext uri="{FF2B5EF4-FFF2-40B4-BE49-F238E27FC236}">
                <a16:creationId xmlns:a16="http://schemas.microsoft.com/office/drawing/2014/main" id="{193BF2F8-1E4B-4D16-866C-3902AFEE95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836712"/>
            <a:ext cx="8496944" cy="4433995"/>
          </a:xfrm>
          <a:prstGeom prst="rect">
            <a:avLst/>
          </a:prstGeom>
        </p:spPr>
      </p:pic>
      <p:sp>
        <p:nvSpPr>
          <p:cNvPr id="5" name="Subtitle 2">
            <a:extLst>
              <a:ext uri="{FF2B5EF4-FFF2-40B4-BE49-F238E27FC236}">
                <a16:creationId xmlns:a16="http://schemas.microsoft.com/office/drawing/2014/main" id="{E5E50C01-300B-4E9F-9FE7-202A49F48B8C}"/>
              </a:ext>
            </a:extLst>
          </p:cNvPr>
          <p:cNvSpPr txBox="1">
            <a:spLocks/>
          </p:cNvSpPr>
          <p:nvPr/>
        </p:nvSpPr>
        <p:spPr>
          <a:xfrm>
            <a:off x="2195736" y="5373216"/>
            <a:ext cx="7272808" cy="648072"/>
          </a:xfrm>
          <a:prstGeom prst="rect">
            <a:avLst/>
          </a:prstGeom>
        </p:spPr>
        <p:txBody>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buNone/>
            </a:pPr>
            <a:r>
              <a:rPr lang="en-US" sz="2400" b="1" kern="0" dirty="0"/>
              <a:t>Emmanuel </a:t>
            </a:r>
            <a:r>
              <a:rPr lang="en-US" sz="2400" b="1" kern="0" dirty="0" err="1"/>
              <a:t>Hugot’s</a:t>
            </a:r>
            <a:r>
              <a:rPr lang="en-US" sz="2400" b="1" kern="0" dirty="0"/>
              <a:t> talk  - next</a:t>
            </a:r>
          </a:p>
          <a:p>
            <a:pPr marL="0" indent="0">
              <a:buNone/>
            </a:pPr>
            <a:endParaRPr lang="en-US" b="1" kern="0" dirty="0"/>
          </a:p>
        </p:txBody>
      </p:sp>
    </p:spTree>
    <p:extLst>
      <p:ext uri="{BB962C8B-B14F-4D97-AF65-F5344CB8AC3E}">
        <p14:creationId xmlns:p14="http://schemas.microsoft.com/office/powerpoint/2010/main" val="38213740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3B32FC-BCE7-4E78-99B7-960ACCC973EA}"/>
              </a:ext>
            </a:extLst>
          </p:cNvPr>
          <p:cNvSpPr/>
          <p:nvPr/>
        </p:nvSpPr>
        <p:spPr>
          <a:xfrm>
            <a:off x="539552" y="908720"/>
            <a:ext cx="7416824" cy="4708981"/>
          </a:xfrm>
          <a:prstGeom prst="rect">
            <a:avLst/>
          </a:prstGeom>
        </p:spPr>
        <p:txBody>
          <a:bodyPr wrap="square">
            <a:spAutoFit/>
          </a:bodyPr>
          <a:lstStyle/>
          <a:p>
            <a:r>
              <a:rPr lang="en-US" sz="2400" b="1" kern="0" dirty="0"/>
              <a:t>Please think out of the box for </a:t>
            </a:r>
          </a:p>
          <a:p>
            <a:r>
              <a:rPr lang="en-US" sz="2400" b="1" kern="0" dirty="0"/>
              <a:t>				SYSTEM Performance</a:t>
            </a:r>
          </a:p>
          <a:p>
            <a:r>
              <a:rPr lang="en-US" sz="2400" b="1" kern="0" dirty="0"/>
              <a:t>Curved sensors are just around the corner – everywhere:</a:t>
            </a:r>
          </a:p>
          <a:p>
            <a:pPr lvl="2"/>
            <a:r>
              <a:rPr lang="en-US" sz="2400" b="1" kern="0" dirty="0"/>
              <a:t>       Commercial products  / Scientific Use</a:t>
            </a:r>
          </a:p>
          <a:p>
            <a:pPr lvl="2"/>
            <a:r>
              <a:rPr lang="en-US" sz="2400" b="1" kern="0" dirty="0"/>
              <a:t>                             </a:t>
            </a:r>
          </a:p>
          <a:p>
            <a:pPr lvl="2"/>
            <a:r>
              <a:rPr lang="en-US" sz="2400" b="1" kern="0" dirty="0"/>
              <a:t>                          Sooner or later…</a:t>
            </a:r>
          </a:p>
          <a:p>
            <a:endParaRPr lang="en-US" sz="2400" b="1" kern="0" dirty="0"/>
          </a:p>
          <a:p>
            <a:r>
              <a:rPr lang="en-US" sz="2400" b="1" kern="0" dirty="0"/>
              <a:t>                   Thank you for your attention !</a:t>
            </a:r>
          </a:p>
        </p:txBody>
      </p:sp>
      <p:sp>
        <p:nvSpPr>
          <p:cNvPr id="3" name="Subtitle 2">
            <a:extLst>
              <a:ext uri="{FF2B5EF4-FFF2-40B4-BE49-F238E27FC236}">
                <a16:creationId xmlns:a16="http://schemas.microsoft.com/office/drawing/2014/main" id="{4607FFE7-700B-4360-8C70-914DAE65EA79}"/>
              </a:ext>
            </a:extLst>
          </p:cNvPr>
          <p:cNvSpPr txBox="1">
            <a:spLocks/>
          </p:cNvSpPr>
          <p:nvPr/>
        </p:nvSpPr>
        <p:spPr>
          <a:xfrm>
            <a:off x="1907704" y="116632"/>
            <a:ext cx="5328592" cy="648072"/>
          </a:xfrm>
          <a:prstGeom prst="rect">
            <a:avLst/>
          </a:prstGeom>
        </p:spPr>
        <p:txBody>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buNone/>
            </a:pPr>
            <a:r>
              <a:rPr lang="en-US" b="1" kern="0" dirty="0"/>
              <a:t>CONCLUSION / OUTLOOK</a:t>
            </a:r>
          </a:p>
        </p:txBody>
      </p:sp>
    </p:spTree>
    <p:extLst>
      <p:ext uri="{BB962C8B-B14F-4D97-AF65-F5344CB8AC3E}">
        <p14:creationId xmlns:p14="http://schemas.microsoft.com/office/powerpoint/2010/main" val="165145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Sony Alpha </a:t>
            </a:r>
            <a:r>
              <a:rPr lang="en-US" dirty="0" err="1"/>
              <a:t>rumours</a:t>
            </a:r>
            <a:r>
              <a:rPr lang="en-US" dirty="0"/>
              <a:t> similar </a:t>
            </a:r>
            <a:r>
              <a:rPr lang="en-US" dirty="0" err="1"/>
              <a:t>Foveon</a:t>
            </a:r>
            <a:r>
              <a:rPr lang="en-US" dirty="0"/>
              <a:t> Sensor Patents</a:t>
            </a:r>
          </a:p>
        </p:txBody>
      </p:sp>
      <p:sp>
        <p:nvSpPr>
          <p:cNvPr id="4" name="Slide Number Placeholder 3"/>
          <p:cNvSpPr>
            <a:spLocks noGrp="1"/>
          </p:cNvSpPr>
          <p:nvPr>
            <p:ph type="sldNum" sz="quarter" idx="4294967295"/>
          </p:nvPr>
        </p:nvSpPr>
        <p:spPr>
          <a:xfrm>
            <a:off x="5207000" y="6453188"/>
            <a:ext cx="635000" cy="365125"/>
          </a:xfrm>
        </p:spPr>
        <p:txBody>
          <a:bodyPr/>
          <a:lstStyle/>
          <a:p>
            <a:fld id="{CD6CA89A-7F63-7545-9B43-AF7DF332BE1B}" type="slidenum">
              <a:rPr lang="en-GB" smtClean="0"/>
              <a:pPr/>
              <a:t>43</a:t>
            </a:fld>
            <a:endParaRPr lang="en-GB"/>
          </a:p>
        </p:txBody>
      </p:sp>
    </p:spTree>
    <p:extLst>
      <p:ext uri="{BB962C8B-B14F-4D97-AF65-F5344CB8AC3E}">
        <p14:creationId xmlns:p14="http://schemas.microsoft.com/office/powerpoint/2010/main" val="34726499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3625FCEA-8FF8-4460-A89C-F7A65DC05081}"/>
              </a:ext>
            </a:extLst>
          </p:cNvPr>
          <p:cNvSpPr txBox="1">
            <a:spLocks/>
          </p:cNvSpPr>
          <p:nvPr/>
        </p:nvSpPr>
        <p:spPr>
          <a:xfrm>
            <a:off x="1619672" y="332656"/>
            <a:ext cx="6120680" cy="648072"/>
          </a:xfrm>
          <a:prstGeom prst="rect">
            <a:avLst/>
          </a:prstGeom>
        </p:spPr>
        <p:txBody>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buNone/>
            </a:pPr>
            <a:r>
              <a:rPr lang="en-US" b="1" kern="0" dirty="0"/>
              <a:t>WHAT REMAINS TO BE DONE</a:t>
            </a:r>
          </a:p>
        </p:txBody>
      </p:sp>
    </p:spTree>
    <p:extLst>
      <p:ext uri="{BB962C8B-B14F-4D97-AF65-F5344CB8AC3E}">
        <p14:creationId xmlns:p14="http://schemas.microsoft.com/office/powerpoint/2010/main" val="34001634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21D04B-5EC3-4471-B64D-2582A7F1FA2C}"/>
              </a:ext>
            </a:extLst>
          </p:cNvPr>
          <p:cNvSpPr/>
          <p:nvPr/>
        </p:nvSpPr>
        <p:spPr>
          <a:xfrm>
            <a:off x="323528" y="620688"/>
            <a:ext cx="4572000" cy="7463582"/>
          </a:xfrm>
          <a:prstGeom prst="rect">
            <a:avLst/>
          </a:prstGeom>
        </p:spPr>
        <p:txBody>
          <a:bodyPr>
            <a:spAutoFit/>
          </a:bodyPr>
          <a:lstStyle/>
          <a:p>
            <a:r>
              <a:rPr lang="en-US" dirty="0"/>
              <a:t>NOT USED:</a:t>
            </a:r>
          </a:p>
          <a:p>
            <a:r>
              <a:rPr lang="en-US" kern="0" dirty="0"/>
              <a:t>out of the box 11 ideas</a:t>
            </a:r>
            <a:br>
              <a:rPr lang="en-US" kern="0" dirty="0"/>
            </a:br>
            <a:r>
              <a:rPr lang="en-US" kern="0" dirty="0">
                <a:hlinkClick r:id="rId2"/>
              </a:rPr>
              <a:t>http://www.lifehack.org/articles/featured/11-ways-to-think-outside-the-box.html</a:t>
            </a:r>
            <a:br>
              <a:rPr lang="en-US" kern="0" dirty="0"/>
            </a:br>
            <a:br>
              <a:rPr lang="en-US" kern="0" dirty="0"/>
            </a:br>
            <a:r>
              <a:rPr lang="en-US" kern="0" dirty="0"/>
              <a:t>Study a different market –A</a:t>
            </a:r>
          </a:p>
          <a:p>
            <a:r>
              <a:rPr lang="en-US" kern="0" dirty="0"/>
              <a:t>for commercial devices (full frame)</a:t>
            </a:r>
            <a:br>
              <a:rPr lang="en-US" kern="0" dirty="0"/>
            </a:br>
            <a:r>
              <a:rPr lang="en-US" kern="0" dirty="0"/>
              <a:t>Patent clauses (Rolf)</a:t>
            </a:r>
            <a:br>
              <a:rPr lang="en-US" kern="0" dirty="0"/>
            </a:br>
            <a:endParaRPr lang="en-US" kern="0" dirty="0"/>
          </a:p>
          <a:p>
            <a:r>
              <a:rPr lang="en-US" kern="0" dirty="0"/>
              <a:t>What a journey</a:t>
            </a:r>
          </a:p>
          <a:p>
            <a:endParaRPr lang="en-US" dirty="0"/>
          </a:p>
          <a:p>
            <a:r>
              <a:rPr lang="en-US" dirty="0"/>
              <a:t>No power point at all – but just tell them ?</a:t>
            </a:r>
          </a:p>
          <a:p>
            <a:r>
              <a:rPr lang="en-US" dirty="0"/>
              <a:t>Like a carpenter – building something and seeing the result immediately at the end of the same day</a:t>
            </a:r>
          </a:p>
          <a:p>
            <a:r>
              <a:rPr lang="en-US" dirty="0"/>
              <a:t>Kastl wo I </a:t>
            </a:r>
            <a:r>
              <a:rPr lang="en-US" dirty="0" err="1"/>
              <a:t>eischoitn</a:t>
            </a:r>
            <a:r>
              <a:rPr lang="en-US" dirty="0"/>
              <a:t> </a:t>
            </a:r>
            <a:r>
              <a:rPr lang="en-US" dirty="0" err="1"/>
              <a:t>ko</a:t>
            </a:r>
            <a:br>
              <a:rPr lang="en-US" dirty="0"/>
            </a:br>
            <a:r>
              <a:rPr lang="en-US" dirty="0"/>
              <a:t>How many summers in your life ? (</a:t>
            </a:r>
            <a:r>
              <a:rPr lang="en-US" dirty="0" err="1"/>
              <a:t>foodblog</a:t>
            </a:r>
            <a:r>
              <a:rPr lang="en-US" dirty="0"/>
              <a:t>)</a:t>
            </a:r>
          </a:p>
          <a:p>
            <a:r>
              <a:rPr lang="en-US" kern="0" dirty="0" err="1"/>
              <a:t>Morlockmotors</a:t>
            </a:r>
            <a:r>
              <a:rPr lang="en-US" kern="0" dirty="0"/>
              <a:t> &lt;&gt; naming from time machine</a:t>
            </a:r>
          </a:p>
          <a:p>
            <a:r>
              <a:rPr lang="en-US" kern="0" dirty="0"/>
              <a:t>Make a Instagram website for curved detectors &lt;&gt; test interest</a:t>
            </a:r>
          </a:p>
          <a:p>
            <a:r>
              <a:rPr lang="en-US" kern="0" dirty="0"/>
              <a:t>Analogy electric cars or something different ?</a:t>
            </a:r>
          </a:p>
          <a:p>
            <a:r>
              <a:rPr lang="en-US" kern="0" dirty="0" err="1"/>
              <a:t>Formual</a:t>
            </a:r>
            <a:r>
              <a:rPr lang="en-US" kern="0" dirty="0"/>
              <a:t> 1 sketch parallelism how long it takes for the old guys…</a:t>
            </a:r>
          </a:p>
          <a:p>
            <a:r>
              <a:rPr lang="en-US" kern="0" dirty="0"/>
              <a:t>https://www.pcwelt.de/ratgeber/Die_spektakulaersten_Fehlprognosen_der_IT-Geschichte-6948150.html</a:t>
            </a:r>
            <a:br>
              <a:rPr lang="en-US" kern="0" dirty="0"/>
            </a:br>
            <a:endParaRPr lang="en-US" kern="0" dirty="0"/>
          </a:p>
          <a:p>
            <a:br>
              <a:rPr lang="en-US" dirty="0"/>
            </a:br>
            <a:endParaRPr lang="en-US" dirty="0"/>
          </a:p>
        </p:txBody>
      </p:sp>
      <p:pic>
        <p:nvPicPr>
          <p:cNvPr id="3" name="Picture 2">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1268760"/>
            <a:ext cx="3384376" cy="4230470"/>
          </a:xfrm>
          <a:prstGeom prst="rect">
            <a:avLst/>
          </a:prstGeom>
        </p:spPr>
      </p:pic>
      <p:pic>
        <p:nvPicPr>
          <p:cNvPr id="4" name="Picture 3">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3933056"/>
            <a:ext cx="6648450" cy="4162425"/>
          </a:xfrm>
          <a:prstGeom prst="rect">
            <a:avLst/>
          </a:prstGeom>
        </p:spPr>
      </p:pic>
    </p:spTree>
    <p:extLst>
      <p:ext uri="{BB962C8B-B14F-4D97-AF65-F5344CB8AC3E}">
        <p14:creationId xmlns:p14="http://schemas.microsoft.com/office/powerpoint/2010/main" val="22303698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2286000" y="2790364"/>
            <a:ext cx="4572000" cy="1277273"/>
          </a:xfrm>
          <a:prstGeom prst="rect">
            <a:avLst/>
          </a:prstGeom>
        </p:spPr>
        <p:txBody>
          <a:bodyPr>
            <a:spAutoFit/>
          </a:bodyPr>
          <a:lstStyle/>
          <a:p>
            <a:r>
              <a:rPr lang="en-US" kern="0" dirty="0"/>
              <a:t>A</a:t>
            </a:r>
            <a:r>
              <a:rPr lang="en-US" kern="0" dirty="0">
                <a:solidFill>
                  <a:srgbClr val="FF0000"/>
                </a:solidFill>
              </a:rPr>
              <a:t>.) Active optics first papers in 70ies, independent until realization by Ray in 1989 - now on every serious telescope</a:t>
            </a:r>
          </a:p>
          <a:p>
            <a:r>
              <a:rPr lang="en-US" kern="0" dirty="0">
                <a:solidFill>
                  <a:srgbClr val="FF0000"/>
                </a:solidFill>
              </a:rPr>
              <a:t>Lothar </a:t>
            </a:r>
            <a:r>
              <a:rPr lang="en-US" kern="0" dirty="0" err="1">
                <a:solidFill>
                  <a:srgbClr val="FF0000"/>
                </a:solidFill>
              </a:rPr>
              <a:t>Noethe</a:t>
            </a:r>
            <a:r>
              <a:rPr lang="en-US" kern="0" dirty="0">
                <a:solidFill>
                  <a:srgbClr val="FF0000"/>
                </a:solidFill>
              </a:rPr>
              <a:t> : Example active optics – long path to reality ?? – built </a:t>
            </a:r>
            <a:r>
              <a:rPr lang="en-US" kern="0" dirty="0" err="1">
                <a:solidFill>
                  <a:srgbClr val="FF0000"/>
                </a:solidFill>
              </a:rPr>
              <a:t>demonstrato</a:t>
            </a:r>
            <a:endParaRPr lang="en-US" dirty="0"/>
          </a:p>
        </p:txBody>
      </p:sp>
    </p:spTree>
    <p:extLst>
      <p:ext uri="{BB962C8B-B14F-4D97-AF65-F5344CB8AC3E}">
        <p14:creationId xmlns:p14="http://schemas.microsoft.com/office/powerpoint/2010/main" val="25343443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64227-8C07-4D0C-BE12-75345849CFC9}"/>
              </a:ext>
            </a:extLst>
          </p:cNvPr>
          <p:cNvSpPr txBox="1">
            <a:spLocks/>
          </p:cNvSpPr>
          <p:nvPr/>
        </p:nvSpPr>
        <p:spPr>
          <a:xfrm>
            <a:off x="971600" y="-387424"/>
            <a:ext cx="7772400" cy="1470025"/>
          </a:xfrm>
          <a:prstGeom prst="rect">
            <a:avLst/>
          </a:prstGeom>
        </p:spPr>
        <p:txBody>
          <a:bodyPr/>
          <a:lstStyle>
            <a:lvl1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br>
              <a:rPr lang="en-US" sz="1000" kern="0" dirty="0"/>
            </a:br>
            <a:br>
              <a:rPr lang="en-US" sz="1000" kern="0" dirty="0"/>
            </a:br>
            <a:br>
              <a:rPr lang="en-US" sz="1000" kern="0" dirty="0"/>
            </a:br>
            <a:r>
              <a:rPr lang="en-US" sz="1000" kern="0" dirty="0"/>
              <a:t>TIME MACHINE</a:t>
            </a:r>
            <a:br>
              <a:rPr lang="en-US" sz="1000" kern="0" dirty="0"/>
            </a:br>
            <a:br>
              <a:rPr lang="en-US" sz="1000" kern="0" dirty="0"/>
            </a:br>
            <a:r>
              <a:rPr lang="en-US" sz="1000" kern="0" dirty="0"/>
              <a:t>The book's </a:t>
            </a:r>
            <a:r>
              <a:rPr lang="en-US" sz="1000" kern="0" dirty="0">
                <a:hlinkClick r:id="rId2" tooltip="Protagonist"/>
              </a:rPr>
              <a:t>protagonist</a:t>
            </a:r>
            <a:r>
              <a:rPr lang="en-US" sz="1000" kern="0" dirty="0"/>
              <a:t> is an English </a:t>
            </a:r>
            <a:r>
              <a:rPr lang="en-US" sz="1000" kern="0" dirty="0">
                <a:hlinkClick r:id="rId3" tooltip="Scientist"/>
              </a:rPr>
              <a:t>scientist</a:t>
            </a:r>
            <a:r>
              <a:rPr lang="en-US" sz="1000" kern="0" dirty="0"/>
              <a:t> and gentleman </a:t>
            </a:r>
            <a:r>
              <a:rPr lang="en-US" sz="1000" kern="0" dirty="0">
                <a:hlinkClick r:id="rId4" tooltip="Inventor"/>
              </a:rPr>
              <a:t>inventor</a:t>
            </a:r>
            <a:r>
              <a:rPr lang="en-US" sz="1000" kern="0" dirty="0"/>
              <a:t> living in </a:t>
            </a:r>
            <a:r>
              <a:rPr lang="en-US" sz="1000" kern="0" dirty="0">
                <a:hlinkClick r:id="rId5" tooltip="Richmond, Surrey"/>
              </a:rPr>
              <a:t>Richmond</a:t>
            </a:r>
            <a:r>
              <a:rPr lang="en-US" sz="1000" kern="0" dirty="0"/>
              <a:t>, Surrey, in </a:t>
            </a:r>
            <a:r>
              <a:rPr lang="en-US" sz="1000" kern="0" dirty="0">
                <a:hlinkClick r:id="rId6" tooltip="Victorian era"/>
              </a:rPr>
              <a:t>Victorian</a:t>
            </a:r>
            <a:r>
              <a:rPr lang="en-US" sz="1000" kern="0" dirty="0"/>
              <a:t> England, and identified by a narrator simply as the Time </a:t>
            </a:r>
            <a:r>
              <a:rPr lang="en-US" sz="1000" kern="0" dirty="0" err="1"/>
              <a:t>Traveller</a:t>
            </a:r>
            <a:r>
              <a:rPr lang="en-US" sz="1000" kern="0" dirty="0"/>
              <a:t>. The narrator recounts the </a:t>
            </a:r>
            <a:r>
              <a:rPr lang="en-US" sz="1000" kern="0" dirty="0" err="1"/>
              <a:t>Traveller's</a:t>
            </a:r>
            <a:r>
              <a:rPr lang="en-US" sz="1000" kern="0" dirty="0"/>
              <a:t> lecture to his weekly dinner guests that time is simply a fourth </a:t>
            </a:r>
            <a:r>
              <a:rPr lang="en-US" sz="1000" kern="0" dirty="0">
                <a:hlinkClick r:id="rId7" tooltip="Dimension"/>
              </a:rPr>
              <a:t>dimension</a:t>
            </a:r>
            <a:r>
              <a:rPr lang="en-US" sz="1000" kern="0" dirty="0"/>
              <a:t> and his demonstration of a tabletop model machine for travelling through it. He reveals that he has built a machine capable of carrying a person through time, and returns at dinner the following week to recount a remarkable tale, becoming the new narrator.</a:t>
            </a:r>
            <a:br>
              <a:rPr lang="en-US" sz="1000" kern="0" dirty="0"/>
            </a:br>
            <a:r>
              <a:rPr lang="en-US" sz="1000" kern="0" dirty="0"/>
              <a:t>In the new narrative, the Time </a:t>
            </a:r>
            <a:r>
              <a:rPr lang="en-US" sz="1000" kern="0" dirty="0" err="1"/>
              <a:t>Traveller</a:t>
            </a:r>
            <a:r>
              <a:rPr lang="en-US" sz="1000" kern="0" dirty="0"/>
              <a:t> tests his device with a journey that takes him to </a:t>
            </a:r>
            <a:r>
              <a:rPr lang="en-US" sz="1000" kern="0" dirty="0">
                <a:hlinkClick r:id="rId8" tooltip="Anno Domini"/>
              </a:rPr>
              <a:t>A.D.</a:t>
            </a:r>
            <a:r>
              <a:rPr lang="en-US" sz="1000" kern="0" dirty="0"/>
              <a:t> 802,701, where he meets the </a:t>
            </a:r>
            <a:r>
              <a:rPr lang="en-US" sz="1000" kern="0" dirty="0">
                <a:hlinkClick r:id="rId9" tooltip="Eloi"/>
              </a:rPr>
              <a:t>Eloi</a:t>
            </a:r>
            <a:r>
              <a:rPr lang="en-US" sz="1000" kern="0" dirty="0"/>
              <a:t>, a society of small, elegant, childlike adults. They live in small communities within large and futuristic yet slowly deteriorating buildings, doing no work and having a </a:t>
            </a:r>
            <a:r>
              <a:rPr lang="en-US" sz="1000" kern="0" dirty="0">
                <a:hlinkClick r:id="rId10" tooltip="Frugivore"/>
              </a:rPr>
              <a:t>frugivorous</a:t>
            </a:r>
            <a:r>
              <a:rPr lang="en-US" sz="1000" kern="0" dirty="0"/>
              <a:t> diet. His efforts to communicate with them are hampered by their lack of curiosity or discipline, and he speculates that they are a peaceful, </a:t>
            </a:r>
            <a:r>
              <a:rPr lang="en-US" sz="1000" kern="0" dirty="0">
                <a:hlinkClick r:id="rId11" tooltip="Communism"/>
              </a:rPr>
              <a:t>communist</a:t>
            </a:r>
            <a:r>
              <a:rPr lang="en-US" sz="1000" kern="0" dirty="0"/>
              <a:t> society, the result of humanity conquering nature with technology, and subsequently evolving to adapt to an environment in which strength and intellect are no longer advantageous to survival.</a:t>
            </a:r>
            <a:br>
              <a:rPr lang="en-US" sz="1000" kern="0" dirty="0"/>
            </a:br>
            <a:r>
              <a:rPr lang="en-US" sz="1000" kern="0" dirty="0"/>
              <a:t>Returning to the site where he arrived, the Time </a:t>
            </a:r>
            <a:r>
              <a:rPr lang="en-US" sz="1000" kern="0" dirty="0" err="1"/>
              <a:t>Traveller</a:t>
            </a:r>
            <a:r>
              <a:rPr lang="en-US" sz="1000" kern="0" dirty="0"/>
              <a:t> is shocked to find his time machine missing and eventually concludes that it has been dragged by some unknown party into a nearby structure with heavy doors, locked from the inside, which resembles a Sphinx. Luckily, he had removed the machine's levers before leaving it (the time machine being unable to travel through time without them). Later in the dark, he is approached menacingly by the </a:t>
            </a:r>
            <a:r>
              <a:rPr lang="en-US" sz="1000" kern="0" dirty="0">
                <a:hlinkClick r:id="rId12" tooltip="Morlock"/>
              </a:rPr>
              <a:t>Morlocks</a:t>
            </a:r>
            <a:r>
              <a:rPr lang="en-US" sz="1000" kern="0" dirty="0"/>
              <a:t>, </a:t>
            </a:r>
            <a:r>
              <a:rPr lang="en-US" sz="1000" kern="0" dirty="0">
                <a:hlinkClick r:id="rId13" tooltip="Ape"/>
              </a:rPr>
              <a:t>ape</a:t>
            </a:r>
            <a:r>
              <a:rPr lang="en-US" sz="1000" kern="0" dirty="0"/>
              <a:t>-like </a:t>
            </a:r>
            <a:r>
              <a:rPr lang="en-US" sz="1000" kern="0" dirty="0">
                <a:hlinkClick r:id="rId14" tooltip="Caveman"/>
              </a:rPr>
              <a:t>troglodytes</a:t>
            </a:r>
            <a:r>
              <a:rPr lang="en-US" sz="1000" kern="0" dirty="0"/>
              <a:t> who live in darkness underground and surface only at night. Within their dwellings, he discovers the machinery and industry that makes the above-ground paradise possible. He alters his theory, speculating that the human race has evolved into two species: the leisured classes have become the ineffectual Eloi, and the downtrodden </a:t>
            </a:r>
            <a:r>
              <a:rPr lang="en-US" sz="1000" kern="0" dirty="0">
                <a:hlinkClick r:id="rId15" tooltip="Working class"/>
              </a:rPr>
              <a:t>working classes</a:t>
            </a:r>
            <a:r>
              <a:rPr lang="en-US" sz="1000" kern="0" dirty="0"/>
              <a:t> have become the brutal light-fearing Morlocks. Deducing that the Morlocks have taken his time machine, he explores the Morlock tunnels, learning that due to a lack of any other means of sustenance, they feed on the Eloi. His revised analysis is that their relationship is not one of lords and servants but of livestock and ranchers. The Time </a:t>
            </a:r>
            <a:r>
              <a:rPr lang="en-US" sz="1000" kern="0" dirty="0" err="1"/>
              <a:t>Traveller</a:t>
            </a:r>
            <a:r>
              <a:rPr lang="en-US" sz="1000" kern="0" dirty="0"/>
              <a:t> theorizes that intelligence is the result of and response to danger; with no real challenges facing the Eloi, they have lost the spirit, intelligence, and physical fitness of humanity at its peak.</a:t>
            </a:r>
            <a:br>
              <a:rPr lang="en-US" sz="1000" kern="0" dirty="0"/>
            </a:br>
            <a:r>
              <a:rPr lang="en-US" sz="1000" kern="0" dirty="0"/>
              <a:t>Meanwhile, he saves an Eloi named </a:t>
            </a:r>
            <a:r>
              <a:rPr lang="en-US" sz="1000" kern="0" dirty="0" err="1">
                <a:hlinkClick r:id="rId16" tooltip="Weena (The Time Machine)"/>
              </a:rPr>
              <a:t>Weena</a:t>
            </a:r>
            <a:r>
              <a:rPr lang="en-US" sz="1000" kern="0" dirty="0"/>
              <a:t> from drowning as none of the other Eloi take any notice of her plight, and they develop an innocently affectionate relationship over the course of several days. He takes </a:t>
            </a:r>
            <a:r>
              <a:rPr lang="en-US" sz="1000" kern="0" dirty="0" err="1"/>
              <a:t>Weena</a:t>
            </a:r>
            <a:r>
              <a:rPr lang="en-US" sz="1000" kern="0" dirty="0"/>
              <a:t> with him on an expedition to a distant structure that turns out to be the remains of a museum, where he finds a fresh supply of matches and fashions a crude weapon against Morlocks, whom he must fight to get back his machine. He plans to take </a:t>
            </a:r>
            <a:r>
              <a:rPr lang="en-US" sz="1000" kern="0" dirty="0" err="1"/>
              <a:t>Weena</a:t>
            </a:r>
            <a:r>
              <a:rPr lang="en-US" sz="1000" kern="0" dirty="0"/>
              <a:t> back to his own time. Because the long and tiring journey back to </a:t>
            </a:r>
            <a:r>
              <a:rPr lang="en-US" sz="1000" kern="0" dirty="0" err="1"/>
              <a:t>Weena's</a:t>
            </a:r>
            <a:r>
              <a:rPr lang="en-US" sz="1000" kern="0" dirty="0"/>
              <a:t> home is too much for them, they stop in the forest, and they are then overcome by Morlocks in the night, and </a:t>
            </a:r>
            <a:r>
              <a:rPr lang="en-US" sz="1000" kern="0" dirty="0" err="1"/>
              <a:t>Weena</a:t>
            </a:r>
            <a:r>
              <a:rPr lang="en-US" sz="1000" kern="0" dirty="0"/>
              <a:t> faints. The </a:t>
            </a:r>
            <a:r>
              <a:rPr lang="en-US" sz="1000" kern="0" dirty="0" err="1"/>
              <a:t>Traveller</a:t>
            </a:r>
            <a:r>
              <a:rPr lang="en-US" sz="1000" kern="0" dirty="0"/>
              <a:t> escapes when a small fire he had left behind them to distract the Morlocks catches up to them as a forest fire; </a:t>
            </a:r>
            <a:r>
              <a:rPr lang="en-US" sz="1000" kern="0" dirty="0" err="1"/>
              <a:t>Weena</a:t>
            </a:r>
            <a:r>
              <a:rPr lang="en-US" sz="1000" kern="0" dirty="0"/>
              <a:t> and the pursuing Morlocks are lost in the fire, and the Time Traveler is devastated over his loss.</a:t>
            </a:r>
            <a:br>
              <a:rPr lang="en-US" sz="1000" kern="0" dirty="0"/>
            </a:br>
            <a:r>
              <a:rPr lang="en-US" sz="1000" kern="0" dirty="0"/>
              <a:t>The Morlocks open the Sphinx and use the time machine as bait to capture the </a:t>
            </a:r>
            <a:r>
              <a:rPr lang="en-US" sz="1000" kern="0" dirty="0" err="1"/>
              <a:t>Traveller</a:t>
            </a:r>
            <a:r>
              <a:rPr lang="en-US" sz="1000" kern="0" dirty="0"/>
              <a:t>, not understanding that he will use it to escape. He reattaches the levers before he travels further ahead to roughly 30 million years from his own time. There he sees some of the last living things on a dying Earth: menacing reddish crab-like creatures slowly wandering the blood-red beaches chasing enormous </a:t>
            </a:r>
            <a:r>
              <a:rPr lang="en-US" sz="1000" kern="0" dirty="0">
                <a:hlinkClick r:id="rId17" tooltip="Butterflies"/>
              </a:rPr>
              <a:t>butterflies</a:t>
            </a:r>
            <a:r>
              <a:rPr lang="en-US" sz="1000" kern="0" dirty="0"/>
              <a:t> in a world covered in simple </a:t>
            </a:r>
            <a:r>
              <a:rPr lang="en-US" sz="1000" kern="0" dirty="0" err="1"/>
              <a:t>lichenous</a:t>
            </a:r>
            <a:r>
              <a:rPr lang="en-US" sz="1000" kern="0" dirty="0"/>
              <a:t> vegetation. He continues to make short jumps through time, seeing Earth's rotation gradually cease and the sun grow larger, redder, and dimmer, and the world falling silent and freezing as the last degenerate living things die out.</a:t>
            </a:r>
            <a:br>
              <a:rPr lang="en-US" sz="1000" kern="0" dirty="0"/>
            </a:br>
            <a:r>
              <a:rPr lang="en-US" sz="1000" kern="0" dirty="0"/>
              <a:t>Overwhelmed, he goes back to the machine and returns to Victorian time, arriving at his laboratory just three hours after he originally left. Interrupting dinner, he relates his adventures to his disbelieving visitors, producing as evidence two strange white flowers </a:t>
            </a:r>
            <a:r>
              <a:rPr lang="en-US" sz="1000" kern="0" dirty="0" err="1"/>
              <a:t>Weena</a:t>
            </a:r>
            <a:r>
              <a:rPr lang="en-US" sz="1000" kern="0" dirty="0"/>
              <a:t> had put in his pocket. The original narrator then takes over and relates that he returned to the Time </a:t>
            </a:r>
            <a:r>
              <a:rPr lang="en-US" sz="1000" kern="0" dirty="0" err="1"/>
              <a:t>Traveller's</a:t>
            </a:r>
            <a:r>
              <a:rPr lang="en-US" sz="1000" kern="0" dirty="0"/>
              <a:t> house the next day, finding him preparing for another journey. After promising to return in a short period of time, the narrator reveals that after 3 years of waiting, the Time </a:t>
            </a:r>
            <a:r>
              <a:rPr lang="en-US" sz="1000" kern="0" dirty="0" err="1"/>
              <a:t>Traveller</a:t>
            </a:r>
            <a:r>
              <a:rPr lang="en-US" sz="1000" kern="0" dirty="0"/>
              <a:t> has never returned.</a:t>
            </a:r>
            <a:br>
              <a:rPr lang="en-US" sz="1000" kern="0" dirty="0"/>
            </a:br>
            <a:endParaRPr lang="en-US" sz="1000" kern="0" dirty="0"/>
          </a:p>
        </p:txBody>
      </p:sp>
    </p:spTree>
    <p:extLst>
      <p:ext uri="{BB962C8B-B14F-4D97-AF65-F5344CB8AC3E}">
        <p14:creationId xmlns:p14="http://schemas.microsoft.com/office/powerpoint/2010/main" val="42166069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81E087-65EC-4F6E-A159-A0DBE740E4C9}"/>
              </a:ext>
            </a:extLst>
          </p:cNvPr>
          <p:cNvSpPr/>
          <p:nvPr/>
        </p:nvSpPr>
        <p:spPr bwMode="auto">
          <a:xfrm>
            <a:off x="2004354" y="676144"/>
            <a:ext cx="4659796" cy="3767160"/>
          </a:xfrm>
          <a:prstGeom prst="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pic>
        <p:nvPicPr>
          <p:cNvPr id="3" name="Picture 2">
            <a:extLst>
              <a:ext uri="{FF2B5EF4-FFF2-40B4-BE49-F238E27FC236}">
                <a16:creationId xmlns:a16="http://schemas.microsoft.com/office/drawing/2014/main" id="{F3FDC411-37A3-4CDB-A043-866877CB4E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858" y="2780928"/>
            <a:ext cx="4109725" cy="3110746"/>
          </a:xfrm>
          <a:prstGeom prst="rect">
            <a:avLst/>
          </a:prstGeom>
        </p:spPr>
      </p:pic>
      <p:sp>
        <p:nvSpPr>
          <p:cNvPr id="2" name="Rectangle 1">
            <a:extLst>
              <a:ext uri="{FF2B5EF4-FFF2-40B4-BE49-F238E27FC236}">
                <a16:creationId xmlns:a16="http://schemas.microsoft.com/office/drawing/2014/main" id="{1AD6DA66-EF7D-4A8E-9541-04CB346F794F}"/>
              </a:ext>
            </a:extLst>
          </p:cNvPr>
          <p:cNvSpPr/>
          <p:nvPr/>
        </p:nvSpPr>
        <p:spPr bwMode="auto">
          <a:xfrm>
            <a:off x="1115616" y="620688"/>
            <a:ext cx="45719" cy="457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03CB5B5E-B57A-4A22-9283-428B1B8A9F33}"/>
              </a:ext>
            </a:extLst>
          </p:cNvPr>
          <p:cNvSpPr/>
          <p:nvPr/>
        </p:nvSpPr>
        <p:spPr bwMode="auto">
          <a:xfrm>
            <a:off x="1547664" y="548680"/>
            <a:ext cx="4680520" cy="252028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954A8F93-137F-4E74-8E4C-79411E03A178}"/>
              </a:ext>
            </a:extLst>
          </p:cNvPr>
          <p:cNvSpPr/>
          <p:nvPr/>
        </p:nvSpPr>
        <p:spPr bwMode="auto">
          <a:xfrm>
            <a:off x="3563888" y="1988840"/>
            <a:ext cx="5184576" cy="4346254"/>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B82A70CE-DD35-4E70-B870-AA04F564AD84}"/>
              </a:ext>
            </a:extLst>
          </p:cNvPr>
          <p:cNvSpPr/>
          <p:nvPr/>
        </p:nvSpPr>
        <p:spPr bwMode="auto">
          <a:xfrm>
            <a:off x="816722" y="1556792"/>
            <a:ext cx="440432" cy="39419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893292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DD208B-203E-4662-8608-2588F0AAB5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1150016"/>
            <a:ext cx="4176464" cy="5663360"/>
          </a:xfrm>
          <a:prstGeom prst="rect">
            <a:avLst/>
          </a:prstGeom>
        </p:spPr>
      </p:pic>
      <p:pic>
        <p:nvPicPr>
          <p:cNvPr id="4" name="Picture 3">
            <a:extLst>
              <a:ext uri="{FF2B5EF4-FFF2-40B4-BE49-F238E27FC236}">
                <a16:creationId xmlns:a16="http://schemas.microsoft.com/office/drawing/2014/main" id="{6DCE26D3-50A7-43EC-8582-247EEA3577D4}"/>
              </a:ext>
            </a:extLst>
          </p:cNvPr>
          <p:cNvPicPr>
            <a:picLocks noChangeAspect="1"/>
          </p:cNvPicPr>
          <p:nvPr/>
        </p:nvPicPr>
        <p:blipFill>
          <a:blip r:embed="rId4"/>
          <a:stretch>
            <a:fillRect/>
          </a:stretch>
        </p:blipFill>
        <p:spPr>
          <a:xfrm>
            <a:off x="4427985" y="4610601"/>
            <a:ext cx="4205689" cy="2202775"/>
          </a:xfrm>
          <a:prstGeom prst="rect">
            <a:avLst/>
          </a:prstGeom>
        </p:spPr>
      </p:pic>
      <p:sp>
        <p:nvSpPr>
          <p:cNvPr id="6" name="Rectangle 5">
            <a:extLst>
              <a:ext uri="{FF2B5EF4-FFF2-40B4-BE49-F238E27FC236}">
                <a16:creationId xmlns:a16="http://schemas.microsoft.com/office/drawing/2014/main" id="{FD1D9E23-74FE-49F9-9090-5F5E7044EC8A}"/>
              </a:ext>
            </a:extLst>
          </p:cNvPr>
          <p:cNvSpPr/>
          <p:nvPr/>
        </p:nvSpPr>
        <p:spPr>
          <a:xfrm>
            <a:off x="4644008" y="1052736"/>
            <a:ext cx="3744416" cy="3631763"/>
          </a:xfrm>
          <a:prstGeom prst="rect">
            <a:avLst/>
          </a:prstGeom>
        </p:spPr>
        <p:txBody>
          <a:bodyPr wrap="square">
            <a:spAutoFit/>
          </a:bodyPr>
          <a:lstStyle/>
          <a:p>
            <a:r>
              <a:rPr lang="en-US" sz="2000" b="1" dirty="0"/>
              <a:t>Kodak’s  inventor of the first digital camera has revealed how bewildered company executives couldn’t understand why anyone would ever want to look at images on a TV screen when he first proposed the idea of a ‘filmless camera’ to them in 1975.</a:t>
            </a:r>
          </a:p>
          <a:p>
            <a:r>
              <a:rPr lang="en-US" sz="2000" b="1" dirty="0"/>
              <a:t>Patent US4131919A</a:t>
            </a:r>
          </a:p>
        </p:txBody>
      </p:sp>
      <p:sp>
        <p:nvSpPr>
          <p:cNvPr id="7" name="Subtitle 2">
            <a:extLst>
              <a:ext uri="{FF2B5EF4-FFF2-40B4-BE49-F238E27FC236}">
                <a16:creationId xmlns:a16="http://schemas.microsoft.com/office/drawing/2014/main" id="{27BB993F-16EC-4C64-B6F8-8D1C1DF9D00F}"/>
              </a:ext>
            </a:extLst>
          </p:cNvPr>
          <p:cNvSpPr txBox="1">
            <a:spLocks/>
          </p:cNvSpPr>
          <p:nvPr/>
        </p:nvSpPr>
        <p:spPr>
          <a:xfrm>
            <a:off x="755576" y="44624"/>
            <a:ext cx="7488832" cy="648072"/>
          </a:xfrm>
          <a:prstGeom prst="rect">
            <a:avLst/>
          </a:prstGeom>
        </p:spPr>
        <p:txBody>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buNone/>
            </a:pPr>
            <a:r>
              <a:rPr lang="en-US" b="1" kern="0" dirty="0"/>
              <a:t>1975: FIRST Digital Camera (Kodak)</a:t>
            </a:r>
          </a:p>
          <a:p>
            <a:pPr marL="0" indent="0">
              <a:buNone/>
            </a:pPr>
            <a:endParaRPr lang="en-US" b="1" kern="0" dirty="0"/>
          </a:p>
        </p:txBody>
      </p:sp>
    </p:spTree>
    <p:extLst>
      <p:ext uri="{BB962C8B-B14F-4D97-AF65-F5344CB8AC3E}">
        <p14:creationId xmlns:p14="http://schemas.microsoft.com/office/powerpoint/2010/main" val="1535688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EBD8EF7-EA95-4621-AA8D-2D72654343AC}"/>
              </a:ext>
            </a:extLst>
          </p:cNvPr>
          <p:cNvSpPr txBox="1">
            <a:spLocks/>
          </p:cNvSpPr>
          <p:nvPr/>
        </p:nvSpPr>
        <p:spPr>
          <a:xfrm>
            <a:off x="608087" y="260648"/>
            <a:ext cx="8208912" cy="1470025"/>
          </a:xfrm>
          <a:prstGeom prst="rect">
            <a:avLst/>
          </a:prstGeom>
        </p:spPr>
        <p:txBody>
          <a:bodyPr/>
          <a:lstStyle>
            <a:defPPr>
              <a:defRPr lang="en-US"/>
            </a:defPPr>
            <a:lvl1pPr algn="l" rtl="0" eaLnBrk="0" fontAlgn="base" hangingPunct="0">
              <a:spcBef>
                <a:spcPct val="50000"/>
              </a:spcBef>
              <a:spcAft>
                <a:spcPct val="0"/>
              </a:spcAft>
              <a:defRPr sz="1400" kern="1200">
                <a:solidFill>
                  <a:schemeClr val="tx1"/>
                </a:solidFill>
                <a:latin typeface="Arial" charset="0"/>
                <a:ea typeface="+mn-ea"/>
                <a:cs typeface="+mn-cs"/>
              </a:defRPr>
            </a:lvl1pPr>
            <a:lvl2pPr marL="457200" algn="l" rtl="0" eaLnBrk="0" fontAlgn="base" hangingPunct="0">
              <a:spcBef>
                <a:spcPct val="50000"/>
              </a:spcBef>
              <a:spcAft>
                <a:spcPct val="0"/>
              </a:spcAft>
              <a:defRPr sz="1400" kern="1200">
                <a:solidFill>
                  <a:schemeClr val="tx1"/>
                </a:solidFill>
                <a:latin typeface="Arial" charset="0"/>
                <a:ea typeface="+mn-ea"/>
                <a:cs typeface="+mn-cs"/>
              </a:defRPr>
            </a:lvl2pPr>
            <a:lvl3pPr marL="914400" algn="l" rtl="0" eaLnBrk="0" fontAlgn="base" hangingPunct="0">
              <a:spcBef>
                <a:spcPct val="50000"/>
              </a:spcBef>
              <a:spcAft>
                <a:spcPct val="0"/>
              </a:spcAft>
              <a:defRPr sz="1400" kern="1200">
                <a:solidFill>
                  <a:schemeClr val="tx1"/>
                </a:solidFill>
                <a:latin typeface="Arial" charset="0"/>
                <a:ea typeface="+mn-ea"/>
                <a:cs typeface="+mn-cs"/>
              </a:defRPr>
            </a:lvl3pPr>
            <a:lvl4pPr marL="1371600" algn="l" rtl="0" eaLnBrk="0" fontAlgn="base" hangingPunct="0">
              <a:spcBef>
                <a:spcPct val="50000"/>
              </a:spcBef>
              <a:spcAft>
                <a:spcPct val="0"/>
              </a:spcAft>
              <a:defRPr sz="1400" kern="1200">
                <a:solidFill>
                  <a:schemeClr val="tx1"/>
                </a:solidFill>
                <a:latin typeface="Arial" charset="0"/>
                <a:ea typeface="+mn-ea"/>
                <a:cs typeface="+mn-cs"/>
              </a:defRPr>
            </a:lvl4pPr>
            <a:lvl5pPr marL="1828800" algn="l" rtl="0" eaLnBrk="0" fontAlgn="base" hangingPunct="0">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r>
              <a:rPr lang="en-US" sz="3200" b="1" kern="0" dirty="0"/>
              <a:t>Analog &lt;&gt; Digital Camera (large format) : </a:t>
            </a:r>
          </a:p>
          <a:p>
            <a:pPr marL="342900" indent="-342900">
              <a:buFont typeface="Arial" panose="020B0604020202020204" pitchFamily="34" charset="0"/>
              <a:buChar char="•"/>
            </a:pPr>
            <a:r>
              <a:rPr lang="en-US" sz="2400" b="1" kern="0" dirty="0"/>
              <a:t>“Digital </a:t>
            </a:r>
            <a:r>
              <a:rPr lang="en-US" sz="2400" b="1" kern="0" dirty="0" err="1"/>
              <a:t>wonderbricks</a:t>
            </a:r>
            <a:r>
              <a:rPr lang="en-US" sz="2400" b="1" kern="0" dirty="0"/>
              <a:t>” now everywhere since ~ 2003, but not in 60 mm x 60 mm, which was the medium format standard</a:t>
            </a:r>
          </a:p>
          <a:p>
            <a:pPr marL="342900" indent="-342900">
              <a:buFont typeface="Arial" panose="020B0604020202020204" pitchFamily="34" charset="0"/>
              <a:buChar char="•"/>
            </a:pPr>
            <a:r>
              <a:rPr lang="en-US" sz="2400" b="1" kern="0" dirty="0"/>
              <a:t>Largest commercially offered medium format detectors now have ~ 60 mm x 40 mm, but no backside illumination </a:t>
            </a:r>
          </a:p>
          <a:p>
            <a:pPr marL="342900" indent="-342900">
              <a:buFont typeface="Arial" panose="020B0604020202020204" pitchFamily="34" charset="0"/>
              <a:buChar char="•"/>
            </a:pPr>
            <a:r>
              <a:rPr lang="en-US" sz="2400" b="1" kern="0" dirty="0"/>
              <a:t>Hubble “Trigger” for all scientific CCD work !</a:t>
            </a:r>
          </a:p>
          <a:p>
            <a:endParaRPr lang="en-US" sz="2400" kern="0" dirty="0"/>
          </a:p>
          <a:p>
            <a:endParaRPr lang="en-US" sz="2800" kern="0" dirty="0">
              <a:solidFill>
                <a:schemeClr val="tx1"/>
              </a:solidFill>
            </a:endParaRPr>
          </a:p>
        </p:txBody>
      </p:sp>
      <p:sp>
        <p:nvSpPr>
          <p:cNvPr id="3" name="Title 1">
            <a:extLst/>
          </p:cNvPr>
          <p:cNvSpPr txBox="1">
            <a:spLocks/>
          </p:cNvSpPr>
          <p:nvPr/>
        </p:nvSpPr>
        <p:spPr>
          <a:xfrm>
            <a:off x="611560" y="-171400"/>
            <a:ext cx="7772400" cy="1470025"/>
          </a:xfrm>
          <a:prstGeom prst="rect">
            <a:avLst/>
          </a:prstGeom>
        </p:spPr>
        <p:txBody>
          <a:bodyPr/>
          <a:lstStyle>
            <a:lvl1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a:endParaRPr lang="en-US" sz="1800" kern="0" dirty="0"/>
          </a:p>
          <a:p>
            <a:pPr algn="l"/>
            <a:endParaRPr lang="en-US" sz="1800" kern="0" dirty="0"/>
          </a:p>
          <a:p>
            <a:pPr algn="l"/>
            <a:endParaRPr lang="en-US" sz="1800" kern="0" dirty="0"/>
          </a:p>
          <a:p>
            <a:pPr algn="l"/>
            <a:br>
              <a:rPr lang="en-US" sz="1800" kern="0" dirty="0"/>
            </a:br>
            <a:br>
              <a:rPr lang="en-US" sz="1800" kern="0" dirty="0"/>
            </a:br>
            <a:br>
              <a:rPr lang="en-US" sz="1800" kern="0" dirty="0"/>
            </a:br>
            <a:br>
              <a:rPr lang="en-US" sz="1800" kern="0" dirty="0"/>
            </a:br>
            <a:br>
              <a:rPr lang="en-US" sz="2000" kern="0" dirty="0"/>
            </a:br>
            <a:br>
              <a:rPr lang="en-US" kern="0" dirty="0"/>
            </a:br>
            <a:r>
              <a:rPr lang="en-US" kern="0" dirty="0"/>
              <a:t> </a:t>
            </a:r>
          </a:p>
        </p:txBody>
      </p:sp>
    </p:spTree>
    <p:extLst>
      <p:ext uri="{BB962C8B-B14F-4D97-AF65-F5344CB8AC3E}">
        <p14:creationId xmlns:p14="http://schemas.microsoft.com/office/powerpoint/2010/main" val="933766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EBD8EF7-EA95-4621-AA8D-2D72654343AC}"/>
              </a:ext>
            </a:extLst>
          </p:cNvPr>
          <p:cNvSpPr txBox="1">
            <a:spLocks/>
          </p:cNvSpPr>
          <p:nvPr/>
        </p:nvSpPr>
        <p:spPr>
          <a:xfrm>
            <a:off x="608087" y="260648"/>
            <a:ext cx="8208912" cy="1944216"/>
          </a:xfrm>
          <a:prstGeom prst="rect">
            <a:avLst/>
          </a:prstGeom>
        </p:spPr>
        <p:txBody>
          <a:bodyPr/>
          <a:lstStyle>
            <a:defPPr>
              <a:defRPr lang="en-US"/>
            </a:defPPr>
            <a:lvl1pPr algn="l" rtl="0" eaLnBrk="0" fontAlgn="base" hangingPunct="0">
              <a:spcBef>
                <a:spcPct val="50000"/>
              </a:spcBef>
              <a:spcAft>
                <a:spcPct val="0"/>
              </a:spcAft>
              <a:defRPr sz="1400" kern="1200">
                <a:solidFill>
                  <a:schemeClr val="tx1"/>
                </a:solidFill>
                <a:latin typeface="Arial" charset="0"/>
                <a:ea typeface="+mn-ea"/>
                <a:cs typeface="+mn-cs"/>
              </a:defRPr>
            </a:lvl1pPr>
            <a:lvl2pPr marL="457200" algn="l" rtl="0" eaLnBrk="0" fontAlgn="base" hangingPunct="0">
              <a:spcBef>
                <a:spcPct val="50000"/>
              </a:spcBef>
              <a:spcAft>
                <a:spcPct val="0"/>
              </a:spcAft>
              <a:defRPr sz="1400" kern="1200">
                <a:solidFill>
                  <a:schemeClr val="tx1"/>
                </a:solidFill>
                <a:latin typeface="Arial" charset="0"/>
                <a:ea typeface="+mn-ea"/>
                <a:cs typeface="+mn-cs"/>
              </a:defRPr>
            </a:lvl2pPr>
            <a:lvl3pPr marL="914400" algn="l" rtl="0" eaLnBrk="0" fontAlgn="base" hangingPunct="0">
              <a:spcBef>
                <a:spcPct val="50000"/>
              </a:spcBef>
              <a:spcAft>
                <a:spcPct val="0"/>
              </a:spcAft>
              <a:defRPr sz="1400" kern="1200">
                <a:solidFill>
                  <a:schemeClr val="tx1"/>
                </a:solidFill>
                <a:latin typeface="Arial" charset="0"/>
                <a:ea typeface="+mn-ea"/>
                <a:cs typeface="+mn-cs"/>
              </a:defRPr>
            </a:lvl3pPr>
            <a:lvl4pPr marL="1371600" algn="l" rtl="0" eaLnBrk="0" fontAlgn="base" hangingPunct="0">
              <a:spcBef>
                <a:spcPct val="50000"/>
              </a:spcBef>
              <a:spcAft>
                <a:spcPct val="0"/>
              </a:spcAft>
              <a:defRPr sz="1400" kern="1200">
                <a:solidFill>
                  <a:schemeClr val="tx1"/>
                </a:solidFill>
                <a:latin typeface="Arial" charset="0"/>
                <a:ea typeface="+mn-ea"/>
                <a:cs typeface="+mn-cs"/>
              </a:defRPr>
            </a:lvl4pPr>
            <a:lvl5pPr marL="1828800" algn="l" rtl="0" eaLnBrk="0" fontAlgn="base" hangingPunct="0">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r>
              <a:rPr lang="en-US" sz="3200" b="1" kern="0" dirty="0"/>
              <a:t>B:    CCD versus CMOS:</a:t>
            </a:r>
            <a:r>
              <a:rPr lang="en-US" sz="2400" b="1" kern="0" dirty="0"/>
              <a:t> </a:t>
            </a:r>
          </a:p>
          <a:p>
            <a:r>
              <a:rPr lang="en-US" sz="2400" b="1" kern="0" dirty="0"/>
              <a:t>Talk by M. Loose </a:t>
            </a:r>
            <a:r>
              <a:rPr lang="en-US" sz="2400" b="1" kern="0" dirty="0" err="1"/>
              <a:t>SDW</a:t>
            </a:r>
            <a:r>
              <a:rPr lang="en-US" sz="2400" b="1" kern="0" dirty="0"/>
              <a:t> 2005, Taormina:</a:t>
            </a:r>
          </a:p>
          <a:p>
            <a:r>
              <a:rPr lang="en-US" sz="2400" b="1" kern="0" dirty="0"/>
              <a:t>“CCDs are dead / dinosaurs &gt;&gt; CMOS is the future”</a:t>
            </a:r>
          </a:p>
          <a:p>
            <a:endParaRPr lang="en-US" sz="2400" b="1" kern="0" dirty="0"/>
          </a:p>
          <a:p>
            <a:r>
              <a:rPr lang="en-US" sz="2400" b="1" kern="0" dirty="0"/>
              <a:t>2017:</a:t>
            </a:r>
            <a:endParaRPr lang="en-US" sz="2400" b="1" kern="0" dirty="0">
              <a:solidFill>
                <a:schemeClr val="tx1"/>
              </a:solidFill>
            </a:endParaRPr>
          </a:p>
          <a:p>
            <a:pPr marL="342900" indent="-342900">
              <a:buFont typeface="Arial" panose="020B0604020202020204" pitchFamily="34" charset="0"/>
              <a:buChar char="•"/>
            </a:pPr>
            <a:r>
              <a:rPr lang="en-US" sz="2400" b="1" kern="0" dirty="0">
                <a:solidFill>
                  <a:schemeClr val="tx1"/>
                </a:solidFill>
              </a:rPr>
              <a:t>Commercial </a:t>
            </a:r>
            <a:r>
              <a:rPr lang="en-US" sz="2400" b="1" kern="0" dirty="0" err="1">
                <a:solidFill>
                  <a:schemeClr val="tx1"/>
                </a:solidFill>
              </a:rPr>
              <a:t>poducts</a:t>
            </a:r>
            <a:r>
              <a:rPr lang="en-US" sz="2400" b="1" kern="0" dirty="0">
                <a:solidFill>
                  <a:schemeClr val="tx1"/>
                </a:solidFill>
              </a:rPr>
              <a:t> (OK) </a:t>
            </a:r>
          </a:p>
          <a:p>
            <a:pPr marL="342900" indent="-342900">
              <a:buFont typeface="Arial" panose="020B0604020202020204" pitchFamily="34" charset="0"/>
              <a:buChar char="•"/>
            </a:pPr>
            <a:r>
              <a:rPr lang="en-US" sz="2400" b="1" kern="0" dirty="0"/>
              <a:t>Scientific products (no way yet…)</a:t>
            </a:r>
          </a:p>
          <a:p>
            <a:pPr marL="342900" indent="-342900">
              <a:buFont typeface="Arial" panose="020B0604020202020204" pitchFamily="34" charset="0"/>
              <a:buChar char="•"/>
            </a:pPr>
            <a:r>
              <a:rPr lang="en-US" sz="2400" b="1" kern="0" dirty="0"/>
              <a:t>e.g. ESPRESSO CCD detectors 90 x 90 mm State-of-the-Art), plus required binning</a:t>
            </a:r>
            <a:endParaRPr lang="en-US" sz="2800" b="1" kern="0" dirty="0">
              <a:solidFill>
                <a:schemeClr val="tx1"/>
              </a:solidFill>
            </a:endParaRPr>
          </a:p>
        </p:txBody>
      </p:sp>
      <p:sp>
        <p:nvSpPr>
          <p:cNvPr id="3" name="Title 1">
            <a:extLst/>
          </p:cNvPr>
          <p:cNvSpPr txBox="1">
            <a:spLocks/>
          </p:cNvSpPr>
          <p:nvPr/>
        </p:nvSpPr>
        <p:spPr>
          <a:xfrm>
            <a:off x="611560" y="-171400"/>
            <a:ext cx="7772400" cy="1470025"/>
          </a:xfrm>
          <a:prstGeom prst="rect">
            <a:avLst/>
          </a:prstGeom>
        </p:spPr>
        <p:txBody>
          <a:bodyPr/>
          <a:lstStyle>
            <a:lvl1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a:endParaRPr lang="en-US" sz="1800" kern="0" dirty="0"/>
          </a:p>
          <a:p>
            <a:pPr algn="l"/>
            <a:endParaRPr lang="en-US" sz="1800" kern="0" dirty="0"/>
          </a:p>
          <a:p>
            <a:pPr algn="l"/>
            <a:endParaRPr lang="en-US" sz="1800" kern="0" dirty="0"/>
          </a:p>
          <a:p>
            <a:pPr algn="l"/>
            <a:br>
              <a:rPr lang="en-US" sz="1800" kern="0" dirty="0"/>
            </a:br>
            <a:br>
              <a:rPr lang="en-US" sz="1800" kern="0" dirty="0"/>
            </a:br>
            <a:br>
              <a:rPr lang="en-US" sz="1800" kern="0" dirty="0"/>
            </a:br>
            <a:br>
              <a:rPr lang="en-US" sz="1800" kern="0" dirty="0"/>
            </a:br>
            <a:br>
              <a:rPr lang="en-US" sz="2000" kern="0" dirty="0"/>
            </a:br>
            <a:br>
              <a:rPr lang="en-US" kern="0" dirty="0"/>
            </a:br>
            <a:r>
              <a:rPr lang="en-US" kern="0" dirty="0"/>
              <a:t> </a:t>
            </a:r>
          </a:p>
        </p:txBody>
      </p:sp>
    </p:spTree>
    <p:extLst>
      <p:ext uri="{BB962C8B-B14F-4D97-AF65-F5344CB8AC3E}">
        <p14:creationId xmlns:p14="http://schemas.microsoft.com/office/powerpoint/2010/main" val="3221064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44824"/>
            <a:ext cx="9144000" cy="3429000"/>
          </a:xfrm>
          <a:prstGeom prst="rect">
            <a:avLst/>
          </a:prstGeom>
        </p:spPr>
      </p:pic>
      <p:sp>
        <p:nvSpPr>
          <p:cNvPr id="5" name="Subtitle 2">
            <a:extLst/>
          </p:cNvPr>
          <p:cNvSpPr txBox="1">
            <a:spLocks/>
          </p:cNvSpPr>
          <p:nvPr/>
        </p:nvSpPr>
        <p:spPr>
          <a:xfrm>
            <a:off x="935088" y="260648"/>
            <a:ext cx="7488832" cy="576064"/>
          </a:xfrm>
          <a:prstGeom prst="rect">
            <a:avLst/>
          </a:prstGeom>
        </p:spPr>
        <p:txBody>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buNone/>
            </a:pPr>
            <a:r>
              <a:rPr lang="en-US" b="1" kern="0" dirty="0"/>
              <a:t> C:   1961 - COMPUTER MOUSE / GUI</a:t>
            </a:r>
          </a:p>
        </p:txBody>
      </p:sp>
      <p:sp>
        <p:nvSpPr>
          <p:cNvPr id="2" name="Rectangle 1"/>
          <p:cNvSpPr/>
          <p:nvPr/>
        </p:nvSpPr>
        <p:spPr>
          <a:xfrm>
            <a:off x="251520" y="1052736"/>
            <a:ext cx="8424936" cy="5032147"/>
          </a:xfrm>
          <a:prstGeom prst="rect">
            <a:avLst/>
          </a:prstGeom>
        </p:spPr>
        <p:txBody>
          <a:bodyPr wrap="square">
            <a:spAutoFit/>
          </a:bodyPr>
          <a:lstStyle/>
          <a:p>
            <a:r>
              <a:rPr lang="en-US" kern="0" dirty="0"/>
              <a:t> </a:t>
            </a:r>
            <a:r>
              <a:rPr lang="en-US" sz="2400" b="1" kern="0" dirty="0"/>
              <a:t>SRI Stanford Research Institute  - now Stanford Research International, owned by Sarnoff</a:t>
            </a:r>
          </a:p>
          <a:p>
            <a:endParaRPr lang="en-US" sz="2400" b="1" kern="0" dirty="0"/>
          </a:p>
          <a:p>
            <a:endParaRPr lang="en-US" sz="2400" b="1" kern="0" dirty="0"/>
          </a:p>
          <a:p>
            <a:endParaRPr lang="en-US" sz="2400" b="1" kern="0" dirty="0"/>
          </a:p>
          <a:p>
            <a:endParaRPr lang="en-US" sz="2400" b="1" kern="0" dirty="0"/>
          </a:p>
          <a:p>
            <a:endParaRPr lang="en-US" sz="2400" b="1" kern="0" dirty="0"/>
          </a:p>
          <a:p>
            <a:endParaRPr lang="en-US" sz="2400" b="1" kern="0" dirty="0"/>
          </a:p>
          <a:p>
            <a:r>
              <a:rPr lang="en-US" sz="2400" b="1" kern="0" dirty="0"/>
              <a:t> ~ 1985 again by Apple; early  90’s widespread</a:t>
            </a:r>
            <a:endParaRPr lang="en-US" kern="0" dirty="0"/>
          </a:p>
          <a:p>
            <a:r>
              <a:rPr lang="en-US" kern="0" dirty="0"/>
              <a:t>Google also : ‘Mother of all </a:t>
            </a:r>
            <a:r>
              <a:rPr lang="en-US" kern="0" dirty="0" err="1"/>
              <a:t>presenttations</a:t>
            </a:r>
            <a:r>
              <a:rPr lang="en-US" kern="0" dirty="0"/>
              <a:t>, </a:t>
            </a:r>
            <a:r>
              <a:rPr lang="en-US" kern="0" dirty="0" err="1"/>
              <a:t>Engelbart</a:t>
            </a:r>
            <a:endParaRPr lang="en-US" kern="0" dirty="0"/>
          </a:p>
        </p:txBody>
      </p:sp>
    </p:spTree>
    <p:extLst>
      <p:ext uri="{BB962C8B-B14F-4D97-AF65-F5344CB8AC3E}">
        <p14:creationId xmlns:p14="http://schemas.microsoft.com/office/powerpoint/2010/main" val="399772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250730E-47DC-4882-B310-111B4EAA03D8}"/>
              </a:ext>
            </a:extLst>
          </p:cNvPr>
          <p:cNvSpPr txBox="1">
            <a:spLocks/>
          </p:cNvSpPr>
          <p:nvPr/>
        </p:nvSpPr>
        <p:spPr>
          <a:xfrm>
            <a:off x="755576" y="1484784"/>
            <a:ext cx="8712968" cy="648072"/>
          </a:xfrm>
          <a:prstGeom prst="rect">
            <a:avLst/>
          </a:prstGeom>
        </p:spPr>
        <p:txBody>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buNone/>
            </a:pPr>
            <a:r>
              <a:rPr lang="en-US" b="1" kern="0" dirty="0"/>
              <a:t>FLASHBACK TO </a:t>
            </a:r>
            <a:r>
              <a:rPr lang="en-US" b="1" kern="0" dirty="0" err="1"/>
              <a:t>SDW</a:t>
            </a:r>
            <a:r>
              <a:rPr lang="en-US" b="1" kern="0" dirty="0"/>
              <a:t> 2013:</a:t>
            </a:r>
          </a:p>
          <a:p>
            <a:pPr marL="0" indent="0">
              <a:buNone/>
            </a:pPr>
            <a:r>
              <a:rPr lang="en-US" b="1" kern="0" dirty="0"/>
              <a:t>   	</a:t>
            </a:r>
          </a:p>
          <a:p>
            <a:pPr marL="0" indent="0">
              <a:buNone/>
            </a:pPr>
            <a:r>
              <a:rPr lang="en-US" b="1" kern="0" dirty="0"/>
              <a:t>Curved detectors: Where did we stop ?</a:t>
            </a:r>
          </a:p>
        </p:txBody>
      </p:sp>
    </p:spTree>
    <p:extLst>
      <p:ext uri="{BB962C8B-B14F-4D97-AF65-F5344CB8AC3E}">
        <p14:creationId xmlns:p14="http://schemas.microsoft.com/office/powerpoint/2010/main" val="3702038209"/>
      </p:ext>
    </p:extLst>
  </p:cSld>
  <p:clrMapOvr>
    <a:masterClrMapping/>
  </p:clrMapOvr>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incoln_2012_v1">
  <a:themeElements>
    <a:clrScheme name="Custom 1 1">
      <a:dk1>
        <a:srgbClr val="000000"/>
      </a:dk1>
      <a:lt1>
        <a:srgbClr val="FFFFFF"/>
      </a:lt1>
      <a:dk2>
        <a:srgbClr val="000000"/>
      </a:dk2>
      <a:lt2>
        <a:srgbClr val="919191"/>
      </a:lt2>
      <a:accent1>
        <a:srgbClr val="618FFD"/>
      </a:accent1>
      <a:accent2>
        <a:srgbClr val="00AE00"/>
      </a:accent2>
      <a:accent3>
        <a:srgbClr val="FFFFFF"/>
      </a:accent3>
      <a:accent4>
        <a:srgbClr val="003767"/>
      </a:accent4>
      <a:accent5>
        <a:srgbClr val="D2DCF2"/>
      </a:accent5>
      <a:accent6>
        <a:srgbClr val="009D00"/>
      </a:accent6>
      <a:hlink>
        <a:srgbClr val="FC0128"/>
      </a:hlink>
      <a:folHlink>
        <a:srgbClr val="CECECE"/>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solidFill>
        <a:ln w="12700" cap="flat" cmpd="sng" algn="ctr">
          <a:solidFill>
            <a:schemeClr val="tx1"/>
          </a:solidFill>
          <a:prstDash val="solid"/>
          <a:round/>
          <a:headEnd type="none" w="sm" len="sm"/>
          <a:tailEnd type="none" w="sm"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400" b="1" i="0" u="none" strike="noStrike" cap="none" normalizeH="0" baseline="0" dirty="0" smtClean="0">
            <a:ln>
              <a:noFill/>
            </a:ln>
            <a:solidFill>
              <a:schemeClr val="tx1"/>
            </a:solidFill>
            <a:effectLst/>
            <a:latin typeface="Arial" pitchFamily="-110" charset="0"/>
          </a:defRPr>
        </a:defPPr>
      </a:lstStyle>
    </a:spDef>
    <a:lnDef>
      <a:spPr bwMode="auto">
        <a:solidFill>
          <a:schemeClr val="accent1"/>
        </a:solidFill>
        <a:ln w="12700" cap="flat" cmpd="sng" algn="ctr">
          <a:solidFill>
            <a:schemeClr val="tx1"/>
          </a:solidFill>
          <a:prstDash val="solid"/>
          <a:round/>
          <a:headEnd type="none" w="sm" len="sm"/>
          <a:tailEnd type="none" w="sm" len="sm"/>
        </a:ln>
        <a:effectLst/>
      </a:spPr>
      <a:bodyPr/>
      <a:lstStyle/>
    </a:lnDef>
    <a:txDef>
      <a:spPr>
        <a:noFill/>
      </a:spPr>
      <a:bodyPr wrap="square" rtlCol="0">
        <a:spAutoFit/>
      </a:bodyPr>
      <a:lstStyle>
        <a:defPPr algn="ctr">
          <a:defRPr sz="1400" b="1" dirty="0"/>
        </a:defPPr>
      </a:lstStyle>
    </a:tx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2197</Words>
  <Application>Microsoft Office PowerPoint</Application>
  <PresentationFormat>On-screen Show (4:3)</PresentationFormat>
  <Paragraphs>374</Paragraphs>
  <Slides>48</Slides>
  <Notes>25</Notes>
  <HiddenSlides>6</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48</vt:i4>
      </vt:variant>
    </vt:vector>
  </HeadingPairs>
  <TitlesOfParts>
    <vt:vector size="55" baseType="lpstr">
      <vt:lpstr>ＭＳ Ｐゴシック</vt:lpstr>
      <vt:lpstr>Arial</vt:lpstr>
      <vt:lpstr>Times New Roman</vt:lpstr>
      <vt:lpstr>Wingdings</vt:lpstr>
      <vt:lpstr>Mountain Top</vt:lpstr>
      <vt:lpstr>Lincoln_2012_v1</vt:lpstr>
      <vt:lpstr>1_Mountain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Processing of Curved CCD to Completion</vt:lpstr>
      <vt:lpstr>PowerPoint Presentation</vt:lpstr>
      <vt:lpstr>PowerPoint Presentation</vt:lpstr>
      <vt:lpstr>PowerPoint Presentation</vt:lpstr>
      <vt:lpstr>PowerPoint Presentation</vt:lpstr>
      <vt:lpstr>Original Optical Design Sentinel V</vt:lpstr>
      <vt:lpstr>New Design with a curved detector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Sony Alpha rumours similar Foveon Sensor Patents</vt:lpstr>
      <vt:lpstr>PowerPoint Presentation</vt:lpstr>
      <vt:lpstr>PowerPoint Presentation</vt:lpstr>
      <vt:lpstr>PowerPoint Presentation</vt:lpstr>
      <vt:lpstr>PowerPoint Presentation</vt:lpstr>
      <vt:lpstr>PowerPoint Presentation</vt:lpstr>
    </vt:vector>
  </TitlesOfParts>
  <Company>ESO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oiwert</dc:creator>
  <cp:lastModifiedBy>Olaf Iwert</cp:lastModifiedBy>
  <cp:revision>3277</cp:revision>
  <dcterms:created xsi:type="dcterms:W3CDTF">2009-01-14T08:58:37Z</dcterms:created>
  <dcterms:modified xsi:type="dcterms:W3CDTF">2017-09-26T11:20:21Z</dcterms:modified>
</cp:coreProperties>
</file>