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handoutMasterIdLst>
    <p:handoutMasterId r:id="rId54"/>
  </p:handoutMasterIdLst>
  <p:sldIdLst>
    <p:sldId id="273" r:id="rId2"/>
    <p:sldId id="358" r:id="rId3"/>
    <p:sldId id="284" r:id="rId4"/>
    <p:sldId id="285" r:id="rId5"/>
    <p:sldId id="333" r:id="rId6"/>
    <p:sldId id="359" r:id="rId7"/>
    <p:sldId id="300" r:id="rId8"/>
    <p:sldId id="287" r:id="rId9"/>
    <p:sldId id="323" r:id="rId10"/>
    <p:sldId id="328" r:id="rId11"/>
    <p:sldId id="286" r:id="rId12"/>
    <p:sldId id="293" r:id="rId13"/>
    <p:sldId id="367" r:id="rId14"/>
    <p:sldId id="382" r:id="rId15"/>
    <p:sldId id="344" r:id="rId16"/>
    <p:sldId id="345" r:id="rId17"/>
    <p:sldId id="289" r:id="rId18"/>
    <p:sldId id="277" r:id="rId19"/>
    <p:sldId id="346" r:id="rId20"/>
    <p:sldId id="296" r:id="rId21"/>
    <p:sldId id="347" r:id="rId22"/>
    <p:sldId id="375" r:id="rId23"/>
    <p:sldId id="354" r:id="rId24"/>
    <p:sldId id="374" r:id="rId25"/>
    <p:sldId id="400" r:id="rId26"/>
    <p:sldId id="376" r:id="rId27"/>
    <p:sldId id="352" r:id="rId28"/>
    <p:sldId id="385" r:id="rId29"/>
    <p:sldId id="386" r:id="rId30"/>
    <p:sldId id="383" r:id="rId31"/>
    <p:sldId id="305" r:id="rId32"/>
    <p:sldId id="304" r:id="rId33"/>
    <p:sldId id="306" r:id="rId34"/>
    <p:sldId id="307" r:id="rId35"/>
    <p:sldId id="308" r:id="rId36"/>
    <p:sldId id="312" r:id="rId37"/>
    <p:sldId id="356" r:id="rId38"/>
    <p:sldId id="321" r:id="rId39"/>
    <p:sldId id="364" r:id="rId40"/>
    <p:sldId id="388" r:id="rId41"/>
    <p:sldId id="390" r:id="rId42"/>
    <p:sldId id="389" r:id="rId43"/>
    <p:sldId id="391" r:id="rId44"/>
    <p:sldId id="392" r:id="rId45"/>
    <p:sldId id="393" r:id="rId46"/>
    <p:sldId id="394" r:id="rId47"/>
    <p:sldId id="395" r:id="rId48"/>
    <p:sldId id="398" r:id="rId49"/>
    <p:sldId id="396" r:id="rId50"/>
    <p:sldId id="397" r:id="rId51"/>
    <p:sldId id="399" r:id="rId52"/>
  </p:sldIdLst>
  <p:sldSz cx="9144000" cy="6858000" type="screen4x3"/>
  <p:notesSz cx="10018713" cy="688816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95217" autoAdjust="0"/>
  </p:normalViewPr>
  <p:slideViewPr>
    <p:cSldViewPr>
      <p:cViewPr>
        <p:scale>
          <a:sx n="80" d="100"/>
          <a:sy n="80" d="100"/>
        </p:scale>
        <p:origin x="-1062" y="-150"/>
      </p:cViewPr>
      <p:guideLst>
        <p:guide orient="horz" pos="2160"/>
        <p:guide pos="2880"/>
      </p:guideLst>
    </p:cSldViewPr>
  </p:slideViewPr>
  <p:outlineViewPr>
    <p:cViewPr>
      <p:scale>
        <a:sx n="33" d="100"/>
        <a:sy n="33" d="100"/>
      </p:scale>
      <p:origin x="0" y="342"/>
    </p:cViewPr>
  </p:outlineViewPr>
  <p:notesTextViewPr>
    <p:cViewPr>
      <p:scale>
        <a:sx n="100" d="100"/>
        <a:sy n="100" d="100"/>
      </p:scale>
      <p:origin x="0" y="0"/>
    </p:cViewPr>
  </p:notesTextViewPr>
  <p:sorterViewPr>
    <p:cViewPr>
      <p:scale>
        <a:sx n="66" d="100"/>
        <a:sy n="66" d="100"/>
      </p:scale>
      <p:origin x="0" y="834"/>
    </p:cViewPr>
  </p:sorterViewPr>
  <p:notesViewPr>
    <p:cSldViewPr>
      <p:cViewPr varScale="1">
        <p:scale>
          <a:sx n="88" d="100"/>
          <a:sy n="88" d="100"/>
        </p:scale>
        <p:origin x="-1956" y="-108"/>
      </p:cViewPr>
      <p:guideLst>
        <p:guide orient="horz" pos="2170"/>
        <p:guide pos="3156"/>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C:\shared_folders\iraf\auswertung\ztf456-465-spalt-fiel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de-DE"/>
  <c:chart>
    <c:title>
      <c:tx>
        <c:rich>
          <a:bodyPr/>
          <a:lstStyle/>
          <a:p>
            <a:pPr>
              <a:defRPr/>
            </a:pPr>
            <a:r>
              <a:rPr lang="en-US" sz="1600"/>
              <a:t>Dependency of photon rate on blade separation </a:t>
            </a:r>
          </a:p>
        </c:rich>
      </c:tx>
      <c:layout/>
    </c:title>
    <c:plotArea>
      <c:layout/>
      <c:scatterChart>
        <c:scatterStyle val="lineMarker"/>
        <c:ser>
          <c:idx val="0"/>
          <c:order val="0"/>
          <c:tx>
            <c:strRef>
              <c:f>'ztf456-465-spalt-field'!$K$1</c:f>
              <c:strCache>
                <c:ptCount val="1"/>
                <c:pt idx="0">
                  <c:v>phot/sec/pix</c:v>
                </c:pt>
              </c:strCache>
            </c:strRef>
          </c:tx>
          <c:spPr>
            <a:ln w="28575">
              <a:noFill/>
            </a:ln>
          </c:spPr>
          <c:marker>
            <c:symbol val="x"/>
            <c:size val="7"/>
          </c:marker>
          <c:xVal>
            <c:numRef>
              <c:f>'ztf456-465-spalt-field'!$B$2:$B$11</c:f>
              <c:numCache>
                <c:formatCode>General</c:formatCode>
                <c:ptCount val="10"/>
                <c:pt idx="0">
                  <c:v>1.1000000000000001</c:v>
                </c:pt>
                <c:pt idx="1">
                  <c:v>1.1000000000000001</c:v>
                </c:pt>
                <c:pt idx="2">
                  <c:v>2.2000000000000002</c:v>
                </c:pt>
                <c:pt idx="3">
                  <c:v>2.2000000000000002</c:v>
                </c:pt>
                <c:pt idx="4">
                  <c:v>4.3</c:v>
                </c:pt>
                <c:pt idx="5">
                  <c:v>4.3</c:v>
                </c:pt>
                <c:pt idx="6">
                  <c:v>6.6</c:v>
                </c:pt>
                <c:pt idx="7">
                  <c:v>6.6</c:v>
                </c:pt>
                <c:pt idx="8">
                  <c:v>8.8000000000000007</c:v>
                </c:pt>
                <c:pt idx="9">
                  <c:v>8.8000000000000007</c:v>
                </c:pt>
              </c:numCache>
            </c:numRef>
          </c:xVal>
          <c:yVal>
            <c:numRef>
              <c:f>'ztf456-465-spalt-field'!$K$2:$K$11</c:f>
              <c:numCache>
                <c:formatCode>General</c:formatCode>
                <c:ptCount val="10"/>
                <c:pt idx="0">
                  <c:v>4.0827500000000004E-3</c:v>
                </c:pt>
                <c:pt idx="1">
                  <c:v>4.549350000000122E-3</c:v>
                </c:pt>
                <c:pt idx="2">
                  <c:v>4.0827500000001123E-3</c:v>
                </c:pt>
                <c:pt idx="3">
                  <c:v>4.3160500000000504E-3</c:v>
                </c:pt>
                <c:pt idx="4">
                  <c:v>5.7158499999999859E-3</c:v>
                </c:pt>
                <c:pt idx="5">
                  <c:v>5.7158500000000934E-3</c:v>
                </c:pt>
                <c:pt idx="6">
                  <c:v>2.3213350000000011E-2</c:v>
                </c:pt>
                <c:pt idx="7">
                  <c:v>2.3213350000000011E-2</c:v>
                </c:pt>
                <c:pt idx="8">
                  <c:v>0.12796504999999991</c:v>
                </c:pt>
                <c:pt idx="9">
                  <c:v>0.13006474999999998</c:v>
                </c:pt>
              </c:numCache>
            </c:numRef>
          </c:yVal>
        </c:ser>
        <c:axId val="80801792"/>
        <c:axId val="80803712"/>
      </c:scatterChart>
      <c:valAx>
        <c:axId val="80801792"/>
        <c:scaling>
          <c:orientation val="minMax"/>
        </c:scaling>
        <c:axPos val="b"/>
        <c:title>
          <c:tx>
            <c:rich>
              <a:bodyPr/>
              <a:lstStyle/>
              <a:p>
                <a:pPr>
                  <a:defRPr/>
                </a:pPr>
                <a:r>
                  <a:rPr lang="en-US"/>
                  <a:t>blade</a:t>
                </a:r>
                <a:r>
                  <a:rPr lang="en-US" baseline="0"/>
                  <a:t> separation</a:t>
                </a:r>
              </a:p>
              <a:p>
                <a:pPr>
                  <a:defRPr/>
                </a:pPr>
                <a:r>
                  <a:rPr lang="en-US"/>
                  <a:t> (mm)</a:t>
                </a:r>
              </a:p>
            </c:rich>
          </c:tx>
          <c:layout/>
        </c:title>
        <c:numFmt formatCode="General" sourceLinked="1"/>
        <c:tickLblPos val="nextTo"/>
        <c:crossAx val="80803712"/>
        <c:crosses val="autoZero"/>
        <c:crossBetween val="midCat"/>
      </c:valAx>
      <c:valAx>
        <c:axId val="80803712"/>
        <c:scaling>
          <c:orientation val="minMax"/>
        </c:scaling>
        <c:axPos val="l"/>
        <c:majorGridlines/>
        <c:title>
          <c:tx>
            <c:rich>
              <a:bodyPr rot="-5400000" vert="horz"/>
              <a:lstStyle/>
              <a:p>
                <a:pPr>
                  <a:defRPr/>
                </a:pPr>
                <a:r>
                  <a:rPr lang="en-US"/>
                  <a:t>photon rate</a:t>
                </a:r>
              </a:p>
              <a:p>
                <a:pPr>
                  <a:defRPr/>
                </a:pPr>
                <a:r>
                  <a:rPr lang="en-US"/>
                  <a:t> (photo/sec/15um pixel)</a:t>
                </a:r>
              </a:p>
            </c:rich>
          </c:tx>
          <c:layout/>
        </c:title>
        <c:numFmt formatCode="General" sourceLinked="1"/>
        <c:tickLblPos val="nextTo"/>
        <c:crossAx val="80801792"/>
        <c:crosses val="autoZero"/>
        <c:crossBetween val="midCat"/>
      </c:valAx>
    </c:plotArea>
    <c:plotVisOnly val="1"/>
  </c:chart>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4341441" cy="344408"/>
          </a:xfrm>
          <a:prstGeom prst="rect">
            <a:avLst/>
          </a:prstGeom>
        </p:spPr>
        <p:txBody>
          <a:bodyPr vert="horz" lIns="96606" tIns="48303" rIns="96606" bIns="48303" rtlCol="0"/>
          <a:lstStyle>
            <a:lvl1pPr algn="l">
              <a:defRPr sz="1300"/>
            </a:lvl1pPr>
          </a:lstStyle>
          <a:p>
            <a:endParaRPr lang="en-US"/>
          </a:p>
        </p:txBody>
      </p:sp>
      <p:sp>
        <p:nvSpPr>
          <p:cNvPr id="3" name="Datumsplatzhalter 2"/>
          <p:cNvSpPr>
            <a:spLocks noGrp="1"/>
          </p:cNvSpPr>
          <p:nvPr>
            <p:ph type="dt" sz="quarter" idx="1"/>
          </p:nvPr>
        </p:nvSpPr>
        <p:spPr>
          <a:xfrm>
            <a:off x="5674952" y="0"/>
            <a:ext cx="4341441" cy="344408"/>
          </a:xfrm>
          <a:prstGeom prst="rect">
            <a:avLst/>
          </a:prstGeom>
        </p:spPr>
        <p:txBody>
          <a:bodyPr vert="horz" lIns="96606" tIns="48303" rIns="96606" bIns="48303" rtlCol="0"/>
          <a:lstStyle>
            <a:lvl1pPr algn="r">
              <a:defRPr sz="1300"/>
            </a:lvl1pPr>
          </a:lstStyle>
          <a:p>
            <a:fld id="{C701098C-3441-4CF9-96F1-5DD710D45165}" type="datetimeFigureOut">
              <a:rPr lang="en-US" smtClean="0"/>
              <a:pPr/>
              <a:t>9/25/2017</a:t>
            </a:fld>
            <a:endParaRPr lang="en-US"/>
          </a:p>
        </p:txBody>
      </p:sp>
      <p:sp>
        <p:nvSpPr>
          <p:cNvPr id="4" name="Fußzeilenplatzhalter 3"/>
          <p:cNvSpPr>
            <a:spLocks noGrp="1"/>
          </p:cNvSpPr>
          <p:nvPr>
            <p:ph type="ftr" sz="quarter" idx="2"/>
          </p:nvPr>
        </p:nvSpPr>
        <p:spPr>
          <a:xfrm>
            <a:off x="0" y="6542561"/>
            <a:ext cx="4341441" cy="344408"/>
          </a:xfrm>
          <a:prstGeom prst="rect">
            <a:avLst/>
          </a:prstGeom>
        </p:spPr>
        <p:txBody>
          <a:bodyPr vert="horz" lIns="96606" tIns="48303" rIns="96606" bIns="48303" rtlCol="0" anchor="b"/>
          <a:lstStyle>
            <a:lvl1pPr algn="l">
              <a:defRPr sz="1300"/>
            </a:lvl1pPr>
          </a:lstStyle>
          <a:p>
            <a:endParaRPr lang="en-US"/>
          </a:p>
        </p:txBody>
      </p:sp>
      <p:sp>
        <p:nvSpPr>
          <p:cNvPr id="5" name="Foliennummernplatzhalter 4"/>
          <p:cNvSpPr>
            <a:spLocks noGrp="1"/>
          </p:cNvSpPr>
          <p:nvPr>
            <p:ph type="sldNum" sz="quarter" idx="3"/>
          </p:nvPr>
        </p:nvSpPr>
        <p:spPr>
          <a:xfrm>
            <a:off x="5674952" y="6542561"/>
            <a:ext cx="4341441" cy="344408"/>
          </a:xfrm>
          <a:prstGeom prst="rect">
            <a:avLst/>
          </a:prstGeom>
        </p:spPr>
        <p:txBody>
          <a:bodyPr vert="horz" lIns="96606" tIns="48303" rIns="96606" bIns="48303" rtlCol="0" anchor="b"/>
          <a:lstStyle>
            <a:lvl1pPr algn="r">
              <a:defRPr sz="1300"/>
            </a:lvl1pPr>
          </a:lstStyle>
          <a:p>
            <a:fld id="{9C62CC48-225F-4027-B706-1874DC83CDB5}" type="slidenum">
              <a:rPr lang="en-US" smtClean="0"/>
              <a:pPr/>
              <a:t>‹Nr.›</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4341441" cy="344408"/>
          </a:xfrm>
          <a:prstGeom prst="rect">
            <a:avLst/>
          </a:prstGeom>
        </p:spPr>
        <p:txBody>
          <a:bodyPr vert="horz" lIns="96606" tIns="48303" rIns="96606" bIns="48303" rtlCol="0"/>
          <a:lstStyle>
            <a:lvl1pPr algn="l">
              <a:defRPr sz="1300"/>
            </a:lvl1pPr>
          </a:lstStyle>
          <a:p>
            <a:endParaRPr lang="en-US"/>
          </a:p>
        </p:txBody>
      </p:sp>
      <p:sp>
        <p:nvSpPr>
          <p:cNvPr id="3" name="Datumsplatzhalter 2"/>
          <p:cNvSpPr>
            <a:spLocks noGrp="1"/>
          </p:cNvSpPr>
          <p:nvPr>
            <p:ph type="dt" idx="1"/>
          </p:nvPr>
        </p:nvSpPr>
        <p:spPr>
          <a:xfrm>
            <a:off x="5674952" y="0"/>
            <a:ext cx="4341441" cy="344408"/>
          </a:xfrm>
          <a:prstGeom prst="rect">
            <a:avLst/>
          </a:prstGeom>
        </p:spPr>
        <p:txBody>
          <a:bodyPr vert="horz" lIns="96606" tIns="48303" rIns="96606" bIns="48303" rtlCol="0"/>
          <a:lstStyle>
            <a:lvl1pPr algn="r">
              <a:defRPr sz="1300"/>
            </a:lvl1pPr>
          </a:lstStyle>
          <a:p>
            <a:fld id="{D868D52D-C0CC-430B-A0FE-135E43DABF48}" type="datetimeFigureOut">
              <a:rPr lang="en-US" smtClean="0"/>
              <a:pPr/>
              <a:t>9/25/2017</a:t>
            </a:fld>
            <a:endParaRPr lang="en-US"/>
          </a:p>
        </p:txBody>
      </p:sp>
      <p:sp>
        <p:nvSpPr>
          <p:cNvPr id="4" name="Folienbildplatzhalter 3"/>
          <p:cNvSpPr>
            <a:spLocks noGrp="1" noRot="1" noChangeAspect="1"/>
          </p:cNvSpPr>
          <p:nvPr>
            <p:ph type="sldImg" idx="2"/>
          </p:nvPr>
        </p:nvSpPr>
        <p:spPr>
          <a:xfrm>
            <a:off x="3286125" y="515938"/>
            <a:ext cx="3446463" cy="2584450"/>
          </a:xfrm>
          <a:prstGeom prst="rect">
            <a:avLst/>
          </a:prstGeom>
          <a:noFill/>
          <a:ln w="12700">
            <a:solidFill>
              <a:prstClr val="black"/>
            </a:solidFill>
          </a:ln>
        </p:spPr>
        <p:txBody>
          <a:bodyPr vert="horz" lIns="96606" tIns="48303" rIns="96606" bIns="48303" rtlCol="0" anchor="ctr"/>
          <a:lstStyle/>
          <a:p>
            <a:endParaRPr lang="en-US"/>
          </a:p>
        </p:txBody>
      </p:sp>
      <p:sp>
        <p:nvSpPr>
          <p:cNvPr id="5" name="Notizenplatzhalter 4"/>
          <p:cNvSpPr>
            <a:spLocks noGrp="1"/>
          </p:cNvSpPr>
          <p:nvPr>
            <p:ph type="body" sz="quarter" idx="3"/>
          </p:nvPr>
        </p:nvSpPr>
        <p:spPr>
          <a:xfrm>
            <a:off x="1001872" y="3271878"/>
            <a:ext cx="8014970" cy="3099673"/>
          </a:xfrm>
          <a:prstGeom prst="rect">
            <a:avLst/>
          </a:prstGeom>
        </p:spPr>
        <p:txBody>
          <a:bodyPr vert="horz" lIns="96606" tIns="48303" rIns="96606" bIns="48303"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Fußzeilenplatzhalter 5"/>
          <p:cNvSpPr>
            <a:spLocks noGrp="1"/>
          </p:cNvSpPr>
          <p:nvPr>
            <p:ph type="ftr" sz="quarter" idx="4"/>
          </p:nvPr>
        </p:nvSpPr>
        <p:spPr>
          <a:xfrm>
            <a:off x="0" y="6542561"/>
            <a:ext cx="4341441" cy="344408"/>
          </a:xfrm>
          <a:prstGeom prst="rect">
            <a:avLst/>
          </a:prstGeom>
        </p:spPr>
        <p:txBody>
          <a:bodyPr vert="horz" lIns="96606" tIns="48303" rIns="96606" bIns="48303" rtlCol="0" anchor="b"/>
          <a:lstStyle>
            <a:lvl1pPr algn="l">
              <a:defRPr sz="1300"/>
            </a:lvl1pPr>
          </a:lstStyle>
          <a:p>
            <a:endParaRPr lang="en-US"/>
          </a:p>
        </p:txBody>
      </p:sp>
      <p:sp>
        <p:nvSpPr>
          <p:cNvPr id="7" name="Foliennummernplatzhalter 6"/>
          <p:cNvSpPr>
            <a:spLocks noGrp="1"/>
          </p:cNvSpPr>
          <p:nvPr>
            <p:ph type="sldNum" sz="quarter" idx="5"/>
          </p:nvPr>
        </p:nvSpPr>
        <p:spPr>
          <a:xfrm>
            <a:off x="5674952" y="6542561"/>
            <a:ext cx="4341441" cy="344408"/>
          </a:xfrm>
          <a:prstGeom prst="rect">
            <a:avLst/>
          </a:prstGeom>
        </p:spPr>
        <p:txBody>
          <a:bodyPr vert="horz" lIns="96606" tIns="48303" rIns="96606" bIns="48303" rtlCol="0" anchor="b"/>
          <a:lstStyle>
            <a:lvl1pPr algn="r">
              <a:defRPr sz="1300"/>
            </a:lvl1pPr>
          </a:lstStyle>
          <a:p>
            <a:fld id="{FDCFB68E-E307-4CAB-9924-F3EF2BA1089A}" type="slidenum">
              <a:rPr lang="en-US" smtClean="0"/>
              <a:pPr/>
              <a:t>‹Nr.›</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FDCFB68E-E307-4CAB-9924-F3EF2BA1089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dirty="0" smtClean="0"/>
              <a:t>It fits: another</a:t>
            </a:r>
            <a:r>
              <a:rPr lang="en-US" baseline="0" dirty="0" smtClean="0"/>
              <a:t> test</a:t>
            </a:r>
            <a:endParaRPr lang="en-US" dirty="0"/>
          </a:p>
        </p:txBody>
      </p:sp>
      <p:sp>
        <p:nvSpPr>
          <p:cNvPr id="4" name="Foliennummernplatzhalter 3"/>
          <p:cNvSpPr>
            <a:spLocks noGrp="1"/>
          </p:cNvSpPr>
          <p:nvPr>
            <p:ph type="sldNum" sz="quarter" idx="10"/>
          </p:nvPr>
        </p:nvSpPr>
        <p:spPr/>
        <p:txBody>
          <a:bodyPr/>
          <a:lstStyle/>
          <a:p>
            <a:fld id="{FDCFB68E-E307-4CAB-9924-F3EF2BA1089A}" type="slidenum">
              <a:rPr lang="en-US" smtClean="0"/>
              <a:pPr/>
              <a:t>20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dirty="0" smtClean="0"/>
              <a:t>Was too much for the keen nose of dutiful dog.</a:t>
            </a:r>
            <a:endParaRPr lang="en-US" dirty="0"/>
          </a:p>
        </p:txBody>
      </p:sp>
      <p:sp>
        <p:nvSpPr>
          <p:cNvPr id="4" name="Foliennummernplatzhalter 3"/>
          <p:cNvSpPr>
            <a:spLocks noGrp="1"/>
          </p:cNvSpPr>
          <p:nvPr>
            <p:ph type="sldNum" sz="quarter" idx="10"/>
          </p:nvPr>
        </p:nvSpPr>
        <p:spPr/>
        <p:txBody>
          <a:bodyPr/>
          <a:lstStyle/>
          <a:p>
            <a:fld id="{FDCFB68E-E307-4CAB-9924-F3EF2BA1089A}" type="slidenum">
              <a:rPr lang="en-US" smtClean="0"/>
              <a:pPr/>
              <a:t>21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dirty="0" smtClean="0"/>
              <a:t>A farewell without </a:t>
            </a:r>
            <a:r>
              <a:rPr lang="en-US" dirty="0" err="1" smtClean="0"/>
              <a:t>sadeness</a:t>
            </a:r>
            <a:endParaRPr lang="en-US" dirty="0"/>
          </a:p>
        </p:txBody>
      </p:sp>
      <p:sp>
        <p:nvSpPr>
          <p:cNvPr id="4" name="Foliennummernplatzhalter 3"/>
          <p:cNvSpPr>
            <a:spLocks noGrp="1"/>
          </p:cNvSpPr>
          <p:nvPr>
            <p:ph type="sldNum" sz="quarter" idx="10"/>
          </p:nvPr>
        </p:nvSpPr>
        <p:spPr/>
        <p:txBody>
          <a:bodyPr/>
          <a:lstStyle/>
          <a:p>
            <a:fld id="{FDCFB68E-E307-4CAB-9924-F3EF2BA1089A}" type="slidenum">
              <a:rPr lang="en-US" smtClean="0"/>
              <a:pPr/>
              <a:t>23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dirty="0" smtClean="0"/>
              <a:t>Despite</a:t>
            </a:r>
            <a:r>
              <a:rPr lang="en-US" baseline="0" dirty="0" smtClean="0"/>
              <a:t> all difficulties and stress, eventually there is another cover photo with Australian elements and another moment of great fun.</a:t>
            </a:r>
            <a:endParaRPr lang="en-US" dirty="0"/>
          </a:p>
        </p:txBody>
      </p:sp>
      <p:sp>
        <p:nvSpPr>
          <p:cNvPr id="4" name="Foliennummernplatzhalter 3"/>
          <p:cNvSpPr>
            <a:spLocks noGrp="1"/>
          </p:cNvSpPr>
          <p:nvPr>
            <p:ph type="sldNum" sz="quarter" idx="10"/>
          </p:nvPr>
        </p:nvSpPr>
        <p:spPr/>
        <p:txBody>
          <a:bodyPr/>
          <a:lstStyle/>
          <a:p>
            <a:fld id="{FDCFB68E-E307-4CAB-9924-F3EF2BA1089A}" type="slidenum">
              <a:rPr lang="en-US" smtClean="0"/>
              <a:pPr/>
              <a:t>24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dirty="0" smtClean="0"/>
              <a:t>There are people who make the biggest CCDs</a:t>
            </a:r>
            <a:r>
              <a:rPr lang="en-US" baseline="0" dirty="0" smtClean="0"/>
              <a:t> on earth and then they call us and ask for an extra small shutter.</a:t>
            </a:r>
            <a:endParaRPr lang="en-US" dirty="0"/>
          </a:p>
        </p:txBody>
      </p:sp>
      <p:sp>
        <p:nvSpPr>
          <p:cNvPr id="4" name="Foliennummernplatzhalter 3"/>
          <p:cNvSpPr>
            <a:spLocks noGrp="1"/>
          </p:cNvSpPr>
          <p:nvPr>
            <p:ph type="sldNum" sz="quarter" idx="10"/>
          </p:nvPr>
        </p:nvSpPr>
        <p:spPr/>
        <p:txBody>
          <a:bodyPr/>
          <a:lstStyle/>
          <a:p>
            <a:fld id="{FDCFB68E-E307-4CAB-9924-F3EF2BA1089A}" type="slidenum">
              <a:rPr lang="en-US" smtClean="0"/>
              <a:pPr/>
              <a:t>26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dirty="0" smtClean="0"/>
              <a:t>We have learned that in theory space and time are orthogonal.</a:t>
            </a:r>
          </a:p>
          <a:p>
            <a:r>
              <a:rPr lang="en-US" dirty="0" smtClean="0"/>
              <a:t>But</a:t>
            </a:r>
            <a:r>
              <a:rPr lang="en-US" baseline="0" dirty="0" smtClean="0"/>
              <a:t> sometimes</a:t>
            </a:r>
            <a:r>
              <a:rPr lang="en-US" dirty="0" smtClean="0"/>
              <a:t> real life doesn’t care about theory.</a:t>
            </a:r>
          </a:p>
          <a:p>
            <a:r>
              <a:rPr lang="en-US" dirty="0" smtClean="0"/>
              <a:t>This is an example</a:t>
            </a:r>
            <a:r>
              <a:rPr lang="en-US" baseline="0" dirty="0" smtClean="0"/>
              <a:t> where probably the shutters have lost the budget battle.</a:t>
            </a:r>
          </a:p>
          <a:p>
            <a:r>
              <a:rPr lang="en-US" baseline="0" dirty="0" smtClean="0"/>
              <a:t>The last moment before getting into the boxes.</a:t>
            </a:r>
          </a:p>
          <a:p>
            <a:r>
              <a:rPr lang="en-US" baseline="0" dirty="0" smtClean="0"/>
              <a:t>.</a:t>
            </a:r>
            <a:endParaRPr lang="en-US" dirty="0"/>
          </a:p>
        </p:txBody>
      </p:sp>
      <p:sp>
        <p:nvSpPr>
          <p:cNvPr id="4" name="Foliennummernplatzhalter 3"/>
          <p:cNvSpPr>
            <a:spLocks noGrp="1"/>
          </p:cNvSpPr>
          <p:nvPr>
            <p:ph type="sldNum" sz="quarter" idx="10"/>
          </p:nvPr>
        </p:nvSpPr>
        <p:spPr/>
        <p:txBody>
          <a:bodyPr/>
          <a:lstStyle/>
          <a:p>
            <a:fld id="{FDCFB68E-E307-4CAB-9924-F3EF2BA1089A}" type="slidenum">
              <a:rPr lang="en-US" smtClean="0"/>
              <a:pPr/>
              <a:t>27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FDCFB68E-E307-4CAB-9924-F3EF2BA1089A}" type="slidenum">
              <a:rPr lang="en-US" smtClean="0"/>
              <a:pPr/>
              <a:t>28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FDCFB68E-E307-4CAB-9924-F3EF2BA1089A}" type="slidenum">
              <a:rPr lang="en-US" smtClean="0"/>
              <a:pPr/>
              <a:t>29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dirty="0" smtClean="0"/>
              <a:t>This</a:t>
            </a:r>
            <a:r>
              <a:rPr lang="en-US" baseline="0" dirty="0" smtClean="0"/>
              <a:t> is one of the last points I have inserted and this is our biggest project so far.</a:t>
            </a:r>
            <a:endParaRPr lang="en-US" dirty="0"/>
          </a:p>
        </p:txBody>
      </p:sp>
      <p:sp>
        <p:nvSpPr>
          <p:cNvPr id="4" name="Foliennummernplatzhalter 3"/>
          <p:cNvSpPr>
            <a:spLocks noGrp="1"/>
          </p:cNvSpPr>
          <p:nvPr>
            <p:ph type="sldNum" sz="quarter" idx="10"/>
          </p:nvPr>
        </p:nvSpPr>
        <p:spPr/>
        <p:txBody>
          <a:bodyPr/>
          <a:lstStyle/>
          <a:p>
            <a:fld id="{FDCFB68E-E307-4CAB-9924-F3EF2BA1089A}" type="slidenum">
              <a:rPr lang="en-US" smtClean="0"/>
              <a:pPr/>
              <a:t>30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dirty="0" smtClean="0"/>
              <a:t>It was a cold winter night</a:t>
            </a:r>
            <a:r>
              <a:rPr lang="en-US" baseline="0" dirty="0" smtClean="0"/>
              <a:t> four and a half years ago and it was already close to midnight when I got a message from </a:t>
            </a:r>
            <a:r>
              <a:rPr lang="en-US" baseline="0" dirty="0" err="1" smtClean="0"/>
              <a:t>Caltec</a:t>
            </a:r>
            <a:r>
              <a:rPr lang="en-US" baseline="0" dirty="0" smtClean="0"/>
              <a:t>:</a:t>
            </a:r>
            <a:endParaRPr lang="en-US" dirty="0"/>
          </a:p>
        </p:txBody>
      </p:sp>
      <p:sp>
        <p:nvSpPr>
          <p:cNvPr id="4" name="Foliennummernplatzhalter 3"/>
          <p:cNvSpPr>
            <a:spLocks noGrp="1"/>
          </p:cNvSpPr>
          <p:nvPr>
            <p:ph type="sldNum" sz="quarter" idx="10"/>
          </p:nvPr>
        </p:nvSpPr>
        <p:spPr/>
        <p:txBody>
          <a:bodyPr/>
          <a:lstStyle/>
          <a:p>
            <a:fld id="{FDCFB68E-E307-4CAB-9924-F3EF2BA1089A}" type="slidenum">
              <a:rPr lang="en-US" smtClean="0"/>
              <a:pPr/>
              <a:t>31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dirty="0"/>
          </a:p>
        </p:txBody>
      </p:sp>
      <p:sp>
        <p:nvSpPr>
          <p:cNvPr id="4" name="Foliennummernplatzhalter 3"/>
          <p:cNvSpPr>
            <a:spLocks noGrp="1"/>
          </p:cNvSpPr>
          <p:nvPr>
            <p:ph type="sldNum" sz="quarter" idx="10"/>
          </p:nvPr>
        </p:nvSpPr>
        <p:spPr/>
        <p:txBody>
          <a:bodyPr/>
          <a:lstStyle/>
          <a:p>
            <a:fld id="{FDCFB68E-E307-4CAB-9924-F3EF2BA1089A}"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dirty="0"/>
          </a:p>
        </p:txBody>
      </p:sp>
      <p:sp>
        <p:nvSpPr>
          <p:cNvPr id="4" name="Foliennummernplatzhalter 3"/>
          <p:cNvSpPr>
            <a:spLocks noGrp="1"/>
          </p:cNvSpPr>
          <p:nvPr>
            <p:ph type="sldNum" sz="quarter" idx="10"/>
          </p:nvPr>
        </p:nvSpPr>
        <p:spPr/>
        <p:txBody>
          <a:bodyPr/>
          <a:lstStyle/>
          <a:p>
            <a:fld id="{FDCFB68E-E307-4CAB-9924-F3EF2BA1089A}" type="slidenum">
              <a:rPr lang="en-US" smtClean="0"/>
              <a:pPr/>
              <a:t>32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FDCFB68E-E307-4CAB-9924-F3EF2BA1089A}" type="slidenum">
              <a:rPr lang="en-US" smtClean="0"/>
              <a:pPr/>
              <a:t>33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dirty="0" smtClean="0"/>
              <a:t>But not only the size was</a:t>
            </a:r>
            <a:r>
              <a:rPr lang="en-US" baseline="0" dirty="0" smtClean="0"/>
              <a:t> so much different. It was the whole shutter concept. </a:t>
            </a:r>
            <a:endParaRPr lang="en-US" dirty="0"/>
          </a:p>
        </p:txBody>
      </p:sp>
      <p:sp>
        <p:nvSpPr>
          <p:cNvPr id="4" name="Foliennummernplatzhalter 3"/>
          <p:cNvSpPr>
            <a:spLocks noGrp="1"/>
          </p:cNvSpPr>
          <p:nvPr>
            <p:ph type="sldNum" sz="quarter" idx="10"/>
          </p:nvPr>
        </p:nvSpPr>
        <p:spPr/>
        <p:txBody>
          <a:bodyPr/>
          <a:lstStyle/>
          <a:p>
            <a:fld id="{FDCFB68E-E307-4CAB-9924-F3EF2BA1089A}" type="slidenum">
              <a:rPr lang="en-US" smtClean="0"/>
              <a:pPr/>
              <a:t>34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dirty="0" smtClean="0"/>
              <a:t>We agreed on these numbers</a:t>
            </a:r>
            <a:r>
              <a:rPr lang="en-US" baseline="0" dirty="0" smtClean="0"/>
              <a:t> but I can tell you that from time to time I heard the monster scratching at my window.</a:t>
            </a:r>
            <a:endParaRPr lang="en-US" dirty="0"/>
          </a:p>
        </p:txBody>
      </p:sp>
      <p:sp>
        <p:nvSpPr>
          <p:cNvPr id="4" name="Foliennummernplatzhalter 3"/>
          <p:cNvSpPr>
            <a:spLocks noGrp="1"/>
          </p:cNvSpPr>
          <p:nvPr>
            <p:ph type="sldNum" sz="quarter" idx="10"/>
          </p:nvPr>
        </p:nvSpPr>
        <p:spPr/>
        <p:txBody>
          <a:bodyPr/>
          <a:lstStyle/>
          <a:p>
            <a:fld id="{FDCFB68E-E307-4CAB-9924-F3EF2BA1089A}" type="slidenum">
              <a:rPr lang="en-US" smtClean="0"/>
              <a:pPr/>
              <a:t>36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dirty="0" smtClean="0"/>
              <a:t>In August last year the ZTF</a:t>
            </a:r>
            <a:r>
              <a:rPr lang="en-US" baseline="0" dirty="0" smtClean="0"/>
              <a:t> shutter was put in his shipping container. One of us travelled to Palomar to help with the installation.  The shutter makes the Samuel </a:t>
            </a:r>
            <a:r>
              <a:rPr lang="en-US" baseline="0" dirty="0" err="1" smtClean="0"/>
              <a:t>Oschin</a:t>
            </a:r>
            <a:r>
              <a:rPr lang="en-US" baseline="0" dirty="0" smtClean="0"/>
              <a:t> telescope look a bit different now.</a:t>
            </a:r>
          </a:p>
          <a:p>
            <a:r>
              <a:rPr lang="en-US" baseline="0" dirty="0" smtClean="0"/>
              <a:t>The project has pushed us close to our limits. We all hope that the shutter will become part of the success of the ZTF project.</a:t>
            </a:r>
            <a:endParaRPr lang="en-US" dirty="0"/>
          </a:p>
        </p:txBody>
      </p:sp>
      <p:sp>
        <p:nvSpPr>
          <p:cNvPr id="4" name="Foliennummernplatzhalter 3"/>
          <p:cNvSpPr>
            <a:spLocks noGrp="1"/>
          </p:cNvSpPr>
          <p:nvPr>
            <p:ph type="sldNum" sz="quarter" idx="10"/>
          </p:nvPr>
        </p:nvSpPr>
        <p:spPr/>
        <p:txBody>
          <a:bodyPr/>
          <a:lstStyle/>
          <a:p>
            <a:fld id="{FDCFB68E-E307-4CAB-9924-F3EF2BA1089A}" type="slidenum">
              <a:rPr lang="en-US" smtClean="0"/>
              <a:pPr/>
              <a:t>39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dirty="0" smtClean="0"/>
              <a:t>Shutter had to compete with sensitivity and linearity.</a:t>
            </a:r>
          </a:p>
          <a:p>
            <a:r>
              <a:rPr lang="en-US" dirty="0" smtClean="0"/>
              <a:t>luckily they were not dependent on the telescope shutters.</a:t>
            </a:r>
          </a:p>
          <a:p>
            <a:r>
              <a:rPr lang="en-US" dirty="0" smtClean="0"/>
              <a:t>Small and</a:t>
            </a:r>
            <a:r>
              <a:rPr lang="en-US" baseline="0" dirty="0" smtClean="0"/>
              <a:t> fast shutters did already exist for decades.</a:t>
            </a:r>
            <a:endParaRPr lang="en-US" dirty="0"/>
          </a:p>
        </p:txBody>
      </p:sp>
      <p:sp>
        <p:nvSpPr>
          <p:cNvPr id="4" name="Foliennummernplatzhalter 3"/>
          <p:cNvSpPr>
            <a:spLocks noGrp="1"/>
          </p:cNvSpPr>
          <p:nvPr>
            <p:ph type="sldNum" sz="quarter" idx="10"/>
          </p:nvPr>
        </p:nvSpPr>
        <p:spPr/>
        <p:txBody>
          <a:bodyPr/>
          <a:lstStyle/>
          <a:p>
            <a:fld id="{FDCFB68E-E307-4CAB-9924-F3EF2BA1089A}" type="slidenum">
              <a:rPr lang="en-US" smtClean="0"/>
              <a:pPr/>
              <a:t>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dirty="0" smtClean="0"/>
              <a:t>Driving force was the interest of photographers in ”moment” pictures</a:t>
            </a:r>
          </a:p>
          <a:p>
            <a:r>
              <a:rPr lang="en-US" dirty="0" smtClean="0"/>
              <a:t>By 1890, the early forms of all of the common shutters used in the 20</a:t>
            </a:r>
            <a:r>
              <a:rPr lang="en-US" baseline="30000" dirty="0" smtClean="0"/>
              <a:t>th</a:t>
            </a:r>
            <a:r>
              <a:rPr lang="en-US" dirty="0" smtClean="0"/>
              <a:t> century had been developed.</a:t>
            </a:r>
          </a:p>
          <a:p>
            <a:r>
              <a:rPr lang="en-US" baseline="0" dirty="0" smtClean="0"/>
              <a:t>Sector disk, leave shutters, curtain-type </a:t>
            </a:r>
            <a:endParaRPr lang="en-US" dirty="0"/>
          </a:p>
        </p:txBody>
      </p:sp>
      <p:sp>
        <p:nvSpPr>
          <p:cNvPr id="4" name="Foliennummernplatzhalter 3"/>
          <p:cNvSpPr>
            <a:spLocks noGrp="1"/>
          </p:cNvSpPr>
          <p:nvPr>
            <p:ph type="sldNum" sz="quarter" idx="10"/>
          </p:nvPr>
        </p:nvSpPr>
        <p:spPr/>
        <p:txBody>
          <a:bodyPr/>
          <a:lstStyle/>
          <a:p>
            <a:fld id="{FDCFB68E-E307-4CAB-9924-F3EF2BA1089A}" type="slidenum">
              <a:rPr lang="en-US" smtClean="0"/>
              <a:pPr/>
              <a:t>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dirty="0" smtClean="0"/>
              <a:t>These or similar iris type shutters</a:t>
            </a:r>
            <a:r>
              <a:rPr lang="en-US" baseline="0" dirty="0" smtClean="0"/>
              <a:t> were used by most groups.</a:t>
            </a:r>
          </a:p>
          <a:p>
            <a:r>
              <a:rPr lang="en-US" baseline="0" dirty="0" smtClean="0"/>
              <a:t>At least as long as their size was sufficient. But independent from the pure size </a:t>
            </a:r>
          </a:p>
          <a:p>
            <a:r>
              <a:rPr lang="en-US" baseline="0" dirty="0" smtClean="0"/>
              <a:t>these shutters had and have some drawbacks.</a:t>
            </a:r>
          </a:p>
          <a:p>
            <a:r>
              <a:rPr lang="en-US" baseline="0" dirty="0" smtClean="0"/>
              <a:t>Improvements were invented.</a:t>
            </a:r>
          </a:p>
          <a:p>
            <a:endParaRPr lang="en-US" dirty="0"/>
          </a:p>
        </p:txBody>
      </p:sp>
      <p:sp>
        <p:nvSpPr>
          <p:cNvPr id="4" name="Foliennummernplatzhalter 3"/>
          <p:cNvSpPr>
            <a:spLocks noGrp="1"/>
          </p:cNvSpPr>
          <p:nvPr>
            <p:ph type="sldNum" sz="quarter" idx="10"/>
          </p:nvPr>
        </p:nvSpPr>
        <p:spPr/>
        <p:txBody>
          <a:bodyPr/>
          <a:lstStyle/>
          <a:p>
            <a:fld id="{FDCFB68E-E307-4CAB-9924-F3EF2BA1089A}" type="slidenum">
              <a:rPr lang="en-US" smtClean="0"/>
              <a:pPr/>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dirty="0"/>
          </a:p>
        </p:txBody>
      </p:sp>
      <p:sp>
        <p:nvSpPr>
          <p:cNvPr id="4" name="Foliennummernplatzhalter 3"/>
          <p:cNvSpPr>
            <a:spLocks noGrp="1"/>
          </p:cNvSpPr>
          <p:nvPr>
            <p:ph type="sldNum" sz="quarter" idx="10"/>
          </p:nvPr>
        </p:nvSpPr>
        <p:spPr/>
        <p:txBody>
          <a:bodyPr/>
          <a:lstStyle/>
          <a:p>
            <a:fld id="{FDCFB68E-E307-4CAB-9924-F3EF2BA1089A}" type="slidenum">
              <a:rPr lang="en-US" smtClean="0"/>
              <a:pPr/>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dirty="0"/>
          </a:p>
        </p:txBody>
      </p:sp>
      <p:sp>
        <p:nvSpPr>
          <p:cNvPr id="4" name="Foliennummernplatzhalter 3"/>
          <p:cNvSpPr>
            <a:spLocks noGrp="1"/>
          </p:cNvSpPr>
          <p:nvPr>
            <p:ph type="sldNum" sz="quarter" idx="10"/>
          </p:nvPr>
        </p:nvSpPr>
        <p:spPr/>
        <p:txBody>
          <a:bodyPr/>
          <a:lstStyle/>
          <a:p>
            <a:fld id="{FDCFB68E-E307-4CAB-9924-F3EF2BA1089A}" type="slidenum">
              <a:rPr lang="en-US" smtClean="0"/>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dirty="0"/>
          </a:p>
        </p:txBody>
      </p:sp>
      <p:sp>
        <p:nvSpPr>
          <p:cNvPr id="4" name="Foliennummernplatzhalter 3"/>
          <p:cNvSpPr>
            <a:spLocks noGrp="1"/>
          </p:cNvSpPr>
          <p:nvPr>
            <p:ph type="sldNum" sz="quarter" idx="10"/>
          </p:nvPr>
        </p:nvSpPr>
        <p:spPr/>
        <p:txBody>
          <a:bodyPr/>
          <a:lstStyle/>
          <a:p>
            <a:fld id="{FDCFB68E-E307-4CAB-9924-F3EF2BA1089A}" type="slidenum">
              <a:rPr lang="en-US" smtClean="0"/>
              <a:pPr/>
              <a:t>15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dirty="0" smtClean="0"/>
              <a:t>We thought it was something</a:t>
            </a:r>
            <a:r>
              <a:rPr lang="en-US" baseline="0" dirty="0" smtClean="0"/>
              <a:t> really big, but didn’t know</a:t>
            </a:r>
          </a:p>
          <a:p>
            <a:r>
              <a:rPr lang="en-US" baseline="0" dirty="0" smtClean="0"/>
              <a:t>That it Was just the infancy.</a:t>
            </a:r>
          </a:p>
          <a:p>
            <a:r>
              <a:rPr lang="en-US" baseline="0" dirty="0" smtClean="0"/>
              <a:t>The </a:t>
            </a:r>
            <a:r>
              <a:rPr lang="en-US" baseline="0" dirty="0" err="1" smtClean="0"/>
              <a:t>Busca</a:t>
            </a:r>
            <a:r>
              <a:rPr lang="en-US" baseline="0" dirty="0" smtClean="0"/>
              <a:t> shutter has got dozens of descendants. I will mention some of them.</a:t>
            </a:r>
          </a:p>
          <a:p>
            <a:r>
              <a:rPr lang="en-US" baseline="0" dirty="0" smtClean="0"/>
              <a:t>They all share similar specs and </a:t>
            </a:r>
            <a:r>
              <a:rPr lang="en-US" baseline="0" dirty="0" err="1" smtClean="0"/>
              <a:t>performace</a:t>
            </a:r>
            <a:r>
              <a:rPr lang="en-US" baseline="0" dirty="0" smtClean="0"/>
              <a:t> parameters. As you can see</a:t>
            </a:r>
          </a:p>
          <a:p>
            <a:r>
              <a:rPr lang="en-US" baseline="0" dirty="0" smtClean="0"/>
              <a:t>On this slide</a:t>
            </a:r>
          </a:p>
          <a:p>
            <a:endParaRPr lang="en-US" dirty="0"/>
          </a:p>
        </p:txBody>
      </p:sp>
      <p:sp>
        <p:nvSpPr>
          <p:cNvPr id="4" name="Foliennummernplatzhalter 3"/>
          <p:cNvSpPr>
            <a:spLocks noGrp="1"/>
          </p:cNvSpPr>
          <p:nvPr>
            <p:ph type="sldNum" sz="quarter" idx="10"/>
          </p:nvPr>
        </p:nvSpPr>
        <p:spPr/>
        <p:txBody>
          <a:bodyPr/>
          <a:lstStyle/>
          <a:p>
            <a:fld id="{FDCFB68E-E307-4CAB-9924-F3EF2BA1089A}" type="slidenum">
              <a:rPr lang="en-US" smtClean="0"/>
              <a:pPr/>
              <a:t>17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DCBDB85C-70B3-4E3B-8E3D-005E6AE44A30}" type="datetime1">
              <a:rPr lang="de-DE" smtClean="0"/>
              <a:pPr/>
              <a:t>25.09.2017</a:t>
            </a:fld>
            <a:endParaRPr lang="de-DE"/>
          </a:p>
        </p:txBody>
      </p:sp>
      <p:sp>
        <p:nvSpPr>
          <p:cNvPr id="5" name="Fußzeilenplatzhalter 4"/>
          <p:cNvSpPr>
            <a:spLocks noGrp="1"/>
          </p:cNvSpPr>
          <p:nvPr>
            <p:ph type="ftr" sz="quarter" idx="11"/>
          </p:nvPr>
        </p:nvSpPr>
        <p:spPr/>
        <p:txBody>
          <a:bodyPr/>
          <a:lstStyle/>
          <a:p>
            <a:r>
              <a:rPr lang="de-DE" smtClean="0"/>
              <a:t>lfdiuvhösädoiv    sdäo äv&lt;oi</a:t>
            </a:r>
            <a:endParaRPr lang="de-DE"/>
          </a:p>
        </p:txBody>
      </p:sp>
      <p:sp>
        <p:nvSpPr>
          <p:cNvPr id="6" name="Foliennummernplatzhalter 5"/>
          <p:cNvSpPr>
            <a:spLocks noGrp="1"/>
          </p:cNvSpPr>
          <p:nvPr>
            <p:ph type="sldNum" sz="quarter" idx="12"/>
          </p:nvPr>
        </p:nvSpPr>
        <p:spPr/>
        <p:txBody>
          <a:bodyPr/>
          <a:lstStyle/>
          <a:p>
            <a:fld id="{D7AFE4E1-77DA-40E8-BBD8-37FB6D85F98C}" type="slidenum">
              <a:rPr lang="de-DE" smtClean="0"/>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067D10A9-008B-43C2-A3A4-DE8B2E44C48B}" type="datetime1">
              <a:rPr lang="de-DE" smtClean="0"/>
              <a:pPr/>
              <a:t>25.09.2017</a:t>
            </a:fld>
            <a:endParaRPr lang="de-DE"/>
          </a:p>
        </p:txBody>
      </p:sp>
      <p:sp>
        <p:nvSpPr>
          <p:cNvPr id="5" name="Fußzeilenplatzhalter 4"/>
          <p:cNvSpPr>
            <a:spLocks noGrp="1"/>
          </p:cNvSpPr>
          <p:nvPr>
            <p:ph type="ftr" sz="quarter" idx="11"/>
          </p:nvPr>
        </p:nvSpPr>
        <p:spPr/>
        <p:txBody>
          <a:bodyPr/>
          <a:lstStyle/>
          <a:p>
            <a:r>
              <a:rPr lang="de-DE" smtClean="0"/>
              <a:t>lfdiuvhösädoiv    sdäo äv&lt;oi</a:t>
            </a:r>
            <a:endParaRPr lang="de-DE"/>
          </a:p>
        </p:txBody>
      </p:sp>
      <p:sp>
        <p:nvSpPr>
          <p:cNvPr id="6" name="Foliennummernplatzhalter 5"/>
          <p:cNvSpPr>
            <a:spLocks noGrp="1"/>
          </p:cNvSpPr>
          <p:nvPr>
            <p:ph type="sldNum" sz="quarter" idx="12"/>
          </p:nvPr>
        </p:nvSpPr>
        <p:spPr/>
        <p:txBody>
          <a:bodyPr/>
          <a:lstStyle/>
          <a:p>
            <a:fld id="{D7AFE4E1-77DA-40E8-BBD8-37FB6D85F98C}" type="slidenum">
              <a:rPr lang="de-DE" smtClean="0"/>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FB8AAE1-4634-4FDA-ADB2-1008B3837B8C}" type="datetime1">
              <a:rPr lang="de-DE" smtClean="0"/>
              <a:pPr/>
              <a:t>25.09.2017</a:t>
            </a:fld>
            <a:endParaRPr lang="de-DE"/>
          </a:p>
        </p:txBody>
      </p:sp>
      <p:sp>
        <p:nvSpPr>
          <p:cNvPr id="5" name="Fußzeilenplatzhalter 4"/>
          <p:cNvSpPr>
            <a:spLocks noGrp="1"/>
          </p:cNvSpPr>
          <p:nvPr>
            <p:ph type="ftr" sz="quarter" idx="11"/>
          </p:nvPr>
        </p:nvSpPr>
        <p:spPr/>
        <p:txBody>
          <a:bodyPr/>
          <a:lstStyle/>
          <a:p>
            <a:r>
              <a:rPr lang="de-DE" smtClean="0"/>
              <a:t>lfdiuvhösädoiv    sdäo äv&lt;oi</a:t>
            </a:r>
            <a:endParaRPr lang="de-DE"/>
          </a:p>
        </p:txBody>
      </p:sp>
      <p:sp>
        <p:nvSpPr>
          <p:cNvPr id="6" name="Foliennummernplatzhalter 5"/>
          <p:cNvSpPr>
            <a:spLocks noGrp="1"/>
          </p:cNvSpPr>
          <p:nvPr>
            <p:ph type="sldNum" sz="quarter" idx="12"/>
          </p:nvPr>
        </p:nvSpPr>
        <p:spPr/>
        <p:txBody>
          <a:bodyPr/>
          <a:lstStyle/>
          <a:p>
            <a:fld id="{D7AFE4E1-77DA-40E8-BBD8-37FB6D85F98C}" type="slidenum">
              <a:rPr lang="de-DE" smtClean="0"/>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bg>
      <p:bgPr>
        <a:solidFill>
          <a:schemeClr val="bg1"/>
        </a:solidFill>
        <a:effectLst/>
      </p:bgPr>
    </p:bg>
    <p:spTree>
      <p:nvGrpSpPr>
        <p:cNvPr id="1" name=""/>
        <p:cNvGrpSpPr/>
        <p:nvPr/>
      </p:nvGrpSpPr>
      <p:grpSpPr>
        <a:xfrm>
          <a:off x="0" y="0"/>
          <a:ext cx="0" cy="0"/>
          <a:chOff x="0" y="0"/>
          <a:chExt cx="0" cy="0"/>
        </a:xfrm>
      </p:grpSpPr>
      <p:pic>
        <p:nvPicPr>
          <p:cNvPr id="8" name="Grafik 7" descr="logo_bonn-shutter.jpg"/>
          <p:cNvPicPr>
            <a:picLocks noChangeAspect="1"/>
          </p:cNvPicPr>
          <p:nvPr userDrawn="1"/>
        </p:nvPicPr>
        <p:blipFill>
          <a:blip r:embed="rId2" cstate="print"/>
          <a:stretch>
            <a:fillRect/>
          </a:stretch>
        </p:blipFill>
        <p:spPr>
          <a:xfrm>
            <a:off x="7759234" y="6408180"/>
            <a:ext cx="747268" cy="294423"/>
          </a:xfrm>
          <a:prstGeom prst="rect">
            <a:avLst/>
          </a:prstGeom>
        </p:spPr>
      </p:pic>
      <p:cxnSp>
        <p:nvCxnSpPr>
          <p:cNvPr id="10" name="Gerade Verbindung 9"/>
          <p:cNvCxnSpPr/>
          <p:nvPr userDrawn="1"/>
        </p:nvCxnSpPr>
        <p:spPr>
          <a:xfrm>
            <a:off x="0" y="638132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feld 11"/>
          <p:cNvSpPr txBox="1"/>
          <p:nvPr userDrawn="1"/>
        </p:nvSpPr>
        <p:spPr>
          <a:xfrm>
            <a:off x="55592" y="6351183"/>
            <a:ext cx="931665" cy="492443"/>
          </a:xfrm>
          <a:prstGeom prst="rect">
            <a:avLst/>
          </a:prstGeom>
          <a:noFill/>
        </p:spPr>
        <p:txBody>
          <a:bodyPr wrap="none" rtlCol="0">
            <a:spAutoFit/>
          </a:bodyPr>
          <a:lstStyle/>
          <a:p>
            <a:r>
              <a:rPr lang="de-DE" sz="1400" dirty="0" smtClean="0"/>
              <a:t>Klaus</a:t>
            </a:r>
            <a:r>
              <a:rPr lang="de-DE" sz="1400" baseline="0" dirty="0" smtClean="0"/>
              <a:t> Reif</a:t>
            </a:r>
          </a:p>
          <a:p>
            <a:r>
              <a:rPr lang="de-DE" sz="1200" baseline="0" dirty="0" smtClean="0"/>
              <a:t>2017/09/26</a:t>
            </a:r>
            <a:endParaRPr lang="de-DE" sz="1400" baseline="0" dirty="0" smtClean="0"/>
          </a:p>
        </p:txBody>
      </p:sp>
      <p:sp>
        <p:nvSpPr>
          <p:cNvPr id="9" name="Foliennummernplatzhalter 5"/>
          <p:cNvSpPr>
            <a:spLocks noGrp="1"/>
          </p:cNvSpPr>
          <p:nvPr>
            <p:ph type="sldNum" sz="quarter" idx="4"/>
          </p:nvPr>
        </p:nvSpPr>
        <p:spPr>
          <a:xfrm>
            <a:off x="8503453" y="6435615"/>
            <a:ext cx="5330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AFE4E1-77DA-40E8-BBD8-37FB6D85F98C}" type="slidenum">
              <a:rPr lang="de-DE" smtClean="0"/>
              <a:pPr/>
              <a:t>‹Nr.›</a:t>
            </a:fld>
            <a:endParaRPr lang="de-DE" dirty="0"/>
          </a:p>
        </p:txBody>
      </p:sp>
      <p:sp>
        <p:nvSpPr>
          <p:cNvPr id="6" name="Textfeld 5"/>
          <p:cNvSpPr txBox="1"/>
          <p:nvPr userDrawn="1"/>
        </p:nvSpPr>
        <p:spPr>
          <a:xfrm>
            <a:off x="7524328" y="6632037"/>
            <a:ext cx="1183273" cy="276999"/>
          </a:xfrm>
          <a:prstGeom prst="rect">
            <a:avLst/>
          </a:prstGeom>
          <a:noFill/>
        </p:spPr>
        <p:txBody>
          <a:bodyPr wrap="none" rtlCol="0">
            <a:spAutoFit/>
          </a:bodyPr>
          <a:lstStyle/>
          <a:p>
            <a:r>
              <a:rPr lang="de-DE" sz="1200" baseline="0" dirty="0" smtClean="0"/>
              <a:t>bonn-shutter.de</a:t>
            </a:r>
            <a:endParaRPr lang="en-US" sz="1200" dirty="0"/>
          </a:p>
        </p:txBody>
      </p:sp>
      <p:sp>
        <p:nvSpPr>
          <p:cNvPr id="7" name="Textfeld 6"/>
          <p:cNvSpPr txBox="1"/>
          <p:nvPr userDrawn="1"/>
        </p:nvSpPr>
        <p:spPr>
          <a:xfrm>
            <a:off x="3310964" y="6453336"/>
            <a:ext cx="2197140" cy="307777"/>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dirty="0" smtClean="0"/>
              <a:t>SDW</a:t>
            </a:r>
            <a:r>
              <a:rPr lang="de-DE" sz="1400" baseline="0" dirty="0" smtClean="0"/>
              <a:t> 2017, </a:t>
            </a:r>
            <a:r>
              <a:rPr lang="de-DE" sz="1400" baseline="0" dirty="0" err="1" smtClean="0"/>
              <a:t>STScI</a:t>
            </a:r>
            <a:r>
              <a:rPr lang="de-DE" sz="1400" baseline="0" dirty="0" smtClean="0"/>
              <a:t>, Baltimore</a:t>
            </a:r>
            <a:endParaRPr lang="en-US" sz="1400"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p>
            <a:fld id="{622F45E9-C2BD-4741-AAFD-0F4918BBC624}" type="datetime1">
              <a:rPr lang="de-DE" smtClean="0"/>
              <a:pPr/>
              <a:t>25.09.2017</a:t>
            </a:fld>
            <a:endParaRPr lang="de-DE"/>
          </a:p>
        </p:txBody>
      </p:sp>
      <p:sp>
        <p:nvSpPr>
          <p:cNvPr id="5" name="Fußzeilenplatzhalter 4"/>
          <p:cNvSpPr>
            <a:spLocks noGrp="1"/>
          </p:cNvSpPr>
          <p:nvPr>
            <p:ph type="ftr" sz="quarter" idx="11"/>
          </p:nvPr>
        </p:nvSpPr>
        <p:spPr/>
        <p:txBody>
          <a:bodyPr/>
          <a:lstStyle/>
          <a:p>
            <a:r>
              <a:rPr lang="de-DE" smtClean="0"/>
              <a:t>lfdiuvhösädoiv    sdäo äv&lt;oi</a:t>
            </a:r>
            <a:endParaRPr lang="de-DE"/>
          </a:p>
        </p:txBody>
      </p:sp>
      <p:sp>
        <p:nvSpPr>
          <p:cNvPr id="6" name="Foliennummernplatzhalter 5"/>
          <p:cNvSpPr>
            <a:spLocks noGrp="1"/>
          </p:cNvSpPr>
          <p:nvPr>
            <p:ph type="sldNum" sz="quarter" idx="12"/>
          </p:nvPr>
        </p:nvSpPr>
        <p:spPr/>
        <p:txBody>
          <a:bodyPr/>
          <a:lstStyle/>
          <a:p>
            <a:fld id="{D7AFE4E1-77DA-40E8-BBD8-37FB6D85F98C}" type="slidenum">
              <a:rPr lang="de-DE" smtClean="0"/>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ADCA2E41-3C91-4194-9500-CBBFE9DB9A65}" type="datetime1">
              <a:rPr lang="de-DE" smtClean="0"/>
              <a:pPr/>
              <a:t>25.09.2017</a:t>
            </a:fld>
            <a:endParaRPr lang="de-DE"/>
          </a:p>
        </p:txBody>
      </p:sp>
      <p:sp>
        <p:nvSpPr>
          <p:cNvPr id="6" name="Fußzeilenplatzhalter 5"/>
          <p:cNvSpPr>
            <a:spLocks noGrp="1"/>
          </p:cNvSpPr>
          <p:nvPr>
            <p:ph type="ftr" sz="quarter" idx="11"/>
          </p:nvPr>
        </p:nvSpPr>
        <p:spPr/>
        <p:txBody>
          <a:bodyPr/>
          <a:lstStyle/>
          <a:p>
            <a:r>
              <a:rPr lang="de-DE" smtClean="0"/>
              <a:t>lfdiuvhösädoiv    sdäo äv&lt;oi</a:t>
            </a:r>
            <a:endParaRPr lang="de-DE"/>
          </a:p>
        </p:txBody>
      </p:sp>
      <p:sp>
        <p:nvSpPr>
          <p:cNvPr id="7" name="Foliennummernplatzhalter 6"/>
          <p:cNvSpPr>
            <a:spLocks noGrp="1"/>
          </p:cNvSpPr>
          <p:nvPr>
            <p:ph type="sldNum" sz="quarter" idx="12"/>
          </p:nvPr>
        </p:nvSpPr>
        <p:spPr/>
        <p:txBody>
          <a:bodyPr/>
          <a:lstStyle/>
          <a:p>
            <a:fld id="{D7AFE4E1-77DA-40E8-BBD8-37FB6D85F98C}" type="slidenum">
              <a:rPr lang="de-DE" smtClean="0"/>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E2729642-0E31-4F16-A4F1-C51C0C8CF63E}" type="datetime1">
              <a:rPr lang="de-DE" smtClean="0"/>
              <a:pPr/>
              <a:t>25.09.2017</a:t>
            </a:fld>
            <a:endParaRPr lang="de-DE"/>
          </a:p>
        </p:txBody>
      </p:sp>
      <p:sp>
        <p:nvSpPr>
          <p:cNvPr id="8" name="Fußzeilenplatzhalter 7"/>
          <p:cNvSpPr>
            <a:spLocks noGrp="1"/>
          </p:cNvSpPr>
          <p:nvPr>
            <p:ph type="ftr" sz="quarter" idx="11"/>
          </p:nvPr>
        </p:nvSpPr>
        <p:spPr/>
        <p:txBody>
          <a:bodyPr/>
          <a:lstStyle/>
          <a:p>
            <a:r>
              <a:rPr lang="de-DE" smtClean="0"/>
              <a:t>lfdiuvhösädoiv    sdäo äv&lt;oi</a:t>
            </a:r>
            <a:endParaRPr lang="de-DE"/>
          </a:p>
        </p:txBody>
      </p:sp>
      <p:sp>
        <p:nvSpPr>
          <p:cNvPr id="9" name="Foliennummernplatzhalter 8"/>
          <p:cNvSpPr>
            <a:spLocks noGrp="1"/>
          </p:cNvSpPr>
          <p:nvPr>
            <p:ph type="sldNum" sz="quarter" idx="12"/>
          </p:nvPr>
        </p:nvSpPr>
        <p:spPr/>
        <p:txBody>
          <a:bodyPr/>
          <a:lstStyle/>
          <a:p>
            <a:fld id="{D7AFE4E1-77DA-40E8-BBD8-37FB6D85F98C}" type="slidenum">
              <a:rPr lang="de-DE" smtClean="0"/>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3DD7C304-3470-43E3-886E-41F5F4E85DE7}" type="datetime1">
              <a:rPr lang="de-DE" smtClean="0"/>
              <a:pPr/>
              <a:t>25.09.2017</a:t>
            </a:fld>
            <a:endParaRPr lang="de-DE"/>
          </a:p>
        </p:txBody>
      </p:sp>
      <p:sp>
        <p:nvSpPr>
          <p:cNvPr id="4" name="Fußzeilenplatzhalter 3"/>
          <p:cNvSpPr>
            <a:spLocks noGrp="1"/>
          </p:cNvSpPr>
          <p:nvPr>
            <p:ph type="ftr" sz="quarter" idx="11"/>
          </p:nvPr>
        </p:nvSpPr>
        <p:spPr/>
        <p:txBody>
          <a:bodyPr/>
          <a:lstStyle/>
          <a:p>
            <a:r>
              <a:rPr lang="de-DE" smtClean="0"/>
              <a:t>lfdiuvhösädoiv    sdäo äv&lt;oi</a:t>
            </a:r>
            <a:endParaRPr lang="de-DE"/>
          </a:p>
        </p:txBody>
      </p:sp>
      <p:sp>
        <p:nvSpPr>
          <p:cNvPr id="5" name="Foliennummernplatzhalter 4"/>
          <p:cNvSpPr>
            <a:spLocks noGrp="1"/>
          </p:cNvSpPr>
          <p:nvPr>
            <p:ph type="sldNum" sz="quarter" idx="12"/>
          </p:nvPr>
        </p:nvSpPr>
        <p:spPr/>
        <p:txBody>
          <a:bodyPr/>
          <a:lstStyle/>
          <a:p>
            <a:fld id="{D7AFE4E1-77DA-40E8-BBD8-37FB6D85F98C}" type="slidenum">
              <a:rPr lang="de-DE" smtClean="0"/>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00EC4CB-52B3-4B32-9B76-99C8CE005329}" type="datetime1">
              <a:rPr lang="de-DE" smtClean="0"/>
              <a:pPr/>
              <a:t>25.09.2017</a:t>
            </a:fld>
            <a:endParaRPr lang="de-DE"/>
          </a:p>
        </p:txBody>
      </p:sp>
      <p:sp>
        <p:nvSpPr>
          <p:cNvPr id="3" name="Fußzeilenplatzhalter 2"/>
          <p:cNvSpPr>
            <a:spLocks noGrp="1"/>
          </p:cNvSpPr>
          <p:nvPr>
            <p:ph type="ftr" sz="quarter" idx="11"/>
          </p:nvPr>
        </p:nvSpPr>
        <p:spPr/>
        <p:txBody>
          <a:bodyPr/>
          <a:lstStyle/>
          <a:p>
            <a:r>
              <a:rPr lang="de-DE" smtClean="0"/>
              <a:t>lfdiuvhösädoiv    sdäo äv&lt;oi</a:t>
            </a:r>
            <a:endParaRPr lang="de-DE"/>
          </a:p>
        </p:txBody>
      </p:sp>
      <p:sp>
        <p:nvSpPr>
          <p:cNvPr id="4" name="Foliennummernplatzhalter 3"/>
          <p:cNvSpPr>
            <a:spLocks noGrp="1"/>
          </p:cNvSpPr>
          <p:nvPr>
            <p:ph type="sldNum" sz="quarter" idx="12"/>
          </p:nvPr>
        </p:nvSpPr>
        <p:spPr/>
        <p:txBody>
          <a:bodyPr/>
          <a:lstStyle/>
          <a:p>
            <a:fld id="{D7AFE4E1-77DA-40E8-BBD8-37FB6D85F98C}" type="slidenum">
              <a:rPr lang="de-DE" smtClean="0"/>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F446D93F-DCFF-4BA6-94D7-07D722CD8F0C}" type="datetime1">
              <a:rPr lang="de-DE" smtClean="0"/>
              <a:pPr/>
              <a:t>25.09.2017</a:t>
            </a:fld>
            <a:endParaRPr lang="de-DE"/>
          </a:p>
        </p:txBody>
      </p:sp>
      <p:sp>
        <p:nvSpPr>
          <p:cNvPr id="6" name="Fußzeilenplatzhalter 5"/>
          <p:cNvSpPr>
            <a:spLocks noGrp="1"/>
          </p:cNvSpPr>
          <p:nvPr>
            <p:ph type="ftr" sz="quarter" idx="11"/>
          </p:nvPr>
        </p:nvSpPr>
        <p:spPr/>
        <p:txBody>
          <a:bodyPr/>
          <a:lstStyle/>
          <a:p>
            <a:r>
              <a:rPr lang="de-DE" smtClean="0"/>
              <a:t>lfdiuvhösädoiv    sdäo äv&lt;oi</a:t>
            </a:r>
            <a:endParaRPr lang="de-DE"/>
          </a:p>
        </p:txBody>
      </p:sp>
      <p:sp>
        <p:nvSpPr>
          <p:cNvPr id="7" name="Foliennummernplatzhalter 6"/>
          <p:cNvSpPr>
            <a:spLocks noGrp="1"/>
          </p:cNvSpPr>
          <p:nvPr>
            <p:ph type="sldNum" sz="quarter" idx="12"/>
          </p:nvPr>
        </p:nvSpPr>
        <p:spPr/>
        <p:txBody>
          <a:bodyPr/>
          <a:lstStyle/>
          <a:p>
            <a:fld id="{D7AFE4E1-77DA-40E8-BBD8-37FB6D85F98C}" type="slidenum">
              <a:rPr lang="de-DE" smtClean="0"/>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7FCDEE24-FCFC-47CA-8AB2-61B2340B27EC}" type="datetime1">
              <a:rPr lang="de-DE" smtClean="0"/>
              <a:pPr/>
              <a:t>25.09.2017</a:t>
            </a:fld>
            <a:endParaRPr lang="de-DE"/>
          </a:p>
        </p:txBody>
      </p:sp>
      <p:sp>
        <p:nvSpPr>
          <p:cNvPr id="6" name="Fußzeilenplatzhalter 5"/>
          <p:cNvSpPr>
            <a:spLocks noGrp="1"/>
          </p:cNvSpPr>
          <p:nvPr>
            <p:ph type="ftr" sz="quarter" idx="11"/>
          </p:nvPr>
        </p:nvSpPr>
        <p:spPr/>
        <p:txBody>
          <a:bodyPr/>
          <a:lstStyle/>
          <a:p>
            <a:r>
              <a:rPr lang="de-DE" smtClean="0"/>
              <a:t>lfdiuvhösädoiv    sdäo äv&lt;oi</a:t>
            </a:r>
            <a:endParaRPr lang="de-DE"/>
          </a:p>
        </p:txBody>
      </p:sp>
      <p:sp>
        <p:nvSpPr>
          <p:cNvPr id="7" name="Foliennummernplatzhalter 6"/>
          <p:cNvSpPr>
            <a:spLocks noGrp="1"/>
          </p:cNvSpPr>
          <p:nvPr>
            <p:ph type="sldNum" sz="quarter" idx="12"/>
          </p:nvPr>
        </p:nvSpPr>
        <p:spPr/>
        <p:txBody>
          <a:bodyPr/>
          <a:lstStyle/>
          <a:p>
            <a:fld id="{D7AFE4E1-77DA-40E8-BBD8-37FB6D85F98C}" type="slidenum">
              <a:rPr lang="de-DE" smtClean="0"/>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67544" y="16288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A2832A-5AB2-4EA6-8649-29DC10D63FD3}" type="datetime1">
              <a:rPr lang="de-DE" smtClean="0"/>
              <a:pPr/>
              <a:t>25.09.2017</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smtClean="0"/>
              <a:t>lfdiuvhösädoiv    sdäo äv&lt;oi</a:t>
            </a: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AFE4E1-77DA-40E8-BBD8-37FB6D85F98C}" type="slidenum">
              <a:rPr lang="de-DE" smtClean="0"/>
              <a:pPr/>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jpeg"/><Relationship Id="rId12"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58.gif"/><Relationship Id="rId5" Type="http://schemas.openxmlformats.org/officeDocument/2006/relationships/image" Target="../media/image57.jpe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3.jpeg"/><Relationship Id="rId11" Type="http://schemas.openxmlformats.org/officeDocument/2006/relationships/image" Target="../media/image68.jpeg"/><Relationship Id="rId5" Type="http://schemas.openxmlformats.org/officeDocument/2006/relationships/image" Target="../media/image62.jpeg"/><Relationship Id="rId10" Type="http://schemas.openxmlformats.org/officeDocument/2006/relationships/image" Target="../media/image67.jpeg"/><Relationship Id="rId4" Type="http://schemas.openxmlformats.org/officeDocument/2006/relationships/image" Target="../media/image61.png"/><Relationship Id="rId9" Type="http://schemas.openxmlformats.org/officeDocument/2006/relationships/image" Target="../media/image66.jpeg"/></Relationships>
</file>

<file path=ppt/slides/_rels/slide16.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file:///C:\Users\Klaus\Documents\00sync_desktop_notebook\00projekte\_UG\2017_sdw\presentation\busca-shutter-operation.wmv" TargetMode="Externa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eg"/></Relationships>
</file>

<file path=ppt/slides/_rels/slide1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1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png"/></Relationships>
</file>

<file path=ppt/slides/_rels/slide21.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png"/><Relationship Id="rId7" Type="http://schemas.openxmlformats.org/officeDocument/2006/relationships/image" Target="../media/image9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jpeg"/><Relationship Id="rId9" Type="http://schemas.openxmlformats.org/officeDocument/2006/relationships/image" Target="../media/image96.png"/></Relationships>
</file>

<file path=ppt/slides/_rels/slide2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jpeg"/></Relationships>
</file>

<file path=ppt/slides/_rels/slide23.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 Id="rId9" Type="http://schemas.openxmlformats.org/officeDocument/2006/relationships/image" Target="../media/image107.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11.png"/><Relationship Id="rId2" Type="http://schemas.openxmlformats.org/officeDocument/2006/relationships/slideLayout" Target="../slideLayouts/slideLayout2.xml"/><Relationship Id="rId1" Type="http://schemas.openxmlformats.org/officeDocument/2006/relationships/video" Target="file:///C:\Users\Klaus\Documents\00sync_desktop_notebook\00projekte\_UG\2017_sdw\presentation\hermes.wmv" TargetMode="External"/><Relationship Id="rId6" Type="http://schemas.openxmlformats.org/officeDocument/2006/relationships/image" Target="../media/image110.png"/><Relationship Id="rId5" Type="http://schemas.openxmlformats.org/officeDocument/2006/relationships/image" Target="../media/image109.jpeg"/><Relationship Id="rId4" Type="http://schemas.openxmlformats.org/officeDocument/2006/relationships/image" Target="../media/image108.jpeg"/></Relationships>
</file>

<file path=ppt/slides/_rels/slide2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17.png"/><Relationship Id="rId2" Type="http://schemas.openxmlformats.org/officeDocument/2006/relationships/slideLayout" Target="../slideLayouts/slideLayout2.xml"/><Relationship Id="rId1" Type="http://schemas.openxmlformats.org/officeDocument/2006/relationships/video" Target="file:///C:\Users\Klaus\Documents\00sync_desktop_notebook\00projekte\_UG\2017_sdw\presentation\125-compact-final.wmv" TargetMode="Externa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png"/></Relationships>
</file>

<file path=ppt/slides/_rels/slide27.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notesSlide" Target="../notesSlides/notesSlide15.xml"/><Relationship Id="rId7" Type="http://schemas.openxmlformats.org/officeDocument/2006/relationships/image" Target="../media/image121.jpeg"/><Relationship Id="rId2" Type="http://schemas.openxmlformats.org/officeDocument/2006/relationships/slideLayout" Target="../slideLayouts/slideLayout2.xml"/><Relationship Id="rId1" Type="http://schemas.openxmlformats.org/officeDocument/2006/relationships/video" Target="file:///C:\Users\Klaus\Documents\00sync_desktop_notebook\00projekte\_UG\2017_sdw\presentation\pfs.wmv" TargetMode="External"/><Relationship Id="rId6" Type="http://schemas.openxmlformats.org/officeDocument/2006/relationships/image" Target="../media/image120.jpeg"/><Relationship Id="rId5" Type="http://schemas.openxmlformats.org/officeDocument/2006/relationships/image" Target="../media/image119.png"/><Relationship Id="rId4" Type="http://schemas.openxmlformats.org/officeDocument/2006/relationships/image" Target="../media/image118.png"/></Relationships>
</file>

<file path=ppt/slides/_rels/slide2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jpeg"/></Relationships>
</file>

<file path=ppt/slides/_rels/slide29.xml.rels><?xml version="1.0" encoding="UTF-8" standalone="yes"?>
<Relationships xmlns="http://schemas.openxmlformats.org/package/2006/relationships"><Relationship Id="rId8" Type="http://schemas.openxmlformats.org/officeDocument/2006/relationships/image" Target="../media/image131.jpeg"/><Relationship Id="rId13" Type="http://schemas.openxmlformats.org/officeDocument/2006/relationships/image" Target="../media/image135.jpeg"/><Relationship Id="rId3" Type="http://schemas.openxmlformats.org/officeDocument/2006/relationships/image" Target="../media/image126.png"/><Relationship Id="rId7" Type="http://schemas.openxmlformats.org/officeDocument/2006/relationships/image" Target="../media/image130.jpeg"/><Relationship Id="rId12" Type="http://schemas.openxmlformats.org/officeDocument/2006/relationships/image" Target="../media/image13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29.jpeg"/><Relationship Id="rId11" Type="http://schemas.openxmlformats.org/officeDocument/2006/relationships/image" Target="../media/image67.jpeg"/><Relationship Id="rId5" Type="http://schemas.openxmlformats.org/officeDocument/2006/relationships/image" Target="../media/image128.jpeg"/><Relationship Id="rId10" Type="http://schemas.openxmlformats.org/officeDocument/2006/relationships/image" Target="../media/image133.png"/><Relationship Id="rId4" Type="http://schemas.openxmlformats.org/officeDocument/2006/relationships/image" Target="../media/image127.jpeg"/><Relationship Id="rId9" Type="http://schemas.openxmlformats.org/officeDocument/2006/relationships/image" Target="../media/image132.jpeg"/><Relationship Id="rId14" Type="http://schemas.openxmlformats.org/officeDocument/2006/relationships/image" Target="../media/image13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43.jpeg"/><Relationship Id="rId4" Type="http://schemas.openxmlformats.org/officeDocument/2006/relationships/image" Target="../media/image142.jpeg"/></Relationships>
</file>

<file path=ppt/slides/_rels/slide3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jpeg"/></Relationships>
</file>

<file path=ppt/slides/_rels/slide3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52.jpeg"/><Relationship Id="rId5" Type="http://schemas.openxmlformats.org/officeDocument/2006/relationships/image" Target="../media/image151.png"/><Relationship Id="rId4" Type="http://schemas.openxmlformats.org/officeDocument/2006/relationships/image" Target="../media/image150.jpeg"/></Relationships>
</file>

<file path=ppt/slides/_rels/slide3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png"/><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3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slideLayout" Target="../slideLayouts/slideLayout2.xml"/><Relationship Id="rId1" Type="http://schemas.openxmlformats.org/officeDocument/2006/relationships/video" Target="file:///C:\Users\Klaus\Documents\00sync_desktop_notebook\00projekte\_UG\2017_sdw\presentation\ztf-open-close-auf-kante.wmv" TargetMode="External"/><Relationship Id="rId6" Type="http://schemas.openxmlformats.org/officeDocument/2006/relationships/image" Target="../media/image159.jpeg"/><Relationship Id="rId5" Type="http://schemas.openxmlformats.org/officeDocument/2006/relationships/image" Target="../media/image158.png"/><Relationship Id="rId4" Type="http://schemas.openxmlformats.org/officeDocument/2006/relationships/image" Target="../media/image157.jpeg"/></Relationships>
</file>

<file path=ppt/slides/_rels/slide3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63.jpeg"/><Relationship Id="rId5" Type="http://schemas.openxmlformats.org/officeDocument/2006/relationships/image" Target="../media/image162.jpeg"/><Relationship Id="rId4" Type="http://schemas.openxmlformats.org/officeDocument/2006/relationships/image" Target="../media/image161.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slideLayout" Target="../slideLayouts/slideLayout2.xml"/><Relationship Id="rId1" Type="http://schemas.openxmlformats.org/officeDocument/2006/relationships/video" Target="file:///C:\Users\Klaus\Documents\00sync_desktop_notebook\00projekte\_UG\2017_sdw\presentation\close-slow-y-cut.wmv"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2.xml"/><Relationship Id="rId4" Type="http://schemas.openxmlformats.org/officeDocument/2006/relationships/image" Target="../media/image152.jpeg"/></Relationships>
</file>

<file path=ppt/slides/_rels/slide44.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jpeg"/><Relationship Id="rId1" Type="http://schemas.openxmlformats.org/officeDocument/2006/relationships/slideLayout" Target="../slideLayouts/slideLayout2.xml"/><Relationship Id="rId4" Type="http://schemas.openxmlformats.org/officeDocument/2006/relationships/image" Target="../media/image171.png"/></Relationships>
</file>

<file path=ppt/slides/_rels/slide4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2.xml"/><Relationship Id="rId4" Type="http://schemas.openxmlformats.org/officeDocument/2006/relationships/image" Target="../media/image174.jpeg"/></Relationships>
</file>

<file path=ppt/slides/_rels/slide4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175.jpeg"/></Relationships>
</file>

<file path=ppt/slides/_rels/slide48.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6.jpeg"/><Relationship Id="rId1" Type="http://schemas.openxmlformats.org/officeDocument/2006/relationships/slideLayout" Target="../slideLayouts/slideLayout2.xml"/><Relationship Id="rId5" Type="http://schemas.openxmlformats.org/officeDocument/2006/relationships/image" Target="../media/image178.jpeg"/><Relationship Id="rId4" Type="http://schemas.openxmlformats.org/officeDocument/2006/relationships/image" Target="../media/image177.jpeg"/></Relationships>
</file>

<file path=ppt/slides/_rels/slide4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jpeg"/><Relationship Id="rId1" Type="http://schemas.openxmlformats.org/officeDocument/2006/relationships/slideLayout" Target="../slideLayouts/slideLayout2.xml"/><Relationship Id="rId4" Type="http://schemas.openxmlformats.org/officeDocument/2006/relationships/image" Target="../media/image181.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2.xml"/><Relationship Id="rId4" Type="http://schemas.openxmlformats.org/officeDocument/2006/relationships/image" Target="../media/image185.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t="7401" r="5000" b="2313"/>
          <a:stretch>
            <a:fillRect/>
          </a:stretch>
        </p:blipFill>
        <p:spPr bwMode="auto">
          <a:xfrm>
            <a:off x="395536" y="116632"/>
            <a:ext cx="8496944" cy="4672860"/>
          </a:xfrm>
          <a:prstGeom prst="rect">
            <a:avLst/>
          </a:prstGeom>
          <a:noFill/>
          <a:ln w="9525">
            <a:noFill/>
            <a:miter lim="800000"/>
            <a:headEnd/>
            <a:tailEnd/>
          </a:ln>
        </p:spPr>
      </p:pic>
      <p:sp>
        <p:nvSpPr>
          <p:cNvPr id="4" name="Textfeld 3"/>
          <p:cNvSpPr txBox="1"/>
          <p:nvPr/>
        </p:nvSpPr>
        <p:spPr>
          <a:xfrm>
            <a:off x="-252536" y="5157192"/>
            <a:ext cx="9612560" cy="1200329"/>
          </a:xfrm>
          <a:prstGeom prst="rect">
            <a:avLst/>
          </a:prstGeom>
          <a:noFill/>
        </p:spPr>
        <p:txBody>
          <a:bodyPr wrap="square" rtlCol="0">
            <a:spAutoFit/>
          </a:bodyPr>
          <a:lstStyle/>
          <a:p>
            <a:pPr algn="ctr"/>
            <a:r>
              <a:rPr lang="en-US" dirty="0" smtClean="0"/>
              <a:t>Klaus </a:t>
            </a:r>
            <a:r>
              <a:rPr lang="en-US" dirty="0" err="1" smtClean="0"/>
              <a:t>Reif</a:t>
            </a:r>
            <a:r>
              <a:rPr lang="en-US" dirty="0" smtClean="0"/>
              <a:t>, Bonn-Shutter UG</a:t>
            </a:r>
          </a:p>
          <a:p>
            <a:pPr algn="ctr"/>
            <a:endParaRPr lang="en-US" dirty="0" smtClean="0"/>
          </a:p>
          <a:p>
            <a:pPr algn="ctr"/>
            <a:r>
              <a:rPr lang="en-US" dirty="0" smtClean="0"/>
              <a:t>for the Bonn-Shutter team:</a:t>
            </a:r>
          </a:p>
          <a:p>
            <a:pPr algn="ctr"/>
            <a:r>
              <a:rPr lang="en-US" dirty="0" smtClean="0"/>
              <a:t> G. Klink (ret.), </a:t>
            </a:r>
            <a:r>
              <a:rPr lang="en-US" i="1" dirty="0" smtClean="0"/>
              <a:t>Ph. </a:t>
            </a:r>
            <a:r>
              <a:rPr lang="en-US" i="1" dirty="0" err="1" smtClean="0"/>
              <a:t>Müller</a:t>
            </a:r>
            <a:r>
              <a:rPr lang="en-US" i="1" dirty="0" smtClean="0"/>
              <a:t>, M. Polder, H. </a:t>
            </a:r>
            <a:r>
              <a:rPr lang="en-US" i="1" dirty="0" err="1" smtClean="0"/>
              <a:t>Poschmann</a:t>
            </a:r>
            <a:r>
              <a:rPr lang="en-US" i="1" dirty="0" smtClean="0"/>
              <a:t>, F-J. </a:t>
            </a:r>
            <a:r>
              <a:rPr lang="en-US" i="1" dirty="0" err="1" smtClean="0"/>
              <a:t>Willems</a:t>
            </a:r>
            <a:endParaRPr lang="en-US" dirty="0"/>
          </a:p>
        </p:txBody>
      </p:sp>
      <p:sp>
        <p:nvSpPr>
          <p:cNvPr id="6" name="Foliennummernplatzhalter 5"/>
          <p:cNvSpPr>
            <a:spLocks noGrp="1"/>
          </p:cNvSpPr>
          <p:nvPr>
            <p:ph type="sldNum" sz="quarter" idx="4"/>
          </p:nvPr>
        </p:nvSpPr>
        <p:spPr/>
        <p:txBody>
          <a:bodyPr/>
          <a:lstStyle/>
          <a:p>
            <a:fld id="{D7AFE4E1-77DA-40E8-BBD8-37FB6D85F98C}" type="slidenum">
              <a:rPr lang="de-DE" smtClean="0"/>
              <a:pPr/>
              <a:t>1</a:t>
            </a:fld>
            <a:endParaRPr lang="de-DE"/>
          </a:p>
        </p:txBody>
      </p:sp>
      <p:sp>
        <p:nvSpPr>
          <p:cNvPr id="7" name="Textfeld 6"/>
          <p:cNvSpPr txBox="1"/>
          <p:nvPr/>
        </p:nvSpPr>
        <p:spPr>
          <a:xfrm>
            <a:off x="755576" y="4437112"/>
            <a:ext cx="1413914" cy="400110"/>
          </a:xfrm>
          <a:prstGeom prst="rect">
            <a:avLst/>
          </a:prstGeom>
          <a:noFill/>
        </p:spPr>
        <p:txBody>
          <a:bodyPr wrap="square" rtlCol="0">
            <a:spAutoFit/>
          </a:bodyPr>
          <a:lstStyle/>
          <a:p>
            <a:pPr algn="ctr"/>
            <a:r>
              <a:rPr lang="en-US" sz="1000" i="1" dirty="0" smtClean="0"/>
              <a:t>All illustrations</a:t>
            </a:r>
          </a:p>
          <a:p>
            <a:pPr algn="ctr"/>
            <a:r>
              <a:rPr lang="de-DE" sz="1000" b="1" dirty="0" smtClean="0"/>
              <a:t>©</a:t>
            </a:r>
            <a:r>
              <a:rPr lang="en-US" sz="1000" i="1" dirty="0" smtClean="0"/>
              <a:t> Renate Voss-</a:t>
            </a:r>
            <a:r>
              <a:rPr lang="en-US" sz="1000" i="1" dirty="0" err="1" smtClean="0"/>
              <a:t>Obst</a:t>
            </a:r>
            <a:endParaRPr lang="en-US" sz="1000" i="1" dirty="0" smtClean="0"/>
          </a:p>
        </p:txBody>
      </p:sp>
      <p:pic>
        <p:nvPicPr>
          <p:cNvPr id="6147" name="Picture 3"/>
          <p:cNvPicPr>
            <a:picLocks noChangeAspect="1" noChangeArrowheads="1"/>
          </p:cNvPicPr>
          <p:nvPr/>
        </p:nvPicPr>
        <p:blipFill>
          <a:blip r:embed="rId4" cstate="print">
            <a:lum bright="31000" contrast="19000"/>
          </a:blip>
          <a:srcRect/>
          <a:stretch>
            <a:fillRect/>
          </a:stretch>
        </p:blipFill>
        <p:spPr bwMode="auto">
          <a:xfrm>
            <a:off x="2699792" y="2492896"/>
            <a:ext cx="524846" cy="503853"/>
          </a:xfrm>
          <a:prstGeom prst="rect">
            <a:avLst/>
          </a:prstGeom>
          <a:noFill/>
          <a:ln w="9525">
            <a:noFill/>
            <a:miter lim="800000"/>
            <a:headEnd/>
            <a:tailEnd/>
          </a:ln>
        </p:spPr>
      </p:pic>
      <p:sp>
        <p:nvSpPr>
          <p:cNvPr id="11" name="Textfeld 10"/>
          <p:cNvSpPr txBox="1"/>
          <p:nvPr/>
        </p:nvSpPr>
        <p:spPr>
          <a:xfrm>
            <a:off x="2123728" y="4149080"/>
            <a:ext cx="5760640" cy="707886"/>
          </a:xfrm>
          <a:prstGeom prst="rect">
            <a:avLst/>
          </a:prstGeom>
          <a:solidFill>
            <a:schemeClr val="bg1"/>
          </a:solidFill>
        </p:spPr>
        <p:txBody>
          <a:bodyPr wrap="square" rtlCol="0">
            <a:spAutoFit/>
          </a:bodyPr>
          <a:lstStyle/>
          <a:p>
            <a:pPr algn="ctr">
              <a:spcBef>
                <a:spcPts val="300"/>
              </a:spcBef>
            </a:pPr>
            <a:r>
              <a:rPr lang="en-US" sz="2000" dirty="0" smtClean="0">
                <a:solidFill>
                  <a:srgbClr val="0070C0"/>
                </a:solidFill>
                <a:latin typeface="Comic Sans MS" pitchFamily="66" charset="0"/>
              </a:rPr>
              <a:t>Leaves, curtains, guillotines and a detector dog -making shutters for astronomy</a:t>
            </a:r>
            <a:endParaRPr lang="en-US" sz="2000" i="1" dirty="0" smtClean="0">
              <a:solidFill>
                <a:srgbClr val="0070C0"/>
              </a:solidFill>
              <a:latin typeface="Comic Sans MS" pitchFamily="66" charset="0"/>
            </a:endParaRPr>
          </a:p>
        </p:txBody>
      </p:sp>
      <p:cxnSp>
        <p:nvCxnSpPr>
          <p:cNvPr id="13" name="Gerade Verbindung 12"/>
          <p:cNvCxnSpPr/>
          <p:nvPr/>
        </p:nvCxnSpPr>
        <p:spPr>
          <a:xfrm>
            <a:off x="251520" y="4941168"/>
            <a:ext cx="8712968" cy="0"/>
          </a:xfrm>
          <a:prstGeom prst="line">
            <a:avLst/>
          </a:prstGeom>
        </p:spPr>
        <p:style>
          <a:lnRef idx="1">
            <a:schemeClr val="accent1"/>
          </a:lnRef>
          <a:fillRef idx="0">
            <a:schemeClr val="accent1"/>
          </a:fillRef>
          <a:effectRef idx="0">
            <a:schemeClr val="accent1"/>
          </a:effectRef>
          <a:fontRef idx="minor">
            <a:schemeClr val="tx1"/>
          </a:fontRef>
        </p:style>
      </p:cxnSp>
      <p:pic>
        <p:nvPicPr>
          <p:cNvPr id="11270" name="Picture 6"/>
          <p:cNvPicPr>
            <a:picLocks noChangeAspect="1" noChangeArrowheads="1"/>
          </p:cNvPicPr>
          <p:nvPr/>
        </p:nvPicPr>
        <p:blipFill>
          <a:blip r:embed="rId5" cstate="print">
            <a:clrChange>
              <a:clrFrom>
                <a:srgbClr val="BAABA0"/>
              </a:clrFrom>
              <a:clrTo>
                <a:srgbClr val="BAABA0">
                  <a:alpha val="0"/>
                </a:srgbClr>
              </a:clrTo>
            </a:clrChange>
            <a:lum bright="40000" contrast="94000"/>
          </a:blip>
          <a:srcRect/>
          <a:stretch>
            <a:fillRect/>
          </a:stretch>
        </p:blipFill>
        <p:spPr bwMode="auto">
          <a:xfrm rot="2126225">
            <a:off x="4427984" y="3230549"/>
            <a:ext cx="936104" cy="7925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D7AFE4E1-77DA-40E8-BBD8-37FB6D85F98C}" type="slidenum">
              <a:rPr lang="de-DE" smtClean="0"/>
              <a:pPr/>
              <a:t>10</a:t>
            </a:fld>
            <a:endParaRPr lang="de-DE"/>
          </a:p>
        </p:txBody>
      </p:sp>
      <p:sp>
        <p:nvSpPr>
          <p:cNvPr id="13" name="Textfeld 12"/>
          <p:cNvSpPr txBox="1"/>
          <p:nvPr/>
        </p:nvSpPr>
        <p:spPr>
          <a:xfrm>
            <a:off x="2197188" y="116632"/>
            <a:ext cx="4699684" cy="461665"/>
          </a:xfrm>
          <a:prstGeom prst="rect">
            <a:avLst/>
          </a:prstGeom>
          <a:noFill/>
        </p:spPr>
        <p:txBody>
          <a:bodyPr wrap="none" rtlCol="0">
            <a:spAutoFit/>
          </a:bodyPr>
          <a:lstStyle/>
          <a:p>
            <a:pPr algn="ctr"/>
            <a:r>
              <a:rPr lang="en-US" sz="2400" dirty="0" smtClean="0">
                <a:solidFill>
                  <a:srgbClr val="0070C0"/>
                </a:solidFill>
              </a:rPr>
              <a:t>Iris shutters for small CCD detectors </a:t>
            </a:r>
          </a:p>
        </p:txBody>
      </p:sp>
      <p:pic>
        <p:nvPicPr>
          <p:cNvPr id="2051" name="Picture 3" descr="C:\Users\Klaus\Documents\00sync_desktop_notebook\00projekte\_UG\2017_sdw\Bilder\melles griot shutter.jpg"/>
          <p:cNvPicPr>
            <a:picLocks noChangeAspect="1" noChangeArrowheads="1"/>
          </p:cNvPicPr>
          <p:nvPr/>
        </p:nvPicPr>
        <p:blipFill>
          <a:blip r:embed="rId3" cstate="print"/>
          <a:srcRect/>
          <a:stretch>
            <a:fillRect/>
          </a:stretch>
        </p:blipFill>
        <p:spPr bwMode="auto">
          <a:xfrm>
            <a:off x="251521" y="1565929"/>
            <a:ext cx="1944216" cy="1455590"/>
          </a:xfrm>
          <a:prstGeom prst="rect">
            <a:avLst/>
          </a:prstGeom>
          <a:noFill/>
        </p:spPr>
      </p:pic>
      <p:sp>
        <p:nvSpPr>
          <p:cNvPr id="22" name="Textfeld 21"/>
          <p:cNvSpPr txBox="1"/>
          <p:nvPr/>
        </p:nvSpPr>
        <p:spPr>
          <a:xfrm>
            <a:off x="899592" y="3356992"/>
            <a:ext cx="1085554" cy="523220"/>
          </a:xfrm>
          <a:prstGeom prst="rect">
            <a:avLst/>
          </a:prstGeom>
          <a:noFill/>
        </p:spPr>
        <p:txBody>
          <a:bodyPr wrap="none" rtlCol="0">
            <a:spAutoFit/>
          </a:bodyPr>
          <a:lstStyle/>
          <a:p>
            <a:pPr algn="ctr"/>
            <a:r>
              <a:rPr lang="en-US" sz="1400" dirty="0" err="1" smtClean="0"/>
              <a:t>Melles</a:t>
            </a:r>
            <a:r>
              <a:rPr lang="en-US" sz="1400" dirty="0" smtClean="0"/>
              <a:t> </a:t>
            </a:r>
            <a:r>
              <a:rPr lang="en-US" sz="1400" dirty="0" err="1" smtClean="0"/>
              <a:t>Griot</a:t>
            </a:r>
            <a:endParaRPr lang="en-US" sz="1400" dirty="0" smtClean="0"/>
          </a:p>
          <a:p>
            <a:pPr algn="ctr"/>
            <a:r>
              <a:rPr lang="en-US" sz="1400" dirty="0" smtClean="0"/>
              <a:t>60 mm</a:t>
            </a:r>
            <a:endParaRPr lang="en-US" sz="1400" dirty="0"/>
          </a:p>
        </p:txBody>
      </p:sp>
      <p:sp>
        <p:nvSpPr>
          <p:cNvPr id="23" name="Textfeld 22"/>
          <p:cNvSpPr txBox="1"/>
          <p:nvPr/>
        </p:nvSpPr>
        <p:spPr>
          <a:xfrm>
            <a:off x="3059832" y="3356992"/>
            <a:ext cx="741037" cy="523220"/>
          </a:xfrm>
          <a:prstGeom prst="rect">
            <a:avLst/>
          </a:prstGeom>
          <a:noFill/>
        </p:spPr>
        <p:txBody>
          <a:bodyPr wrap="none" rtlCol="0">
            <a:spAutoFit/>
          </a:bodyPr>
          <a:lstStyle/>
          <a:p>
            <a:pPr algn="ctr"/>
            <a:r>
              <a:rPr lang="en-US" sz="1400" dirty="0" err="1" smtClean="0"/>
              <a:t>Prontor</a:t>
            </a:r>
            <a:endParaRPr lang="en-US" sz="1400" dirty="0" smtClean="0"/>
          </a:p>
          <a:p>
            <a:pPr algn="ctr"/>
            <a:r>
              <a:rPr lang="en-US" sz="1400" dirty="0" smtClean="0"/>
              <a:t>60 mm</a:t>
            </a:r>
            <a:endParaRPr lang="en-US" sz="1400" dirty="0"/>
          </a:p>
        </p:txBody>
      </p:sp>
      <p:sp>
        <p:nvSpPr>
          <p:cNvPr id="24" name="Textfeld 23"/>
          <p:cNvSpPr txBox="1"/>
          <p:nvPr/>
        </p:nvSpPr>
        <p:spPr>
          <a:xfrm>
            <a:off x="5148064" y="3356992"/>
            <a:ext cx="784190" cy="523220"/>
          </a:xfrm>
          <a:prstGeom prst="rect">
            <a:avLst/>
          </a:prstGeom>
          <a:noFill/>
        </p:spPr>
        <p:txBody>
          <a:bodyPr wrap="none" rtlCol="0">
            <a:spAutoFit/>
          </a:bodyPr>
          <a:lstStyle/>
          <a:p>
            <a:pPr algn="ctr"/>
            <a:r>
              <a:rPr lang="en-US" sz="1400" dirty="0" err="1" smtClean="0"/>
              <a:t>Prontor</a:t>
            </a:r>
            <a:endParaRPr lang="en-US" sz="1400" dirty="0" smtClean="0"/>
          </a:p>
          <a:p>
            <a:pPr algn="ctr"/>
            <a:r>
              <a:rPr lang="en-US" sz="1400" dirty="0" smtClean="0"/>
              <a:t>100 mm</a:t>
            </a:r>
            <a:endParaRPr lang="en-US" sz="1400" dirty="0"/>
          </a:p>
        </p:txBody>
      </p:sp>
      <p:pic>
        <p:nvPicPr>
          <p:cNvPr id="3" name="Picture 2" descr="C:\Users\Klaus\Documents\00sync_desktop_notebook\00projekte\_UG\2017_sdw\Bilder\shutter und teleskope am HL\20170811-P8111217.jpg"/>
          <p:cNvPicPr>
            <a:picLocks noChangeAspect="1" noChangeArrowheads="1"/>
          </p:cNvPicPr>
          <p:nvPr/>
        </p:nvPicPr>
        <p:blipFill>
          <a:blip r:embed="rId4" cstate="print">
            <a:lum bright="19000" contrast="22000"/>
          </a:blip>
          <a:srcRect l="26152" t="43333" b="7204"/>
          <a:stretch>
            <a:fillRect/>
          </a:stretch>
        </p:blipFill>
        <p:spPr bwMode="auto">
          <a:xfrm>
            <a:off x="2699792" y="1204426"/>
            <a:ext cx="3816424" cy="2205410"/>
          </a:xfrm>
          <a:prstGeom prst="rect">
            <a:avLst/>
          </a:prstGeom>
          <a:noFill/>
        </p:spPr>
      </p:pic>
      <p:sp>
        <p:nvSpPr>
          <p:cNvPr id="72706" name="AutoShape 2" descr="Bildergebnis für heiß bild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2708" name="AutoShape 4" descr="Bildergebnis für heiß bild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2710" name="AutoShape 6" descr="Bildergebnis für heiß bilder"/>
          <p:cNvSpPr>
            <a:spLocks noChangeAspect="1" noChangeArrowheads="1"/>
          </p:cNvSpPr>
          <p:nvPr/>
        </p:nvSpPr>
        <p:spPr bwMode="auto">
          <a:xfrm>
            <a:off x="-2772816" y="-2371725"/>
            <a:ext cx="4743450" cy="47434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2711" name="Picture 7"/>
          <p:cNvPicPr>
            <a:picLocks noChangeAspect="1" noChangeArrowheads="1"/>
          </p:cNvPicPr>
          <p:nvPr/>
        </p:nvPicPr>
        <p:blipFill>
          <a:blip r:embed="rId5" cstate="print"/>
          <a:srcRect/>
          <a:stretch>
            <a:fillRect/>
          </a:stretch>
        </p:blipFill>
        <p:spPr bwMode="auto">
          <a:xfrm>
            <a:off x="5652121" y="2132856"/>
            <a:ext cx="550028" cy="576064"/>
          </a:xfrm>
          <a:prstGeom prst="rect">
            <a:avLst/>
          </a:prstGeom>
          <a:noFill/>
          <a:ln w="9525">
            <a:noFill/>
            <a:miter lim="800000"/>
            <a:headEnd/>
            <a:tailEnd/>
          </a:ln>
        </p:spPr>
      </p:pic>
      <p:pic>
        <p:nvPicPr>
          <p:cNvPr id="25" name="Picture 7"/>
          <p:cNvPicPr>
            <a:picLocks noChangeAspect="1" noChangeArrowheads="1"/>
          </p:cNvPicPr>
          <p:nvPr/>
        </p:nvPicPr>
        <p:blipFill>
          <a:blip r:embed="rId6" cstate="print"/>
          <a:srcRect/>
          <a:stretch>
            <a:fillRect/>
          </a:stretch>
        </p:blipFill>
        <p:spPr bwMode="auto">
          <a:xfrm>
            <a:off x="3635896" y="2204864"/>
            <a:ext cx="394223" cy="412884"/>
          </a:xfrm>
          <a:prstGeom prst="rect">
            <a:avLst/>
          </a:prstGeom>
          <a:noFill/>
          <a:ln w="9525">
            <a:noFill/>
            <a:miter lim="800000"/>
            <a:headEnd/>
            <a:tailEnd/>
          </a:ln>
        </p:spPr>
      </p:pic>
      <p:grpSp>
        <p:nvGrpSpPr>
          <p:cNvPr id="27" name="Gruppieren 26"/>
          <p:cNvGrpSpPr/>
          <p:nvPr/>
        </p:nvGrpSpPr>
        <p:grpSpPr>
          <a:xfrm>
            <a:off x="1691680" y="4221088"/>
            <a:ext cx="6819376" cy="1656184"/>
            <a:chOff x="971600" y="1350641"/>
            <a:chExt cx="8130213" cy="1942639"/>
          </a:xfrm>
        </p:grpSpPr>
        <p:pic>
          <p:nvPicPr>
            <p:cNvPr id="18" name="Picture 7" descr="C:\Users\Klaus\Documents\00sync_desktop_notebook\00projekte\_UG\2017_sdw\Bilder\ccds und shutter\4 ccds-flip.jpg"/>
            <p:cNvPicPr>
              <a:picLocks noChangeAspect="1" noChangeArrowheads="1"/>
            </p:cNvPicPr>
            <p:nvPr/>
          </p:nvPicPr>
          <p:blipFill>
            <a:blip r:embed="rId7" cstate="print">
              <a:lum bright="17000" contrast="46000"/>
            </a:blip>
            <a:srcRect/>
            <a:stretch>
              <a:fillRect/>
            </a:stretch>
          </p:blipFill>
          <p:spPr bwMode="auto">
            <a:xfrm>
              <a:off x="971600" y="1350641"/>
              <a:ext cx="5462092" cy="1942639"/>
            </a:xfrm>
            <a:prstGeom prst="rect">
              <a:avLst/>
            </a:prstGeom>
            <a:noFill/>
          </p:spPr>
        </p:pic>
        <p:sp>
          <p:nvSpPr>
            <p:cNvPr id="19" name="Textfeld 18"/>
            <p:cNvSpPr txBox="1"/>
            <p:nvPr/>
          </p:nvSpPr>
          <p:spPr>
            <a:xfrm>
              <a:off x="6876257" y="1844823"/>
              <a:ext cx="2225556" cy="974727"/>
            </a:xfrm>
            <a:prstGeom prst="rect">
              <a:avLst/>
            </a:prstGeom>
            <a:noFill/>
          </p:spPr>
          <p:txBody>
            <a:bodyPr wrap="none" rtlCol="0">
              <a:spAutoFit/>
            </a:bodyPr>
            <a:lstStyle/>
            <a:p>
              <a:r>
                <a:rPr lang="en-US" sz="1600" dirty="0" smtClean="0"/>
                <a:t>Still in operation.</a:t>
              </a:r>
            </a:p>
            <a:p>
              <a:r>
                <a:rPr lang="en-US" sz="1600" dirty="0" smtClean="0"/>
                <a:t>Same performance.</a:t>
              </a:r>
            </a:p>
            <a:p>
              <a:r>
                <a:rPr lang="en-US" sz="1600" dirty="0" smtClean="0"/>
                <a:t>After 26 years!</a:t>
              </a:r>
              <a:endParaRPr lang="en-US" sz="1600" dirty="0"/>
            </a:p>
          </p:txBody>
        </p:sp>
        <p:sp>
          <p:nvSpPr>
            <p:cNvPr id="20" name="Pfeil nach rechts 19"/>
            <p:cNvSpPr/>
            <p:nvPr/>
          </p:nvSpPr>
          <p:spPr>
            <a:xfrm flipH="1">
              <a:off x="6300192" y="2132856"/>
              <a:ext cx="576064" cy="43204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1"/>
            <p:cNvPicPr>
              <a:picLocks noChangeAspect="1" noChangeArrowheads="1"/>
            </p:cNvPicPr>
            <p:nvPr/>
          </p:nvPicPr>
          <p:blipFill>
            <a:blip r:embed="rId8" cstate="print">
              <a:lum bright="35000" contrast="52000"/>
            </a:blip>
            <a:srcRect/>
            <a:stretch>
              <a:fillRect/>
            </a:stretch>
          </p:blipFill>
          <p:spPr bwMode="auto">
            <a:xfrm>
              <a:off x="4954747" y="1867168"/>
              <a:ext cx="936104" cy="1008165"/>
            </a:xfrm>
            <a:prstGeom prst="rect">
              <a:avLst/>
            </a:prstGeom>
            <a:noFill/>
            <a:ln w="9525">
              <a:noFill/>
              <a:miter lim="800000"/>
              <a:headEnd/>
              <a:tailEnd/>
            </a:ln>
          </p:spPr>
        </p:pic>
      </p:grpSp>
      <p:sp>
        <p:nvSpPr>
          <p:cNvPr id="21" name="Textfeld 20"/>
          <p:cNvSpPr txBox="1"/>
          <p:nvPr/>
        </p:nvSpPr>
        <p:spPr>
          <a:xfrm>
            <a:off x="611560" y="692696"/>
            <a:ext cx="5688632" cy="338554"/>
          </a:xfrm>
          <a:prstGeom prst="rect">
            <a:avLst/>
          </a:prstGeom>
          <a:noFill/>
        </p:spPr>
        <p:txBody>
          <a:bodyPr wrap="square" rtlCol="0">
            <a:spAutoFit/>
          </a:bodyPr>
          <a:lstStyle/>
          <a:p>
            <a:r>
              <a:rPr lang="en-US" sz="1600" dirty="0" smtClean="0"/>
              <a:t>Iris shutters used in Bonn since the 1980ies. Some are still in use.</a:t>
            </a:r>
            <a:endParaRPr lang="en-US" sz="1600" dirty="0"/>
          </a:p>
        </p:txBody>
      </p:sp>
      <p:cxnSp>
        <p:nvCxnSpPr>
          <p:cNvPr id="32" name="Gerade Verbindung 31"/>
          <p:cNvCxnSpPr/>
          <p:nvPr/>
        </p:nvCxnSpPr>
        <p:spPr>
          <a:xfrm>
            <a:off x="251520" y="3933056"/>
            <a:ext cx="84969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Gerade Verbindung 33"/>
          <p:cNvCxnSpPr/>
          <p:nvPr/>
        </p:nvCxnSpPr>
        <p:spPr>
          <a:xfrm>
            <a:off x="323528" y="620688"/>
            <a:ext cx="8496944"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feld 27"/>
          <p:cNvSpPr txBox="1"/>
          <p:nvPr/>
        </p:nvSpPr>
        <p:spPr>
          <a:xfrm>
            <a:off x="4824274" y="5888305"/>
            <a:ext cx="1403910" cy="276999"/>
          </a:xfrm>
          <a:prstGeom prst="rect">
            <a:avLst/>
          </a:prstGeom>
          <a:noFill/>
        </p:spPr>
        <p:txBody>
          <a:bodyPr wrap="none" rtlCol="0">
            <a:spAutoFit/>
          </a:bodyPr>
          <a:lstStyle/>
          <a:p>
            <a:r>
              <a:rPr lang="en-US" sz="1200" dirty="0" smtClean="0"/>
              <a:t>FA2048, 30x30mm</a:t>
            </a:r>
            <a:r>
              <a:rPr lang="en-US" sz="1200" baseline="30000" dirty="0" smtClean="0"/>
              <a:t>2</a:t>
            </a:r>
            <a:endParaRPr lang="en-US" sz="1200" baseline="30000" dirty="0"/>
          </a:p>
        </p:txBody>
      </p:sp>
      <p:sp>
        <p:nvSpPr>
          <p:cNvPr id="29" name="Textfeld 28"/>
          <p:cNvSpPr txBox="1"/>
          <p:nvPr/>
        </p:nvSpPr>
        <p:spPr>
          <a:xfrm>
            <a:off x="6516216" y="1196753"/>
            <a:ext cx="1728192" cy="369332"/>
          </a:xfrm>
          <a:prstGeom prst="rect">
            <a:avLst/>
          </a:prstGeom>
          <a:noFill/>
        </p:spPr>
        <p:txBody>
          <a:bodyPr wrap="square" rtlCol="0">
            <a:spAutoFit/>
          </a:bodyPr>
          <a:lstStyle/>
          <a:p>
            <a:r>
              <a:rPr lang="en-US" u="sng" dirty="0" smtClean="0"/>
              <a:t>Disadvantages: </a:t>
            </a:r>
          </a:p>
        </p:txBody>
      </p:sp>
      <p:sp>
        <p:nvSpPr>
          <p:cNvPr id="30" name="Textfeld 29"/>
          <p:cNvSpPr txBox="1"/>
          <p:nvPr/>
        </p:nvSpPr>
        <p:spPr>
          <a:xfrm>
            <a:off x="6948264" y="1556792"/>
            <a:ext cx="1835696" cy="1200329"/>
          </a:xfrm>
          <a:prstGeom prst="rect">
            <a:avLst/>
          </a:prstGeom>
          <a:noFill/>
        </p:spPr>
        <p:txBody>
          <a:bodyPr wrap="square" rtlCol="0">
            <a:spAutoFit/>
          </a:bodyPr>
          <a:lstStyle/>
          <a:p>
            <a:r>
              <a:rPr lang="en-US" b="1" dirty="0" smtClean="0"/>
              <a:t>Size</a:t>
            </a:r>
          </a:p>
          <a:p>
            <a:r>
              <a:rPr lang="en-US" dirty="0" smtClean="0"/>
              <a:t>Power dissipation</a:t>
            </a:r>
          </a:p>
          <a:p>
            <a:r>
              <a:rPr lang="en-US" dirty="0" smtClean="0"/>
              <a:t>Uniformity</a:t>
            </a:r>
          </a:p>
          <a:p>
            <a:r>
              <a:rPr lang="en-US" dirty="0" smtClean="0"/>
              <a:t>(Speed) </a:t>
            </a:r>
          </a:p>
        </p:txBody>
      </p:sp>
      <p:cxnSp>
        <p:nvCxnSpPr>
          <p:cNvPr id="35" name="Gerade Verbindung 34"/>
          <p:cNvCxnSpPr/>
          <p:nvPr/>
        </p:nvCxnSpPr>
        <p:spPr>
          <a:xfrm flipV="1">
            <a:off x="4788024" y="2708920"/>
            <a:ext cx="648072" cy="4320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Gerade Verbindung 35"/>
          <p:cNvCxnSpPr/>
          <p:nvPr/>
        </p:nvCxnSpPr>
        <p:spPr>
          <a:xfrm flipH="1" flipV="1">
            <a:off x="4788024" y="2708920"/>
            <a:ext cx="648072" cy="4320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feld 30"/>
          <p:cNvSpPr txBox="1"/>
          <p:nvPr/>
        </p:nvSpPr>
        <p:spPr>
          <a:xfrm>
            <a:off x="554680" y="4653136"/>
            <a:ext cx="1152128" cy="738664"/>
          </a:xfrm>
          <a:prstGeom prst="rect">
            <a:avLst/>
          </a:prstGeom>
          <a:noFill/>
        </p:spPr>
        <p:txBody>
          <a:bodyPr wrap="square" rtlCol="0">
            <a:spAutoFit/>
          </a:bodyPr>
          <a:lstStyle/>
          <a:p>
            <a:r>
              <a:rPr lang="en-US" sz="1400" dirty="0" smtClean="0"/>
              <a:t>CCDs from about 1990</a:t>
            </a:r>
          </a:p>
          <a:p>
            <a:r>
              <a:rPr lang="en-US" sz="1400" dirty="0" smtClean="0"/>
              <a:t>(Bonn)</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7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Users\Klaus\Documents\00sync_desktop_notebook\00projekte\_UG\2017_sdw\Bilder\megacam-shutter-blade.png"/>
          <p:cNvPicPr>
            <a:picLocks noChangeAspect="1" noChangeArrowheads="1"/>
          </p:cNvPicPr>
          <p:nvPr/>
        </p:nvPicPr>
        <p:blipFill>
          <a:blip r:embed="rId3" cstate="print"/>
          <a:srcRect l="19816" r="20735" b="11765"/>
          <a:stretch>
            <a:fillRect/>
          </a:stretch>
        </p:blipFill>
        <p:spPr bwMode="auto">
          <a:xfrm>
            <a:off x="5940152" y="1196752"/>
            <a:ext cx="1080120" cy="1080120"/>
          </a:xfrm>
          <a:prstGeom prst="rect">
            <a:avLst/>
          </a:prstGeom>
          <a:noFill/>
        </p:spPr>
      </p:pic>
      <p:sp>
        <p:nvSpPr>
          <p:cNvPr id="2" name="Foliennummernplatzhalter 1"/>
          <p:cNvSpPr>
            <a:spLocks noGrp="1"/>
          </p:cNvSpPr>
          <p:nvPr>
            <p:ph type="sldNum" sz="quarter" idx="4"/>
          </p:nvPr>
        </p:nvSpPr>
        <p:spPr/>
        <p:txBody>
          <a:bodyPr/>
          <a:lstStyle/>
          <a:p>
            <a:fld id="{D7AFE4E1-77DA-40E8-BBD8-37FB6D85F98C}" type="slidenum">
              <a:rPr lang="de-DE" smtClean="0"/>
              <a:pPr/>
              <a:t>11</a:t>
            </a:fld>
            <a:endParaRPr lang="de-DE"/>
          </a:p>
        </p:txBody>
      </p:sp>
      <p:sp>
        <p:nvSpPr>
          <p:cNvPr id="3" name="Textfeld 2"/>
          <p:cNvSpPr txBox="1"/>
          <p:nvPr/>
        </p:nvSpPr>
        <p:spPr>
          <a:xfrm>
            <a:off x="2691143" y="3140968"/>
            <a:ext cx="4054443" cy="954107"/>
          </a:xfrm>
          <a:prstGeom prst="rect">
            <a:avLst/>
          </a:prstGeom>
          <a:noFill/>
        </p:spPr>
        <p:txBody>
          <a:bodyPr wrap="none" rtlCol="0">
            <a:spAutoFit/>
          </a:bodyPr>
          <a:lstStyle/>
          <a:p>
            <a:pPr algn="ctr"/>
            <a:r>
              <a:rPr lang="en-US" sz="2800" dirty="0" smtClean="0">
                <a:solidFill>
                  <a:srgbClr val="0070C0"/>
                </a:solidFill>
              </a:rPr>
              <a:t>Many shutter innovations</a:t>
            </a:r>
          </a:p>
          <a:p>
            <a:pPr algn="ctr"/>
            <a:r>
              <a:rPr lang="en-US" sz="2800" dirty="0" smtClean="0">
                <a:solidFill>
                  <a:srgbClr val="0070C0"/>
                </a:solidFill>
              </a:rPr>
              <a:t>since the 1990ies.</a:t>
            </a:r>
          </a:p>
        </p:txBody>
      </p:sp>
      <p:pic>
        <p:nvPicPr>
          <p:cNvPr id="4098" name="Picture 2" descr="C:\Users\Klaus\Documents\00sync_desktop_notebook\00projekte\_UG\2017_sdw\Bilder\mosaic-chain-with-shutter.png"/>
          <p:cNvPicPr>
            <a:picLocks noChangeAspect="1" noChangeArrowheads="1"/>
          </p:cNvPicPr>
          <p:nvPr/>
        </p:nvPicPr>
        <p:blipFill>
          <a:blip r:embed="rId4" cstate="print"/>
          <a:srcRect/>
          <a:stretch>
            <a:fillRect/>
          </a:stretch>
        </p:blipFill>
        <p:spPr bwMode="auto">
          <a:xfrm>
            <a:off x="2051720" y="1340768"/>
            <a:ext cx="1614891" cy="942575"/>
          </a:xfrm>
          <a:prstGeom prst="rect">
            <a:avLst/>
          </a:prstGeom>
          <a:noFill/>
        </p:spPr>
      </p:pic>
      <p:pic>
        <p:nvPicPr>
          <p:cNvPr id="4105" name="Picture 9" descr="C:\Users\Klaus\Documents\00sync_desktop_notebook\00projekte\_UG\2017_sdw\Bilder\lsst-einzelbilder\lsst-shutter-media1_frame_0001.jpg"/>
          <p:cNvPicPr>
            <a:picLocks noChangeAspect="1" noChangeArrowheads="1"/>
          </p:cNvPicPr>
          <p:nvPr/>
        </p:nvPicPr>
        <p:blipFill>
          <a:blip r:embed="rId5" cstate="print"/>
          <a:srcRect/>
          <a:stretch>
            <a:fillRect/>
          </a:stretch>
        </p:blipFill>
        <p:spPr bwMode="auto">
          <a:xfrm>
            <a:off x="5868144" y="5085184"/>
            <a:ext cx="1682950" cy="1262212"/>
          </a:xfrm>
          <a:prstGeom prst="rect">
            <a:avLst/>
          </a:prstGeom>
          <a:noFill/>
        </p:spPr>
      </p:pic>
      <p:pic>
        <p:nvPicPr>
          <p:cNvPr id="4101" name="Picture 5" descr="C:\Users\Klaus\Documents\00sync_desktop_notebook\00projekte\_UG\2017_sdw\Bilder\shutter-hyper-supreme-cam.png"/>
          <p:cNvPicPr>
            <a:picLocks noChangeAspect="1" noChangeArrowheads="1"/>
          </p:cNvPicPr>
          <p:nvPr/>
        </p:nvPicPr>
        <p:blipFill>
          <a:blip r:embed="rId6" cstate="print"/>
          <a:srcRect/>
          <a:stretch>
            <a:fillRect/>
          </a:stretch>
        </p:blipFill>
        <p:spPr bwMode="auto">
          <a:xfrm>
            <a:off x="7020272" y="4077072"/>
            <a:ext cx="1440160" cy="969392"/>
          </a:xfrm>
          <a:prstGeom prst="rect">
            <a:avLst/>
          </a:prstGeom>
          <a:noFill/>
        </p:spPr>
      </p:pic>
      <p:pic>
        <p:nvPicPr>
          <p:cNvPr id="3074" name="Picture 2" descr="C:\Users\Klaus\Documents\00sync_desktop_notebook\00projekte\_UG\2017_sdw\Bilder\megaiso.jpg"/>
          <p:cNvPicPr>
            <a:picLocks noChangeAspect="1" noChangeArrowheads="1"/>
          </p:cNvPicPr>
          <p:nvPr/>
        </p:nvPicPr>
        <p:blipFill>
          <a:blip r:embed="rId7" cstate="print"/>
          <a:srcRect/>
          <a:stretch>
            <a:fillRect/>
          </a:stretch>
        </p:blipFill>
        <p:spPr bwMode="auto">
          <a:xfrm>
            <a:off x="3995936" y="764704"/>
            <a:ext cx="1614361" cy="987425"/>
          </a:xfrm>
          <a:prstGeom prst="rect">
            <a:avLst/>
          </a:prstGeom>
          <a:noFill/>
        </p:spPr>
      </p:pic>
      <p:pic>
        <p:nvPicPr>
          <p:cNvPr id="15" name="Picture 2" descr="C:\Users\Klaus\Documents\00sync_desktop_notebook\00projekte\_UG\2017_sdw\Bilder\wfpc2-shutter-blade-schematic.png"/>
          <p:cNvPicPr>
            <a:picLocks noChangeAspect="1" noChangeArrowheads="1"/>
          </p:cNvPicPr>
          <p:nvPr/>
        </p:nvPicPr>
        <p:blipFill>
          <a:blip r:embed="rId8" cstate="print"/>
          <a:srcRect b="7006"/>
          <a:stretch>
            <a:fillRect/>
          </a:stretch>
        </p:blipFill>
        <p:spPr bwMode="auto">
          <a:xfrm>
            <a:off x="1691680" y="4725144"/>
            <a:ext cx="1512168" cy="1189888"/>
          </a:xfrm>
          <a:prstGeom prst="rect">
            <a:avLst/>
          </a:prstGeom>
          <a:noFill/>
        </p:spPr>
      </p:pic>
      <p:pic>
        <p:nvPicPr>
          <p:cNvPr id="16" name="Picture 5"/>
          <p:cNvPicPr>
            <a:picLocks noChangeAspect="1" noChangeArrowheads="1"/>
          </p:cNvPicPr>
          <p:nvPr/>
        </p:nvPicPr>
        <p:blipFill>
          <a:blip r:embed="rId9" cstate="print"/>
          <a:srcRect/>
          <a:stretch>
            <a:fillRect/>
          </a:stretch>
        </p:blipFill>
        <p:spPr bwMode="auto">
          <a:xfrm>
            <a:off x="971600" y="3573016"/>
            <a:ext cx="1608926" cy="949046"/>
          </a:xfrm>
          <a:prstGeom prst="rect">
            <a:avLst/>
          </a:prstGeom>
          <a:noFill/>
          <a:ln w="9525">
            <a:noFill/>
            <a:miter lim="800000"/>
            <a:headEnd/>
            <a:tailEnd/>
          </a:ln>
        </p:spPr>
      </p:pic>
      <p:pic>
        <p:nvPicPr>
          <p:cNvPr id="49153" name="Picture 1"/>
          <p:cNvPicPr>
            <a:picLocks noChangeAspect="1" noChangeArrowheads="1"/>
          </p:cNvPicPr>
          <p:nvPr/>
        </p:nvPicPr>
        <p:blipFill>
          <a:blip r:embed="rId10" cstate="print"/>
          <a:srcRect l="8932" t="4345" r="52514" b="28515"/>
          <a:stretch>
            <a:fillRect/>
          </a:stretch>
        </p:blipFill>
        <p:spPr bwMode="auto">
          <a:xfrm>
            <a:off x="7020272" y="1844824"/>
            <a:ext cx="993711" cy="1080120"/>
          </a:xfrm>
          <a:prstGeom prst="rect">
            <a:avLst/>
          </a:prstGeom>
          <a:noFill/>
          <a:ln w="9525">
            <a:noFill/>
            <a:miter lim="800000"/>
            <a:headEnd/>
            <a:tailEnd/>
          </a:ln>
        </p:spPr>
      </p:pic>
      <p:pic>
        <p:nvPicPr>
          <p:cNvPr id="12" name="Picture 3" descr="C:\Users\Klaus\Documents\00sync_desktop_notebook\00projekte\_UG\2017_sdw\Bilder\prontor dual latch spie 4008.s1006.jpg"/>
          <p:cNvPicPr>
            <a:picLocks noChangeAspect="1" noChangeArrowheads="1"/>
          </p:cNvPicPr>
          <p:nvPr/>
        </p:nvPicPr>
        <p:blipFill>
          <a:blip r:embed="rId11" cstate="print"/>
          <a:srcRect l="5126" t="5868" r="6017" b="4150"/>
          <a:stretch>
            <a:fillRect/>
          </a:stretch>
        </p:blipFill>
        <p:spPr bwMode="auto">
          <a:xfrm>
            <a:off x="1259632" y="2492896"/>
            <a:ext cx="817134" cy="722850"/>
          </a:xfrm>
          <a:prstGeom prst="rect">
            <a:avLst/>
          </a:prstGeom>
          <a:noFill/>
        </p:spPr>
      </p:pic>
      <p:pic>
        <p:nvPicPr>
          <p:cNvPr id="13" name="Picture 2" descr="C:\Users\Klaus\Documents\00sync_desktop_notebook\00projekte\_UG\2017_sdw\Bilder\LDSS_Shutter_OverviewQtr2_small_annotated.png"/>
          <p:cNvPicPr>
            <a:picLocks noChangeAspect="1" noChangeArrowheads="1"/>
          </p:cNvPicPr>
          <p:nvPr/>
        </p:nvPicPr>
        <p:blipFill>
          <a:blip r:embed="rId12" cstate="print"/>
          <a:srcRect/>
          <a:stretch>
            <a:fillRect/>
          </a:stretch>
        </p:blipFill>
        <p:spPr bwMode="auto">
          <a:xfrm>
            <a:off x="7452320" y="2996952"/>
            <a:ext cx="1008112" cy="718849"/>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D7AFE4E1-77DA-40E8-BBD8-37FB6D85F98C}" type="slidenum">
              <a:rPr lang="de-DE" smtClean="0"/>
              <a:pPr/>
              <a:t>12</a:t>
            </a:fld>
            <a:endParaRPr lang="de-DE"/>
          </a:p>
        </p:txBody>
      </p:sp>
      <p:pic>
        <p:nvPicPr>
          <p:cNvPr id="3074" name="Picture 2" descr="C:\Users\Klaus\Documents\00sync_desktop_notebook\00projekte\_UG\2017_sdw\Bilder\wfpc2-shutter-blade-schematic.png"/>
          <p:cNvPicPr>
            <a:picLocks noChangeAspect="1" noChangeArrowheads="1"/>
          </p:cNvPicPr>
          <p:nvPr/>
        </p:nvPicPr>
        <p:blipFill>
          <a:blip r:embed="rId2" cstate="print"/>
          <a:srcRect b="7006"/>
          <a:stretch>
            <a:fillRect/>
          </a:stretch>
        </p:blipFill>
        <p:spPr bwMode="auto">
          <a:xfrm>
            <a:off x="323528" y="2060848"/>
            <a:ext cx="3913940" cy="3079785"/>
          </a:xfrm>
          <a:prstGeom prst="rect">
            <a:avLst/>
          </a:prstGeom>
          <a:noFill/>
        </p:spPr>
      </p:pic>
      <p:sp>
        <p:nvSpPr>
          <p:cNvPr id="6" name="Textfeld 5"/>
          <p:cNvSpPr txBox="1"/>
          <p:nvPr/>
        </p:nvSpPr>
        <p:spPr>
          <a:xfrm>
            <a:off x="2523650" y="116632"/>
            <a:ext cx="3772508" cy="461665"/>
          </a:xfrm>
          <a:prstGeom prst="rect">
            <a:avLst/>
          </a:prstGeom>
          <a:noFill/>
        </p:spPr>
        <p:txBody>
          <a:bodyPr wrap="none" rtlCol="0">
            <a:spAutoFit/>
          </a:bodyPr>
          <a:lstStyle/>
          <a:p>
            <a:r>
              <a:rPr lang="en-US" sz="2400" dirty="0" smtClean="0">
                <a:solidFill>
                  <a:srgbClr val="0070C0"/>
                </a:solidFill>
              </a:rPr>
              <a:t>Shutters high above: WFPC2 </a:t>
            </a:r>
            <a:endParaRPr lang="en-US" sz="2400" dirty="0">
              <a:solidFill>
                <a:srgbClr val="0070C0"/>
              </a:solidFill>
            </a:endParaRPr>
          </a:p>
        </p:txBody>
      </p:sp>
      <p:sp>
        <p:nvSpPr>
          <p:cNvPr id="8" name="Textfeld 7"/>
          <p:cNvSpPr txBox="1"/>
          <p:nvPr/>
        </p:nvSpPr>
        <p:spPr>
          <a:xfrm>
            <a:off x="5724128" y="1484784"/>
            <a:ext cx="2225160" cy="523220"/>
          </a:xfrm>
          <a:prstGeom prst="rect">
            <a:avLst/>
          </a:prstGeom>
          <a:noFill/>
        </p:spPr>
        <p:txBody>
          <a:bodyPr wrap="none" rtlCol="0">
            <a:spAutoFit/>
          </a:bodyPr>
          <a:lstStyle/>
          <a:p>
            <a:pPr algn="ctr"/>
            <a:r>
              <a:rPr lang="en-US" sz="1400" dirty="0" smtClean="0"/>
              <a:t>Two shutter blades operate </a:t>
            </a:r>
          </a:p>
          <a:p>
            <a:pPr algn="ctr"/>
            <a:r>
              <a:rPr lang="en-US" sz="1400" b="1" dirty="0" smtClean="0"/>
              <a:t>in either direction!</a:t>
            </a:r>
          </a:p>
        </p:txBody>
      </p:sp>
      <p:sp>
        <p:nvSpPr>
          <p:cNvPr id="9" name="Textfeld 8"/>
          <p:cNvSpPr txBox="1"/>
          <p:nvPr/>
        </p:nvSpPr>
        <p:spPr>
          <a:xfrm>
            <a:off x="1835696" y="5157192"/>
            <a:ext cx="1675715" cy="276999"/>
          </a:xfrm>
          <a:prstGeom prst="rect">
            <a:avLst/>
          </a:prstGeom>
          <a:noFill/>
        </p:spPr>
        <p:txBody>
          <a:bodyPr wrap="none" rtlCol="0">
            <a:spAutoFit/>
          </a:bodyPr>
          <a:lstStyle/>
          <a:p>
            <a:r>
              <a:rPr lang="en-US" sz="1200" dirty="0" smtClean="0"/>
              <a:t>Motor    Position sensor</a:t>
            </a:r>
            <a:endParaRPr lang="en-US" sz="1200" dirty="0"/>
          </a:p>
        </p:txBody>
      </p:sp>
      <p:pic>
        <p:nvPicPr>
          <p:cNvPr id="3075" name="Picture 3" descr="C:\Users\Klaus\Documents\00sync_desktop_notebook\00projekte\_UG\2017_sdw\Bilder\wfpc2-shutter-problem-2001.png"/>
          <p:cNvPicPr>
            <a:picLocks noChangeAspect="1" noChangeArrowheads="1"/>
          </p:cNvPicPr>
          <p:nvPr/>
        </p:nvPicPr>
        <p:blipFill>
          <a:blip r:embed="rId3" cstate="print"/>
          <a:srcRect b="13271"/>
          <a:stretch>
            <a:fillRect/>
          </a:stretch>
        </p:blipFill>
        <p:spPr bwMode="auto">
          <a:xfrm>
            <a:off x="4716016" y="2269866"/>
            <a:ext cx="4151980" cy="2902638"/>
          </a:xfrm>
          <a:prstGeom prst="rect">
            <a:avLst/>
          </a:prstGeom>
          <a:noFill/>
        </p:spPr>
      </p:pic>
      <p:sp>
        <p:nvSpPr>
          <p:cNvPr id="24" name="Textfeld 23"/>
          <p:cNvSpPr txBox="1"/>
          <p:nvPr/>
        </p:nvSpPr>
        <p:spPr>
          <a:xfrm>
            <a:off x="5364088" y="5661248"/>
            <a:ext cx="3147015" cy="400110"/>
          </a:xfrm>
          <a:prstGeom prst="rect">
            <a:avLst/>
          </a:prstGeom>
          <a:noFill/>
        </p:spPr>
        <p:txBody>
          <a:bodyPr wrap="none" rtlCol="0">
            <a:spAutoFit/>
          </a:bodyPr>
          <a:lstStyle/>
          <a:p>
            <a:r>
              <a:rPr lang="en-US" sz="1000" dirty="0" smtClean="0"/>
              <a:t>From </a:t>
            </a:r>
            <a:r>
              <a:rPr lang="en-US" sz="1000" dirty="0" err="1" smtClean="0"/>
              <a:t>STScI</a:t>
            </a:r>
            <a:r>
              <a:rPr lang="en-US" sz="1000" dirty="0" smtClean="0"/>
              <a:t> Technical Instrument Report WFPC2 2001-01</a:t>
            </a:r>
          </a:p>
          <a:p>
            <a:r>
              <a:rPr lang="en-US" sz="1000" dirty="0" smtClean="0"/>
              <a:t>(</a:t>
            </a:r>
            <a:r>
              <a:rPr lang="en-US" sz="1000" dirty="0" err="1" smtClean="0"/>
              <a:t>Riess</a:t>
            </a:r>
            <a:r>
              <a:rPr lang="en-US" sz="1000" dirty="0" smtClean="0"/>
              <a:t>, A. et al., 2001)</a:t>
            </a:r>
            <a:endParaRPr lang="en-US" sz="1000" dirty="0"/>
          </a:p>
        </p:txBody>
      </p:sp>
      <p:sp>
        <p:nvSpPr>
          <p:cNvPr id="25" name="Textfeld 24"/>
          <p:cNvSpPr txBox="1"/>
          <p:nvPr/>
        </p:nvSpPr>
        <p:spPr>
          <a:xfrm>
            <a:off x="863983" y="5661248"/>
            <a:ext cx="2771913" cy="400110"/>
          </a:xfrm>
          <a:prstGeom prst="rect">
            <a:avLst/>
          </a:prstGeom>
          <a:noFill/>
        </p:spPr>
        <p:txBody>
          <a:bodyPr wrap="none" rtlCol="0">
            <a:spAutoFit/>
          </a:bodyPr>
          <a:lstStyle/>
          <a:p>
            <a:r>
              <a:rPr lang="en-US" sz="1000" dirty="0" smtClean="0"/>
              <a:t>From </a:t>
            </a:r>
            <a:r>
              <a:rPr lang="en-US" sz="1000" dirty="0" err="1" smtClean="0"/>
              <a:t>STScI</a:t>
            </a:r>
            <a:r>
              <a:rPr lang="en-US" sz="1000" dirty="0" smtClean="0"/>
              <a:t>  Final External Report 01-045 Revision</a:t>
            </a:r>
          </a:p>
          <a:p>
            <a:r>
              <a:rPr lang="en-US" sz="1000" dirty="0" smtClean="0"/>
              <a:t>(Long, A.C., 2001)</a:t>
            </a:r>
            <a:endParaRPr lang="en-US" sz="1000" dirty="0"/>
          </a:p>
        </p:txBody>
      </p:sp>
      <p:cxnSp>
        <p:nvCxnSpPr>
          <p:cNvPr id="16" name="Gerade Verbindung 15"/>
          <p:cNvCxnSpPr/>
          <p:nvPr/>
        </p:nvCxnSpPr>
        <p:spPr>
          <a:xfrm>
            <a:off x="179512" y="620688"/>
            <a:ext cx="8784976" cy="0"/>
          </a:xfrm>
          <a:prstGeom prst="line">
            <a:avLst/>
          </a:prstGeom>
        </p:spPr>
        <p:style>
          <a:lnRef idx="1">
            <a:schemeClr val="accent1"/>
          </a:lnRef>
          <a:fillRef idx="0">
            <a:schemeClr val="accent1"/>
          </a:fillRef>
          <a:effectRef idx="0">
            <a:schemeClr val="accent1"/>
          </a:effectRef>
          <a:fontRef idx="minor">
            <a:schemeClr val="tx1"/>
          </a:fontRef>
        </p:style>
      </p:cxnSp>
      <p:pic>
        <p:nvPicPr>
          <p:cNvPr id="66562" name="Picture 2" descr="Bildergebnis für wfpc2 feld bilder"/>
          <p:cNvPicPr>
            <a:picLocks noChangeAspect="1" noChangeArrowheads="1"/>
          </p:cNvPicPr>
          <p:nvPr/>
        </p:nvPicPr>
        <p:blipFill>
          <a:blip r:embed="rId4" cstate="print"/>
          <a:srcRect/>
          <a:stretch>
            <a:fillRect/>
          </a:stretch>
        </p:blipFill>
        <p:spPr bwMode="auto">
          <a:xfrm>
            <a:off x="1259632" y="836712"/>
            <a:ext cx="1368152" cy="1368153"/>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D7AFE4E1-77DA-40E8-BBD8-37FB6D85F98C}" type="slidenum">
              <a:rPr lang="de-DE" smtClean="0"/>
              <a:pPr/>
              <a:t>13</a:t>
            </a:fld>
            <a:endParaRPr lang="de-DE"/>
          </a:p>
        </p:txBody>
      </p:sp>
      <p:pic>
        <p:nvPicPr>
          <p:cNvPr id="3" name="Picture 4" descr="megacam cutaway"/>
          <p:cNvPicPr>
            <a:picLocks noChangeAspect="1" noChangeArrowheads="1"/>
          </p:cNvPicPr>
          <p:nvPr/>
        </p:nvPicPr>
        <p:blipFill>
          <a:blip r:embed="rId3" cstate="print"/>
          <a:srcRect l="2774" r="25974" b="-2689"/>
          <a:stretch>
            <a:fillRect/>
          </a:stretch>
        </p:blipFill>
        <p:spPr bwMode="auto">
          <a:xfrm>
            <a:off x="6204181" y="1386982"/>
            <a:ext cx="2448272" cy="2155941"/>
          </a:xfrm>
          <a:prstGeom prst="rect">
            <a:avLst/>
          </a:prstGeom>
          <a:noFill/>
        </p:spPr>
      </p:pic>
      <p:pic>
        <p:nvPicPr>
          <p:cNvPr id="4" name="Picture 3" descr="C:\Users\Klaus\Documents\00sync_desktop_notebook\00projekte\_UG\2017_sdw\Bilder\mosaic-chain-with-shutter.png"/>
          <p:cNvPicPr>
            <a:picLocks noChangeAspect="1" noChangeArrowheads="1"/>
          </p:cNvPicPr>
          <p:nvPr/>
        </p:nvPicPr>
        <p:blipFill>
          <a:blip r:embed="rId4" cstate="print"/>
          <a:srcRect/>
          <a:stretch>
            <a:fillRect/>
          </a:stretch>
        </p:blipFill>
        <p:spPr bwMode="auto">
          <a:xfrm>
            <a:off x="395536" y="1352819"/>
            <a:ext cx="3528392" cy="2059440"/>
          </a:xfrm>
          <a:prstGeom prst="rect">
            <a:avLst/>
          </a:prstGeom>
          <a:noFill/>
        </p:spPr>
      </p:pic>
      <p:pic>
        <p:nvPicPr>
          <p:cNvPr id="5" name="Picture 3"/>
          <p:cNvPicPr>
            <a:picLocks noChangeAspect="1" noChangeArrowheads="1"/>
          </p:cNvPicPr>
          <p:nvPr/>
        </p:nvPicPr>
        <p:blipFill>
          <a:blip r:embed="rId5" cstate="print"/>
          <a:srcRect b="5910"/>
          <a:stretch>
            <a:fillRect/>
          </a:stretch>
        </p:blipFill>
        <p:spPr bwMode="auto">
          <a:xfrm>
            <a:off x="467544" y="4293096"/>
            <a:ext cx="3024336" cy="2016224"/>
          </a:xfrm>
          <a:prstGeom prst="rect">
            <a:avLst/>
          </a:prstGeom>
          <a:noFill/>
          <a:ln w="9525">
            <a:noFill/>
            <a:miter lim="800000"/>
            <a:headEnd/>
            <a:tailEnd/>
          </a:ln>
        </p:spPr>
      </p:pic>
      <p:sp>
        <p:nvSpPr>
          <p:cNvPr id="7" name="Textfeld 6"/>
          <p:cNvSpPr txBox="1"/>
          <p:nvPr/>
        </p:nvSpPr>
        <p:spPr>
          <a:xfrm>
            <a:off x="2699792" y="0"/>
            <a:ext cx="3875228" cy="461665"/>
          </a:xfrm>
          <a:prstGeom prst="rect">
            <a:avLst/>
          </a:prstGeom>
          <a:noFill/>
        </p:spPr>
        <p:txBody>
          <a:bodyPr wrap="none" rtlCol="0">
            <a:spAutoFit/>
          </a:bodyPr>
          <a:lstStyle/>
          <a:p>
            <a:r>
              <a:rPr lang="en-US" sz="2400" dirty="0" smtClean="0">
                <a:solidFill>
                  <a:srgbClr val="0070C0"/>
                </a:solidFill>
              </a:rPr>
              <a:t>Shutter variety on the ground</a:t>
            </a:r>
            <a:endParaRPr lang="en-US" sz="2400" dirty="0">
              <a:solidFill>
                <a:srgbClr val="0070C0"/>
              </a:solidFill>
            </a:endParaRPr>
          </a:p>
        </p:txBody>
      </p:sp>
      <p:sp>
        <p:nvSpPr>
          <p:cNvPr id="8" name="Textfeld 7"/>
          <p:cNvSpPr txBox="1"/>
          <p:nvPr/>
        </p:nvSpPr>
        <p:spPr>
          <a:xfrm>
            <a:off x="5863157" y="692696"/>
            <a:ext cx="2996013" cy="738664"/>
          </a:xfrm>
          <a:prstGeom prst="rect">
            <a:avLst/>
          </a:prstGeom>
          <a:noFill/>
        </p:spPr>
        <p:txBody>
          <a:bodyPr wrap="none" rtlCol="0">
            <a:spAutoFit/>
          </a:bodyPr>
          <a:lstStyle/>
          <a:p>
            <a:pPr algn="ctr"/>
            <a:r>
              <a:rPr lang="en-US" sz="1200" dirty="0" err="1" smtClean="0"/>
              <a:t>Megacam</a:t>
            </a:r>
            <a:r>
              <a:rPr lang="en-US" sz="1200" dirty="0" smtClean="0"/>
              <a:t> for MMT and Magellan, ca 300mm</a:t>
            </a:r>
          </a:p>
          <a:p>
            <a:pPr algn="ctr"/>
            <a:r>
              <a:rPr lang="en-US" b="1" dirty="0" smtClean="0"/>
              <a:t>servo motors</a:t>
            </a:r>
          </a:p>
          <a:p>
            <a:pPr algn="ctr"/>
            <a:r>
              <a:rPr lang="en-US" sz="1200" dirty="0" smtClean="0"/>
              <a:t>(McLeod, B. et al., 1998 and 2015)</a:t>
            </a:r>
          </a:p>
        </p:txBody>
      </p:sp>
      <p:sp>
        <p:nvSpPr>
          <p:cNvPr id="9" name="Textfeld 8"/>
          <p:cNvSpPr txBox="1"/>
          <p:nvPr/>
        </p:nvSpPr>
        <p:spPr>
          <a:xfrm>
            <a:off x="1027001" y="692696"/>
            <a:ext cx="2104935" cy="738664"/>
          </a:xfrm>
          <a:prstGeom prst="rect">
            <a:avLst/>
          </a:prstGeom>
          <a:noFill/>
        </p:spPr>
        <p:txBody>
          <a:bodyPr wrap="none" rtlCol="0">
            <a:spAutoFit/>
          </a:bodyPr>
          <a:lstStyle/>
          <a:p>
            <a:pPr algn="ctr"/>
            <a:r>
              <a:rPr lang="en-US" sz="1200" dirty="0" smtClean="0"/>
              <a:t>MOSAIC , KPNO, ca. 140mm</a:t>
            </a:r>
          </a:p>
          <a:p>
            <a:pPr algn="ctr"/>
            <a:r>
              <a:rPr lang="en-US" b="1" dirty="0" smtClean="0"/>
              <a:t>pneumatic cylinders</a:t>
            </a:r>
          </a:p>
          <a:p>
            <a:pPr algn="ctr"/>
            <a:r>
              <a:rPr lang="en-US" sz="1200" dirty="0" smtClean="0"/>
              <a:t>(Muller, G.P. et al., 1998)</a:t>
            </a:r>
          </a:p>
        </p:txBody>
      </p:sp>
      <p:cxnSp>
        <p:nvCxnSpPr>
          <p:cNvPr id="14" name="Gerade Verbindung 13"/>
          <p:cNvCxnSpPr/>
          <p:nvPr/>
        </p:nvCxnSpPr>
        <p:spPr>
          <a:xfrm>
            <a:off x="179512" y="476672"/>
            <a:ext cx="8784976"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3995936" y="1700808"/>
            <a:ext cx="1904112" cy="338554"/>
          </a:xfrm>
          <a:prstGeom prst="rect">
            <a:avLst/>
          </a:prstGeom>
          <a:noFill/>
          <a:ln>
            <a:solidFill>
              <a:schemeClr val="accent1"/>
            </a:solidFill>
          </a:ln>
        </p:spPr>
        <p:txBody>
          <a:bodyPr wrap="none" rtlCol="0">
            <a:spAutoFit/>
          </a:bodyPr>
          <a:lstStyle/>
          <a:p>
            <a:pPr algn="ctr"/>
            <a:r>
              <a:rPr lang="en-US" sz="1600" b="1" dirty="0" smtClean="0"/>
              <a:t>Uniform exposures. </a:t>
            </a:r>
          </a:p>
        </p:txBody>
      </p:sp>
      <p:pic>
        <p:nvPicPr>
          <p:cNvPr id="19" name="Picture 4" descr="C:\Users\Klaus\Documents\00sync_desktop_notebook\00projekte\_UG\2017_sdw\Bilder\megacam-shutter-blade.png"/>
          <p:cNvPicPr>
            <a:picLocks noChangeAspect="1" noChangeArrowheads="1"/>
          </p:cNvPicPr>
          <p:nvPr/>
        </p:nvPicPr>
        <p:blipFill>
          <a:blip r:embed="rId6" cstate="print"/>
          <a:srcRect/>
          <a:stretch>
            <a:fillRect/>
          </a:stretch>
        </p:blipFill>
        <p:spPr bwMode="auto">
          <a:xfrm>
            <a:off x="6228184" y="4581128"/>
            <a:ext cx="2592288" cy="1746554"/>
          </a:xfrm>
          <a:prstGeom prst="rect">
            <a:avLst/>
          </a:prstGeom>
          <a:noFill/>
        </p:spPr>
      </p:pic>
      <p:sp>
        <p:nvSpPr>
          <p:cNvPr id="21" name="Textfeld 20"/>
          <p:cNvSpPr txBox="1"/>
          <p:nvPr/>
        </p:nvSpPr>
        <p:spPr>
          <a:xfrm>
            <a:off x="6537730" y="3717032"/>
            <a:ext cx="1947585" cy="738664"/>
          </a:xfrm>
          <a:prstGeom prst="rect">
            <a:avLst/>
          </a:prstGeom>
          <a:noFill/>
        </p:spPr>
        <p:txBody>
          <a:bodyPr wrap="none" rtlCol="0">
            <a:spAutoFit/>
          </a:bodyPr>
          <a:lstStyle/>
          <a:p>
            <a:pPr algn="ctr"/>
            <a:r>
              <a:rPr lang="en-US" sz="1200" dirty="0" err="1" smtClean="0"/>
              <a:t>Megacam</a:t>
            </a:r>
            <a:r>
              <a:rPr lang="en-US" sz="1200" dirty="0" smtClean="0"/>
              <a:t>, CFHT, ca. 200mm</a:t>
            </a:r>
          </a:p>
          <a:p>
            <a:pPr algn="ctr"/>
            <a:r>
              <a:rPr lang="en-US" b="1" dirty="0" smtClean="0"/>
              <a:t>Rotating half-disk</a:t>
            </a:r>
          </a:p>
          <a:p>
            <a:pPr algn="ctr"/>
            <a:r>
              <a:rPr lang="en-US" sz="1200" dirty="0" smtClean="0"/>
              <a:t>(</a:t>
            </a:r>
            <a:r>
              <a:rPr lang="en-US" sz="1200" dirty="0" err="1" smtClean="0"/>
              <a:t>Aune</a:t>
            </a:r>
            <a:r>
              <a:rPr lang="en-US" sz="1200" dirty="0" smtClean="0"/>
              <a:t>, S. et al., 2003)</a:t>
            </a:r>
            <a:endParaRPr lang="en-US" sz="1200" b="1" dirty="0" smtClean="0"/>
          </a:p>
        </p:txBody>
      </p:sp>
      <p:sp>
        <p:nvSpPr>
          <p:cNvPr id="15" name="Textfeld 14"/>
          <p:cNvSpPr txBox="1"/>
          <p:nvPr/>
        </p:nvSpPr>
        <p:spPr>
          <a:xfrm>
            <a:off x="4355937" y="4725144"/>
            <a:ext cx="1656223" cy="338554"/>
          </a:xfrm>
          <a:prstGeom prst="rect">
            <a:avLst/>
          </a:prstGeom>
          <a:noFill/>
          <a:ln>
            <a:solidFill>
              <a:schemeClr val="accent1"/>
            </a:solidFill>
          </a:ln>
        </p:spPr>
        <p:txBody>
          <a:bodyPr wrap="none" rtlCol="0">
            <a:spAutoFit/>
          </a:bodyPr>
          <a:lstStyle/>
          <a:p>
            <a:pPr algn="ctr"/>
            <a:r>
              <a:rPr lang="en-US" sz="1600" dirty="0" smtClean="0"/>
              <a:t>Choices, choices! </a:t>
            </a:r>
          </a:p>
        </p:txBody>
      </p:sp>
      <p:sp>
        <p:nvSpPr>
          <p:cNvPr id="24" name="Textfeld 23"/>
          <p:cNvSpPr txBox="1"/>
          <p:nvPr/>
        </p:nvSpPr>
        <p:spPr>
          <a:xfrm>
            <a:off x="696783" y="3573016"/>
            <a:ext cx="2591992" cy="738664"/>
          </a:xfrm>
          <a:prstGeom prst="rect">
            <a:avLst/>
          </a:prstGeom>
          <a:noFill/>
        </p:spPr>
        <p:txBody>
          <a:bodyPr wrap="none" rtlCol="0">
            <a:spAutoFit/>
          </a:bodyPr>
          <a:lstStyle/>
          <a:p>
            <a:pPr algn="ctr"/>
            <a:r>
              <a:rPr lang="en-US" sz="1200" dirty="0" smtClean="0"/>
              <a:t>Hyper </a:t>
            </a:r>
            <a:r>
              <a:rPr lang="en-US" sz="1200" dirty="0" err="1" smtClean="0"/>
              <a:t>Suprime</a:t>
            </a:r>
            <a:r>
              <a:rPr lang="en-US" sz="1200" dirty="0" smtClean="0"/>
              <a:t>-Cam, SUBARU, 600mm</a:t>
            </a:r>
          </a:p>
          <a:p>
            <a:pPr algn="ctr"/>
            <a:r>
              <a:rPr lang="en-US" b="1" dirty="0" smtClean="0"/>
              <a:t>rolled foil</a:t>
            </a:r>
          </a:p>
          <a:p>
            <a:pPr algn="ctr"/>
            <a:r>
              <a:rPr lang="en-US" sz="1200" dirty="0" smtClean="0"/>
              <a:t>(</a:t>
            </a:r>
            <a:r>
              <a:rPr lang="en-US" sz="1200" dirty="0" err="1" smtClean="0"/>
              <a:t>Uraguchi</a:t>
            </a:r>
            <a:r>
              <a:rPr lang="en-US" sz="1200" dirty="0" smtClean="0"/>
              <a:t>, F. et al., 2012)</a:t>
            </a:r>
          </a:p>
        </p:txBody>
      </p:sp>
      <p:pic>
        <p:nvPicPr>
          <p:cNvPr id="16" name="Picture 2"/>
          <p:cNvPicPr>
            <a:picLocks noChangeAspect="1" noChangeArrowheads="1"/>
          </p:cNvPicPr>
          <p:nvPr/>
        </p:nvPicPr>
        <p:blipFill>
          <a:blip r:embed="rId7" cstate="print">
            <a:lum bright="16000" contrast="44000"/>
          </a:blip>
          <a:srcRect/>
          <a:stretch>
            <a:fillRect/>
          </a:stretch>
        </p:blipFill>
        <p:spPr bwMode="auto">
          <a:xfrm flipH="1">
            <a:off x="3995936" y="3212976"/>
            <a:ext cx="2088232" cy="133923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7" grpId="0" animBg="1"/>
      <p:bldP spid="21" grpId="0"/>
      <p:bldP spid="15" grpId="0" animBg="1"/>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D7AFE4E1-77DA-40E8-BBD8-37FB6D85F98C}" type="slidenum">
              <a:rPr lang="de-DE" smtClean="0"/>
              <a:pPr/>
              <a:t>14</a:t>
            </a:fld>
            <a:endParaRPr lang="de-DE"/>
          </a:p>
        </p:txBody>
      </p:sp>
      <p:grpSp>
        <p:nvGrpSpPr>
          <p:cNvPr id="3" name="Gruppieren 19"/>
          <p:cNvGrpSpPr/>
          <p:nvPr/>
        </p:nvGrpSpPr>
        <p:grpSpPr>
          <a:xfrm>
            <a:off x="2483768" y="2132856"/>
            <a:ext cx="4248472" cy="3528192"/>
            <a:chOff x="1475656" y="1916832"/>
            <a:chExt cx="4742632" cy="3888232"/>
          </a:xfrm>
        </p:grpSpPr>
        <p:pic>
          <p:nvPicPr>
            <p:cNvPr id="2053" name="Picture 5"/>
            <p:cNvPicPr>
              <a:picLocks noChangeAspect="1" noChangeArrowheads="1"/>
            </p:cNvPicPr>
            <p:nvPr/>
          </p:nvPicPr>
          <p:blipFill>
            <a:blip r:embed="rId2" cstate="print"/>
            <a:srcRect/>
            <a:stretch>
              <a:fillRect/>
            </a:stretch>
          </p:blipFill>
          <p:spPr bwMode="auto">
            <a:xfrm>
              <a:off x="2555776" y="1916832"/>
              <a:ext cx="2736304" cy="1603278"/>
            </a:xfrm>
            <a:prstGeom prst="rect">
              <a:avLst/>
            </a:prstGeom>
            <a:noFill/>
            <a:ln w="9525">
              <a:noFill/>
              <a:miter lim="800000"/>
              <a:headEnd/>
              <a:tailEnd/>
            </a:ln>
          </p:spPr>
        </p:pic>
        <p:pic>
          <p:nvPicPr>
            <p:cNvPr id="2054" name="Picture 6"/>
            <p:cNvPicPr>
              <a:picLocks noChangeAspect="1" noChangeArrowheads="1"/>
            </p:cNvPicPr>
            <p:nvPr/>
          </p:nvPicPr>
          <p:blipFill>
            <a:blip r:embed="rId3" cstate="print"/>
            <a:srcRect/>
            <a:stretch>
              <a:fillRect/>
            </a:stretch>
          </p:blipFill>
          <p:spPr bwMode="auto">
            <a:xfrm>
              <a:off x="1475656" y="3717032"/>
              <a:ext cx="2270684" cy="2088032"/>
            </a:xfrm>
            <a:prstGeom prst="rect">
              <a:avLst/>
            </a:prstGeom>
            <a:noFill/>
            <a:ln w="9525">
              <a:noFill/>
              <a:miter lim="800000"/>
              <a:headEnd/>
              <a:tailEnd/>
            </a:ln>
          </p:spPr>
        </p:pic>
        <p:pic>
          <p:nvPicPr>
            <p:cNvPr id="2055" name="Picture 7"/>
            <p:cNvPicPr>
              <a:picLocks noChangeAspect="1" noChangeArrowheads="1"/>
            </p:cNvPicPr>
            <p:nvPr/>
          </p:nvPicPr>
          <p:blipFill>
            <a:blip r:embed="rId4" cstate="print"/>
            <a:srcRect/>
            <a:stretch>
              <a:fillRect/>
            </a:stretch>
          </p:blipFill>
          <p:spPr bwMode="auto">
            <a:xfrm>
              <a:off x="3923928" y="3717032"/>
              <a:ext cx="2294360" cy="2088032"/>
            </a:xfrm>
            <a:prstGeom prst="rect">
              <a:avLst/>
            </a:prstGeom>
            <a:noFill/>
            <a:ln w="9525">
              <a:noFill/>
              <a:miter lim="800000"/>
              <a:headEnd/>
              <a:tailEnd/>
            </a:ln>
          </p:spPr>
        </p:pic>
      </p:grpSp>
      <p:sp>
        <p:nvSpPr>
          <p:cNvPr id="9" name="Textfeld 8"/>
          <p:cNvSpPr txBox="1"/>
          <p:nvPr/>
        </p:nvSpPr>
        <p:spPr>
          <a:xfrm>
            <a:off x="3337577" y="5805264"/>
            <a:ext cx="2451505" cy="523220"/>
          </a:xfrm>
          <a:prstGeom prst="rect">
            <a:avLst/>
          </a:prstGeom>
          <a:noFill/>
        </p:spPr>
        <p:txBody>
          <a:bodyPr wrap="none" rtlCol="0">
            <a:spAutoFit/>
          </a:bodyPr>
          <a:lstStyle/>
          <a:p>
            <a:pPr algn="ctr"/>
            <a:r>
              <a:rPr lang="en-US" sz="1400" dirty="0" smtClean="0"/>
              <a:t>from </a:t>
            </a:r>
            <a:r>
              <a:rPr lang="en-US" sz="1400" dirty="0" err="1" smtClean="0"/>
              <a:t>Schuette</a:t>
            </a:r>
            <a:r>
              <a:rPr lang="en-US" sz="1400" dirty="0" smtClean="0"/>
              <a:t>, D.R. et al., 2014</a:t>
            </a:r>
          </a:p>
          <a:p>
            <a:pPr algn="ctr"/>
            <a:r>
              <a:rPr lang="en-US" sz="1400" dirty="0" smtClean="0"/>
              <a:t>after </a:t>
            </a:r>
            <a:r>
              <a:rPr lang="en-US" sz="1400" b="1" u="sng" dirty="0" smtClean="0"/>
              <a:t>Reich, R.K. et al., 1993</a:t>
            </a:r>
            <a:endParaRPr lang="en-US" sz="1400" b="1" u="sng" dirty="0"/>
          </a:p>
        </p:txBody>
      </p:sp>
      <p:grpSp>
        <p:nvGrpSpPr>
          <p:cNvPr id="4" name="Gruppieren 15"/>
          <p:cNvGrpSpPr/>
          <p:nvPr/>
        </p:nvGrpSpPr>
        <p:grpSpPr>
          <a:xfrm>
            <a:off x="395536" y="260648"/>
            <a:ext cx="1080120" cy="1728192"/>
            <a:chOff x="179512" y="908720"/>
            <a:chExt cx="1080120" cy="1728192"/>
          </a:xfrm>
        </p:grpSpPr>
        <p:pic>
          <p:nvPicPr>
            <p:cNvPr id="2059" name="Picture 11" descr="Ähnliches Foto"/>
            <p:cNvPicPr>
              <a:picLocks noChangeAspect="1" noChangeArrowheads="1"/>
            </p:cNvPicPr>
            <p:nvPr/>
          </p:nvPicPr>
          <p:blipFill>
            <a:blip r:embed="rId5" cstate="print"/>
            <a:srcRect/>
            <a:stretch>
              <a:fillRect/>
            </a:stretch>
          </p:blipFill>
          <p:spPr bwMode="auto">
            <a:xfrm>
              <a:off x="179512" y="1556792"/>
              <a:ext cx="1080120" cy="1080120"/>
            </a:xfrm>
            <a:prstGeom prst="rect">
              <a:avLst/>
            </a:prstGeom>
            <a:noFill/>
          </p:spPr>
        </p:pic>
        <p:pic>
          <p:nvPicPr>
            <p:cNvPr id="2063" name="Picture 15" descr="Ähnliches Foto"/>
            <p:cNvPicPr>
              <a:picLocks noChangeAspect="1" noChangeArrowheads="1"/>
            </p:cNvPicPr>
            <p:nvPr/>
          </p:nvPicPr>
          <p:blipFill>
            <a:blip r:embed="rId6" cstate="print"/>
            <a:srcRect/>
            <a:stretch>
              <a:fillRect/>
            </a:stretch>
          </p:blipFill>
          <p:spPr bwMode="auto">
            <a:xfrm>
              <a:off x="323528" y="908720"/>
              <a:ext cx="792088" cy="792088"/>
            </a:xfrm>
            <a:prstGeom prst="rect">
              <a:avLst/>
            </a:prstGeom>
            <a:noFill/>
          </p:spPr>
        </p:pic>
        <p:sp>
          <p:nvSpPr>
            <p:cNvPr id="14" name="Textfeld 13"/>
            <p:cNvSpPr txBox="1"/>
            <p:nvPr/>
          </p:nvSpPr>
          <p:spPr>
            <a:xfrm>
              <a:off x="539552" y="1052736"/>
              <a:ext cx="401072" cy="461665"/>
            </a:xfrm>
            <a:prstGeom prst="rect">
              <a:avLst/>
            </a:prstGeom>
            <a:noFill/>
          </p:spPr>
          <p:txBody>
            <a:bodyPr wrap="square" rtlCol="0">
              <a:spAutoFit/>
            </a:bodyPr>
            <a:lstStyle/>
            <a:p>
              <a:r>
                <a:rPr lang="en-US" sz="2400" b="1" dirty="0" smtClean="0"/>
                <a:t>e</a:t>
              </a:r>
              <a:r>
                <a:rPr lang="en-US" sz="2400" b="1" baseline="30000" dirty="0" smtClean="0"/>
                <a:t>-</a:t>
              </a:r>
              <a:endParaRPr lang="en-US" sz="2400" b="1" baseline="30000" dirty="0"/>
            </a:p>
          </p:txBody>
        </p:sp>
      </p:grpSp>
      <p:sp>
        <p:nvSpPr>
          <p:cNvPr id="17" name="Textfeld 16"/>
          <p:cNvSpPr txBox="1"/>
          <p:nvPr/>
        </p:nvSpPr>
        <p:spPr>
          <a:xfrm>
            <a:off x="3131840" y="404664"/>
            <a:ext cx="2821413" cy="523220"/>
          </a:xfrm>
          <a:prstGeom prst="rect">
            <a:avLst/>
          </a:prstGeom>
          <a:noFill/>
        </p:spPr>
        <p:txBody>
          <a:bodyPr wrap="none" rtlCol="0">
            <a:spAutoFit/>
          </a:bodyPr>
          <a:lstStyle/>
          <a:p>
            <a:r>
              <a:rPr lang="en-US" sz="2800" b="1" i="1" dirty="0" smtClean="0">
                <a:solidFill>
                  <a:srgbClr val="0070C0"/>
                </a:solidFill>
              </a:rPr>
              <a:t>Fox the electrons!</a:t>
            </a:r>
            <a:endParaRPr lang="en-US" sz="2800" b="1" i="1" dirty="0">
              <a:solidFill>
                <a:srgbClr val="0070C0"/>
              </a:solidFill>
            </a:endParaRPr>
          </a:p>
        </p:txBody>
      </p:sp>
      <p:sp>
        <p:nvSpPr>
          <p:cNvPr id="19" name="Textfeld 18"/>
          <p:cNvSpPr txBox="1"/>
          <p:nvPr/>
        </p:nvSpPr>
        <p:spPr>
          <a:xfrm>
            <a:off x="2411760" y="1455167"/>
            <a:ext cx="4350165" cy="461665"/>
          </a:xfrm>
          <a:prstGeom prst="rect">
            <a:avLst/>
          </a:prstGeom>
          <a:noFill/>
        </p:spPr>
        <p:txBody>
          <a:bodyPr wrap="none" rtlCol="0">
            <a:spAutoFit/>
          </a:bodyPr>
          <a:lstStyle/>
          <a:p>
            <a:r>
              <a:rPr lang="en-US" sz="2400" dirty="0" smtClean="0">
                <a:solidFill>
                  <a:srgbClr val="0070C0"/>
                </a:solidFill>
              </a:rPr>
              <a:t>The only true focal plane shutter!</a:t>
            </a:r>
            <a:endParaRPr lang="en-US" sz="2400" dirty="0">
              <a:solidFill>
                <a:srgbClr val="0070C0"/>
              </a:solidFill>
            </a:endParaRPr>
          </a:p>
        </p:txBody>
      </p:sp>
      <p:pic>
        <p:nvPicPr>
          <p:cNvPr id="15" name="Picture 2"/>
          <p:cNvPicPr>
            <a:picLocks noChangeAspect="1" noChangeArrowheads="1"/>
          </p:cNvPicPr>
          <p:nvPr/>
        </p:nvPicPr>
        <p:blipFill>
          <a:blip r:embed="rId7" cstate="print">
            <a:lum bright="13000" contrast="39000"/>
          </a:blip>
          <a:srcRect r="20690" b="13379"/>
          <a:stretch>
            <a:fillRect/>
          </a:stretch>
        </p:blipFill>
        <p:spPr bwMode="auto">
          <a:xfrm flipH="1">
            <a:off x="6804248" y="188640"/>
            <a:ext cx="2088232" cy="12850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D7AFE4E1-77DA-40E8-BBD8-37FB6D85F98C}" type="slidenum">
              <a:rPr lang="de-DE" smtClean="0"/>
              <a:pPr/>
              <a:t>15</a:t>
            </a:fld>
            <a:endParaRPr lang="de-DE"/>
          </a:p>
        </p:txBody>
      </p:sp>
      <p:sp>
        <p:nvSpPr>
          <p:cNvPr id="3" name="Rechteck 2"/>
          <p:cNvSpPr/>
          <p:nvPr/>
        </p:nvSpPr>
        <p:spPr>
          <a:xfrm>
            <a:off x="2411760" y="2977788"/>
            <a:ext cx="4516044" cy="523220"/>
          </a:xfrm>
          <a:prstGeom prst="rect">
            <a:avLst/>
          </a:prstGeom>
        </p:spPr>
        <p:txBody>
          <a:bodyPr wrap="none">
            <a:spAutoFit/>
          </a:bodyPr>
          <a:lstStyle/>
          <a:p>
            <a:r>
              <a:rPr lang="en-US" sz="2800" dirty="0" smtClean="0">
                <a:solidFill>
                  <a:srgbClr val="0070C0"/>
                </a:solidFill>
              </a:rPr>
              <a:t>The Bonn shutter short story. </a:t>
            </a:r>
          </a:p>
        </p:txBody>
      </p:sp>
      <p:pic>
        <p:nvPicPr>
          <p:cNvPr id="5" name="Picture 2" descr="C:\Users\Klaus\Documents\00sync_desktop_notebook\00projekte\_UG\2017_sdw\Bilder\busca_shutter.jpg"/>
          <p:cNvPicPr>
            <a:picLocks noChangeAspect="1" noChangeArrowheads="1"/>
          </p:cNvPicPr>
          <p:nvPr/>
        </p:nvPicPr>
        <p:blipFill>
          <a:blip r:embed="rId3" cstate="print"/>
          <a:srcRect/>
          <a:stretch>
            <a:fillRect/>
          </a:stretch>
        </p:blipFill>
        <p:spPr bwMode="auto">
          <a:xfrm>
            <a:off x="539552" y="3573016"/>
            <a:ext cx="1620075" cy="864096"/>
          </a:xfrm>
          <a:prstGeom prst="rect">
            <a:avLst/>
          </a:prstGeom>
          <a:noFill/>
        </p:spPr>
      </p:pic>
      <p:pic>
        <p:nvPicPr>
          <p:cNvPr id="86018" name="Picture 2" descr="C:\Users\Klaus\Documents\00sync_desktop_notebook\00projekte\_UG\2017_sdw\Bilder\manual cover bilder\shutter mit katze.bmp"/>
          <p:cNvPicPr>
            <a:picLocks noChangeAspect="1" noChangeArrowheads="1"/>
          </p:cNvPicPr>
          <p:nvPr/>
        </p:nvPicPr>
        <p:blipFill>
          <a:blip r:embed="rId4" cstate="print"/>
          <a:srcRect r="9881" b="25000"/>
          <a:stretch>
            <a:fillRect/>
          </a:stretch>
        </p:blipFill>
        <p:spPr bwMode="auto">
          <a:xfrm>
            <a:off x="611560" y="1988840"/>
            <a:ext cx="1656184" cy="894340"/>
          </a:xfrm>
          <a:prstGeom prst="rect">
            <a:avLst/>
          </a:prstGeom>
          <a:noFill/>
        </p:spPr>
      </p:pic>
      <p:pic>
        <p:nvPicPr>
          <p:cNvPr id="86019" name="Picture 3" descr="C:\Users\Klaus\Documents\00sync_desktop_notebook\00projekte\_UG\2017_sdw\Bilder\manual cover bilder\BONN150 vor LMC.JPG"/>
          <p:cNvPicPr>
            <a:picLocks noChangeAspect="1" noChangeArrowheads="1"/>
          </p:cNvPicPr>
          <p:nvPr/>
        </p:nvPicPr>
        <p:blipFill>
          <a:blip r:embed="rId5" cstate="print"/>
          <a:srcRect/>
          <a:stretch>
            <a:fillRect/>
          </a:stretch>
        </p:blipFill>
        <p:spPr bwMode="auto">
          <a:xfrm>
            <a:off x="2411760" y="764704"/>
            <a:ext cx="1248139" cy="936104"/>
          </a:xfrm>
          <a:prstGeom prst="rect">
            <a:avLst/>
          </a:prstGeom>
          <a:noFill/>
        </p:spPr>
      </p:pic>
      <p:pic>
        <p:nvPicPr>
          <p:cNvPr id="86021" name="Picture 5" descr="C:\Users\Klaus\Documents\00sync_desktop_notebook\00projekte\_UG\2017_sdw\Bilder\bonn shutter\omegacam\the work is done.jpg"/>
          <p:cNvPicPr>
            <a:picLocks noChangeAspect="1" noChangeArrowheads="1"/>
          </p:cNvPicPr>
          <p:nvPr/>
        </p:nvPicPr>
        <p:blipFill>
          <a:blip r:embed="rId6" cstate="print"/>
          <a:srcRect/>
          <a:stretch>
            <a:fillRect/>
          </a:stretch>
        </p:blipFill>
        <p:spPr bwMode="auto">
          <a:xfrm>
            <a:off x="6732240" y="1412776"/>
            <a:ext cx="1635048" cy="1152128"/>
          </a:xfrm>
          <a:prstGeom prst="rect">
            <a:avLst/>
          </a:prstGeom>
          <a:noFill/>
        </p:spPr>
      </p:pic>
      <p:pic>
        <p:nvPicPr>
          <p:cNvPr id="11" name="Picture 1" descr="C:\Users\Klaus\Documents\00sync_desktop_notebook\00projekte\_UG\2017_sdw\Bilder\decam_shutter_team_h1000.jpg"/>
          <p:cNvPicPr>
            <a:picLocks noChangeAspect="1" noChangeArrowheads="1"/>
          </p:cNvPicPr>
          <p:nvPr/>
        </p:nvPicPr>
        <p:blipFill>
          <a:blip r:embed="rId7" cstate="print"/>
          <a:srcRect t="17617" b="11916"/>
          <a:stretch>
            <a:fillRect/>
          </a:stretch>
        </p:blipFill>
        <p:spPr bwMode="auto">
          <a:xfrm>
            <a:off x="6876256" y="4293096"/>
            <a:ext cx="1504067" cy="1080120"/>
          </a:xfrm>
          <a:prstGeom prst="rect">
            <a:avLst/>
          </a:prstGeom>
          <a:noFill/>
        </p:spPr>
      </p:pic>
      <p:pic>
        <p:nvPicPr>
          <p:cNvPr id="86023" name="Picture 7" descr="C:\Users\Klaus\Documents\00sync_desktop_notebook\00projekte\_UG\2017_sdw\Bilder\busca4d7.jpg"/>
          <p:cNvPicPr>
            <a:picLocks noChangeAspect="1" noChangeArrowheads="1"/>
          </p:cNvPicPr>
          <p:nvPr/>
        </p:nvPicPr>
        <p:blipFill>
          <a:blip r:embed="rId8" cstate="print"/>
          <a:srcRect/>
          <a:stretch>
            <a:fillRect/>
          </a:stretch>
        </p:blipFill>
        <p:spPr bwMode="auto">
          <a:xfrm>
            <a:off x="1907704" y="4941168"/>
            <a:ext cx="1100137" cy="1114425"/>
          </a:xfrm>
          <a:prstGeom prst="rect">
            <a:avLst/>
          </a:prstGeom>
          <a:noFill/>
        </p:spPr>
      </p:pic>
      <p:pic>
        <p:nvPicPr>
          <p:cNvPr id="86022" name="Picture 6" descr="C:\Users\Klaus\Documents\00sync_desktop_notebook\00projekte\_UG\2017_sdw\Bilder\manual cover bilder\cover-picture_w800.jpg"/>
          <p:cNvPicPr>
            <a:picLocks noChangeAspect="1" noChangeArrowheads="1"/>
          </p:cNvPicPr>
          <p:nvPr/>
        </p:nvPicPr>
        <p:blipFill>
          <a:blip r:embed="rId9" cstate="print"/>
          <a:srcRect/>
          <a:stretch>
            <a:fillRect/>
          </a:stretch>
        </p:blipFill>
        <p:spPr bwMode="auto">
          <a:xfrm>
            <a:off x="7452320" y="2924944"/>
            <a:ext cx="1434643" cy="936104"/>
          </a:xfrm>
          <a:prstGeom prst="rect">
            <a:avLst/>
          </a:prstGeom>
          <a:noFill/>
        </p:spPr>
      </p:pic>
      <p:pic>
        <p:nvPicPr>
          <p:cNvPr id="13" name="Picture 4" descr="C:\Users\Klaus\Documents\00sync_desktop_notebook\00projekte\_UG\2017_sdw\Bilder\monster.jpg"/>
          <p:cNvPicPr>
            <a:picLocks noChangeAspect="1" noChangeArrowheads="1"/>
          </p:cNvPicPr>
          <p:nvPr/>
        </p:nvPicPr>
        <p:blipFill>
          <a:blip r:embed="rId10" cstate="print"/>
          <a:srcRect/>
          <a:stretch>
            <a:fillRect/>
          </a:stretch>
        </p:blipFill>
        <p:spPr bwMode="auto">
          <a:xfrm>
            <a:off x="5652120" y="5373216"/>
            <a:ext cx="1129147" cy="792088"/>
          </a:xfrm>
          <a:prstGeom prst="rect">
            <a:avLst/>
          </a:prstGeom>
          <a:noFill/>
        </p:spPr>
      </p:pic>
      <p:pic>
        <p:nvPicPr>
          <p:cNvPr id="14" name="Grafik 13" descr="guillotine.jpg"/>
          <p:cNvPicPr>
            <a:picLocks noChangeAspect="1"/>
          </p:cNvPicPr>
          <p:nvPr/>
        </p:nvPicPr>
        <p:blipFill>
          <a:blip r:embed="rId11" cstate="print"/>
          <a:stretch>
            <a:fillRect/>
          </a:stretch>
        </p:blipFill>
        <p:spPr>
          <a:xfrm>
            <a:off x="4644008" y="332656"/>
            <a:ext cx="1224136" cy="1520347"/>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D7AFE4E1-77DA-40E8-BBD8-37FB6D85F98C}" type="slidenum">
              <a:rPr lang="de-DE" smtClean="0"/>
              <a:pPr/>
              <a:t>16</a:t>
            </a:fld>
            <a:endParaRPr lang="de-DE"/>
          </a:p>
        </p:txBody>
      </p:sp>
      <p:pic>
        <p:nvPicPr>
          <p:cNvPr id="87045" name="Picture 5" descr="C:\Users\Klaus\Documents\00sync_desktop_notebook\00projekte\_UG\2017_sdw\Bilder\bonn shutter\busca\am 2.2 cut.jpg"/>
          <p:cNvPicPr>
            <a:picLocks noChangeAspect="1" noChangeArrowheads="1"/>
          </p:cNvPicPr>
          <p:nvPr/>
        </p:nvPicPr>
        <p:blipFill>
          <a:blip r:embed="rId2" cstate="print"/>
          <a:srcRect/>
          <a:stretch>
            <a:fillRect/>
          </a:stretch>
        </p:blipFill>
        <p:spPr bwMode="auto">
          <a:xfrm>
            <a:off x="4535996" y="692696"/>
            <a:ext cx="3168352" cy="2592743"/>
          </a:xfrm>
          <a:prstGeom prst="rect">
            <a:avLst/>
          </a:prstGeom>
          <a:noFill/>
        </p:spPr>
      </p:pic>
      <p:sp>
        <p:nvSpPr>
          <p:cNvPr id="7" name="Textfeld 6"/>
          <p:cNvSpPr txBox="1"/>
          <p:nvPr/>
        </p:nvSpPr>
        <p:spPr>
          <a:xfrm>
            <a:off x="1403648" y="116632"/>
            <a:ext cx="6578339" cy="461665"/>
          </a:xfrm>
          <a:prstGeom prst="rect">
            <a:avLst/>
          </a:prstGeom>
          <a:noFill/>
        </p:spPr>
        <p:txBody>
          <a:bodyPr wrap="none" rtlCol="0">
            <a:spAutoFit/>
          </a:bodyPr>
          <a:lstStyle/>
          <a:p>
            <a:pPr algn="ctr"/>
            <a:r>
              <a:rPr lang="en-US" sz="2400" dirty="0" smtClean="0">
                <a:solidFill>
                  <a:srgbClr val="0070C0"/>
                </a:solidFill>
              </a:rPr>
              <a:t>BUSCA – the Bonn University Simultaneous Camera</a:t>
            </a:r>
          </a:p>
        </p:txBody>
      </p:sp>
      <p:pic>
        <p:nvPicPr>
          <p:cNvPr id="16" name="Picture 2" descr="C:\Users\Klaus\Documents\00sync_desktop_notebook\00projekte\_UG\2017_sdw\alte präsentationen\2011_slac_ppt\Bilder etc\dew_pers.jpg"/>
          <p:cNvPicPr>
            <a:picLocks noChangeAspect="1" noChangeArrowheads="1"/>
          </p:cNvPicPr>
          <p:nvPr/>
        </p:nvPicPr>
        <p:blipFill>
          <a:blip r:embed="rId3" cstate="print">
            <a:lum bright="-7000" contrast="18000"/>
          </a:blip>
          <a:srcRect/>
          <a:stretch>
            <a:fillRect/>
          </a:stretch>
        </p:blipFill>
        <p:spPr bwMode="auto">
          <a:xfrm>
            <a:off x="395536" y="3573016"/>
            <a:ext cx="3240360" cy="2517633"/>
          </a:xfrm>
          <a:prstGeom prst="rect">
            <a:avLst/>
          </a:prstGeom>
          <a:noFill/>
        </p:spPr>
      </p:pic>
      <p:sp>
        <p:nvSpPr>
          <p:cNvPr id="32" name="Textfeld 31"/>
          <p:cNvSpPr txBox="1"/>
          <p:nvPr/>
        </p:nvSpPr>
        <p:spPr>
          <a:xfrm>
            <a:off x="3923928" y="5589240"/>
            <a:ext cx="3864969" cy="369332"/>
          </a:xfrm>
          <a:prstGeom prst="rect">
            <a:avLst/>
          </a:prstGeom>
          <a:noFill/>
          <a:ln>
            <a:solidFill>
              <a:srgbClr val="FF0000"/>
            </a:solidFill>
          </a:ln>
        </p:spPr>
        <p:txBody>
          <a:bodyPr wrap="none" rtlCol="0">
            <a:spAutoFit/>
          </a:bodyPr>
          <a:lstStyle/>
          <a:p>
            <a:r>
              <a:rPr lang="en-US" b="1" dirty="0" smtClean="0"/>
              <a:t>New big shutter required for big CCDs </a:t>
            </a:r>
            <a:endParaRPr lang="en-US" b="1" dirty="0"/>
          </a:p>
        </p:txBody>
      </p:sp>
      <p:grpSp>
        <p:nvGrpSpPr>
          <p:cNvPr id="22" name="Gruppieren 21"/>
          <p:cNvGrpSpPr/>
          <p:nvPr/>
        </p:nvGrpSpPr>
        <p:grpSpPr>
          <a:xfrm>
            <a:off x="2339752" y="1772816"/>
            <a:ext cx="1872208" cy="1368152"/>
            <a:chOff x="6876256" y="1628800"/>
            <a:chExt cx="1347519" cy="864096"/>
          </a:xfrm>
        </p:grpSpPr>
        <p:pic>
          <p:nvPicPr>
            <p:cNvPr id="63492" name="Picture 4" descr="Bildergebnis für rennen bilder"/>
            <p:cNvPicPr>
              <a:picLocks noChangeAspect="1" noChangeArrowheads="1"/>
            </p:cNvPicPr>
            <p:nvPr/>
          </p:nvPicPr>
          <p:blipFill>
            <a:blip r:embed="rId4" cstate="print"/>
            <a:srcRect t="58389"/>
            <a:stretch>
              <a:fillRect/>
            </a:stretch>
          </p:blipFill>
          <p:spPr bwMode="auto">
            <a:xfrm flipH="1">
              <a:off x="7164288" y="2060848"/>
              <a:ext cx="957260" cy="432048"/>
            </a:xfrm>
            <a:prstGeom prst="rect">
              <a:avLst/>
            </a:prstGeom>
            <a:noFill/>
          </p:spPr>
        </p:pic>
        <p:pic>
          <p:nvPicPr>
            <p:cNvPr id="63494" name="Picture 6" descr="C:\Users\Klaus\Documents\00sync_desktop_notebook\00projekte\_UG\2017_sdw\Bilder\bonn shutter\busca\busca_shutter.png"/>
            <p:cNvPicPr>
              <a:picLocks noChangeAspect="1" noChangeArrowheads="1"/>
            </p:cNvPicPr>
            <p:nvPr/>
          </p:nvPicPr>
          <p:blipFill>
            <a:blip r:embed="rId5" cstate="print"/>
            <a:srcRect/>
            <a:stretch>
              <a:fillRect/>
            </a:stretch>
          </p:blipFill>
          <p:spPr bwMode="auto">
            <a:xfrm>
              <a:off x="6876256" y="1628800"/>
              <a:ext cx="1347519" cy="720080"/>
            </a:xfrm>
            <a:prstGeom prst="rect">
              <a:avLst/>
            </a:prstGeom>
            <a:noFill/>
          </p:spPr>
        </p:pic>
      </p:grpSp>
      <p:cxnSp>
        <p:nvCxnSpPr>
          <p:cNvPr id="30" name="Gerade Verbindung 29"/>
          <p:cNvCxnSpPr/>
          <p:nvPr/>
        </p:nvCxnSpPr>
        <p:spPr>
          <a:xfrm>
            <a:off x="179512" y="548680"/>
            <a:ext cx="864096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3" descr="C:\Dokumente und Einstellungen\Klaus\Eigene Dateien\00projekte\präsentationen\2008_leica\bilder\sektor platte.jpg"/>
          <p:cNvPicPr>
            <a:picLocks noChangeAspect="1" noChangeArrowheads="1"/>
          </p:cNvPicPr>
          <p:nvPr/>
        </p:nvPicPr>
        <p:blipFill>
          <a:blip r:embed="rId6" cstate="print">
            <a:lum bright="24000" contrast="65000"/>
          </a:blip>
          <a:srcRect/>
          <a:stretch>
            <a:fillRect/>
          </a:stretch>
        </p:blipFill>
        <p:spPr bwMode="auto">
          <a:xfrm>
            <a:off x="5220072" y="3525263"/>
            <a:ext cx="2088232" cy="2780631"/>
          </a:xfrm>
          <a:prstGeom prst="rect">
            <a:avLst/>
          </a:prstGeom>
          <a:noFill/>
        </p:spPr>
      </p:pic>
      <p:pic>
        <p:nvPicPr>
          <p:cNvPr id="4098" name="Picture 2"/>
          <p:cNvPicPr>
            <a:picLocks noChangeAspect="1" noChangeArrowheads="1"/>
          </p:cNvPicPr>
          <p:nvPr/>
        </p:nvPicPr>
        <p:blipFill>
          <a:blip r:embed="rId7" cstate="print">
            <a:lum bright="22000" contrast="45000"/>
          </a:blip>
          <a:srcRect/>
          <a:stretch>
            <a:fillRect/>
          </a:stretch>
        </p:blipFill>
        <p:spPr bwMode="auto">
          <a:xfrm>
            <a:off x="323527" y="692696"/>
            <a:ext cx="1814873" cy="247059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D7AFE4E1-77DA-40E8-BBD8-37FB6D85F98C}" type="slidenum">
              <a:rPr lang="de-DE" smtClean="0"/>
              <a:pPr/>
              <a:t>17</a:t>
            </a:fld>
            <a:endParaRPr lang="de-DE"/>
          </a:p>
        </p:txBody>
      </p:sp>
      <p:sp>
        <p:nvSpPr>
          <p:cNvPr id="13" name="Textfeld 12"/>
          <p:cNvSpPr txBox="1"/>
          <p:nvPr/>
        </p:nvSpPr>
        <p:spPr>
          <a:xfrm>
            <a:off x="2981452" y="332656"/>
            <a:ext cx="3415038" cy="461665"/>
          </a:xfrm>
          <a:prstGeom prst="rect">
            <a:avLst/>
          </a:prstGeom>
          <a:noFill/>
        </p:spPr>
        <p:txBody>
          <a:bodyPr wrap="none" rtlCol="0">
            <a:spAutoFit/>
          </a:bodyPr>
          <a:lstStyle/>
          <a:p>
            <a:pPr algn="ctr"/>
            <a:r>
              <a:rPr lang="en-US" sz="2400" dirty="0" smtClean="0">
                <a:solidFill>
                  <a:srgbClr val="0070C0"/>
                </a:solidFill>
              </a:rPr>
              <a:t>The BUSCA shutter (1998)</a:t>
            </a:r>
          </a:p>
        </p:txBody>
      </p:sp>
      <p:pic>
        <p:nvPicPr>
          <p:cNvPr id="31747" name="Picture 3" descr="C:\Users\Klaus\Documents\00sync_desktop_notebook\00projekte\_UG\2017_sdw\Bilder\bonn shutter\busca\busca_shutter.jpg"/>
          <p:cNvPicPr>
            <a:picLocks noChangeAspect="1" noChangeArrowheads="1"/>
          </p:cNvPicPr>
          <p:nvPr/>
        </p:nvPicPr>
        <p:blipFill>
          <a:blip r:embed="rId4" cstate="print"/>
          <a:srcRect/>
          <a:stretch>
            <a:fillRect/>
          </a:stretch>
        </p:blipFill>
        <p:spPr bwMode="auto">
          <a:xfrm>
            <a:off x="323528" y="1484784"/>
            <a:ext cx="2952328" cy="1574677"/>
          </a:xfrm>
          <a:prstGeom prst="rect">
            <a:avLst/>
          </a:prstGeom>
          <a:noFill/>
        </p:spPr>
      </p:pic>
      <p:sp>
        <p:nvSpPr>
          <p:cNvPr id="22" name="Textfeld 21"/>
          <p:cNvSpPr txBox="1"/>
          <p:nvPr/>
        </p:nvSpPr>
        <p:spPr>
          <a:xfrm>
            <a:off x="3419872" y="1340768"/>
            <a:ext cx="2515112" cy="1815882"/>
          </a:xfrm>
          <a:prstGeom prst="rect">
            <a:avLst/>
          </a:prstGeom>
          <a:noFill/>
        </p:spPr>
        <p:txBody>
          <a:bodyPr wrap="none" rtlCol="0">
            <a:spAutoFit/>
          </a:bodyPr>
          <a:lstStyle/>
          <a:p>
            <a:r>
              <a:rPr lang="en-US" sz="1400" b="1" dirty="0" smtClean="0"/>
              <a:t>Aperture 110x110mm</a:t>
            </a:r>
            <a:r>
              <a:rPr lang="en-US" sz="1400" b="1" baseline="30000" dirty="0" smtClean="0"/>
              <a:t>2</a:t>
            </a:r>
          </a:p>
          <a:p>
            <a:r>
              <a:rPr lang="en-US" sz="1400" dirty="0" smtClean="0"/>
              <a:t>Massive base plate.</a:t>
            </a:r>
          </a:p>
          <a:p>
            <a:r>
              <a:rPr lang="en-US" sz="1400" dirty="0" smtClean="0"/>
              <a:t>Blades move on rails.</a:t>
            </a:r>
          </a:p>
          <a:p>
            <a:r>
              <a:rPr lang="en-US" sz="1400" dirty="0" smtClean="0"/>
              <a:t>Two independent motors.</a:t>
            </a:r>
          </a:p>
          <a:p>
            <a:endParaRPr lang="en-US" sz="1400" dirty="0" smtClean="0"/>
          </a:p>
          <a:p>
            <a:r>
              <a:rPr lang="en-US" sz="1400" b="1" dirty="0" smtClean="0"/>
              <a:t>Dedicated control unit.</a:t>
            </a:r>
          </a:p>
          <a:p>
            <a:r>
              <a:rPr lang="en-US" sz="1400" b="1" dirty="0" smtClean="0"/>
              <a:t>Programmable motion profiles.</a:t>
            </a:r>
          </a:p>
          <a:p>
            <a:r>
              <a:rPr lang="en-US" sz="1400" b="1" dirty="0" smtClean="0"/>
              <a:t>Precision motion control</a:t>
            </a:r>
          </a:p>
        </p:txBody>
      </p:sp>
      <p:pic>
        <p:nvPicPr>
          <p:cNvPr id="27" name="busca-shutter-operation.wmv">
            <a:hlinkClick r:id="" action="ppaction://media"/>
          </p:cNvPr>
          <p:cNvPicPr>
            <a:picLocks noRot="1" noChangeAspect="1"/>
          </p:cNvPicPr>
          <p:nvPr>
            <a:videoFile r:link="rId1"/>
          </p:nvPr>
        </p:nvPicPr>
        <p:blipFill>
          <a:blip r:embed="rId5" cstate="print"/>
          <a:stretch>
            <a:fillRect/>
          </a:stretch>
        </p:blipFill>
        <p:spPr>
          <a:xfrm>
            <a:off x="5940152" y="1556792"/>
            <a:ext cx="2946628" cy="1656184"/>
          </a:xfrm>
          <a:prstGeom prst="rect">
            <a:avLst/>
          </a:prstGeom>
        </p:spPr>
      </p:pic>
      <p:cxnSp>
        <p:nvCxnSpPr>
          <p:cNvPr id="15" name="Gerade Verbindung 14"/>
          <p:cNvCxnSpPr/>
          <p:nvPr/>
        </p:nvCxnSpPr>
        <p:spPr>
          <a:xfrm>
            <a:off x="323528" y="980728"/>
            <a:ext cx="8424936" cy="0"/>
          </a:xfrm>
          <a:prstGeom prst="line">
            <a:avLst/>
          </a:prstGeom>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6" cstate="print">
            <a:lum bright="14000" contrast="39000"/>
          </a:blip>
          <a:srcRect t="30985"/>
          <a:stretch>
            <a:fillRect/>
          </a:stretch>
        </p:blipFill>
        <p:spPr bwMode="auto">
          <a:xfrm>
            <a:off x="2915816" y="3518197"/>
            <a:ext cx="3916224" cy="2162771"/>
          </a:xfrm>
          <a:prstGeom prst="rect">
            <a:avLst/>
          </a:prstGeom>
          <a:noFill/>
          <a:ln w="9525">
            <a:noFill/>
            <a:miter lim="800000"/>
            <a:headEnd/>
            <a:tailEnd/>
          </a:ln>
        </p:spPr>
      </p:pic>
      <p:sp>
        <p:nvSpPr>
          <p:cNvPr id="11" name="Rechteck 10"/>
          <p:cNvSpPr/>
          <p:nvPr/>
        </p:nvSpPr>
        <p:spPr>
          <a:xfrm>
            <a:off x="3746158" y="5733256"/>
            <a:ext cx="2249975" cy="400110"/>
          </a:xfrm>
          <a:prstGeom prst="rect">
            <a:avLst/>
          </a:prstGeom>
          <a:solidFill>
            <a:schemeClr val="bg1"/>
          </a:solidFill>
        </p:spPr>
        <p:txBody>
          <a:bodyPr wrap="none">
            <a:spAutoFit/>
          </a:bodyPr>
          <a:lstStyle/>
          <a:p>
            <a:pPr algn="ctr"/>
            <a:r>
              <a:rPr lang="en-US" sz="2000" dirty="0" smtClean="0"/>
              <a:t>Born to grow bigger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7"/>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7"/>
                                        </p:tgtEl>
                                      </p:cBhvr>
                                    </p:cmd>
                                  </p:childTnLst>
                                </p:cTn>
                              </p:par>
                            </p:childTnLst>
                          </p:cTn>
                        </p:par>
                      </p:childTnLst>
                    </p:cTn>
                  </p:par>
                </p:childTnLst>
              </p:cTn>
              <p:nextCondLst>
                <p:cond evt="onClick" delay="0">
                  <p:tgtEl>
                    <p:spTgt spid="27"/>
                  </p:tgtEl>
                </p:cond>
              </p:nextCondLst>
            </p:seq>
            <p:video>
              <p:cMediaNode>
                <p:cTn id="14" fill="hold" display="0">
                  <p:stCondLst>
                    <p:cond delay="indefinite"/>
                  </p:stCondLst>
                  <p:endCondLst>
                    <p:cond evt="onNext" delay="0">
                      <p:tgtEl>
                        <p:sldTgt/>
                      </p:tgtEl>
                    </p:cond>
                    <p:cond evt="onPrev" delay="0">
                      <p:tgtEl>
                        <p:sldTgt/>
                      </p:tgtEl>
                    </p:cond>
                  </p:endCondLst>
                </p:cTn>
                <p:tgtEl>
                  <p:spTgt spid="27"/>
                </p:tgtEl>
              </p:cMediaNode>
            </p:video>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1" descr="C:\Users\Klaus\Documents\00sync_desktop_notebook\00projekte\_UG\2017_sdw\Bilder\bonn shutter\elektronik\alte elektronik.jpg"/>
          <p:cNvPicPr>
            <a:picLocks noChangeAspect="1" noChangeArrowheads="1"/>
          </p:cNvPicPr>
          <p:nvPr/>
        </p:nvPicPr>
        <p:blipFill>
          <a:blip r:embed="rId2" cstate="print"/>
          <a:srcRect/>
          <a:stretch>
            <a:fillRect/>
          </a:stretch>
        </p:blipFill>
        <p:spPr bwMode="auto">
          <a:xfrm>
            <a:off x="323527" y="4365104"/>
            <a:ext cx="3156093" cy="1152128"/>
          </a:xfrm>
          <a:prstGeom prst="rect">
            <a:avLst/>
          </a:prstGeom>
          <a:noFill/>
        </p:spPr>
      </p:pic>
      <p:sp>
        <p:nvSpPr>
          <p:cNvPr id="2" name="Foliennummernplatzhalter 1"/>
          <p:cNvSpPr>
            <a:spLocks noGrp="1"/>
          </p:cNvSpPr>
          <p:nvPr>
            <p:ph type="sldNum" sz="quarter" idx="4"/>
          </p:nvPr>
        </p:nvSpPr>
        <p:spPr/>
        <p:txBody>
          <a:bodyPr/>
          <a:lstStyle/>
          <a:p>
            <a:fld id="{D7AFE4E1-77DA-40E8-BBD8-37FB6D85F98C}" type="slidenum">
              <a:rPr lang="de-DE" smtClean="0"/>
              <a:pPr/>
              <a:t>18</a:t>
            </a:fld>
            <a:endParaRPr lang="de-DE"/>
          </a:p>
        </p:txBody>
      </p:sp>
      <p:sp>
        <p:nvSpPr>
          <p:cNvPr id="4" name="Text Box 2"/>
          <p:cNvSpPr txBox="1">
            <a:spLocks noChangeArrowheads="1"/>
          </p:cNvSpPr>
          <p:nvPr/>
        </p:nvSpPr>
        <p:spPr bwMode="auto">
          <a:xfrm>
            <a:off x="2410099" y="260648"/>
            <a:ext cx="4538165" cy="523220"/>
          </a:xfrm>
          <a:prstGeom prst="rect">
            <a:avLst/>
          </a:prstGeom>
          <a:noFill/>
          <a:ln w="9525">
            <a:noFill/>
            <a:miter lim="800000"/>
            <a:headEnd/>
            <a:tailEnd/>
          </a:ln>
          <a:effectLst/>
        </p:spPr>
        <p:txBody>
          <a:bodyPr wrap="none">
            <a:spAutoFit/>
          </a:bodyPr>
          <a:lstStyle/>
          <a:p>
            <a:r>
              <a:rPr lang="de-DE" sz="2800" dirty="0" smtClean="0">
                <a:solidFill>
                  <a:srgbClr val="0070C0"/>
                </a:solidFill>
              </a:rPr>
              <a:t>Bonn </a:t>
            </a:r>
            <a:r>
              <a:rPr lang="de-DE" sz="2800" dirty="0" err="1" smtClean="0">
                <a:solidFill>
                  <a:srgbClr val="0070C0"/>
                </a:solidFill>
              </a:rPr>
              <a:t>shutter</a:t>
            </a:r>
            <a:r>
              <a:rPr lang="de-DE" sz="2800" dirty="0" smtClean="0">
                <a:solidFill>
                  <a:srgbClr val="0070C0"/>
                </a:solidFill>
              </a:rPr>
              <a:t> design </a:t>
            </a:r>
            <a:r>
              <a:rPr lang="de-DE" sz="2800" dirty="0" err="1" smtClean="0">
                <a:solidFill>
                  <a:srgbClr val="0070C0"/>
                </a:solidFill>
              </a:rPr>
              <a:t>upgrades</a:t>
            </a:r>
            <a:endParaRPr lang="de-DE" sz="2800" dirty="0">
              <a:solidFill>
                <a:srgbClr val="0070C0"/>
              </a:solidFill>
            </a:endParaRPr>
          </a:p>
        </p:txBody>
      </p:sp>
      <p:sp>
        <p:nvSpPr>
          <p:cNvPr id="7" name="Text Box 7"/>
          <p:cNvSpPr txBox="1">
            <a:spLocks noChangeArrowheads="1"/>
          </p:cNvSpPr>
          <p:nvPr/>
        </p:nvSpPr>
        <p:spPr bwMode="auto">
          <a:xfrm>
            <a:off x="4860032" y="1700808"/>
            <a:ext cx="3363100" cy="1600438"/>
          </a:xfrm>
          <a:prstGeom prst="rect">
            <a:avLst/>
          </a:prstGeom>
          <a:noFill/>
          <a:ln w="9525">
            <a:noFill/>
            <a:miter lim="800000"/>
            <a:headEnd/>
            <a:tailEnd/>
          </a:ln>
          <a:effectLst/>
        </p:spPr>
        <p:txBody>
          <a:bodyPr wrap="none">
            <a:spAutoFit/>
          </a:bodyPr>
          <a:lstStyle/>
          <a:p>
            <a:r>
              <a:rPr lang="de-DE" sz="1400" b="1" dirty="0" smtClean="0"/>
              <a:t>Standard type </a:t>
            </a:r>
            <a:r>
              <a:rPr lang="de-DE" sz="1400" dirty="0" smtClean="0"/>
              <a:t>(flat)</a:t>
            </a:r>
            <a:endParaRPr lang="de-DE" sz="1400" dirty="0"/>
          </a:p>
          <a:p>
            <a:pPr>
              <a:buFontTx/>
              <a:buChar char="•"/>
            </a:pPr>
            <a:r>
              <a:rPr lang="de-DE" sz="1400" dirty="0" smtClean="0"/>
              <a:t>  Point </a:t>
            </a:r>
            <a:r>
              <a:rPr lang="de-DE" sz="1400" dirty="0" err="1" smtClean="0"/>
              <a:t>symmetric</a:t>
            </a:r>
            <a:r>
              <a:rPr lang="de-DE" sz="1400" dirty="0" smtClean="0"/>
              <a:t> design</a:t>
            </a:r>
            <a:endParaRPr lang="de-DE" sz="1400" dirty="0"/>
          </a:p>
          <a:p>
            <a:pPr>
              <a:buFontTx/>
              <a:buChar char="•"/>
            </a:pPr>
            <a:r>
              <a:rPr lang="de-DE" sz="1400" dirty="0" smtClean="0"/>
              <a:t>  </a:t>
            </a:r>
            <a:r>
              <a:rPr lang="de-DE" sz="1400" dirty="0" err="1" smtClean="0"/>
              <a:t>Baseplate</a:t>
            </a:r>
            <a:r>
              <a:rPr lang="de-DE" sz="1400" dirty="0" smtClean="0"/>
              <a:t> </a:t>
            </a:r>
            <a:r>
              <a:rPr lang="de-DE" sz="1400" dirty="0"/>
              <a:t>(Al) + </a:t>
            </a:r>
            <a:r>
              <a:rPr lang="de-DE" sz="1400" dirty="0" err="1" smtClean="0"/>
              <a:t>frame</a:t>
            </a:r>
            <a:r>
              <a:rPr lang="de-DE" sz="1400" dirty="0" smtClean="0"/>
              <a:t> + </a:t>
            </a:r>
            <a:r>
              <a:rPr lang="de-DE" sz="1400" dirty="0" err="1" smtClean="0"/>
              <a:t>covers</a:t>
            </a:r>
            <a:endParaRPr lang="de-DE" sz="1400" dirty="0"/>
          </a:p>
          <a:p>
            <a:pPr>
              <a:buFontTx/>
              <a:buChar char="•"/>
            </a:pPr>
            <a:r>
              <a:rPr lang="de-DE" sz="1400" dirty="0" smtClean="0"/>
              <a:t>  2 </a:t>
            </a:r>
            <a:r>
              <a:rPr lang="de-DE" sz="1400" dirty="0" err="1" smtClean="0"/>
              <a:t>Shutter</a:t>
            </a:r>
            <a:r>
              <a:rPr lang="de-DE" sz="1400" dirty="0" smtClean="0"/>
              <a:t> blades (</a:t>
            </a:r>
            <a:r>
              <a:rPr lang="de-DE" sz="1400" dirty="0" err="1" smtClean="0"/>
              <a:t>carbon</a:t>
            </a:r>
            <a:r>
              <a:rPr lang="de-DE" sz="1400" dirty="0" smtClean="0"/>
              <a:t> </a:t>
            </a:r>
            <a:r>
              <a:rPr lang="de-DE" sz="1400" dirty="0" err="1" smtClean="0"/>
              <a:t>fibre</a:t>
            </a:r>
            <a:r>
              <a:rPr lang="de-DE" sz="1400" dirty="0" smtClean="0"/>
              <a:t>, </a:t>
            </a:r>
            <a:r>
              <a:rPr lang="de-DE" sz="1400" dirty="0" err="1"/>
              <a:t>s</a:t>
            </a:r>
            <a:r>
              <a:rPr lang="de-DE" sz="1400" dirty="0" err="1" smtClean="0"/>
              <a:t>andwich</a:t>
            </a:r>
            <a:r>
              <a:rPr lang="de-DE" sz="1400" dirty="0"/>
              <a:t>)</a:t>
            </a:r>
          </a:p>
          <a:p>
            <a:pPr>
              <a:buFontTx/>
              <a:buChar char="•"/>
            </a:pPr>
            <a:r>
              <a:rPr lang="de-DE" sz="1400" dirty="0" smtClean="0"/>
              <a:t>  2 </a:t>
            </a:r>
            <a:r>
              <a:rPr lang="de-DE" sz="1400" dirty="0" err="1" smtClean="0"/>
              <a:t>belts</a:t>
            </a:r>
            <a:endParaRPr lang="de-DE" sz="1400" dirty="0"/>
          </a:p>
          <a:p>
            <a:pPr>
              <a:buFontTx/>
              <a:buChar char="•"/>
            </a:pPr>
            <a:r>
              <a:rPr lang="de-DE" sz="1400" dirty="0" smtClean="0"/>
              <a:t>  2 </a:t>
            </a:r>
            <a:r>
              <a:rPr lang="de-DE" sz="1400" dirty="0" err="1" smtClean="0"/>
              <a:t>stepper</a:t>
            </a:r>
            <a:r>
              <a:rPr lang="de-DE" sz="1400" dirty="0" smtClean="0"/>
              <a:t> </a:t>
            </a:r>
            <a:r>
              <a:rPr lang="de-DE" sz="1400" dirty="0" err="1" smtClean="0"/>
              <a:t>motors</a:t>
            </a:r>
            <a:endParaRPr lang="de-DE" sz="1400" dirty="0"/>
          </a:p>
          <a:p>
            <a:pPr>
              <a:buFontTx/>
              <a:buChar char="•"/>
            </a:pPr>
            <a:r>
              <a:rPr lang="de-DE" sz="1400" dirty="0" smtClean="0"/>
              <a:t>  2 angular </a:t>
            </a:r>
            <a:r>
              <a:rPr lang="de-DE" sz="1400" dirty="0" err="1" smtClean="0"/>
              <a:t>encoders</a:t>
            </a:r>
            <a:r>
              <a:rPr lang="de-DE" sz="1400" dirty="0" smtClean="0"/>
              <a:t> (</a:t>
            </a:r>
            <a:r>
              <a:rPr lang="de-DE" sz="1400" dirty="0" err="1" smtClean="0"/>
              <a:t>incremental</a:t>
            </a:r>
            <a:r>
              <a:rPr lang="de-DE" sz="1400" dirty="0" smtClean="0"/>
              <a:t>)</a:t>
            </a:r>
            <a:endParaRPr lang="de-DE" sz="1400" dirty="0"/>
          </a:p>
        </p:txBody>
      </p:sp>
      <p:cxnSp>
        <p:nvCxnSpPr>
          <p:cNvPr id="10" name="Gerade Verbindung 9"/>
          <p:cNvCxnSpPr/>
          <p:nvPr/>
        </p:nvCxnSpPr>
        <p:spPr>
          <a:xfrm>
            <a:off x="467544" y="3933056"/>
            <a:ext cx="82809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p:nvCxnSpPr>
        <p:spPr>
          <a:xfrm>
            <a:off x="395536" y="836712"/>
            <a:ext cx="8352928"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a:off x="395536" y="1146230"/>
            <a:ext cx="907621" cy="338554"/>
          </a:xfrm>
          <a:prstGeom prst="rect">
            <a:avLst/>
          </a:prstGeom>
          <a:noFill/>
        </p:spPr>
        <p:txBody>
          <a:bodyPr wrap="none" rtlCol="0">
            <a:spAutoFit/>
          </a:bodyPr>
          <a:lstStyle/>
          <a:p>
            <a:r>
              <a:rPr lang="en-US" sz="1600" dirty="0" smtClean="0"/>
              <a:t>In 2000: </a:t>
            </a:r>
            <a:endParaRPr lang="en-US" sz="1600" dirty="0"/>
          </a:p>
        </p:txBody>
      </p:sp>
      <p:sp>
        <p:nvSpPr>
          <p:cNvPr id="17" name="Textfeld 16"/>
          <p:cNvSpPr txBox="1"/>
          <p:nvPr/>
        </p:nvSpPr>
        <p:spPr>
          <a:xfrm>
            <a:off x="323528" y="4005064"/>
            <a:ext cx="6271782" cy="338554"/>
          </a:xfrm>
          <a:prstGeom prst="rect">
            <a:avLst/>
          </a:prstGeom>
          <a:noFill/>
        </p:spPr>
        <p:txBody>
          <a:bodyPr wrap="none" rtlCol="0">
            <a:spAutoFit/>
          </a:bodyPr>
          <a:lstStyle/>
          <a:p>
            <a:r>
              <a:rPr lang="en-US" sz="1600" dirty="0" smtClean="0"/>
              <a:t>In 2008:                                            Making the</a:t>
            </a:r>
            <a:r>
              <a:rPr lang="en-US" sz="1600" b="1" dirty="0" smtClean="0"/>
              <a:t> </a:t>
            </a:r>
            <a:r>
              <a:rPr lang="en-US" sz="1600" dirty="0" smtClean="0"/>
              <a:t>control unit more </a:t>
            </a:r>
            <a:r>
              <a:rPr lang="en-US" sz="1600" b="1" dirty="0" smtClean="0"/>
              <a:t>compact </a:t>
            </a:r>
            <a:endParaRPr lang="en-US" sz="1600" dirty="0"/>
          </a:p>
        </p:txBody>
      </p:sp>
      <p:pic>
        <p:nvPicPr>
          <p:cNvPr id="15" name="Picture 1" descr="C:\Users\Klaus\Documents\00sync_desktop_notebook\00projekte\_UG\2017_sdw\Bilder\bonn shutter\elektronik\alte elektronik.jpg"/>
          <p:cNvPicPr>
            <a:picLocks noChangeAspect="1" noChangeArrowheads="1"/>
          </p:cNvPicPr>
          <p:nvPr/>
        </p:nvPicPr>
        <p:blipFill>
          <a:blip r:embed="rId2" cstate="print"/>
          <a:srcRect/>
          <a:stretch>
            <a:fillRect/>
          </a:stretch>
        </p:blipFill>
        <p:spPr bwMode="auto">
          <a:xfrm>
            <a:off x="2195736" y="5157192"/>
            <a:ext cx="1775304" cy="648072"/>
          </a:xfrm>
          <a:prstGeom prst="rect">
            <a:avLst/>
          </a:prstGeom>
          <a:noFill/>
        </p:spPr>
      </p:pic>
      <p:pic>
        <p:nvPicPr>
          <p:cNvPr id="21" name="Picture 1" descr="C:\Users\Klaus\Documents\00sync_desktop_notebook\00projekte\_UG\2017_sdw\Bilder\bonn shutter\elektronik\alte elektronik.jpg"/>
          <p:cNvPicPr>
            <a:picLocks noChangeAspect="1" noChangeArrowheads="1"/>
          </p:cNvPicPr>
          <p:nvPr/>
        </p:nvPicPr>
        <p:blipFill>
          <a:blip r:embed="rId2" cstate="print"/>
          <a:srcRect/>
          <a:stretch>
            <a:fillRect/>
          </a:stretch>
        </p:blipFill>
        <p:spPr bwMode="auto">
          <a:xfrm>
            <a:off x="3347864" y="5733256"/>
            <a:ext cx="789022" cy="288032"/>
          </a:xfrm>
          <a:prstGeom prst="rect">
            <a:avLst/>
          </a:prstGeom>
          <a:noFill/>
        </p:spPr>
      </p:pic>
      <p:pic>
        <p:nvPicPr>
          <p:cNvPr id="52226" name="Picture 2" descr="C:\Users\Klaus\Documents\00sync_desktop_notebook\00projekte\_UG\2017_sdw\Bilder\bonn shutter\elektronik\neue elektronik.jpg"/>
          <p:cNvPicPr>
            <a:picLocks noChangeAspect="1" noChangeArrowheads="1"/>
          </p:cNvPicPr>
          <p:nvPr/>
        </p:nvPicPr>
        <p:blipFill>
          <a:blip r:embed="rId3" cstate="print"/>
          <a:srcRect/>
          <a:stretch>
            <a:fillRect/>
          </a:stretch>
        </p:blipFill>
        <p:spPr bwMode="auto">
          <a:xfrm>
            <a:off x="6012160" y="4509120"/>
            <a:ext cx="2093117" cy="1008000"/>
          </a:xfrm>
          <a:prstGeom prst="rect">
            <a:avLst/>
          </a:prstGeom>
          <a:noFill/>
        </p:spPr>
      </p:pic>
      <p:sp>
        <p:nvSpPr>
          <p:cNvPr id="29" name="Textfeld 28"/>
          <p:cNvSpPr txBox="1"/>
          <p:nvPr/>
        </p:nvSpPr>
        <p:spPr>
          <a:xfrm>
            <a:off x="4283968" y="5877272"/>
            <a:ext cx="401072" cy="369332"/>
          </a:xfrm>
          <a:prstGeom prst="rect">
            <a:avLst/>
          </a:prstGeom>
          <a:noFill/>
        </p:spPr>
        <p:txBody>
          <a:bodyPr wrap="none" rtlCol="0">
            <a:spAutoFit/>
          </a:bodyPr>
          <a:lstStyle/>
          <a:p>
            <a:r>
              <a:rPr lang="en-US" dirty="0" smtClean="0"/>
              <a:t>….</a:t>
            </a:r>
            <a:endParaRPr lang="en-US" dirty="0"/>
          </a:p>
        </p:txBody>
      </p:sp>
      <p:pic>
        <p:nvPicPr>
          <p:cNvPr id="2052" name="Picture 4"/>
          <p:cNvPicPr>
            <a:picLocks noChangeAspect="1" noChangeArrowheads="1"/>
          </p:cNvPicPr>
          <p:nvPr/>
        </p:nvPicPr>
        <p:blipFill>
          <a:blip r:embed="rId4" cstate="print"/>
          <a:srcRect/>
          <a:stretch>
            <a:fillRect/>
          </a:stretch>
        </p:blipFill>
        <p:spPr bwMode="auto">
          <a:xfrm>
            <a:off x="1676682" y="2564904"/>
            <a:ext cx="2391262" cy="1224136"/>
          </a:xfrm>
          <a:prstGeom prst="rect">
            <a:avLst/>
          </a:prstGeom>
          <a:noFill/>
          <a:ln w="9525">
            <a:noFill/>
            <a:miter lim="800000"/>
            <a:headEnd/>
            <a:tailEnd/>
          </a:ln>
        </p:spPr>
      </p:pic>
      <p:pic>
        <p:nvPicPr>
          <p:cNvPr id="2050" name="Picture 2"/>
          <p:cNvPicPr>
            <a:picLocks noChangeAspect="1" noChangeArrowheads="1"/>
          </p:cNvPicPr>
          <p:nvPr/>
        </p:nvPicPr>
        <p:blipFill>
          <a:blip r:embed="rId5" cstate="print">
            <a:lum bright="26000" contrast="16000"/>
          </a:blip>
          <a:srcRect b="4000"/>
          <a:stretch>
            <a:fillRect/>
          </a:stretch>
        </p:blipFill>
        <p:spPr bwMode="auto">
          <a:xfrm>
            <a:off x="1187624" y="980728"/>
            <a:ext cx="3639920" cy="2016224"/>
          </a:xfrm>
          <a:prstGeom prst="rect">
            <a:avLst/>
          </a:prstGeom>
          <a:noFill/>
          <a:ln w="9525">
            <a:noFill/>
            <a:miter lim="800000"/>
            <a:headEnd/>
            <a:tailEnd/>
          </a:ln>
        </p:spPr>
      </p:pic>
      <p:cxnSp>
        <p:nvCxnSpPr>
          <p:cNvPr id="31" name="Gerade Verbindung mit Pfeil 30"/>
          <p:cNvCxnSpPr/>
          <p:nvPr/>
        </p:nvCxnSpPr>
        <p:spPr>
          <a:xfrm flipV="1">
            <a:off x="4788024" y="5589240"/>
            <a:ext cx="1440160" cy="504056"/>
          </a:xfrm>
          <a:prstGeom prst="straightConnector1">
            <a:avLst/>
          </a:prstGeom>
          <a:ln w="38100">
            <a:solidFill>
              <a:srgbClr val="0070C0"/>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D7AFE4E1-77DA-40E8-BBD8-37FB6D85F98C}" type="slidenum">
              <a:rPr lang="de-DE" smtClean="0"/>
              <a:pPr/>
              <a:t>19</a:t>
            </a:fld>
            <a:endParaRPr lang="de-DE"/>
          </a:p>
        </p:txBody>
      </p:sp>
      <p:sp>
        <p:nvSpPr>
          <p:cNvPr id="3" name="Textfeld 2"/>
          <p:cNvSpPr txBox="1"/>
          <p:nvPr/>
        </p:nvSpPr>
        <p:spPr>
          <a:xfrm>
            <a:off x="2771800" y="116632"/>
            <a:ext cx="5155257" cy="461665"/>
          </a:xfrm>
          <a:prstGeom prst="rect">
            <a:avLst/>
          </a:prstGeom>
          <a:noFill/>
        </p:spPr>
        <p:txBody>
          <a:bodyPr wrap="none" rtlCol="0">
            <a:spAutoFit/>
          </a:bodyPr>
          <a:lstStyle/>
          <a:p>
            <a:pPr algn="ctr"/>
            <a:r>
              <a:rPr lang="en-US" sz="2400" dirty="0" smtClean="0">
                <a:solidFill>
                  <a:srgbClr val="0070C0"/>
                </a:solidFill>
              </a:rPr>
              <a:t>Typical Bonn Shutters and Shutter specs</a:t>
            </a:r>
            <a:endParaRPr lang="en-US" sz="1600" dirty="0" smtClean="0">
              <a:solidFill>
                <a:srgbClr val="0070C0"/>
              </a:solidFill>
            </a:endParaRPr>
          </a:p>
        </p:txBody>
      </p:sp>
      <p:graphicFrame>
        <p:nvGraphicFramePr>
          <p:cNvPr id="5" name="Tabelle 4"/>
          <p:cNvGraphicFramePr>
            <a:graphicFrameLocks noGrp="1"/>
          </p:cNvGraphicFramePr>
          <p:nvPr/>
        </p:nvGraphicFramePr>
        <p:xfrm>
          <a:off x="683568" y="3501008"/>
          <a:ext cx="7704856" cy="2142240"/>
        </p:xfrm>
        <a:graphic>
          <a:graphicData uri="http://schemas.openxmlformats.org/drawingml/2006/table">
            <a:tbl>
              <a:tblPr/>
              <a:tblGrid>
                <a:gridCol w="3168352"/>
                <a:gridCol w="4536504"/>
              </a:tblGrid>
              <a:tr h="357040">
                <a:tc>
                  <a:txBody>
                    <a:bodyPr/>
                    <a:lstStyle/>
                    <a:p>
                      <a:pPr algn="just">
                        <a:lnSpc>
                          <a:spcPct val="115000"/>
                        </a:lnSpc>
                        <a:spcAft>
                          <a:spcPts val="500"/>
                        </a:spcAft>
                      </a:pPr>
                      <a:r>
                        <a:rPr lang="de-DE" sz="1400" dirty="0" smtClean="0">
                          <a:latin typeface="Calibri"/>
                          <a:ea typeface="Calibri"/>
                          <a:cs typeface="Times New Roman"/>
                        </a:rPr>
                        <a:t>Basic</a:t>
                      </a:r>
                      <a:r>
                        <a:rPr lang="de-DE" sz="1400" baseline="0" dirty="0" smtClean="0">
                          <a:latin typeface="Calibri"/>
                          <a:ea typeface="Calibri"/>
                          <a:cs typeface="Times New Roman"/>
                        </a:rPr>
                        <a:t> </a:t>
                      </a:r>
                      <a:r>
                        <a:rPr lang="de-DE" sz="1400" baseline="0" dirty="0" err="1" smtClean="0">
                          <a:latin typeface="Calibri"/>
                          <a:ea typeface="Calibri"/>
                          <a:cs typeface="Times New Roman"/>
                        </a:rPr>
                        <a:t>materials</a:t>
                      </a:r>
                      <a:endParaRPr lang="de-DE"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500"/>
                        </a:spcAft>
                      </a:pPr>
                      <a:r>
                        <a:rPr lang="de-DE" sz="1400" dirty="0" smtClean="0">
                          <a:latin typeface="Calibri"/>
                          <a:ea typeface="Calibri"/>
                          <a:cs typeface="Times New Roman"/>
                        </a:rPr>
                        <a:t>Aluminium,</a:t>
                      </a:r>
                      <a:r>
                        <a:rPr lang="de-DE" sz="1400" baseline="0" dirty="0" smtClean="0">
                          <a:latin typeface="Calibri"/>
                          <a:ea typeface="Calibri"/>
                          <a:cs typeface="Times New Roman"/>
                        </a:rPr>
                        <a:t> Steel</a:t>
                      </a:r>
                      <a:endParaRPr lang="de-DE"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7040">
                <a:tc>
                  <a:txBody>
                    <a:bodyPr/>
                    <a:lstStyle/>
                    <a:p>
                      <a:pPr algn="just">
                        <a:lnSpc>
                          <a:spcPct val="115000"/>
                        </a:lnSpc>
                        <a:spcAft>
                          <a:spcPts val="500"/>
                        </a:spcAft>
                      </a:pPr>
                      <a:r>
                        <a:rPr lang="de-DE" sz="1400" dirty="0">
                          <a:latin typeface="Calibri"/>
                          <a:ea typeface="Calibri"/>
                          <a:cs typeface="Times New Roman"/>
                        </a:rPr>
                        <a:t>Blade material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500"/>
                        </a:spcAft>
                      </a:pPr>
                      <a:r>
                        <a:rPr lang="de-DE" sz="1400" dirty="0" err="1">
                          <a:latin typeface="Calibri"/>
                          <a:ea typeface="Calibri"/>
                          <a:cs typeface="Times New Roman"/>
                        </a:rPr>
                        <a:t>Carbon</a:t>
                      </a:r>
                      <a:r>
                        <a:rPr lang="de-DE" sz="1400" dirty="0">
                          <a:latin typeface="Calibri"/>
                          <a:ea typeface="Calibri"/>
                          <a:cs typeface="Times New Roman"/>
                        </a:rPr>
                        <a:t> </a:t>
                      </a:r>
                      <a:r>
                        <a:rPr lang="de-DE" sz="1400" dirty="0" err="1" smtClean="0">
                          <a:latin typeface="Calibri"/>
                          <a:ea typeface="Calibri"/>
                          <a:cs typeface="Times New Roman"/>
                        </a:rPr>
                        <a:t>fiber</a:t>
                      </a:r>
                      <a:r>
                        <a:rPr lang="de-DE" sz="1400" dirty="0" smtClean="0">
                          <a:latin typeface="Calibri"/>
                          <a:ea typeface="Calibri"/>
                          <a:cs typeface="Times New Roman"/>
                        </a:rPr>
                        <a:t>,</a:t>
                      </a:r>
                      <a:r>
                        <a:rPr lang="de-DE" sz="1400" baseline="0" dirty="0" smtClean="0">
                          <a:latin typeface="Calibri"/>
                          <a:ea typeface="Calibri"/>
                          <a:cs typeface="Times New Roman"/>
                        </a:rPr>
                        <a:t> </a:t>
                      </a:r>
                      <a:r>
                        <a:rPr lang="de-DE" sz="1400" baseline="0" dirty="0" err="1" smtClean="0">
                          <a:latin typeface="Calibri"/>
                          <a:ea typeface="Calibri"/>
                          <a:cs typeface="Times New Roman"/>
                        </a:rPr>
                        <a:t>carbon</a:t>
                      </a:r>
                      <a:r>
                        <a:rPr lang="de-DE" sz="1400" baseline="0" dirty="0" smtClean="0">
                          <a:latin typeface="Calibri"/>
                          <a:ea typeface="Calibri"/>
                          <a:cs typeface="Times New Roman"/>
                        </a:rPr>
                        <a:t> </a:t>
                      </a:r>
                      <a:r>
                        <a:rPr lang="de-DE" sz="1400" baseline="0" dirty="0" err="1" smtClean="0">
                          <a:latin typeface="Calibri"/>
                          <a:ea typeface="Calibri"/>
                          <a:cs typeface="Times New Roman"/>
                        </a:rPr>
                        <a:t>fiber</a:t>
                      </a:r>
                      <a:r>
                        <a:rPr lang="de-DE" sz="1400" baseline="0" dirty="0" smtClean="0">
                          <a:latin typeface="Calibri"/>
                          <a:ea typeface="Calibri"/>
                          <a:cs typeface="Times New Roman"/>
                        </a:rPr>
                        <a:t> </a:t>
                      </a:r>
                      <a:r>
                        <a:rPr lang="de-DE" sz="1400" baseline="0" dirty="0" err="1" smtClean="0">
                          <a:latin typeface="Calibri"/>
                          <a:ea typeface="Calibri"/>
                          <a:cs typeface="Times New Roman"/>
                        </a:rPr>
                        <a:t>and</a:t>
                      </a:r>
                      <a:r>
                        <a:rPr lang="de-DE" sz="1400" baseline="0" dirty="0" smtClean="0">
                          <a:latin typeface="Calibri"/>
                          <a:ea typeface="Calibri"/>
                          <a:cs typeface="Times New Roman"/>
                        </a:rPr>
                        <a:t> </a:t>
                      </a:r>
                      <a:r>
                        <a:rPr lang="de-DE" sz="1400" baseline="0" dirty="0" err="1" smtClean="0">
                          <a:latin typeface="Calibri"/>
                          <a:ea typeface="Calibri"/>
                          <a:cs typeface="Times New Roman"/>
                        </a:rPr>
                        <a:t>foam</a:t>
                      </a:r>
                      <a:r>
                        <a:rPr lang="de-DE" sz="1400" baseline="0" dirty="0" smtClean="0">
                          <a:latin typeface="Calibri"/>
                          <a:ea typeface="Calibri"/>
                          <a:cs typeface="Times New Roman"/>
                        </a:rPr>
                        <a:t> </a:t>
                      </a:r>
                      <a:r>
                        <a:rPr lang="de-DE" sz="1400" baseline="0" dirty="0" err="1" smtClean="0">
                          <a:latin typeface="Calibri"/>
                          <a:ea typeface="Calibri"/>
                          <a:cs typeface="Times New Roman"/>
                        </a:rPr>
                        <a:t>sandwich</a:t>
                      </a:r>
                      <a:endParaRPr lang="de-DE"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7040">
                <a:tc>
                  <a:txBody>
                    <a:bodyPr/>
                    <a:lstStyle/>
                    <a:p>
                      <a:pPr algn="just">
                        <a:lnSpc>
                          <a:spcPct val="115000"/>
                        </a:lnSpc>
                        <a:spcAft>
                          <a:spcPts val="500"/>
                        </a:spcAft>
                      </a:pPr>
                      <a:r>
                        <a:rPr lang="de-DE" sz="1400" dirty="0" err="1">
                          <a:latin typeface="Calibri"/>
                          <a:ea typeface="Calibri"/>
                          <a:cs typeface="Times New Roman"/>
                        </a:rPr>
                        <a:t>Exposure</a:t>
                      </a:r>
                      <a:r>
                        <a:rPr lang="de-DE" sz="1400" dirty="0">
                          <a:latin typeface="Calibri"/>
                          <a:ea typeface="Calibri"/>
                          <a:cs typeface="Times New Roman"/>
                        </a:rPr>
                        <a:t> time </a:t>
                      </a:r>
                      <a:r>
                        <a:rPr lang="de-DE" sz="1400" dirty="0" err="1">
                          <a:latin typeface="Calibri"/>
                          <a:ea typeface="Calibri"/>
                          <a:cs typeface="Times New Roman"/>
                        </a:rPr>
                        <a:t>error</a:t>
                      </a:r>
                      <a:endParaRPr lang="de-DE"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500"/>
                        </a:spcAft>
                      </a:pPr>
                      <a:r>
                        <a:rPr lang="de-DE" sz="1400" dirty="0">
                          <a:latin typeface="Calibri"/>
                          <a:ea typeface="Calibri"/>
                          <a:cs typeface="Times New Roman"/>
                        </a:rPr>
                        <a:t>&lt;300 </a:t>
                      </a:r>
                      <a:r>
                        <a:rPr lang="de-DE" sz="1400" dirty="0" err="1">
                          <a:latin typeface="Symbol"/>
                          <a:ea typeface="Calibri"/>
                          <a:cs typeface="Times New Roman"/>
                        </a:rPr>
                        <a:t>m</a:t>
                      </a:r>
                      <a:r>
                        <a:rPr lang="de-DE" sz="1400" dirty="0" err="1">
                          <a:latin typeface="Calibri"/>
                          <a:ea typeface="Calibri"/>
                          <a:cs typeface="Times New Roman"/>
                        </a:rPr>
                        <a:t>s</a:t>
                      </a:r>
                      <a:endParaRPr lang="de-DE"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7040">
                <a:tc>
                  <a:txBody>
                    <a:bodyPr/>
                    <a:lstStyle/>
                    <a:p>
                      <a:pPr algn="just">
                        <a:lnSpc>
                          <a:spcPct val="115000"/>
                        </a:lnSpc>
                        <a:spcAft>
                          <a:spcPts val="500"/>
                        </a:spcAft>
                      </a:pPr>
                      <a:r>
                        <a:rPr lang="de-DE" sz="1400" dirty="0">
                          <a:latin typeface="Calibri"/>
                          <a:ea typeface="Calibri"/>
                          <a:cs typeface="Times New Roman"/>
                        </a:rPr>
                        <a:t>Minimum </a:t>
                      </a:r>
                      <a:r>
                        <a:rPr lang="de-DE" sz="1400" dirty="0" err="1">
                          <a:latin typeface="Calibri"/>
                          <a:ea typeface="Calibri"/>
                          <a:cs typeface="Times New Roman"/>
                        </a:rPr>
                        <a:t>exposure</a:t>
                      </a:r>
                      <a:r>
                        <a:rPr lang="de-DE" sz="1400" dirty="0">
                          <a:latin typeface="Calibri"/>
                          <a:ea typeface="Calibri"/>
                          <a:cs typeface="Times New Roman"/>
                        </a:rPr>
                        <a:t> time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500"/>
                        </a:spcAft>
                      </a:pPr>
                      <a:r>
                        <a:rPr lang="de-DE" sz="1400" dirty="0" smtClean="0">
                          <a:latin typeface="Calibri"/>
                          <a:ea typeface="Calibri"/>
                          <a:cs typeface="Times New Roman"/>
                        </a:rPr>
                        <a:t>1 </a:t>
                      </a:r>
                      <a:r>
                        <a:rPr lang="de-DE" sz="1400" dirty="0" err="1" smtClean="0">
                          <a:latin typeface="Calibri"/>
                          <a:ea typeface="Calibri"/>
                          <a:cs typeface="Times New Roman"/>
                        </a:rPr>
                        <a:t>ms</a:t>
                      </a:r>
                      <a:r>
                        <a:rPr lang="de-DE" sz="1400" dirty="0" smtClean="0">
                          <a:latin typeface="Calibri"/>
                          <a:ea typeface="Calibri"/>
                          <a:cs typeface="Times New Roman"/>
                        </a:rPr>
                        <a:t> (</a:t>
                      </a:r>
                      <a:r>
                        <a:rPr lang="de-DE" sz="1400" dirty="0" err="1" smtClean="0">
                          <a:latin typeface="Calibri"/>
                          <a:ea typeface="Calibri"/>
                          <a:cs typeface="Times New Roman"/>
                        </a:rPr>
                        <a:t>minimum</a:t>
                      </a:r>
                      <a:r>
                        <a:rPr lang="de-DE" sz="1400" baseline="0" dirty="0" smtClean="0">
                          <a:latin typeface="Calibri"/>
                          <a:ea typeface="Calibri"/>
                          <a:cs typeface="Times New Roman"/>
                        </a:rPr>
                        <a:t> puls </a:t>
                      </a:r>
                      <a:r>
                        <a:rPr lang="de-DE" sz="1400" baseline="0" dirty="0" err="1" smtClean="0">
                          <a:latin typeface="Calibri"/>
                          <a:ea typeface="Calibri"/>
                          <a:cs typeface="Times New Roman"/>
                        </a:rPr>
                        <a:t>length</a:t>
                      </a:r>
                      <a:r>
                        <a:rPr lang="de-DE" sz="1400" dirty="0" smtClean="0">
                          <a:latin typeface="Calibri"/>
                          <a:ea typeface="Calibri"/>
                          <a:cs typeface="Times New Roman"/>
                        </a:rPr>
                        <a:t>: 300 </a:t>
                      </a:r>
                      <a:r>
                        <a:rPr lang="de-DE" sz="1400" dirty="0" err="1" smtClean="0">
                          <a:latin typeface="Symbol"/>
                          <a:ea typeface="Calibri"/>
                          <a:cs typeface="Times New Roman"/>
                        </a:rPr>
                        <a:t>m</a:t>
                      </a:r>
                      <a:r>
                        <a:rPr lang="de-DE" sz="1400" dirty="0" err="1" smtClean="0">
                          <a:latin typeface="+mn-lt"/>
                          <a:ea typeface="Calibri"/>
                          <a:cs typeface="Times New Roman"/>
                        </a:rPr>
                        <a:t>s</a:t>
                      </a:r>
                      <a:r>
                        <a:rPr lang="de-DE" sz="1400" dirty="0" smtClean="0">
                          <a:latin typeface="+mn-lt"/>
                          <a:ea typeface="Calibri"/>
                          <a:cs typeface="Times New Roman"/>
                        </a:rPr>
                        <a:t>) </a:t>
                      </a:r>
                      <a:r>
                        <a:rPr lang="de-DE" sz="1400" b="1" dirty="0" smtClean="0">
                          <a:latin typeface="+mn-lt"/>
                          <a:ea typeface="Calibri"/>
                          <a:cs typeface="Times New Roman"/>
                        </a:rPr>
                        <a:t>*</a:t>
                      </a:r>
                      <a:endParaRPr lang="de-DE"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7040">
                <a:tc>
                  <a:txBody>
                    <a:bodyPr/>
                    <a:lstStyle/>
                    <a:p>
                      <a:pPr algn="just">
                        <a:lnSpc>
                          <a:spcPct val="115000"/>
                        </a:lnSpc>
                        <a:spcAft>
                          <a:spcPts val="500"/>
                        </a:spcAft>
                      </a:pPr>
                      <a:r>
                        <a:rPr lang="de-DE" sz="1400" dirty="0" err="1">
                          <a:latin typeface="Calibri"/>
                          <a:ea typeface="Calibri"/>
                          <a:cs typeface="Times New Roman"/>
                        </a:rPr>
                        <a:t>Exposure</a:t>
                      </a:r>
                      <a:r>
                        <a:rPr lang="de-DE" sz="1400" dirty="0">
                          <a:latin typeface="Calibri"/>
                          <a:ea typeface="Calibri"/>
                          <a:cs typeface="Times New Roman"/>
                        </a:rPr>
                        <a:t> non-</a:t>
                      </a:r>
                      <a:r>
                        <a:rPr lang="de-DE" sz="1400" dirty="0" err="1">
                          <a:latin typeface="Calibri"/>
                          <a:ea typeface="Calibri"/>
                          <a:cs typeface="Times New Roman"/>
                        </a:rPr>
                        <a:t>uniformity</a:t>
                      </a:r>
                      <a:endParaRPr lang="de-DE"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500"/>
                        </a:spcAft>
                      </a:pPr>
                      <a:r>
                        <a:rPr lang="de-DE" sz="1400" dirty="0">
                          <a:latin typeface="Calibri"/>
                          <a:ea typeface="Calibri"/>
                          <a:cs typeface="Times New Roman"/>
                        </a:rPr>
                        <a:t>&lt;1 </a:t>
                      </a:r>
                      <a:r>
                        <a:rPr lang="de-DE" sz="1400" dirty="0" err="1">
                          <a:latin typeface="Calibri"/>
                          <a:ea typeface="Calibri"/>
                          <a:cs typeface="Times New Roman"/>
                        </a:rPr>
                        <a:t>ms</a:t>
                      </a:r>
                      <a:endParaRPr lang="de-DE"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7040">
                <a:tc>
                  <a:txBody>
                    <a:bodyPr/>
                    <a:lstStyle/>
                    <a:p>
                      <a:pPr algn="just">
                        <a:lnSpc>
                          <a:spcPct val="115000"/>
                        </a:lnSpc>
                        <a:spcAft>
                          <a:spcPts val="500"/>
                        </a:spcAft>
                      </a:pPr>
                      <a:r>
                        <a:rPr lang="en-US" sz="1400" dirty="0">
                          <a:latin typeface="Calibri"/>
                          <a:ea typeface="Calibri"/>
                          <a:cs typeface="Times New Roman"/>
                        </a:rPr>
                        <a:t>Power dissipation</a:t>
                      </a:r>
                      <a:endParaRPr lang="de-DE"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500"/>
                        </a:spcAft>
                      </a:pPr>
                      <a:r>
                        <a:rPr lang="en-US" sz="1400" dirty="0">
                          <a:latin typeface="Calibri"/>
                          <a:ea typeface="Calibri"/>
                          <a:cs typeface="Times New Roman"/>
                        </a:rPr>
                        <a:t>240 </a:t>
                      </a:r>
                      <a:r>
                        <a:rPr lang="en-US" sz="1400" dirty="0" err="1">
                          <a:latin typeface="Calibri"/>
                          <a:ea typeface="Calibri"/>
                          <a:cs typeface="Times New Roman"/>
                        </a:rPr>
                        <a:t>mW</a:t>
                      </a:r>
                      <a:r>
                        <a:rPr lang="en-US" sz="1400" dirty="0">
                          <a:latin typeface="Calibri"/>
                          <a:ea typeface="Calibri"/>
                          <a:cs typeface="Times New Roman"/>
                        </a:rPr>
                        <a:t> (standby) + 20Ws per exposure</a:t>
                      </a:r>
                      <a:endParaRPr lang="de-DE"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Textfeld 6"/>
          <p:cNvSpPr txBox="1"/>
          <p:nvPr/>
        </p:nvSpPr>
        <p:spPr>
          <a:xfrm>
            <a:off x="755576" y="3140968"/>
            <a:ext cx="1708673" cy="276999"/>
          </a:xfrm>
          <a:prstGeom prst="rect">
            <a:avLst/>
          </a:prstGeom>
          <a:noFill/>
        </p:spPr>
        <p:txBody>
          <a:bodyPr wrap="none" rtlCol="0">
            <a:spAutoFit/>
          </a:bodyPr>
          <a:lstStyle/>
          <a:p>
            <a:r>
              <a:rPr lang="en-US" sz="1200" dirty="0" smtClean="0"/>
              <a:t>60mm x 60mm aperture</a:t>
            </a:r>
            <a:endParaRPr lang="en-US" sz="1200" dirty="0"/>
          </a:p>
        </p:txBody>
      </p:sp>
      <p:sp>
        <p:nvSpPr>
          <p:cNvPr id="8" name="Rechteck 7"/>
          <p:cNvSpPr/>
          <p:nvPr/>
        </p:nvSpPr>
        <p:spPr>
          <a:xfrm>
            <a:off x="683568" y="5733256"/>
            <a:ext cx="7704856" cy="461665"/>
          </a:xfrm>
          <a:prstGeom prst="rect">
            <a:avLst/>
          </a:prstGeom>
        </p:spPr>
        <p:txBody>
          <a:bodyPr wrap="square">
            <a:spAutoFit/>
          </a:bodyPr>
          <a:lstStyle/>
          <a:p>
            <a:r>
              <a:rPr lang="en-US" sz="1200" b="1" dirty="0" smtClean="0"/>
              <a:t>* John </a:t>
            </a:r>
            <a:r>
              <a:rPr lang="en-US" sz="1200" b="1" dirty="0" err="1" smtClean="0"/>
              <a:t>Tonry</a:t>
            </a:r>
            <a:r>
              <a:rPr lang="en-US" sz="1200" b="1" dirty="0" smtClean="0"/>
              <a:t>, Pan-STARRS: Parenthetically we were completely impressed at the ability to take a 1 </a:t>
            </a:r>
            <a:r>
              <a:rPr lang="en-US" sz="1200" b="1" dirty="0" err="1" smtClean="0"/>
              <a:t>msec</a:t>
            </a:r>
            <a:r>
              <a:rPr lang="en-US" sz="1200" b="1" dirty="0" smtClean="0"/>
              <a:t> (!) exposure of the moon.</a:t>
            </a:r>
          </a:p>
        </p:txBody>
      </p:sp>
      <p:cxnSp>
        <p:nvCxnSpPr>
          <p:cNvPr id="10" name="Gerade Verbindung 9"/>
          <p:cNvCxnSpPr/>
          <p:nvPr/>
        </p:nvCxnSpPr>
        <p:spPr>
          <a:xfrm>
            <a:off x="2051720" y="620688"/>
            <a:ext cx="6696744"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2"/>
          <p:cNvPicPr>
            <a:picLocks noChangeAspect="1" noChangeArrowheads="1"/>
          </p:cNvPicPr>
          <p:nvPr/>
        </p:nvPicPr>
        <p:blipFill>
          <a:blip r:embed="rId2" cstate="print"/>
          <a:srcRect/>
          <a:stretch>
            <a:fillRect/>
          </a:stretch>
        </p:blipFill>
        <p:spPr bwMode="auto">
          <a:xfrm>
            <a:off x="645915" y="1880720"/>
            <a:ext cx="1967354" cy="1224000"/>
          </a:xfrm>
          <a:prstGeom prst="rect">
            <a:avLst/>
          </a:prstGeom>
          <a:noFill/>
          <a:ln w="9525">
            <a:noFill/>
            <a:miter lim="800000"/>
            <a:headEnd/>
            <a:tailEnd/>
          </a:ln>
        </p:spPr>
      </p:pic>
      <p:pic>
        <p:nvPicPr>
          <p:cNvPr id="1028" name="Picture 4" descr="http://proxima-b.ruth-weiler.de/img/shutter_types/product_details/100-aries_assembly-w800.jpg"/>
          <p:cNvPicPr>
            <a:picLocks noChangeAspect="1" noChangeArrowheads="1"/>
          </p:cNvPicPr>
          <p:nvPr/>
        </p:nvPicPr>
        <p:blipFill>
          <a:blip r:embed="rId3" cstate="print"/>
          <a:srcRect/>
          <a:stretch>
            <a:fillRect/>
          </a:stretch>
        </p:blipFill>
        <p:spPr bwMode="auto">
          <a:xfrm>
            <a:off x="2808978" y="2132720"/>
            <a:ext cx="2215384" cy="972000"/>
          </a:xfrm>
          <a:prstGeom prst="rect">
            <a:avLst/>
          </a:prstGeom>
          <a:noFill/>
        </p:spPr>
      </p:pic>
      <p:pic>
        <p:nvPicPr>
          <p:cNvPr id="1027" name="Picture 3"/>
          <p:cNvPicPr>
            <a:picLocks noChangeAspect="1" noChangeArrowheads="1"/>
          </p:cNvPicPr>
          <p:nvPr/>
        </p:nvPicPr>
        <p:blipFill>
          <a:blip r:embed="rId4" cstate="print">
            <a:lum bright="19000" contrast="42000"/>
          </a:blip>
          <a:srcRect/>
          <a:stretch>
            <a:fillRect/>
          </a:stretch>
        </p:blipFill>
        <p:spPr bwMode="auto">
          <a:xfrm>
            <a:off x="5220072" y="908720"/>
            <a:ext cx="3346723" cy="2196000"/>
          </a:xfrm>
          <a:prstGeom prst="rect">
            <a:avLst/>
          </a:prstGeom>
          <a:noFill/>
          <a:ln w="9525">
            <a:noFill/>
            <a:miter lim="800000"/>
            <a:headEnd/>
            <a:tailEnd/>
          </a:ln>
        </p:spPr>
      </p:pic>
      <p:sp>
        <p:nvSpPr>
          <p:cNvPr id="13" name="Textfeld 12"/>
          <p:cNvSpPr txBox="1"/>
          <p:nvPr/>
        </p:nvSpPr>
        <p:spPr>
          <a:xfrm>
            <a:off x="2994265" y="3140968"/>
            <a:ext cx="1865767" cy="276999"/>
          </a:xfrm>
          <a:prstGeom prst="rect">
            <a:avLst/>
          </a:prstGeom>
          <a:noFill/>
        </p:spPr>
        <p:txBody>
          <a:bodyPr wrap="none" rtlCol="0">
            <a:spAutoFit/>
          </a:bodyPr>
          <a:lstStyle/>
          <a:p>
            <a:r>
              <a:rPr lang="en-US" sz="1200" dirty="0" smtClean="0"/>
              <a:t>100mm x 100mm aperture</a:t>
            </a:r>
            <a:endParaRPr lang="en-US" sz="1200" dirty="0"/>
          </a:p>
        </p:txBody>
      </p:sp>
      <p:sp>
        <p:nvSpPr>
          <p:cNvPr id="14" name="Textfeld 13"/>
          <p:cNvSpPr txBox="1"/>
          <p:nvPr/>
        </p:nvSpPr>
        <p:spPr>
          <a:xfrm>
            <a:off x="5868144" y="3140968"/>
            <a:ext cx="1865767" cy="276999"/>
          </a:xfrm>
          <a:prstGeom prst="rect">
            <a:avLst/>
          </a:prstGeom>
          <a:noFill/>
        </p:spPr>
        <p:txBody>
          <a:bodyPr wrap="none" rtlCol="0">
            <a:spAutoFit/>
          </a:bodyPr>
          <a:lstStyle/>
          <a:p>
            <a:r>
              <a:rPr lang="en-US" sz="1200" dirty="0" smtClean="0"/>
              <a:t>280mm x 280mm aperture</a:t>
            </a:r>
            <a:endParaRPr lang="en-US" sz="1200" dirty="0"/>
          </a:p>
        </p:txBody>
      </p:sp>
      <p:pic>
        <p:nvPicPr>
          <p:cNvPr id="6" name="Picture 2"/>
          <p:cNvPicPr>
            <a:picLocks noChangeAspect="1" noChangeArrowheads="1"/>
          </p:cNvPicPr>
          <p:nvPr/>
        </p:nvPicPr>
        <p:blipFill>
          <a:blip r:embed="rId5" cstate="print">
            <a:lum bright="26000" contrast="35000"/>
          </a:blip>
          <a:srcRect/>
          <a:stretch>
            <a:fillRect/>
          </a:stretch>
        </p:blipFill>
        <p:spPr bwMode="auto">
          <a:xfrm>
            <a:off x="611560" y="123068"/>
            <a:ext cx="1065044" cy="121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D7AFE4E1-77DA-40E8-BBD8-37FB6D85F98C}" type="slidenum">
              <a:rPr lang="de-DE" smtClean="0"/>
              <a:pPr/>
              <a:t>2</a:t>
            </a:fld>
            <a:endParaRPr lang="de-DE"/>
          </a:p>
        </p:txBody>
      </p:sp>
      <p:pic>
        <p:nvPicPr>
          <p:cNvPr id="1029" name="Picture 5" descr="C:\Users\Klaus\Documents\00sync_desktop_notebook\00projekte\_UG\2017_sdw\Bilder\Florenz\20131009-PA093222.jpg"/>
          <p:cNvPicPr>
            <a:picLocks noChangeAspect="1" noChangeArrowheads="1"/>
          </p:cNvPicPr>
          <p:nvPr/>
        </p:nvPicPr>
        <p:blipFill>
          <a:blip r:embed="rId2" cstate="print"/>
          <a:srcRect l="39452" t="20764" r="25249" b="12790"/>
          <a:stretch>
            <a:fillRect/>
          </a:stretch>
        </p:blipFill>
        <p:spPr bwMode="auto">
          <a:xfrm>
            <a:off x="4535996" y="1772816"/>
            <a:ext cx="1632182" cy="2304256"/>
          </a:xfrm>
          <a:prstGeom prst="rect">
            <a:avLst/>
          </a:prstGeom>
          <a:noFill/>
        </p:spPr>
      </p:pic>
      <p:grpSp>
        <p:nvGrpSpPr>
          <p:cNvPr id="10" name="Gruppieren 9"/>
          <p:cNvGrpSpPr/>
          <p:nvPr/>
        </p:nvGrpSpPr>
        <p:grpSpPr>
          <a:xfrm>
            <a:off x="2339752" y="1124744"/>
            <a:ext cx="1512168" cy="2347218"/>
            <a:chOff x="6516216" y="5344170"/>
            <a:chExt cx="1800200" cy="2635250"/>
          </a:xfrm>
        </p:grpSpPr>
        <p:pic>
          <p:nvPicPr>
            <p:cNvPr id="1031" name="Picture 7" descr="Bildergebnis für wunschzettel bilder"/>
            <p:cNvPicPr>
              <a:picLocks noChangeAspect="1" noChangeArrowheads="1"/>
            </p:cNvPicPr>
            <p:nvPr/>
          </p:nvPicPr>
          <p:blipFill>
            <a:blip r:embed="rId3" cstate="print"/>
            <a:srcRect r="10239"/>
            <a:stretch>
              <a:fillRect/>
            </a:stretch>
          </p:blipFill>
          <p:spPr bwMode="auto">
            <a:xfrm>
              <a:off x="6516216" y="5344170"/>
              <a:ext cx="1800200" cy="2635250"/>
            </a:xfrm>
            <a:prstGeom prst="rect">
              <a:avLst/>
            </a:prstGeom>
            <a:noFill/>
          </p:spPr>
        </p:pic>
        <p:sp>
          <p:nvSpPr>
            <p:cNvPr id="9" name="Textfeld 8"/>
            <p:cNvSpPr txBox="1"/>
            <p:nvPr/>
          </p:nvSpPr>
          <p:spPr>
            <a:xfrm>
              <a:off x="7020272" y="6424290"/>
              <a:ext cx="835485" cy="923330"/>
            </a:xfrm>
            <a:prstGeom prst="rect">
              <a:avLst/>
            </a:prstGeom>
            <a:noFill/>
          </p:spPr>
          <p:txBody>
            <a:bodyPr wrap="none" rtlCol="0">
              <a:spAutoFit/>
            </a:bodyPr>
            <a:lstStyle/>
            <a:p>
              <a:pPr algn="ctr"/>
              <a:r>
                <a:rPr lang="en-US" dirty="0" smtClean="0">
                  <a:latin typeface="CommercialScript BT" pitchFamily="66" charset="0"/>
                </a:rPr>
                <a:t>History</a:t>
              </a:r>
            </a:p>
            <a:p>
              <a:pPr algn="ctr"/>
              <a:r>
                <a:rPr lang="en-US" dirty="0" smtClean="0">
                  <a:latin typeface="CommercialScript BT" pitchFamily="66" charset="0"/>
                </a:rPr>
                <a:t>+</a:t>
              </a:r>
            </a:p>
            <a:p>
              <a:pPr algn="ctr"/>
              <a:r>
                <a:rPr lang="en-US" dirty="0" smtClean="0">
                  <a:latin typeface="CommercialScript BT" pitchFamily="66" charset="0"/>
                </a:rPr>
                <a:t>Fun</a:t>
              </a:r>
              <a:endParaRPr lang="en-US" dirty="0">
                <a:latin typeface="CommercialScript BT" pitchFamily="66" charset="0"/>
              </a:endParaRPr>
            </a:p>
          </p:txBody>
        </p:sp>
      </p:grpSp>
      <p:sp>
        <p:nvSpPr>
          <p:cNvPr id="7" name="Textfeld 6"/>
          <p:cNvSpPr txBox="1"/>
          <p:nvPr/>
        </p:nvSpPr>
        <p:spPr>
          <a:xfrm>
            <a:off x="4466396" y="4149080"/>
            <a:ext cx="1771382" cy="276999"/>
          </a:xfrm>
          <a:prstGeom prst="rect">
            <a:avLst/>
          </a:prstGeom>
          <a:noFill/>
        </p:spPr>
        <p:txBody>
          <a:bodyPr wrap="none" rtlCol="0">
            <a:spAutoFit/>
          </a:bodyPr>
          <a:lstStyle/>
          <a:p>
            <a:r>
              <a:rPr lang="en-US" sz="1200" dirty="0" smtClean="0"/>
              <a:t>Paola, SDW 2013, Firenze</a:t>
            </a:r>
            <a:endParaRPr lang="en-US" sz="12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D7AFE4E1-77DA-40E8-BBD8-37FB6D85F98C}" type="slidenum">
              <a:rPr lang="de-DE" smtClean="0"/>
              <a:pPr/>
              <a:t>20</a:t>
            </a:fld>
            <a:endParaRPr lang="de-DE"/>
          </a:p>
        </p:txBody>
      </p:sp>
      <p:pic>
        <p:nvPicPr>
          <p:cNvPr id="32770" name="Picture 2" descr="C:\Users\Klaus\Documents\00sync_desktop_notebook\00projekte\_UG\2017_sdw\Bilder\bonn shutter\90prime\P7100025.JPG"/>
          <p:cNvPicPr>
            <a:picLocks noChangeAspect="1" noChangeArrowheads="1"/>
          </p:cNvPicPr>
          <p:nvPr/>
        </p:nvPicPr>
        <p:blipFill>
          <a:blip r:embed="rId3" cstate="print"/>
          <a:srcRect l="10717" t="23815"/>
          <a:stretch>
            <a:fillRect/>
          </a:stretch>
        </p:blipFill>
        <p:spPr bwMode="auto">
          <a:xfrm>
            <a:off x="1691680" y="4725144"/>
            <a:ext cx="2448272" cy="1566826"/>
          </a:xfrm>
          <a:prstGeom prst="rect">
            <a:avLst/>
          </a:prstGeom>
          <a:noFill/>
        </p:spPr>
      </p:pic>
      <p:sp>
        <p:nvSpPr>
          <p:cNvPr id="10" name="Textfeld 9"/>
          <p:cNvSpPr txBox="1"/>
          <p:nvPr/>
        </p:nvSpPr>
        <p:spPr>
          <a:xfrm>
            <a:off x="827584" y="5373216"/>
            <a:ext cx="737702" cy="369332"/>
          </a:xfrm>
          <a:prstGeom prst="rect">
            <a:avLst/>
          </a:prstGeom>
          <a:noFill/>
        </p:spPr>
        <p:txBody>
          <a:bodyPr wrap="none" rtlCol="0">
            <a:spAutoFit/>
          </a:bodyPr>
          <a:lstStyle/>
          <a:p>
            <a:r>
              <a:rPr lang="en-US" dirty="0" smtClean="0"/>
              <a:t>It fits!</a:t>
            </a:r>
            <a:endParaRPr lang="en-US" dirty="0"/>
          </a:p>
        </p:txBody>
      </p:sp>
      <p:sp>
        <p:nvSpPr>
          <p:cNvPr id="8" name="Textfeld 7"/>
          <p:cNvSpPr txBox="1"/>
          <p:nvPr/>
        </p:nvSpPr>
        <p:spPr>
          <a:xfrm>
            <a:off x="5364088" y="692696"/>
            <a:ext cx="3888432" cy="1077218"/>
          </a:xfrm>
          <a:prstGeom prst="rect">
            <a:avLst/>
          </a:prstGeom>
          <a:noFill/>
        </p:spPr>
        <p:txBody>
          <a:bodyPr wrap="square" rtlCol="0">
            <a:spAutoFit/>
          </a:bodyPr>
          <a:lstStyle/>
          <a:p>
            <a:r>
              <a:rPr lang="en-US" sz="1600" dirty="0" smtClean="0"/>
              <a:t>Camera</a:t>
            </a:r>
            <a:r>
              <a:rPr lang="en-US" sz="1600" b="1" dirty="0" smtClean="0"/>
              <a:t>: 90PRIME, 8k x 8k mosaic</a:t>
            </a:r>
          </a:p>
          <a:p>
            <a:r>
              <a:rPr lang="en-US" sz="1600" dirty="0" smtClean="0"/>
              <a:t>Telescope: Steward Obs. 90inch @ KPNO</a:t>
            </a:r>
          </a:p>
          <a:p>
            <a:r>
              <a:rPr lang="en-US" sz="1600" dirty="0" smtClean="0"/>
              <a:t>Aperture: 200mm x 200mm </a:t>
            </a:r>
          </a:p>
          <a:p>
            <a:r>
              <a:rPr lang="en-US" sz="1600" dirty="0" smtClean="0"/>
              <a:t>Delivered: July 2000</a:t>
            </a:r>
            <a:endParaRPr lang="en-US" sz="1600" dirty="0"/>
          </a:p>
        </p:txBody>
      </p:sp>
      <p:grpSp>
        <p:nvGrpSpPr>
          <p:cNvPr id="17" name="Gruppieren 16"/>
          <p:cNvGrpSpPr/>
          <p:nvPr/>
        </p:nvGrpSpPr>
        <p:grpSpPr>
          <a:xfrm>
            <a:off x="4427984" y="2420888"/>
            <a:ext cx="4283968" cy="2595049"/>
            <a:chOff x="5148064" y="2564904"/>
            <a:chExt cx="3429760" cy="1870549"/>
          </a:xfrm>
        </p:grpSpPr>
        <p:pic>
          <p:nvPicPr>
            <p:cNvPr id="32771" name="Picture 3" descr="C:\Users\Klaus\Documents\00sync_desktop_notebook\00projekte\_UG\2017_sdw\Bilder\bonn shutter\90prime\homogeneity.png"/>
            <p:cNvPicPr>
              <a:picLocks noChangeAspect="1" noChangeArrowheads="1"/>
            </p:cNvPicPr>
            <p:nvPr/>
          </p:nvPicPr>
          <p:blipFill>
            <a:blip r:embed="rId4" cstate="print"/>
            <a:srcRect/>
            <a:stretch>
              <a:fillRect/>
            </a:stretch>
          </p:blipFill>
          <p:spPr bwMode="auto">
            <a:xfrm>
              <a:off x="5148064" y="2564904"/>
              <a:ext cx="3429760" cy="1870549"/>
            </a:xfrm>
            <a:prstGeom prst="rect">
              <a:avLst/>
            </a:prstGeom>
            <a:noFill/>
          </p:spPr>
        </p:pic>
        <p:cxnSp>
          <p:nvCxnSpPr>
            <p:cNvPr id="14" name="Gerade Verbindung 13"/>
            <p:cNvCxnSpPr/>
            <p:nvPr/>
          </p:nvCxnSpPr>
          <p:spPr>
            <a:xfrm flipV="1">
              <a:off x="5785638" y="3329653"/>
              <a:ext cx="2625299" cy="123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Gerade Verbindung 14"/>
            <p:cNvCxnSpPr/>
            <p:nvPr/>
          </p:nvCxnSpPr>
          <p:spPr>
            <a:xfrm flipV="1">
              <a:off x="5798053" y="3507322"/>
              <a:ext cx="2625299" cy="12347"/>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5782212" y="2876330"/>
              <a:ext cx="2551170" cy="221850"/>
            </a:xfrm>
            <a:prstGeom prst="rect">
              <a:avLst/>
            </a:prstGeom>
            <a:noFill/>
          </p:spPr>
          <p:txBody>
            <a:bodyPr wrap="square" rtlCol="0">
              <a:spAutoFit/>
            </a:bodyPr>
            <a:lstStyle/>
            <a:p>
              <a:r>
                <a:rPr lang="en-US" sz="1400" dirty="0" smtClean="0"/>
                <a:t>Exposure uniformity at 0.1sec expo. time</a:t>
              </a:r>
              <a:endParaRPr lang="en-US" sz="1400" dirty="0"/>
            </a:p>
          </p:txBody>
        </p:sp>
      </p:grpSp>
      <p:pic>
        <p:nvPicPr>
          <p:cNvPr id="53249" name="Picture 1" descr="C:\Users\Klaus\Documents\00sync_desktop_notebook\00projekte\_UG\2017_sdw\Bilder\bonn shutter\90prime\P7100009.JPG"/>
          <p:cNvPicPr>
            <a:picLocks noChangeAspect="1" noChangeArrowheads="1"/>
          </p:cNvPicPr>
          <p:nvPr/>
        </p:nvPicPr>
        <p:blipFill>
          <a:blip r:embed="rId5" cstate="print"/>
          <a:srcRect l="6483" t="22226"/>
          <a:stretch>
            <a:fillRect/>
          </a:stretch>
        </p:blipFill>
        <p:spPr bwMode="auto">
          <a:xfrm>
            <a:off x="827584" y="2492896"/>
            <a:ext cx="3312368" cy="2066053"/>
          </a:xfrm>
          <a:prstGeom prst="rect">
            <a:avLst/>
          </a:prstGeom>
          <a:noFill/>
        </p:spPr>
      </p:pic>
      <p:sp>
        <p:nvSpPr>
          <p:cNvPr id="18" name="Textfeld 17"/>
          <p:cNvSpPr txBox="1"/>
          <p:nvPr/>
        </p:nvSpPr>
        <p:spPr>
          <a:xfrm>
            <a:off x="7236296" y="5013176"/>
            <a:ext cx="1296144" cy="307777"/>
          </a:xfrm>
          <a:prstGeom prst="rect">
            <a:avLst/>
          </a:prstGeom>
          <a:noFill/>
          <a:ln>
            <a:solidFill>
              <a:schemeClr val="tx1"/>
            </a:solidFill>
          </a:ln>
        </p:spPr>
        <p:txBody>
          <a:bodyPr wrap="square" rtlCol="0">
            <a:spAutoFit/>
          </a:bodyPr>
          <a:lstStyle/>
          <a:p>
            <a:r>
              <a:rPr lang="en-US" sz="1400" dirty="0" smtClean="0"/>
              <a:t>1% p-p </a:t>
            </a:r>
            <a:r>
              <a:rPr lang="en-US" sz="1400" dirty="0" smtClean="0">
                <a:sym typeface="Wingdings" pitchFamily="2" charset="2"/>
              </a:rPr>
              <a:t> 1 ms</a:t>
            </a:r>
            <a:endParaRPr lang="en-US" sz="1400" dirty="0"/>
          </a:p>
        </p:txBody>
      </p:sp>
      <p:cxnSp>
        <p:nvCxnSpPr>
          <p:cNvPr id="20" name="Gerade Verbindung mit Pfeil 19"/>
          <p:cNvCxnSpPr/>
          <p:nvPr/>
        </p:nvCxnSpPr>
        <p:spPr>
          <a:xfrm flipH="1" flipV="1">
            <a:off x="5868144" y="3645024"/>
            <a:ext cx="1656184" cy="129614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feld 21"/>
          <p:cNvSpPr txBox="1"/>
          <p:nvPr/>
        </p:nvSpPr>
        <p:spPr>
          <a:xfrm>
            <a:off x="5364088" y="5877272"/>
            <a:ext cx="2316147" cy="369332"/>
          </a:xfrm>
          <a:prstGeom prst="rect">
            <a:avLst/>
          </a:prstGeom>
          <a:noFill/>
          <a:ln w="12700">
            <a:solidFill>
              <a:srgbClr val="FF0000"/>
            </a:solidFill>
          </a:ln>
        </p:spPr>
        <p:txBody>
          <a:bodyPr wrap="none" rtlCol="0">
            <a:spAutoFit/>
          </a:bodyPr>
          <a:lstStyle/>
          <a:p>
            <a:r>
              <a:rPr lang="en-US" b="1" dirty="0" smtClean="0"/>
              <a:t>Bumpy road to Tucson</a:t>
            </a:r>
            <a:endParaRPr lang="en-US" b="1" dirty="0"/>
          </a:p>
        </p:txBody>
      </p:sp>
      <p:pic>
        <p:nvPicPr>
          <p:cNvPr id="5122" name="Picture 2"/>
          <p:cNvPicPr>
            <a:picLocks noChangeAspect="1" noChangeArrowheads="1"/>
          </p:cNvPicPr>
          <p:nvPr/>
        </p:nvPicPr>
        <p:blipFill>
          <a:blip r:embed="rId6" cstate="print">
            <a:lum bright="27000" contrast="37000"/>
          </a:blip>
          <a:srcRect/>
          <a:stretch>
            <a:fillRect/>
          </a:stretch>
        </p:blipFill>
        <p:spPr bwMode="auto">
          <a:xfrm>
            <a:off x="251520" y="188640"/>
            <a:ext cx="4896544" cy="19100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Bildergebnis für desinfizieren bilder"/>
          <p:cNvPicPr>
            <a:picLocks noChangeAspect="1" noChangeArrowheads="1"/>
          </p:cNvPicPr>
          <p:nvPr/>
        </p:nvPicPr>
        <p:blipFill>
          <a:blip r:embed="rId3" cstate="print"/>
          <a:srcRect/>
          <a:stretch>
            <a:fillRect/>
          </a:stretch>
        </p:blipFill>
        <p:spPr bwMode="auto">
          <a:xfrm>
            <a:off x="5796136" y="3789040"/>
            <a:ext cx="1296144" cy="1728192"/>
          </a:xfrm>
          <a:prstGeom prst="rect">
            <a:avLst/>
          </a:prstGeom>
          <a:noFill/>
        </p:spPr>
      </p:pic>
      <p:grpSp>
        <p:nvGrpSpPr>
          <p:cNvPr id="17" name="Gruppieren 16"/>
          <p:cNvGrpSpPr/>
          <p:nvPr/>
        </p:nvGrpSpPr>
        <p:grpSpPr>
          <a:xfrm>
            <a:off x="4427984" y="3429000"/>
            <a:ext cx="4440493" cy="2520280"/>
            <a:chOff x="4427984" y="3429000"/>
            <a:chExt cx="4440493" cy="2520280"/>
          </a:xfrm>
        </p:grpSpPr>
        <p:pic>
          <p:nvPicPr>
            <p:cNvPr id="96262" name="Picture 6" descr="C:\Users\Klaus\Documents\00sync_desktop_notebook\00projekte\_UG\2017_sdw\Bilder\detector dog 2.jpg"/>
            <p:cNvPicPr>
              <a:picLocks noChangeAspect="1" noChangeArrowheads="1"/>
            </p:cNvPicPr>
            <p:nvPr/>
          </p:nvPicPr>
          <p:blipFill>
            <a:blip r:embed="rId4" cstate="print"/>
            <a:srcRect l="4286" t="19231" r="16418"/>
            <a:stretch>
              <a:fillRect/>
            </a:stretch>
          </p:blipFill>
          <p:spPr bwMode="auto">
            <a:xfrm>
              <a:off x="4427984" y="3429000"/>
              <a:ext cx="4440493" cy="2520280"/>
            </a:xfrm>
            <a:prstGeom prst="rect">
              <a:avLst/>
            </a:prstGeom>
            <a:noFill/>
          </p:spPr>
        </p:pic>
        <p:sp>
          <p:nvSpPr>
            <p:cNvPr id="16" name="Textfeld 15"/>
            <p:cNvSpPr txBox="1"/>
            <p:nvPr/>
          </p:nvSpPr>
          <p:spPr>
            <a:xfrm>
              <a:off x="4427984" y="5661248"/>
              <a:ext cx="669094" cy="276999"/>
            </a:xfrm>
            <a:prstGeom prst="rect">
              <a:avLst/>
            </a:prstGeom>
            <a:noFill/>
          </p:spPr>
          <p:txBody>
            <a:bodyPr wrap="none" rtlCol="0">
              <a:spAutoFit/>
            </a:bodyPr>
            <a:lstStyle/>
            <a:p>
              <a:r>
                <a:rPr lang="en-US" sz="1200" dirty="0" smtClean="0"/>
                <a:t>ajc.com</a:t>
              </a:r>
              <a:endParaRPr lang="en-US" sz="1200" dirty="0"/>
            </a:p>
          </p:txBody>
        </p:sp>
      </p:grpSp>
      <p:sp>
        <p:nvSpPr>
          <p:cNvPr id="2" name="Foliennummernplatzhalter 1"/>
          <p:cNvSpPr>
            <a:spLocks noGrp="1"/>
          </p:cNvSpPr>
          <p:nvPr>
            <p:ph type="sldNum" sz="quarter" idx="4"/>
          </p:nvPr>
        </p:nvSpPr>
        <p:spPr/>
        <p:txBody>
          <a:bodyPr/>
          <a:lstStyle/>
          <a:p>
            <a:fld id="{D7AFE4E1-77DA-40E8-BBD8-37FB6D85F98C}" type="slidenum">
              <a:rPr lang="de-DE" smtClean="0"/>
              <a:pPr/>
              <a:t>21</a:t>
            </a:fld>
            <a:endParaRPr lang="de-DE"/>
          </a:p>
        </p:txBody>
      </p:sp>
      <p:sp>
        <p:nvSpPr>
          <p:cNvPr id="3" name="Textfeld 2"/>
          <p:cNvSpPr txBox="1"/>
          <p:nvPr/>
        </p:nvSpPr>
        <p:spPr>
          <a:xfrm>
            <a:off x="2339752" y="260648"/>
            <a:ext cx="5692817" cy="830997"/>
          </a:xfrm>
          <a:prstGeom prst="rect">
            <a:avLst/>
          </a:prstGeom>
          <a:noFill/>
        </p:spPr>
        <p:txBody>
          <a:bodyPr wrap="square" rtlCol="0">
            <a:spAutoFit/>
          </a:bodyPr>
          <a:lstStyle/>
          <a:p>
            <a:pPr algn="ctr"/>
            <a:r>
              <a:rPr lang="en-US" sz="2400" dirty="0" smtClean="0">
                <a:solidFill>
                  <a:srgbClr val="0070C0"/>
                </a:solidFill>
              </a:rPr>
              <a:t>What has happened at San Francisco airport in summer 2000?</a:t>
            </a:r>
            <a:endParaRPr lang="en-US" sz="1600" baseline="30000" dirty="0" smtClean="0">
              <a:solidFill>
                <a:srgbClr val="0070C0"/>
              </a:solidFill>
            </a:endParaRPr>
          </a:p>
        </p:txBody>
      </p:sp>
      <p:sp>
        <p:nvSpPr>
          <p:cNvPr id="5" name="Textfeld 4"/>
          <p:cNvSpPr txBox="1"/>
          <p:nvPr/>
        </p:nvSpPr>
        <p:spPr>
          <a:xfrm>
            <a:off x="2638315" y="1556792"/>
            <a:ext cx="5095690" cy="1200329"/>
          </a:xfrm>
          <a:prstGeom prst="rect">
            <a:avLst/>
          </a:prstGeom>
          <a:noFill/>
        </p:spPr>
        <p:txBody>
          <a:bodyPr wrap="none" rtlCol="0">
            <a:spAutoFit/>
          </a:bodyPr>
          <a:lstStyle/>
          <a:p>
            <a:r>
              <a:rPr lang="en-US" dirty="0" smtClean="0"/>
              <a:t>Shutter untraceable for more than a week!</a:t>
            </a:r>
          </a:p>
          <a:p>
            <a:r>
              <a:rPr lang="en-US" dirty="0" smtClean="0"/>
              <a:t> Delivered with a </a:t>
            </a:r>
            <a:r>
              <a:rPr lang="en-US" b="1" dirty="0" smtClean="0"/>
              <a:t>broken belt </a:t>
            </a:r>
            <a:r>
              <a:rPr lang="en-US" dirty="0" smtClean="0"/>
              <a:t>and </a:t>
            </a:r>
            <a:r>
              <a:rPr lang="en-US" b="1" dirty="0" smtClean="0"/>
              <a:t>missing CD-ROM!</a:t>
            </a:r>
            <a:endParaRPr lang="en-US" dirty="0" smtClean="0"/>
          </a:p>
          <a:p>
            <a:endParaRPr lang="en-US" dirty="0" smtClean="0"/>
          </a:p>
          <a:p>
            <a:r>
              <a:rPr lang="en-US" b="1" dirty="0" smtClean="0"/>
              <a:t>The current hypothesis: Philipp’s photo shooting!</a:t>
            </a:r>
            <a:endParaRPr lang="en-US" b="1" dirty="0"/>
          </a:p>
        </p:txBody>
      </p:sp>
      <p:pic>
        <p:nvPicPr>
          <p:cNvPr id="6" name="Grafik 5" descr="shutter mit katze.bmp"/>
          <p:cNvPicPr>
            <a:picLocks noChangeAspect="1"/>
          </p:cNvPicPr>
          <p:nvPr/>
        </p:nvPicPr>
        <p:blipFill>
          <a:blip r:embed="rId5" cstate="print">
            <a:lum contrast="19000"/>
          </a:blip>
          <a:stretch>
            <a:fillRect/>
          </a:stretch>
        </p:blipFill>
        <p:spPr>
          <a:xfrm>
            <a:off x="539551" y="3284984"/>
            <a:ext cx="2996558" cy="1944216"/>
          </a:xfrm>
          <a:prstGeom prst="rect">
            <a:avLst/>
          </a:prstGeom>
        </p:spPr>
      </p:pic>
      <p:pic>
        <p:nvPicPr>
          <p:cNvPr id="96259" name="Picture 3" descr="C:\Users\Klaus\Documents\00sync_desktop_notebook\00projekte\_UG\2017_sdw\Bilder\bonn shutter\90prime\Bier1.jpg"/>
          <p:cNvPicPr>
            <a:picLocks noChangeAspect="1" noChangeArrowheads="1"/>
          </p:cNvPicPr>
          <p:nvPr/>
        </p:nvPicPr>
        <p:blipFill>
          <a:blip r:embed="rId6" cstate="print"/>
          <a:srcRect/>
          <a:stretch>
            <a:fillRect/>
          </a:stretch>
        </p:blipFill>
        <p:spPr bwMode="auto">
          <a:xfrm>
            <a:off x="683568" y="3429000"/>
            <a:ext cx="2916324" cy="1993699"/>
          </a:xfrm>
          <a:prstGeom prst="rect">
            <a:avLst/>
          </a:prstGeom>
          <a:noFill/>
        </p:spPr>
      </p:pic>
      <p:pic>
        <p:nvPicPr>
          <p:cNvPr id="96260" name="Picture 4" descr="C:\Users\Klaus\Documents\00sync_desktop_notebook\00projekte\_UG\2017_sdw\Bilder\bonn shutter\90prime\Huhn1.jpg"/>
          <p:cNvPicPr>
            <a:picLocks noChangeAspect="1" noChangeArrowheads="1"/>
          </p:cNvPicPr>
          <p:nvPr/>
        </p:nvPicPr>
        <p:blipFill>
          <a:blip r:embed="rId7" cstate="print"/>
          <a:srcRect l="17954" t="11512" r="25074" b="36682"/>
          <a:stretch>
            <a:fillRect/>
          </a:stretch>
        </p:blipFill>
        <p:spPr bwMode="auto">
          <a:xfrm>
            <a:off x="827583" y="3645023"/>
            <a:ext cx="3075771" cy="1863207"/>
          </a:xfrm>
          <a:prstGeom prst="rect">
            <a:avLst/>
          </a:prstGeom>
          <a:noFill/>
        </p:spPr>
      </p:pic>
      <p:pic>
        <p:nvPicPr>
          <p:cNvPr id="96261" name="Picture 5" descr="C:\Users\Klaus\Documents\00sync_desktop_notebook\00projekte\_UG\2017_sdw\Bilder\bonn shutter\90prime\Beagle2.jpg"/>
          <p:cNvPicPr>
            <a:picLocks noChangeAspect="1" noChangeArrowheads="1"/>
          </p:cNvPicPr>
          <p:nvPr/>
        </p:nvPicPr>
        <p:blipFill>
          <a:blip r:embed="rId8" cstate="print"/>
          <a:srcRect/>
          <a:stretch>
            <a:fillRect/>
          </a:stretch>
        </p:blipFill>
        <p:spPr bwMode="auto">
          <a:xfrm>
            <a:off x="1115615" y="3861048"/>
            <a:ext cx="3103046" cy="1944216"/>
          </a:xfrm>
          <a:prstGeom prst="rect">
            <a:avLst/>
          </a:prstGeom>
          <a:noFill/>
        </p:spPr>
      </p:pic>
      <p:sp>
        <p:nvSpPr>
          <p:cNvPr id="12" name="Textfeld 11"/>
          <p:cNvSpPr txBox="1"/>
          <p:nvPr/>
        </p:nvSpPr>
        <p:spPr>
          <a:xfrm>
            <a:off x="4644008" y="3068960"/>
            <a:ext cx="4104456" cy="338554"/>
          </a:xfrm>
          <a:prstGeom prst="rect">
            <a:avLst/>
          </a:prstGeom>
          <a:noFill/>
        </p:spPr>
        <p:txBody>
          <a:bodyPr wrap="square" rtlCol="0">
            <a:spAutoFit/>
          </a:bodyPr>
          <a:lstStyle/>
          <a:p>
            <a:r>
              <a:rPr lang="en-US" sz="1600" dirty="0" smtClean="0"/>
              <a:t>Puzzling perfumes for a brave </a:t>
            </a:r>
            <a:r>
              <a:rPr lang="en-US" sz="1600" b="1" dirty="0" smtClean="0"/>
              <a:t>detector dog</a:t>
            </a:r>
            <a:r>
              <a:rPr lang="en-US" sz="1600" dirty="0" smtClean="0"/>
              <a:t>.</a:t>
            </a:r>
            <a:endParaRPr lang="en-US" sz="1600" dirty="0"/>
          </a:p>
        </p:txBody>
      </p:sp>
      <p:cxnSp>
        <p:nvCxnSpPr>
          <p:cNvPr id="19" name="Gerade Verbindung 18"/>
          <p:cNvCxnSpPr/>
          <p:nvPr/>
        </p:nvCxnSpPr>
        <p:spPr>
          <a:xfrm>
            <a:off x="539552" y="2852936"/>
            <a:ext cx="8064896" cy="0"/>
          </a:xfrm>
          <a:prstGeom prst="line">
            <a:avLst/>
          </a:prstGeom>
        </p:spPr>
        <p:style>
          <a:lnRef idx="1">
            <a:schemeClr val="accent1"/>
          </a:lnRef>
          <a:fillRef idx="0">
            <a:schemeClr val="accent1"/>
          </a:fillRef>
          <a:effectRef idx="0">
            <a:schemeClr val="accent1"/>
          </a:effectRef>
          <a:fontRef idx="minor">
            <a:schemeClr val="tx1"/>
          </a:fontRef>
        </p:style>
      </p:cxnSp>
      <p:pic>
        <p:nvPicPr>
          <p:cNvPr id="9218" name="Picture 2"/>
          <p:cNvPicPr>
            <a:picLocks noChangeAspect="1" noChangeArrowheads="1"/>
          </p:cNvPicPr>
          <p:nvPr/>
        </p:nvPicPr>
        <p:blipFill>
          <a:blip r:embed="rId9" cstate="print">
            <a:lum bright="20000" contrast="22000"/>
          </a:blip>
          <a:srcRect t="3837"/>
          <a:stretch>
            <a:fillRect/>
          </a:stretch>
        </p:blipFill>
        <p:spPr bwMode="auto">
          <a:xfrm>
            <a:off x="395536" y="188640"/>
            <a:ext cx="1440160" cy="245993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62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62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62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3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D7AFE4E1-77DA-40E8-BBD8-37FB6D85F98C}" type="slidenum">
              <a:rPr lang="de-DE" smtClean="0"/>
              <a:pPr/>
              <a:t>22</a:t>
            </a:fld>
            <a:endParaRPr lang="de-DE"/>
          </a:p>
        </p:txBody>
      </p:sp>
      <p:sp>
        <p:nvSpPr>
          <p:cNvPr id="3" name="Textfeld 2"/>
          <p:cNvSpPr txBox="1"/>
          <p:nvPr/>
        </p:nvSpPr>
        <p:spPr>
          <a:xfrm>
            <a:off x="2051720" y="116632"/>
            <a:ext cx="5072286" cy="738664"/>
          </a:xfrm>
          <a:prstGeom prst="rect">
            <a:avLst/>
          </a:prstGeom>
          <a:noFill/>
        </p:spPr>
        <p:txBody>
          <a:bodyPr wrap="none" rtlCol="0">
            <a:spAutoFit/>
          </a:bodyPr>
          <a:lstStyle/>
          <a:p>
            <a:pPr algn="ctr"/>
            <a:r>
              <a:rPr lang="en-US" sz="2400" dirty="0" smtClean="0">
                <a:solidFill>
                  <a:srgbClr val="0070C0"/>
                </a:solidFill>
              </a:rPr>
              <a:t>Fun with shutters: Final photo shooting</a:t>
            </a:r>
          </a:p>
          <a:p>
            <a:pPr algn="ctr"/>
            <a:r>
              <a:rPr lang="en-US" dirty="0" smtClean="0">
                <a:solidFill>
                  <a:srgbClr val="0070C0"/>
                </a:solidFill>
              </a:rPr>
              <a:t>For catchy cover pictures</a:t>
            </a:r>
            <a:endParaRPr lang="en-US" dirty="0">
              <a:solidFill>
                <a:srgbClr val="0070C0"/>
              </a:solidFill>
            </a:endParaRPr>
          </a:p>
        </p:txBody>
      </p:sp>
      <p:pic>
        <p:nvPicPr>
          <p:cNvPr id="97283" name="Picture 3" descr="C:\Users\Klaus\Documents\00sync_desktop_notebook\00projekte\_UG\2017_sdw\Bilder\manual cover bilder\pepsi_front_w1500.jpg"/>
          <p:cNvPicPr>
            <a:picLocks noChangeAspect="1" noChangeArrowheads="1"/>
          </p:cNvPicPr>
          <p:nvPr/>
        </p:nvPicPr>
        <p:blipFill>
          <a:blip r:embed="rId2" cstate="print"/>
          <a:srcRect/>
          <a:stretch>
            <a:fillRect/>
          </a:stretch>
        </p:blipFill>
        <p:spPr bwMode="auto">
          <a:xfrm>
            <a:off x="971600" y="1340768"/>
            <a:ext cx="2675220" cy="1728192"/>
          </a:xfrm>
          <a:prstGeom prst="rect">
            <a:avLst/>
          </a:prstGeom>
          <a:noFill/>
        </p:spPr>
      </p:pic>
      <p:pic>
        <p:nvPicPr>
          <p:cNvPr id="97285" name="Picture 5" descr="C:\Users\Klaus\Documents\00sync_desktop_notebook\00projekte\_UG\2017_sdw\Bilder\manual cover bilder\front_distorted.jpg"/>
          <p:cNvPicPr>
            <a:picLocks noChangeAspect="1" noChangeArrowheads="1"/>
          </p:cNvPicPr>
          <p:nvPr/>
        </p:nvPicPr>
        <p:blipFill>
          <a:blip r:embed="rId3" cstate="print"/>
          <a:srcRect/>
          <a:stretch>
            <a:fillRect/>
          </a:stretch>
        </p:blipFill>
        <p:spPr bwMode="auto">
          <a:xfrm>
            <a:off x="827584" y="3933056"/>
            <a:ext cx="2788582" cy="1597858"/>
          </a:xfrm>
          <a:prstGeom prst="rect">
            <a:avLst/>
          </a:prstGeom>
          <a:noFill/>
        </p:spPr>
      </p:pic>
      <p:pic>
        <p:nvPicPr>
          <p:cNvPr id="97287" name="Picture 7" descr="C:\Users\Klaus\Documents\00sync_desktop_notebook\00projekte\_UG\2017_sdw\Bilder\manual cover bilder\urat280_front.jpg"/>
          <p:cNvPicPr>
            <a:picLocks noChangeAspect="1" noChangeArrowheads="1"/>
          </p:cNvPicPr>
          <p:nvPr/>
        </p:nvPicPr>
        <p:blipFill>
          <a:blip r:embed="rId4" cstate="print"/>
          <a:srcRect/>
          <a:stretch>
            <a:fillRect/>
          </a:stretch>
        </p:blipFill>
        <p:spPr bwMode="auto">
          <a:xfrm>
            <a:off x="5059308" y="3705419"/>
            <a:ext cx="3833172" cy="1811813"/>
          </a:xfrm>
          <a:prstGeom prst="rect">
            <a:avLst/>
          </a:prstGeom>
          <a:noFill/>
        </p:spPr>
      </p:pic>
      <p:sp>
        <p:nvSpPr>
          <p:cNvPr id="11" name="Textfeld 10"/>
          <p:cNvSpPr txBox="1"/>
          <p:nvPr/>
        </p:nvSpPr>
        <p:spPr>
          <a:xfrm>
            <a:off x="1307403" y="3068960"/>
            <a:ext cx="1900777" cy="492443"/>
          </a:xfrm>
          <a:prstGeom prst="rect">
            <a:avLst/>
          </a:prstGeom>
          <a:noFill/>
        </p:spPr>
        <p:txBody>
          <a:bodyPr wrap="none" rtlCol="0">
            <a:spAutoFit/>
          </a:bodyPr>
          <a:lstStyle/>
          <a:p>
            <a:pPr algn="ctr"/>
            <a:r>
              <a:rPr lang="en-US" sz="1400" dirty="0" smtClean="0"/>
              <a:t>PEPSI@LBT</a:t>
            </a:r>
            <a:endParaRPr lang="en-US" sz="1200" dirty="0" smtClean="0"/>
          </a:p>
          <a:p>
            <a:pPr algn="ctr"/>
            <a:r>
              <a:rPr lang="en-US" sz="1200" b="1" dirty="0" smtClean="0"/>
              <a:t>Soft drinks after hard work</a:t>
            </a:r>
            <a:endParaRPr lang="en-US" sz="1400" b="1" dirty="0" smtClean="0"/>
          </a:p>
        </p:txBody>
      </p:sp>
      <p:sp>
        <p:nvSpPr>
          <p:cNvPr id="12" name="Textfeld 11"/>
          <p:cNvSpPr txBox="1"/>
          <p:nvPr/>
        </p:nvSpPr>
        <p:spPr>
          <a:xfrm>
            <a:off x="610251" y="5661248"/>
            <a:ext cx="2502287" cy="492443"/>
          </a:xfrm>
          <a:prstGeom prst="rect">
            <a:avLst/>
          </a:prstGeom>
          <a:noFill/>
        </p:spPr>
        <p:txBody>
          <a:bodyPr wrap="none" rtlCol="0">
            <a:spAutoFit/>
          </a:bodyPr>
          <a:lstStyle/>
          <a:p>
            <a:pPr algn="ctr"/>
            <a:r>
              <a:rPr lang="en-US" sz="1400" dirty="0" smtClean="0"/>
              <a:t>OGLE@1.3m Tel. ,Las </a:t>
            </a:r>
            <a:r>
              <a:rPr lang="en-US" sz="1400" dirty="0" err="1" smtClean="0"/>
              <a:t>Campanas</a:t>
            </a:r>
            <a:endParaRPr lang="en-US" sz="1400" dirty="0" smtClean="0"/>
          </a:p>
          <a:p>
            <a:pPr algn="ctr"/>
            <a:r>
              <a:rPr lang="en-US" sz="1200" b="1" dirty="0" smtClean="0"/>
              <a:t>Gravitationally </a:t>
            </a:r>
            <a:r>
              <a:rPr lang="en-US" sz="1200" b="1" dirty="0" err="1" smtClean="0"/>
              <a:t>lensed</a:t>
            </a:r>
            <a:r>
              <a:rPr lang="en-US" sz="1200" b="1" dirty="0" smtClean="0"/>
              <a:t> shutter</a:t>
            </a:r>
            <a:endParaRPr lang="en-US" sz="1200" b="1" dirty="0"/>
          </a:p>
        </p:txBody>
      </p:sp>
      <p:sp>
        <p:nvSpPr>
          <p:cNvPr id="13" name="Textfeld 12"/>
          <p:cNvSpPr txBox="1"/>
          <p:nvPr/>
        </p:nvSpPr>
        <p:spPr>
          <a:xfrm>
            <a:off x="5940152" y="5661248"/>
            <a:ext cx="2423613" cy="492443"/>
          </a:xfrm>
          <a:prstGeom prst="rect">
            <a:avLst/>
          </a:prstGeom>
          <a:noFill/>
        </p:spPr>
        <p:txBody>
          <a:bodyPr wrap="none" rtlCol="0">
            <a:spAutoFit/>
          </a:bodyPr>
          <a:lstStyle/>
          <a:p>
            <a:pPr algn="ctr"/>
            <a:r>
              <a:rPr lang="en-US" sz="1400" dirty="0" smtClean="0"/>
              <a:t>USNO Robotic </a:t>
            </a:r>
            <a:r>
              <a:rPr lang="en-US" sz="1400" dirty="0" err="1" smtClean="0"/>
              <a:t>Astrometric</a:t>
            </a:r>
            <a:r>
              <a:rPr lang="en-US" sz="1400" dirty="0" smtClean="0"/>
              <a:t> Tel.</a:t>
            </a:r>
          </a:p>
          <a:p>
            <a:pPr algn="ctr"/>
            <a:r>
              <a:rPr lang="en-US" sz="1200" b="1" dirty="0" smtClean="0"/>
              <a:t>With 2x2 of Dick’s biggest CCDs</a:t>
            </a:r>
            <a:endParaRPr lang="en-US" sz="1200" b="1" dirty="0"/>
          </a:p>
        </p:txBody>
      </p:sp>
      <p:pic>
        <p:nvPicPr>
          <p:cNvPr id="97288" name="Picture 8" descr="C:\Users\Klaus\Documents\00sync_desktop_notebook\00projekte\_UG\2017_sdw\Bilder\manual cover bilder\aip100front_monet1.jpg"/>
          <p:cNvPicPr>
            <a:picLocks noChangeAspect="1" noChangeArrowheads="1"/>
          </p:cNvPicPr>
          <p:nvPr/>
        </p:nvPicPr>
        <p:blipFill>
          <a:blip r:embed="rId5" cstate="print"/>
          <a:srcRect/>
          <a:stretch>
            <a:fillRect/>
          </a:stretch>
        </p:blipFill>
        <p:spPr bwMode="auto">
          <a:xfrm>
            <a:off x="5652120" y="1387708"/>
            <a:ext cx="2520280" cy="1698827"/>
          </a:xfrm>
          <a:prstGeom prst="rect">
            <a:avLst/>
          </a:prstGeom>
          <a:noFill/>
        </p:spPr>
      </p:pic>
      <p:sp>
        <p:nvSpPr>
          <p:cNvPr id="16" name="Textfeld 15"/>
          <p:cNvSpPr txBox="1"/>
          <p:nvPr/>
        </p:nvSpPr>
        <p:spPr>
          <a:xfrm>
            <a:off x="5700634" y="3068960"/>
            <a:ext cx="2528064" cy="492443"/>
          </a:xfrm>
          <a:prstGeom prst="rect">
            <a:avLst/>
          </a:prstGeom>
          <a:noFill/>
        </p:spPr>
        <p:txBody>
          <a:bodyPr wrap="none" rtlCol="0">
            <a:spAutoFit/>
          </a:bodyPr>
          <a:lstStyle/>
          <a:p>
            <a:pPr algn="ctr"/>
            <a:r>
              <a:rPr lang="en-US" sz="1400" dirty="0" smtClean="0"/>
              <a:t>MONET project</a:t>
            </a:r>
            <a:endParaRPr lang="en-US" sz="1200" dirty="0" smtClean="0"/>
          </a:p>
          <a:p>
            <a:pPr algn="ctr"/>
            <a:r>
              <a:rPr lang="en-US" sz="1200" b="1" dirty="0" smtClean="0"/>
              <a:t>Not only impressive - impressionistic</a:t>
            </a:r>
            <a:endParaRPr lang="en-US" sz="1400" b="1" dirty="0" smtClean="0"/>
          </a:p>
        </p:txBody>
      </p:sp>
      <p:cxnSp>
        <p:nvCxnSpPr>
          <p:cNvPr id="15" name="Gerade Verbindung 14"/>
          <p:cNvCxnSpPr/>
          <p:nvPr/>
        </p:nvCxnSpPr>
        <p:spPr>
          <a:xfrm>
            <a:off x="323528" y="908720"/>
            <a:ext cx="8568952"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28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728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728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728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9" name="Picture 7" descr="C:\Users\Klaus\Documents\00sync_desktop_notebook\00projekte\_UG\2017_sdw\Bilder\bonn shutter\pan-starrs\PICT3288.JPG"/>
          <p:cNvPicPr>
            <a:picLocks noChangeAspect="1" noChangeArrowheads="1"/>
          </p:cNvPicPr>
          <p:nvPr/>
        </p:nvPicPr>
        <p:blipFill>
          <a:blip r:embed="rId3" cstate="print"/>
          <a:srcRect l="10769" r="13844" b="9947"/>
          <a:stretch>
            <a:fillRect/>
          </a:stretch>
        </p:blipFill>
        <p:spPr bwMode="auto">
          <a:xfrm>
            <a:off x="3563888" y="3933056"/>
            <a:ext cx="2248978" cy="2014906"/>
          </a:xfrm>
          <a:prstGeom prst="rect">
            <a:avLst/>
          </a:prstGeom>
          <a:noFill/>
        </p:spPr>
      </p:pic>
      <p:sp>
        <p:nvSpPr>
          <p:cNvPr id="2" name="Foliennummernplatzhalter 1"/>
          <p:cNvSpPr>
            <a:spLocks noGrp="1"/>
          </p:cNvSpPr>
          <p:nvPr>
            <p:ph type="sldNum" sz="quarter" idx="4"/>
          </p:nvPr>
        </p:nvSpPr>
        <p:spPr/>
        <p:txBody>
          <a:bodyPr/>
          <a:lstStyle/>
          <a:p>
            <a:fld id="{D7AFE4E1-77DA-40E8-BBD8-37FB6D85F98C}" type="slidenum">
              <a:rPr lang="de-DE" smtClean="0"/>
              <a:pPr/>
              <a:t>23</a:t>
            </a:fld>
            <a:endParaRPr lang="de-DE"/>
          </a:p>
        </p:txBody>
      </p:sp>
      <p:sp>
        <p:nvSpPr>
          <p:cNvPr id="3" name="Textfeld 2"/>
          <p:cNvSpPr txBox="1"/>
          <p:nvPr/>
        </p:nvSpPr>
        <p:spPr>
          <a:xfrm>
            <a:off x="470319" y="188640"/>
            <a:ext cx="8370113" cy="461665"/>
          </a:xfrm>
          <a:prstGeom prst="rect">
            <a:avLst/>
          </a:prstGeom>
          <a:noFill/>
        </p:spPr>
        <p:txBody>
          <a:bodyPr wrap="none" rtlCol="0">
            <a:spAutoFit/>
          </a:bodyPr>
          <a:lstStyle/>
          <a:p>
            <a:pPr algn="ctr"/>
            <a:r>
              <a:rPr lang="en-US" sz="2400" dirty="0" smtClean="0">
                <a:solidFill>
                  <a:srgbClr val="0070C0"/>
                </a:solidFill>
              </a:rPr>
              <a:t>Fun with shutters: A cover picture and what happened afterwards</a:t>
            </a:r>
            <a:r>
              <a:rPr lang="en-US" sz="1600" dirty="0" smtClean="0">
                <a:solidFill>
                  <a:srgbClr val="0070C0"/>
                </a:solidFill>
              </a:rPr>
              <a:t>.</a:t>
            </a:r>
            <a:endParaRPr lang="en-US" sz="1600" dirty="0">
              <a:solidFill>
                <a:srgbClr val="0070C0"/>
              </a:solidFill>
            </a:endParaRPr>
          </a:p>
        </p:txBody>
      </p:sp>
      <p:pic>
        <p:nvPicPr>
          <p:cNvPr id="105474" name="Picture 2" descr="C:\Users\Klaus\Documents\00sync_desktop_notebook\00projekte\_UG\2017_sdw\Bilder\bonn shutter\pan-starrs\cover-picture_w800.jpg"/>
          <p:cNvPicPr>
            <a:picLocks noChangeAspect="1" noChangeArrowheads="1"/>
          </p:cNvPicPr>
          <p:nvPr/>
        </p:nvPicPr>
        <p:blipFill>
          <a:blip r:embed="rId4" cstate="print"/>
          <a:srcRect/>
          <a:stretch>
            <a:fillRect/>
          </a:stretch>
        </p:blipFill>
        <p:spPr bwMode="auto">
          <a:xfrm>
            <a:off x="467544" y="1340767"/>
            <a:ext cx="2520280" cy="1644483"/>
          </a:xfrm>
          <a:prstGeom prst="rect">
            <a:avLst/>
          </a:prstGeom>
          <a:noFill/>
        </p:spPr>
      </p:pic>
      <p:pic>
        <p:nvPicPr>
          <p:cNvPr id="105475" name="Picture 3" descr="C:\Users\Klaus\Documents\00sync_desktop_notebook\00projekte\_UG\2017_sdw\Bilder\bonn shutter\pan-starrs\PICT3234.jpg"/>
          <p:cNvPicPr>
            <a:picLocks noChangeAspect="1" noChangeArrowheads="1"/>
          </p:cNvPicPr>
          <p:nvPr/>
        </p:nvPicPr>
        <p:blipFill>
          <a:blip r:embed="rId5" cstate="print"/>
          <a:srcRect/>
          <a:stretch>
            <a:fillRect/>
          </a:stretch>
        </p:blipFill>
        <p:spPr bwMode="auto">
          <a:xfrm>
            <a:off x="3948450" y="1340768"/>
            <a:ext cx="2207726" cy="1656184"/>
          </a:xfrm>
          <a:prstGeom prst="rect">
            <a:avLst/>
          </a:prstGeom>
          <a:noFill/>
        </p:spPr>
      </p:pic>
      <p:pic>
        <p:nvPicPr>
          <p:cNvPr id="105476" name="Picture 4" descr="C:\Users\Klaus\Documents\00sync_desktop_notebook\00projekte\_UG\2017_sdw\Bilder\bonn shutter\pan-starrs\PICT3247.jpg"/>
          <p:cNvPicPr>
            <a:picLocks noChangeAspect="1" noChangeArrowheads="1"/>
          </p:cNvPicPr>
          <p:nvPr/>
        </p:nvPicPr>
        <p:blipFill>
          <a:blip r:embed="rId6" cstate="print"/>
          <a:srcRect/>
          <a:stretch>
            <a:fillRect/>
          </a:stretch>
        </p:blipFill>
        <p:spPr bwMode="auto">
          <a:xfrm>
            <a:off x="6444208" y="1340769"/>
            <a:ext cx="2160240" cy="1620562"/>
          </a:xfrm>
          <a:prstGeom prst="rect">
            <a:avLst/>
          </a:prstGeom>
          <a:noFill/>
        </p:spPr>
      </p:pic>
      <p:pic>
        <p:nvPicPr>
          <p:cNvPr id="105477" name="Picture 5" descr="C:\Users\Klaus\Documents\00sync_desktop_notebook\00projekte\_UG\2017_sdw\Bilder\bonn shutter\pan-starrs\PICT3290.jpg"/>
          <p:cNvPicPr>
            <a:picLocks noChangeAspect="1" noChangeArrowheads="1"/>
          </p:cNvPicPr>
          <p:nvPr/>
        </p:nvPicPr>
        <p:blipFill>
          <a:blip r:embed="rId7" cstate="print"/>
          <a:srcRect l="22222" r="8333"/>
          <a:stretch>
            <a:fillRect/>
          </a:stretch>
        </p:blipFill>
        <p:spPr bwMode="auto">
          <a:xfrm>
            <a:off x="539552" y="4005064"/>
            <a:ext cx="1800200" cy="1944673"/>
          </a:xfrm>
          <a:prstGeom prst="rect">
            <a:avLst/>
          </a:prstGeom>
          <a:noFill/>
        </p:spPr>
      </p:pic>
      <p:pic>
        <p:nvPicPr>
          <p:cNvPr id="105480" name="Picture 8" descr="C:\Users\Klaus\Documents\00sync_desktop_notebook\00projekte\_UG\2017_sdw\Bilder\bonn shutter\pan-starrs\PICT3314-w1000.jpg"/>
          <p:cNvPicPr>
            <a:picLocks noChangeAspect="1" noChangeArrowheads="1"/>
          </p:cNvPicPr>
          <p:nvPr/>
        </p:nvPicPr>
        <p:blipFill>
          <a:blip r:embed="rId8" cstate="print">
            <a:lum bright="26000" contrast="40000"/>
          </a:blip>
          <a:srcRect l="5797" t="10710" r="40580" b="19366"/>
          <a:stretch>
            <a:fillRect/>
          </a:stretch>
        </p:blipFill>
        <p:spPr bwMode="auto">
          <a:xfrm>
            <a:off x="5940152" y="3202779"/>
            <a:ext cx="2808312" cy="2746501"/>
          </a:xfrm>
          <a:prstGeom prst="rect">
            <a:avLst/>
          </a:prstGeom>
          <a:noFill/>
          <a:ln w="25400">
            <a:solidFill>
              <a:srgbClr val="FF0000"/>
            </a:solidFill>
          </a:ln>
        </p:spPr>
      </p:pic>
      <p:sp>
        <p:nvSpPr>
          <p:cNvPr id="11" name="Textfeld 10"/>
          <p:cNvSpPr txBox="1"/>
          <p:nvPr/>
        </p:nvSpPr>
        <p:spPr>
          <a:xfrm>
            <a:off x="1043608" y="5949280"/>
            <a:ext cx="952248" cy="307777"/>
          </a:xfrm>
          <a:prstGeom prst="rect">
            <a:avLst/>
          </a:prstGeom>
          <a:noFill/>
        </p:spPr>
        <p:txBody>
          <a:bodyPr wrap="none" rtlCol="0">
            <a:spAutoFit/>
          </a:bodyPr>
          <a:lstStyle/>
          <a:p>
            <a:r>
              <a:rPr lang="en-US" sz="1400" dirty="0" smtClean="0"/>
              <a:t>Excavate…</a:t>
            </a:r>
            <a:endParaRPr lang="en-US" sz="1400" dirty="0"/>
          </a:p>
        </p:txBody>
      </p:sp>
      <p:pic>
        <p:nvPicPr>
          <p:cNvPr id="105478" name="Picture 6" descr="C:\Users\Klaus\Documents\00sync_desktop_notebook\00projekte\_UG\2017_sdw\Bilder\bonn shutter\pan-starrs\PICT3282.jpg"/>
          <p:cNvPicPr>
            <a:picLocks noChangeAspect="1" noChangeArrowheads="1"/>
          </p:cNvPicPr>
          <p:nvPr/>
        </p:nvPicPr>
        <p:blipFill>
          <a:blip r:embed="rId9" cstate="print"/>
          <a:srcRect l="12706" t="10165" r="26303" b="39010"/>
          <a:stretch>
            <a:fillRect/>
          </a:stretch>
        </p:blipFill>
        <p:spPr bwMode="auto">
          <a:xfrm>
            <a:off x="1950909" y="3284985"/>
            <a:ext cx="2189043" cy="1368152"/>
          </a:xfrm>
          <a:prstGeom prst="rect">
            <a:avLst/>
          </a:prstGeom>
          <a:noFill/>
          <a:ln w="38100">
            <a:solidFill>
              <a:schemeClr val="bg1"/>
            </a:solidFill>
          </a:ln>
        </p:spPr>
      </p:pic>
      <p:sp>
        <p:nvSpPr>
          <p:cNvPr id="12" name="Textfeld 11"/>
          <p:cNvSpPr txBox="1"/>
          <p:nvPr/>
        </p:nvSpPr>
        <p:spPr>
          <a:xfrm>
            <a:off x="2555776" y="4725144"/>
            <a:ext cx="770596" cy="307777"/>
          </a:xfrm>
          <a:prstGeom prst="rect">
            <a:avLst/>
          </a:prstGeom>
          <a:noFill/>
        </p:spPr>
        <p:txBody>
          <a:bodyPr wrap="none" rtlCol="0">
            <a:spAutoFit/>
          </a:bodyPr>
          <a:lstStyle/>
          <a:p>
            <a:r>
              <a:rPr lang="en-US" sz="1400" dirty="0" smtClean="0"/>
              <a:t>…refill…</a:t>
            </a:r>
            <a:endParaRPr lang="en-US" sz="1400" dirty="0"/>
          </a:p>
        </p:txBody>
      </p:sp>
      <p:sp>
        <p:nvSpPr>
          <p:cNvPr id="13" name="Textfeld 12"/>
          <p:cNvSpPr txBox="1"/>
          <p:nvPr/>
        </p:nvSpPr>
        <p:spPr>
          <a:xfrm>
            <a:off x="4355976" y="5949280"/>
            <a:ext cx="747449" cy="307777"/>
          </a:xfrm>
          <a:prstGeom prst="rect">
            <a:avLst/>
          </a:prstGeom>
          <a:noFill/>
        </p:spPr>
        <p:txBody>
          <a:bodyPr wrap="none" rtlCol="0">
            <a:spAutoFit/>
          </a:bodyPr>
          <a:lstStyle/>
          <a:p>
            <a:r>
              <a:rPr lang="en-US" sz="1400" dirty="0" smtClean="0"/>
              <a:t>…cool…</a:t>
            </a:r>
            <a:endParaRPr lang="en-US" sz="1400" dirty="0"/>
          </a:p>
        </p:txBody>
      </p:sp>
      <p:sp>
        <p:nvSpPr>
          <p:cNvPr id="14" name="Textfeld 13"/>
          <p:cNvSpPr txBox="1"/>
          <p:nvPr/>
        </p:nvSpPr>
        <p:spPr>
          <a:xfrm>
            <a:off x="6948264" y="5949280"/>
            <a:ext cx="753668" cy="307777"/>
          </a:xfrm>
          <a:prstGeom prst="rect">
            <a:avLst/>
          </a:prstGeom>
          <a:noFill/>
        </p:spPr>
        <p:txBody>
          <a:bodyPr wrap="none" rtlCol="0">
            <a:spAutoFit/>
          </a:bodyPr>
          <a:lstStyle/>
          <a:p>
            <a:r>
              <a:rPr lang="en-US" sz="1400" dirty="0" smtClean="0"/>
              <a:t>…Prost!</a:t>
            </a:r>
            <a:endParaRPr lang="en-US" sz="1400" dirty="0"/>
          </a:p>
        </p:txBody>
      </p:sp>
      <p:sp>
        <p:nvSpPr>
          <p:cNvPr id="17" name="Pfeil nach rechts 16"/>
          <p:cNvSpPr/>
          <p:nvPr/>
        </p:nvSpPr>
        <p:spPr>
          <a:xfrm>
            <a:off x="3059832" y="2060848"/>
            <a:ext cx="792088" cy="21602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Gerade Verbindung 17"/>
          <p:cNvCxnSpPr/>
          <p:nvPr/>
        </p:nvCxnSpPr>
        <p:spPr>
          <a:xfrm>
            <a:off x="179512" y="764704"/>
            <a:ext cx="864096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4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4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547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547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547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548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D7AFE4E1-77DA-40E8-BBD8-37FB6D85F98C}" type="slidenum">
              <a:rPr lang="de-DE" smtClean="0"/>
              <a:pPr/>
              <a:t>24</a:t>
            </a:fld>
            <a:endParaRPr lang="de-DE"/>
          </a:p>
        </p:txBody>
      </p:sp>
      <p:pic>
        <p:nvPicPr>
          <p:cNvPr id="7171" name="Picture 3" descr="C:\Users\Klaus\Documents\00sync_desktop_notebook\00projekte\_UG\2017_sdw\Bilder\PICT0774-w1500.jpg"/>
          <p:cNvPicPr>
            <a:picLocks noChangeAspect="1" noChangeArrowheads="1"/>
          </p:cNvPicPr>
          <p:nvPr/>
        </p:nvPicPr>
        <p:blipFill>
          <a:blip r:embed="rId4" cstate="print"/>
          <a:srcRect l="13208" r="6676"/>
          <a:stretch>
            <a:fillRect/>
          </a:stretch>
        </p:blipFill>
        <p:spPr bwMode="auto">
          <a:xfrm>
            <a:off x="365960" y="2564904"/>
            <a:ext cx="3846000" cy="3600400"/>
          </a:xfrm>
          <a:prstGeom prst="rect">
            <a:avLst/>
          </a:prstGeom>
          <a:noFill/>
        </p:spPr>
      </p:pic>
      <p:sp>
        <p:nvSpPr>
          <p:cNvPr id="5" name="Textfeld 4"/>
          <p:cNvSpPr txBox="1"/>
          <p:nvPr/>
        </p:nvSpPr>
        <p:spPr>
          <a:xfrm>
            <a:off x="3923928" y="404664"/>
            <a:ext cx="3725892" cy="461665"/>
          </a:xfrm>
          <a:prstGeom prst="rect">
            <a:avLst/>
          </a:prstGeom>
          <a:noFill/>
        </p:spPr>
        <p:txBody>
          <a:bodyPr wrap="none" rtlCol="0">
            <a:spAutoFit/>
          </a:bodyPr>
          <a:lstStyle/>
          <a:p>
            <a:r>
              <a:rPr lang="en-US" sz="2400" dirty="0" smtClean="0">
                <a:solidFill>
                  <a:schemeClr val="tx2">
                    <a:lumMod val="60000"/>
                    <a:lumOff val="40000"/>
                  </a:schemeClr>
                </a:solidFill>
              </a:rPr>
              <a:t>At times we have to struggle</a:t>
            </a:r>
            <a:endParaRPr lang="en-US" sz="2400" dirty="0">
              <a:solidFill>
                <a:schemeClr val="tx2">
                  <a:lumMod val="60000"/>
                  <a:lumOff val="40000"/>
                </a:schemeClr>
              </a:solidFill>
            </a:endParaRPr>
          </a:p>
        </p:txBody>
      </p:sp>
      <p:sp>
        <p:nvSpPr>
          <p:cNvPr id="6" name="Textfeld 5"/>
          <p:cNvSpPr txBox="1"/>
          <p:nvPr/>
        </p:nvSpPr>
        <p:spPr>
          <a:xfrm>
            <a:off x="251520" y="1916832"/>
            <a:ext cx="4320480" cy="523220"/>
          </a:xfrm>
          <a:prstGeom prst="rect">
            <a:avLst/>
          </a:prstGeom>
          <a:noFill/>
        </p:spPr>
        <p:txBody>
          <a:bodyPr wrap="square" rtlCol="0">
            <a:spAutoFit/>
          </a:bodyPr>
          <a:lstStyle/>
          <a:p>
            <a:r>
              <a:rPr lang="en-US" sz="1400" dirty="0" smtClean="0"/>
              <a:t>Ready for shipping: Apertures from 100mm to 450mm.</a:t>
            </a:r>
          </a:p>
          <a:p>
            <a:r>
              <a:rPr lang="en-US" sz="1400" dirty="0" smtClean="0"/>
              <a:t>Individual flight cases.</a:t>
            </a:r>
            <a:endParaRPr lang="en-US" sz="1400" dirty="0"/>
          </a:p>
        </p:txBody>
      </p:sp>
      <p:pic>
        <p:nvPicPr>
          <p:cNvPr id="7172" name="Picture 4" descr="C:\Users\Klaus\Documents\00sync_desktop_notebook\00projekte\_UG\2017_sdw\manual cover bilder\hermes_front.jpg"/>
          <p:cNvPicPr>
            <a:picLocks noChangeAspect="1" noChangeArrowheads="1"/>
          </p:cNvPicPr>
          <p:nvPr/>
        </p:nvPicPr>
        <p:blipFill>
          <a:blip r:embed="rId5" cstate="print">
            <a:lum bright="23000" contrast="56000"/>
          </a:blip>
          <a:srcRect/>
          <a:stretch>
            <a:fillRect/>
          </a:stretch>
        </p:blipFill>
        <p:spPr bwMode="auto">
          <a:xfrm>
            <a:off x="5610577" y="2492896"/>
            <a:ext cx="2531358" cy="1645383"/>
          </a:xfrm>
          <a:prstGeom prst="rect">
            <a:avLst/>
          </a:prstGeom>
          <a:noFill/>
        </p:spPr>
      </p:pic>
      <p:sp>
        <p:nvSpPr>
          <p:cNvPr id="10" name="Textfeld 9"/>
          <p:cNvSpPr txBox="1"/>
          <p:nvPr/>
        </p:nvSpPr>
        <p:spPr>
          <a:xfrm>
            <a:off x="5004048" y="1916832"/>
            <a:ext cx="3744416" cy="523220"/>
          </a:xfrm>
          <a:prstGeom prst="rect">
            <a:avLst/>
          </a:prstGeom>
          <a:noFill/>
        </p:spPr>
        <p:txBody>
          <a:bodyPr wrap="square" rtlCol="0">
            <a:spAutoFit/>
          </a:bodyPr>
          <a:lstStyle/>
          <a:p>
            <a:r>
              <a:rPr lang="en-US" sz="1400" dirty="0" err="1" smtClean="0"/>
              <a:t>Idential</a:t>
            </a:r>
            <a:r>
              <a:rPr lang="en-US" sz="1400" dirty="0" smtClean="0"/>
              <a:t> shutters (200mm) for the four-channel HERMES spectrograph at AAO.</a:t>
            </a:r>
          </a:p>
        </p:txBody>
      </p:sp>
      <p:pic>
        <p:nvPicPr>
          <p:cNvPr id="11" name="hermes.wmv">
            <a:hlinkClick r:id="" action="ppaction://media"/>
          </p:cNvPr>
          <p:cNvPicPr>
            <a:picLocks noRot="1" noChangeAspect="1"/>
          </p:cNvPicPr>
          <p:nvPr>
            <a:videoFile r:link="rId1"/>
          </p:nvPr>
        </p:nvPicPr>
        <p:blipFill>
          <a:blip r:embed="rId6" cstate="print"/>
          <a:stretch>
            <a:fillRect/>
          </a:stretch>
        </p:blipFill>
        <p:spPr>
          <a:xfrm>
            <a:off x="5652120" y="4347102"/>
            <a:ext cx="2448272" cy="1836204"/>
          </a:xfrm>
          <a:prstGeom prst="rect">
            <a:avLst/>
          </a:prstGeom>
        </p:spPr>
      </p:pic>
      <p:cxnSp>
        <p:nvCxnSpPr>
          <p:cNvPr id="13" name="Gerade Verbindung 12"/>
          <p:cNvCxnSpPr/>
          <p:nvPr/>
        </p:nvCxnSpPr>
        <p:spPr>
          <a:xfrm>
            <a:off x="3131840" y="1052736"/>
            <a:ext cx="5400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p:nvCxnSpPr>
        <p:spPr>
          <a:xfrm>
            <a:off x="4860032" y="1412776"/>
            <a:ext cx="0" cy="4752528"/>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feld 14"/>
          <p:cNvSpPr txBox="1"/>
          <p:nvPr/>
        </p:nvSpPr>
        <p:spPr>
          <a:xfrm>
            <a:off x="1763688" y="1556792"/>
            <a:ext cx="909223" cy="369332"/>
          </a:xfrm>
          <a:prstGeom prst="rect">
            <a:avLst/>
          </a:prstGeom>
          <a:noFill/>
        </p:spPr>
        <p:txBody>
          <a:bodyPr wrap="none" rtlCol="0">
            <a:spAutoFit/>
          </a:bodyPr>
          <a:lstStyle/>
          <a:p>
            <a:r>
              <a:rPr lang="en-US" dirty="0" smtClean="0"/>
              <a:t>Case #1</a:t>
            </a:r>
            <a:endParaRPr lang="en-US" dirty="0"/>
          </a:p>
        </p:txBody>
      </p:sp>
      <p:sp>
        <p:nvSpPr>
          <p:cNvPr id="16" name="Textfeld 15"/>
          <p:cNvSpPr txBox="1"/>
          <p:nvPr/>
        </p:nvSpPr>
        <p:spPr>
          <a:xfrm>
            <a:off x="6421645" y="1556792"/>
            <a:ext cx="909223" cy="369332"/>
          </a:xfrm>
          <a:prstGeom prst="rect">
            <a:avLst/>
          </a:prstGeom>
          <a:noFill/>
        </p:spPr>
        <p:txBody>
          <a:bodyPr wrap="none" rtlCol="0">
            <a:spAutoFit/>
          </a:bodyPr>
          <a:lstStyle/>
          <a:p>
            <a:r>
              <a:rPr lang="en-US" dirty="0" smtClean="0"/>
              <a:t>Case #2</a:t>
            </a:r>
            <a:endParaRPr lang="en-US" dirty="0"/>
          </a:p>
        </p:txBody>
      </p:sp>
      <p:pic>
        <p:nvPicPr>
          <p:cNvPr id="7170" name="Picture 2"/>
          <p:cNvPicPr>
            <a:picLocks noChangeAspect="1" noChangeArrowheads="1"/>
          </p:cNvPicPr>
          <p:nvPr/>
        </p:nvPicPr>
        <p:blipFill>
          <a:blip r:embed="rId7" cstate="print">
            <a:lum bright="33000" contrast="35000"/>
          </a:blip>
          <a:srcRect/>
          <a:stretch>
            <a:fillRect/>
          </a:stretch>
        </p:blipFill>
        <p:spPr bwMode="auto">
          <a:xfrm rot="596560">
            <a:off x="467544" y="188640"/>
            <a:ext cx="1944215" cy="109292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D7AFE4E1-77DA-40E8-BBD8-37FB6D85F98C}" type="slidenum">
              <a:rPr lang="de-DE" smtClean="0"/>
              <a:pPr/>
              <a:t>25</a:t>
            </a:fld>
            <a:endParaRPr lang="de-DE"/>
          </a:p>
        </p:txBody>
      </p:sp>
      <p:sp>
        <p:nvSpPr>
          <p:cNvPr id="3" name="Textfeld 2"/>
          <p:cNvSpPr txBox="1"/>
          <p:nvPr/>
        </p:nvSpPr>
        <p:spPr>
          <a:xfrm>
            <a:off x="3491880" y="260648"/>
            <a:ext cx="5630067" cy="461665"/>
          </a:xfrm>
          <a:prstGeom prst="rect">
            <a:avLst/>
          </a:prstGeom>
          <a:noFill/>
        </p:spPr>
        <p:txBody>
          <a:bodyPr wrap="none" rtlCol="0">
            <a:spAutoFit/>
          </a:bodyPr>
          <a:lstStyle/>
          <a:p>
            <a:r>
              <a:rPr lang="en-US" sz="2400" dirty="0" smtClean="0">
                <a:solidFill>
                  <a:srgbClr val="0070C0"/>
                </a:solidFill>
              </a:rPr>
              <a:t>The budget battle and special requirements</a:t>
            </a:r>
            <a:endParaRPr lang="en-US" sz="2400" dirty="0">
              <a:solidFill>
                <a:srgbClr val="0070C0"/>
              </a:solidFill>
            </a:endParaRPr>
          </a:p>
        </p:txBody>
      </p:sp>
      <p:sp>
        <p:nvSpPr>
          <p:cNvPr id="6" name="Textfeld 5"/>
          <p:cNvSpPr txBox="1"/>
          <p:nvPr/>
        </p:nvSpPr>
        <p:spPr>
          <a:xfrm>
            <a:off x="3854026" y="5661248"/>
            <a:ext cx="5289974" cy="523220"/>
          </a:xfrm>
          <a:prstGeom prst="rect">
            <a:avLst/>
          </a:prstGeom>
          <a:noFill/>
        </p:spPr>
        <p:txBody>
          <a:bodyPr wrap="none" rtlCol="0">
            <a:spAutoFit/>
          </a:bodyPr>
          <a:lstStyle/>
          <a:p>
            <a:r>
              <a:rPr lang="en-US" sz="2800" i="1" dirty="0" smtClean="0"/>
              <a:t>“The shutter maker’s blues again?”</a:t>
            </a:r>
            <a:endParaRPr lang="en-US" sz="2800" i="1" dirty="0"/>
          </a:p>
        </p:txBody>
      </p:sp>
      <p:grpSp>
        <p:nvGrpSpPr>
          <p:cNvPr id="4" name="Gruppieren 15"/>
          <p:cNvGrpSpPr/>
          <p:nvPr/>
        </p:nvGrpSpPr>
        <p:grpSpPr>
          <a:xfrm>
            <a:off x="539552" y="3933056"/>
            <a:ext cx="3007240" cy="2186374"/>
            <a:chOff x="5724128" y="3717032"/>
            <a:chExt cx="3007240" cy="2186374"/>
          </a:xfrm>
        </p:grpSpPr>
        <p:sp>
          <p:nvSpPr>
            <p:cNvPr id="5" name="Textfeld 4"/>
            <p:cNvSpPr txBox="1"/>
            <p:nvPr/>
          </p:nvSpPr>
          <p:spPr>
            <a:xfrm>
              <a:off x="6012160" y="4149080"/>
              <a:ext cx="2719208" cy="1754326"/>
            </a:xfrm>
            <a:prstGeom prst="rect">
              <a:avLst/>
            </a:prstGeom>
            <a:noFill/>
          </p:spPr>
          <p:txBody>
            <a:bodyPr wrap="square" rtlCol="0">
              <a:spAutoFit/>
            </a:bodyPr>
            <a:lstStyle/>
            <a:p>
              <a:r>
                <a:rPr lang="en-US" dirty="0" smtClean="0"/>
                <a:t>… occupy no space</a:t>
              </a:r>
            </a:p>
            <a:p>
              <a:r>
                <a:rPr lang="en-US" dirty="0" smtClean="0"/>
                <a:t>… have  zero weight</a:t>
              </a:r>
            </a:p>
            <a:p>
              <a:r>
                <a:rPr lang="en-US" dirty="0" smtClean="0"/>
                <a:t>… dissipate no power</a:t>
              </a:r>
            </a:p>
            <a:p>
              <a:r>
                <a:rPr lang="en-US" dirty="0" smtClean="0"/>
                <a:t>… support a whole cryostat</a:t>
              </a:r>
            </a:p>
            <a:p>
              <a:r>
                <a:rPr lang="en-US" dirty="0" smtClean="0"/>
                <a:t>... have unlimited lifetime</a:t>
              </a:r>
            </a:p>
            <a:p>
              <a:r>
                <a:rPr lang="en-US" dirty="0" smtClean="0"/>
                <a:t>… cost no/little money</a:t>
              </a:r>
            </a:p>
          </p:txBody>
        </p:sp>
        <p:sp>
          <p:nvSpPr>
            <p:cNvPr id="7" name="Textfeld 6"/>
            <p:cNvSpPr txBox="1"/>
            <p:nvPr/>
          </p:nvSpPr>
          <p:spPr>
            <a:xfrm>
              <a:off x="5724128" y="3717032"/>
              <a:ext cx="2764539" cy="369332"/>
            </a:xfrm>
            <a:prstGeom prst="rect">
              <a:avLst/>
            </a:prstGeom>
            <a:noFill/>
          </p:spPr>
          <p:txBody>
            <a:bodyPr wrap="none" rtlCol="0">
              <a:spAutoFit/>
            </a:bodyPr>
            <a:lstStyle/>
            <a:p>
              <a:r>
                <a:rPr lang="en-US" dirty="0" smtClean="0"/>
                <a:t>The shutter should please…</a:t>
              </a:r>
            </a:p>
          </p:txBody>
        </p:sp>
      </p:grpSp>
      <p:grpSp>
        <p:nvGrpSpPr>
          <p:cNvPr id="8" name="Gruppieren 16"/>
          <p:cNvGrpSpPr/>
          <p:nvPr/>
        </p:nvGrpSpPr>
        <p:grpSpPr>
          <a:xfrm>
            <a:off x="3851920" y="1268760"/>
            <a:ext cx="4032448" cy="2437239"/>
            <a:chOff x="179512" y="3671158"/>
            <a:chExt cx="4032448" cy="2437239"/>
          </a:xfrm>
        </p:grpSpPr>
        <p:sp>
          <p:nvSpPr>
            <p:cNvPr id="14" name="Textfeld 13"/>
            <p:cNvSpPr txBox="1"/>
            <p:nvPr/>
          </p:nvSpPr>
          <p:spPr>
            <a:xfrm>
              <a:off x="611560" y="4077072"/>
              <a:ext cx="3600400" cy="2031325"/>
            </a:xfrm>
            <a:prstGeom prst="rect">
              <a:avLst/>
            </a:prstGeom>
            <a:noFill/>
          </p:spPr>
          <p:txBody>
            <a:bodyPr wrap="square" rtlCol="0">
              <a:spAutoFit/>
            </a:bodyPr>
            <a:lstStyle/>
            <a:p>
              <a:r>
                <a:rPr lang="en-US" dirty="0" smtClean="0"/>
                <a:t>… Space (e.g. back focal distance)</a:t>
              </a:r>
            </a:p>
            <a:p>
              <a:r>
                <a:rPr lang="en-US" dirty="0" smtClean="0"/>
                <a:t>… Instrument weight</a:t>
              </a:r>
            </a:p>
            <a:p>
              <a:r>
                <a:rPr lang="en-US" dirty="0" smtClean="0"/>
                <a:t>… Dissipated heat</a:t>
              </a:r>
            </a:p>
            <a:p>
              <a:r>
                <a:rPr lang="en-US" dirty="0" smtClean="0"/>
                <a:t>… Error budget (</a:t>
              </a:r>
              <a:r>
                <a:rPr lang="en-US" dirty="0" err="1" smtClean="0"/>
                <a:t>opto</a:t>
              </a:r>
              <a:r>
                <a:rPr lang="en-US" dirty="0" smtClean="0"/>
                <a:t>-mechanics)</a:t>
              </a:r>
            </a:p>
            <a:p>
              <a:r>
                <a:rPr lang="en-US" dirty="0" smtClean="0"/>
                <a:t>... Time for maintenance/repair</a:t>
              </a:r>
            </a:p>
            <a:p>
              <a:r>
                <a:rPr lang="en-US" dirty="0" smtClean="0"/>
                <a:t>… Money</a:t>
              </a:r>
            </a:p>
            <a:p>
              <a:r>
                <a:rPr lang="en-US" dirty="0" smtClean="0"/>
                <a:t>…</a:t>
              </a:r>
            </a:p>
          </p:txBody>
        </p:sp>
        <p:sp>
          <p:nvSpPr>
            <p:cNvPr id="15" name="Textfeld 14"/>
            <p:cNvSpPr txBox="1"/>
            <p:nvPr/>
          </p:nvSpPr>
          <p:spPr>
            <a:xfrm>
              <a:off x="179512" y="3671158"/>
              <a:ext cx="1811265" cy="369332"/>
            </a:xfrm>
            <a:prstGeom prst="rect">
              <a:avLst/>
            </a:prstGeom>
            <a:noFill/>
          </p:spPr>
          <p:txBody>
            <a:bodyPr wrap="none" rtlCol="0">
              <a:spAutoFit/>
            </a:bodyPr>
            <a:lstStyle/>
            <a:p>
              <a:r>
                <a:rPr lang="en-US" dirty="0" smtClean="0"/>
                <a:t>Project budgets…</a:t>
              </a:r>
            </a:p>
          </p:txBody>
        </p:sp>
      </p:grpSp>
      <p:cxnSp>
        <p:nvCxnSpPr>
          <p:cNvPr id="18" name="Gerade Verbindung 17"/>
          <p:cNvCxnSpPr/>
          <p:nvPr/>
        </p:nvCxnSpPr>
        <p:spPr>
          <a:xfrm>
            <a:off x="3491880" y="764704"/>
            <a:ext cx="5544616" cy="0"/>
          </a:xfrm>
          <a:prstGeom prst="line">
            <a:avLst/>
          </a:prstGeom>
        </p:spPr>
        <p:style>
          <a:lnRef idx="1">
            <a:schemeClr val="accent1"/>
          </a:lnRef>
          <a:fillRef idx="0">
            <a:schemeClr val="accent1"/>
          </a:fillRef>
          <a:effectRef idx="0">
            <a:schemeClr val="accent1"/>
          </a:effectRef>
          <a:fontRef idx="minor">
            <a:schemeClr val="tx1"/>
          </a:fontRef>
        </p:style>
      </p:cxnSp>
      <p:pic>
        <p:nvPicPr>
          <p:cNvPr id="6146" name="Picture 2"/>
          <p:cNvPicPr>
            <a:picLocks noChangeAspect="1" noChangeArrowheads="1"/>
          </p:cNvPicPr>
          <p:nvPr/>
        </p:nvPicPr>
        <p:blipFill>
          <a:blip r:embed="rId2" cstate="print">
            <a:lum bright="10000" contrast="54000"/>
          </a:blip>
          <a:srcRect/>
          <a:stretch>
            <a:fillRect/>
          </a:stretch>
        </p:blipFill>
        <p:spPr bwMode="auto">
          <a:xfrm>
            <a:off x="5652120" y="3573016"/>
            <a:ext cx="1152128" cy="2046467"/>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lum bright="26000" contrast="34000"/>
          </a:blip>
          <a:srcRect/>
          <a:stretch>
            <a:fillRect/>
          </a:stretch>
        </p:blipFill>
        <p:spPr bwMode="auto">
          <a:xfrm>
            <a:off x="127000" y="247390"/>
            <a:ext cx="3292871" cy="238952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D7AFE4E1-77DA-40E8-BBD8-37FB6D85F98C}" type="slidenum">
              <a:rPr lang="de-DE" smtClean="0"/>
              <a:pPr/>
              <a:t>26</a:t>
            </a:fld>
            <a:endParaRPr lang="de-DE" dirty="0"/>
          </a:p>
        </p:txBody>
      </p:sp>
      <p:pic>
        <p:nvPicPr>
          <p:cNvPr id="5" name="125-compact-final.wmv">
            <a:hlinkClick r:id="" action="ppaction://media"/>
          </p:cNvPr>
          <p:cNvPicPr>
            <a:picLocks noRot="1" noChangeAspect="1"/>
          </p:cNvPicPr>
          <p:nvPr>
            <a:videoFile r:link="rId1"/>
          </p:nvPr>
        </p:nvPicPr>
        <p:blipFill>
          <a:blip r:embed="rId4" cstate="print"/>
          <a:stretch>
            <a:fillRect/>
          </a:stretch>
        </p:blipFill>
        <p:spPr>
          <a:xfrm>
            <a:off x="3203848" y="4077072"/>
            <a:ext cx="3024336" cy="2268252"/>
          </a:xfrm>
          <a:prstGeom prst="rect">
            <a:avLst/>
          </a:prstGeom>
        </p:spPr>
      </p:pic>
      <p:pic>
        <p:nvPicPr>
          <p:cNvPr id="6" name="Grafik 5" descr="IMG_7437.jpg"/>
          <p:cNvPicPr>
            <a:picLocks noChangeAspect="1"/>
          </p:cNvPicPr>
          <p:nvPr/>
        </p:nvPicPr>
        <p:blipFill>
          <a:blip r:embed="rId5" cstate="print"/>
          <a:srcRect t="10256" r="2564" b="11111"/>
          <a:stretch>
            <a:fillRect/>
          </a:stretch>
        </p:blipFill>
        <p:spPr>
          <a:xfrm>
            <a:off x="5937022" y="1646070"/>
            <a:ext cx="2739434" cy="1658078"/>
          </a:xfrm>
          <a:prstGeom prst="rect">
            <a:avLst/>
          </a:prstGeom>
        </p:spPr>
      </p:pic>
      <p:pic>
        <p:nvPicPr>
          <p:cNvPr id="1026" name="Picture 2" descr="C:\Users\Klaus\Documents\00sync_desktop_notebook\00projekte\_UG\2017_sdw\Bilder\bonn shutter\125-gemini\125-gemini_assembley-w800.jpg"/>
          <p:cNvPicPr>
            <a:picLocks noChangeAspect="1" noChangeArrowheads="1"/>
          </p:cNvPicPr>
          <p:nvPr/>
        </p:nvPicPr>
        <p:blipFill>
          <a:blip r:embed="rId6" cstate="print"/>
          <a:srcRect t="36666" r="16230" b="4965"/>
          <a:stretch>
            <a:fillRect/>
          </a:stretch>
        </p:blipFill>
        <p:spPr bwMode="auto">
          <a:xfrm>
            <a:off x="395536" y="1621352"/>
            <a:ext cx="3096344" cy="1682796"/>
          </a:xfrm>
          <a:prstGeom prst="rect">
            <a:avLst/>
          </a:prstGeom>
          <a:noFill/>
        </p:spPr>
      </p:pic>
      <p:sp>
        <p:nvSpPr>
          <p:cNvPr id="8" name="Textfeld 7"/>
          <p:cNvSpPr txBox="1"/>
          <p:nvPr/>
        </p:nvSpPr>
        <p:spPr>
          <a:xfrm>
            <a:off x="984907" y="1124744"/>
            <a:ext cx="2272738" cy="523220"/>
          </a:xfrm>
          <a:prstGeom prst="rect">
            <a:avLst/>
          </a:prstGeom>
          <a:noFill/>
        </p:spPr>
        <p:txBody>
          <a:bodyPr wrap="none" rtlCol="0">
            <a:spAutoFit/>
          </a:bodyPr>
          <a:lstStyle/>
          <a:p>
            <a:pPr algn="ctr"/>
            <a:r>
              <a:rPr lang="en-US" sz="1600" dirty="0" smtClean="0"/>
              <a:t>125mm </a:t>
            </a:r>
            <a:r>
              <a:rPr lang="en-US" sz="1600" b="1" dirty="0" smtClean="0"/>
              <a:t>standard</a:t>
            </a:r>
            <a:r>
              <a:rPr lang="en-US" sz="1600" dirty="0" smtClean="0"/>
              <a:t> shutter</a:t>
            </a:r>
          </a:p>
          <a:p>
            <a:pPr algn="ctr"/>
            <a:r>
              <a:rPr lang="de-DE" sz="1200" b="1" dirty="0" smtClean="0"/>
              <a:t>464mm</a:t>
            </a:r>
            <a:r>
              <a:rPr lang="de-DE" sz="1200" dirty="0" smtClean="0"/>
              <a:t> x 205mm x 22mm</a:t>
            </a:r>
            <a:endParaRPr lang="en-US" sz="1200" dirty="0"/>
          </a:p>
        </p:txBody>
      </p:sp>
      <p:sp>
        <p:nvSpPr>
          <p:cNvPr id="9" name="Textfeld 8"/>
          <p:cNvSpPr txBox="1"/>
          <p:nvPr/>
        </p:nvSpPr>
        <p:spPr>
          <a:xfrm>
            <a:off x="6026686" y="1124744"/>
            <a:ext cx="2251258" cy="523220"/>
          </a:xfrm>
          <a:prstGeom prst="rect">
            <a:avLst/>
          </a:prstGeom>
          <a:noFill/>
        </p:spPr>
        <p:txBody>
          <a:bodyPr wrap="none" rtlCol="0">
            <a:spAutoFit/>
          </a:bodyPr>
          <a:lstStyle/>
          <a:p>
            <a:pPr algn="ctr"/>
            <a:r>
              <a:rPr lang="en-US" sz="1600" dirty="0" smtClean="0"/>
              <a:t>125mm </a:t>
            </a:r>
            <a:r>
              <a:rPr lang="en-US" sz="1600" b="1" dirty="0" smtClean="0"/>
              <a:t>compact</a:t>
            </a:r>
            <a:r>
              <a:rPr lang="en-US" sz="1600" dirty="0" smtClean="0"/>
              <a:t> shutter</a:t>
            </a:r>
          </a:p>
          <a:p>
            <a:pPr algn="ctr"/>
            <a:r>
              <a:rPr lang="de-DE" sz="1200" dirty="0" smtClean="0"/>
              <a:t>284mm x 220mm x </a:t>
            </a:r>
            <a:r>
              <a:rPr lang="de-DE" sz="1200" b="1" dirty="0" smtClean="0"/>
              <a:t>30mm</a:t>
            </a:r>
            <a:endParaRPr lang="en-US" sz="1200" b="1" dirty="0"/>
          </a:p>
        </p:txBody>
      </p:sp>
      <p:sp>
        <p:nvSpPr>
          <p:cNvPr id="16" name="Textfeld 15"/>
          <p:cNvSpPr txBox="1"/>
          <p:nvPr/>
        </p:nvSpPr>
        <p:spPr>
          <a:xfrm>
            <a:off x="827584" y="4203085"/>
            <a:ext cx="2160240" cy="954107"/>
          </a:xfrm>
          <a:prstGeom prst="rect">
            <a:avLst/>
          </a:prstGeom>
          <a:noFill/>
        </p:spPr>
        <p:txBody>
          <a:bodyPr wrap="square" rtlCol="0">
            <a:spAutoFit/>
          </a:bodyPr>
          <a:lstStyle/>
          <a:p>
            <a:pPr algn="ctr"/>
            <a:r>
              <a:rPr lang="en-US" sz="1400" b="1" dirty="0" smtClean="0"/>
              <a:t>Divided blades</a:t>
            </a:r>
          </a:p>
          <a:p>
            <a:pPr algn="ctr"/>
            <a:endParaRPr lang="en-US" sz="1400" dirty="0" smtClean="0"/>
          </a:p>
          <a:p>
            <a:pPr algn="ctr"/>
            <a:r>
              <a:rPr lang="en-US" sz="1400" dirty="0" smtClean="0"/>
              <a:t>Segments are mechanically</a:t>
            </a:r>
          </a:p>
          <a:p>
            <a:pPr algn="ctr"/>
            <a:r>
              <a:rPr lang="en-US" sz="1400" dirty="0" smtClean="0"/>
              <a:t> coupled.</a:t>
            </a:r>
            <a:endParaRPr lang="en-US" sz="1400" dirty="0"/>
          </a:p>
        </p:txBody>
      </p:sp>
      <p:cxnSp>
        <p:nvCxnSpPr>
          <p:cNvPr id="18" name="Gerade Verbindung 17"/>
          <p:cNvCxnSpPr/>
          <p:nvPr/>
        </p:nvCxnSpPr>
        <p:spPr>
          <a:xfrm>
            <a:off x="467544" y="764704"/>
            <a:ext cx="79208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p:nvCxnSpPr>
        <p:spPr>
          <a:xfrm>
            <a:off x="251520" y="3717032"/>
            <a:ext cx="864096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0" name="Gruppieren 19"/>
          <p:cNvGrpSpPr/>
          <p:nvPr/>
        </p:nvGrpSpPr>
        <p:grpSpPr>
          <a:xfrm>
            <a:off x="2339752" y="0"/>
            <a:ext cx="4536504" cy="650305"/>
            <a:chOff x="2699792" y="0"/>
            <a:chExt cx="4536504" cy="650305"/>
          </a:xfrm>
        </p:grpSpPr>
        <p:sp>
          <p:nvSpPr>
            <p:cNvPr id="3" name="Rechteck 2"/>
            <p:cNvSpPr/>
            <p:nvPr/>
          </p:nvSpPr>
          <p:spPr>
            <a:xfrm>
              <a:off x="2699792" y="188640"/>
              <a:ext cx="3488071" cy="461665"/>
            </a:xfrm>
            <a:prstGeom prst="rect">
              <a:avLst/>
            </a:prstGeom>
          </p:spPr>
          <p:txBody>
            <a:bodyPr wrap="none">
              <a:spAutoFit/>
            </a:bodyPr>
            <a:lstStyle/>
            <a:p>
              <a:pPr algn="ctr"/>
              <a:r>
                <a:rPr lang="en-US" sz="2400" dirty="0" smtClean="0">
                  <a:solidFill>
                    <a:srgbClr val="0070C0"/>
                  </a:solidFill>
                </a:rPr>
                <a:t>“Can you make it bigger?” </a:t>
              </a:r>
            </a:p>
          </p:txBody>
        </p:sp>
        <p:sp>
          <p:nvSpPr>
            <p:cNvPr id="17" name="Rechteck 16"/>
            <p:cNvSpPr/>
            <p:nvPr/>
          </p:nvSpPr>
          <p:spPr>
            <a:xfrm>
              <a:off x="5923116" y="0"/>
              <a:ext cx="1313180" cy="461665"/>
            </a:xfrm>
            <a:prstGeom prst="rect">
              <a:avLst/>
            </a:prstGeom>
          </p:spPr>
          <p:txBody>
            <a:bodyPr wrap="none">
              <a:spAutoFit/>
            </a:bodyPr>
            <a:lstStyle/>
            <a:p>
              <a:pPr algn="ctr"/>
              <a:r>
                <a:rPr lang="en-US" sz="2400" u="sng" dirty="0" smtClean="0">
                  <a:solidFill>
                    <a:srgbClr val="0070C0"/>
                  </a:solidFill>
                  <a:latin typeface="MV Boli" pitchFamily="2" charset="0"/>
                  <a:cs typeface="MV Boli" pitchFamily="2" charset="0"/>
                </a:rPr>
                <a:t>smaller </a:t>
              </a:r>
            </a:p>
          </p:txBody>
        </p:sp>
      </p:grpSp>
      <p:cxnSp>
        <p:nvCxnSpPr>
          <p:cNvPr id="21" name="Gerade Verbindung 20"/>
          <p:cNvCxnSpPr/>
          <p:nvPr/>
        </p:nvCxnSpPr>
        <p:spPr>
          <a:xfrm flipV="1">
            <a:off x="4499992" y="332656"/>
            <a:ext cx="936104" cy="28803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3075" name="Picture 3"/>
          <p:cNvPicPr>
            <a:picLocks noChangeAspect="1" noChangeArrowheads="1"/>
          </p:cNvPicPr>
          <p:nvPr/>
        </p:nvPicPr>
        <p:blipFill>
          <a:blip r:embed="rId7" cstate="print">
            <a:lum bright="24000" contrast="31000"/>
          </a:blip>
          <a:srcRect r="20147"/>
          <a:stretch>
            <a:fillRect/>
          </a:stretch>
        </p:blipFill>
        <p:spPr bwMode="auto">
          <a:xfrm>
            <a:off x="3563888" y="1647964"/>
            <a:ext cx="2304256" cy="162213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20000">
                <p:cTn id="7" fill="remove"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D7AFE4E1-77DA-40E8-BBD8-37FB6D85F98C}" type="slidenum">
              <a:rPr lang="de-DE" smtClean="0"/>
              <a:pPr/>
              <a:t>27</a:t>
            </a:fld>
            <a:endParaRPr lang="de-DE"/>
          </a:p>
        </p:txBody>
      </p:sp>
      <p:sp>
        <p:nvSpPr>
          <p:cNvPr id="3" name="Textfeld 2"/>
          <p:cNvSpPr txBox="1"/>
          <p:nvPr/>
        </p:nvSpPr>
        <p:spPr>
          <a:xfrm>
            <a:off x="3647791" y="116632"/>
            <a:ext cx="2680542" cy="461665"/>
          </a:xfrm>
          <a:prstGeom prst="rect">
            <a:avLst/>
          </a:prstGeom>
          <a:noFill/>
        </p:spPr>
        <p:txBody>
          <a:bodyPr wrap="none" rtlCol="0">
            <a:spAutoFit/>
          </a:bodyPr>
          <a:lstStyle/>
          <a:p>
            <a:pPr algn="ctr"/>
            <a:r>
              <a:rPr lang="en-US" sz="2400" dirty="0" smtClean="0">
                <a:solidFill>
                  <a:schemeClr val="tx2">
                    <a:lumMod val="60000"/>
                    <a:lumOff val="40000"/>
                  </a:schemeClr>
                </a:solidFill>
              </a:rPr>
              <a:t>No </a:t>
            </a:r>
            <a:r>
              <a:rPr lang="en-US" sz="2400" b="1" dirty="0" smtClean="0">
                <a:solidFill>
                  <a:schemeClr val="tx2">
                    <a:lumMod val="60000"/>
                    <a:lumOff val="40000"/>
                  </a:schemeClr>
                </a:solidFill>
              </a:rPr>
              <a:t>space</a:t>
            </a:r>
            <a:r>
              <a:rPr lang="en-US" sz="2400" dirty="0" smtClean="0">
                <a:solidFill>
                  <a:schemeClr val="tx2">
                    <a:lumMod val="60000"/>
                    <a:lumOff val="40000"/>
                  </a:schemeClr>
                </a:solidFill>
              </a:rPr>
              <a:t> (but </a:t>
            </a:r>
            <a:r>
              <a:rPr lang="en-US" sz="2400" b="1" dirty="0" smtClean="0">
                <a:solidFill>
                  <a:schemeClr val="tx2">
                    <a:lumMod val="60000"/>
                    <a:lumOff val="40000"/>
                  </a:schemeClr>
                </a:solidFill>
              </a:rPr>
              <a:t>time</a:t>
            </a:r>
            <a:r>
              <a:rPr lang="en-US" sz="2400" dirty="0" smtClean="0">
                <a:solidFill>
                  <a:schemeClr val="tx2">
                    <a:lumMod val="60000"/>
                    <a:lumOff val="40000"/>
                  </a:schemeClr>
                </a:solidFill>
              </a:rPr>
              <a:t>)</a:t>
            </a:r>
            <a:endParaRPr lang="en-US" sz="2400" dirty="0">
              <a:solidFill>
                <a:schemeClr val="tx2">
                  <a:lumMod val="60000"/>
                  <a:lumOff val="40000"/>
                </a:schemeClr>
              </a:solidFill>
            </a:endParaRPr>
          </a:p>
        </p:txBody>
      </p:sp>
      <p:sp>
        <p:nvSpPr>
          <p:cNvPr id="4" name="Textfeld 3"/>
          <p:cNvSpPr txBox="1"/>
          <p:nvPr/>
        </p:nvSpPr>
        <p:spPr>
          <a:xfrm>
            <a:off x="2843808" y="764704"/>
            <a:ext cx="4320480" cy="338554"/>
          </a:xfrm>
          <a:prstGeom prst="rect">
            <a:avLst/>
          </a:prstGeom>
          <a:noFill/>
        </p:spPr>
        <p:txBody>
          <a:bodyPr wrap="square" rtlCol="0">
            <a:spAutoFit/>
          </a:bodyPr>
          <a:lstStyle/>
          <a:p>
            <a:r>
              <a:rPr lang="en-US" sz="1600" dirty="0" err="1" smtClean="0"/>
              <a:t>PFS@Subaru</a:t>
            </a:r>
            <a:r>
              <a:rPr lang="en-US" sz="1600" dirty="0" smtClean="0"/>
              <a:t>, four spectrograph units, 2400 fibers</a:t>
            </a:r>
            <a:endParaRPr lang="en-US" sz="1600" dirty="0"/>
          </a:p>
        </p:txBody>
      </p:sp>
      <p:pic>
        <p:nvPicPr>
          <p:cNvPr id="5" name="pfs.wmv">
            <a:hlinkClick r:id="" action="ppaction://media"/>
          </p:cNvPr>
          <p:cNvPicPr>
            <a:picLocks noRot="1" noChangeAspect="1"/>
          </p:cNvPicPr>
          <p:nvPr>
            <a:videoFile r:link="rId1"/>
          </p:nvPr>
        </p:nvPicPr>
        <p:blipFill>
          <a:blip r:embed="rId4" cstate="print"/>
          <a:stretch>
            <a:fillRect/>
          </a:stretch>
        </p:blipFill>
        <p:spPr>
          <a:xfrm>
            <a:off x="5004048" y="3573016"/>
            <a:ext cx="3504389" cy="2628292"/>
          </a:xfrm>
          <a:prstGeom prst="rect">
            <a:avLst/>
          </a:prstGeom>
        </p:spPr>
      </p:pic>
      <p:sp>
        <p:nvSpPr>
          <p:cNvPr id="6" name="Rechteck 5"/>
          <p:cNvSpPr/>
          <p:nvPr/>
        </p:nvSpPr>
        <p:spPr>
          <a:xfrm>
            <a:off x="395536" y="4005064"/>
            <a:ext cx="3043397" cy="276999"/>
          </a:xfrm>
          <a:prstGeom prst="rect">
            <a:avLst/>
          </a:prstGeom>
        </p:spPr>
        <p:txBody>
          <a:bodyPr wrap="none">
            <a:spAutoFit/>
          </a:bodyPr>
          <a:lstStyle/>
          <a:p>
            <a:r>
              <a:rPr lang="en-US" sz="1200" dirty="0" smtClean="0"/>
              <a:t>http://pfs.ipmu.jp/images/Spectrograph3.png</a:t>
            </a:r>
            <a:endParaRPr lang="en-US" sz="1200" dirty="0"/>
          </a:p>
        </p:txBody>
      </p:sp>
      <p:pic>
        <p:nvPicPr>
          <p:cNvPr id="48129" name="Picture 1" descr="C:\Users\Klaus\Documents\00sync_desktop_notebook\00projekte\_UG\2017_sdw\Bilder\bonn shutter\PFS\Spectrograph3.png"/>
          <p:cNvPicPr>
            <a:picLocks noChangeAspect="1" noChangeArrowheads="1"/>
          </p:cNvPicPr>
          <p:nvPr/>
        </p:nvPicPr>
        <p:blipFill>
          <a:blip r:embed="rId5" cstate="print"/>
          <a:srcRect/>
          <a:stretch>
            <a:fillRect/>
          </a:stretch>
        </p:blipFill>
        <p:spPr bwMode="auto">
          <a:xfrm>
            <a:off x="395536" y="1340768"/>
            <a:ext cx="3034668" cy="2681076"/>
          </a:xfrm>
          <a:prstGeom prst="rect">
            <a:avLst/>
          </a:prstGeom>
          <a:noFill/>
        </p:spPr>
      </p:pic>
      <p:pic>
        <p:nvPicPr>
          <p:cNvPr id="48130" name="Picture 2" descr="C:\Users\Klaus\Documents\00sync_desktop_notebook\00projekte\_UG\2017_sdw\Bilder\bonn shutter\PFS\P2267053.jpg"/>
          <p:cNvPicPr>
            <a:picLocks noChangeAspect="1" noChangeArrowheads="1"/>
          </p:cNvPicPr>
          <p:nvPr/>
        </p:nvPicPr>
        <p:blipFill>
          <a:blip r:embed="rId6" cstate="print"/>
          <a:srcRect b="8556"/>
          <a:stretch>
            <a:fillRect/>
          </a:stretch>
        </p:blipFill>
        <p:spPr bwMode="auto">
          <a:xfrm>
            <a:off x="827584" y="4581128"/>
            <a:ext cx="2232248" cy="1531302"/>
          </a:xfrm>
          <a:prstGeom prst="rect">
            <a:avLst/>
          </a:prstGeom>
          <a:noFill/>
        </p:spPr>
      </p:pic>
      <p:cxnSp>
        <p:nvCxnSpPr>
          <p:cNvPr id="10" name="Gerade Verbindung mit Pfeil 9"/>
          <p:cNvCxnSpPr/>
          <p:nvPr/>
        </p:nvCxnSpPr>
        <p:spPr>
          <a:xfrm flipV="1">
            <a:off x="1259632" y="2204864"/>
            <a:ext cx="504056" cy="25922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p:nvPr/>
        </p:nvCxnSpPr>
        <p:spPr>
          <a:xfrm flipH="1" flipV="1">
            <a:off x="1907704" y="2636912"/>
            <a:ext cx="576064" cy="23042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feld 13"/>
          <p:cNvSpPr txBox="1"/>
          <p:nvPr/>
        </p:nvSpPr>
        <p:spPr>
          <a:xfrm>
            <a:off x="323528" y="5104318"/>
            <a:ext cx="522900" cy="523220"/>
          </a:xfrm>
          <a:prstGeom prst="rect">
            <a:avLst/>
          </a:prstGeom>
          <a:noFill/>
        </p:spPr>
        <p:txBody>
          <a:bodyPr wrap="none" rtlCol="0">
            <a:spAutoFit/>
          </a:bodyPr>
          <a:lstStyle/>
          <a:p>
            <a:r>
              <a:rPr lang="en-US" sz="2800" dirty="0" smtClean="0"/>
              <a:t>4x</a:t>
            </a:r>
            <a:endParaRPr lang="en-US" sz="2800" dirty="0"/>
          </a:p>
        </p:txBody>
      </p:sp>
      <p:pic>
        <p:nvPicPr>
          <p:cNvPr id="48131" name="Picture 3" descr="C:\Users\Klaus\Documents\00sync_desktop_notebook\00projekte\_UG\2017_sdw\Bilder\bonn shutter\PFS\400_black_and_white.jpg"/>
          <p:cNvPicPr>
            <a:picLocks noChangeAspect="1" noChangeArrowheads="1"/>
          </p:cNvPicPr>
          <p:nvPr/>
        </p:nvPicPr>
        <p:blipFill>
          <a:blip r:embed="rId7" cstate="print"/>
          <a:srcRect/>
          <a:stretch>
            <a:fillRect/>
          </a:stretch>
        </p:blipFill>
        <p:spPr bwMode="auto">
          <a:xfrm>
            <a:off x="5004048" y="1484784"/>
            <a:ext cx="3456384" cy="1805028"/>
          </a:xfrm>
          <a:prstGeom prst="rect">
            <a:avLst/>
          </a:prstGeom>
          <a:noFill/>
        </p:spPr>
      </p:pic>
      <p:sp>
        <p:nvSpPr>
          <p:cNvPr id="18" name="Textfeld 17"/>
          <p:cNvSpPr txBox="1"/>
          <p:nvPr/>
        </p:nvSpPr>
        <p:spPr>
          <a:xfrm>
            <a:off x="3347864" y="1916832"/>
            <a:ext cx="1584176" cy="1169551"/>
          </a:xfrm>
          <a:prstGeom prst="rect">
            <a:avLst/>
          </a:prstGeom>
          <a:noFill/>
        </p:spPr>
        <p:txBody>
          <a:bodyPr wrap="square" rtlCol="0">
            <a:spAutoFit/>
          </a:bodyPr>
          <a:lstStyle/>
          <a:p>
            <a:pPr algn="r"/>
            <a:r>
              <a:rPr lang="en-US" sz="1400" dirty="0" smtClean="0"/>
              <a:t>Black and white:</a:t>
            </a:r>
          </a:p>
          <a:p>
            <a:pPr algn="r"/>
            <a:endParaRPr lang="en-US" sz="1400" dirty="0" smtClean="0"/>
          </a:p>
          <a:p>
            <a:pPr algn="r"/>
            <a:r>
              <a:rPr lang="en-US" sz="1400" dirty="0" smtClean="0"/>
              <a:t>Blade front side reflective for fiber back-illumination</a:t>
            </a:r>
            <a:endParaRPr lang="en-US" sz="1400" dirty="0"/>
          </a:p>
        </p:txBody>
      </p:sp>
      <p:sp>
        <p:nvSpPr>
          <p:cNvPr id="22" name="Textfeld 21"/>
          <p:cNvSpPr txBox="1"/>
          <p:nvPr/>
        </p:nvSpPr>
        <p:spPr>
          <a:xfrm>
            <a:off x="897060" y="6112430"/>
            <a:ext cx="2162772" cy="276999"/>
          </a:xfrm>
          <a:prstGeom prst="rect">
            <a:avLst/>
          </a:prstGeom>
          <a:noFill/>
        </p:spPr>
        <p:txBody>
          <a:bodyPr wrap="none" rtlCol="0">
            <a:spAutoFit/>
          </a:bodyPr>
          <a:lstStyle/>
          <a:p>
            <a:r>
              <a:rPr lang="en-US" sz="1200" dirty="0" smtClean="0"/>
              <a:t>400x400mm</a:t>
            </a:r>
            <a:r>
              <a:rPr lang="en-US" sz="1200" baseline="30000" dirty="0" smtClean="0"/>
              <a:t>2</a:t>
            </a:r>
            <a:r>
              <a:rPr lang="en-US" sz="1200" dirty="0" smtClean="0"/>
              <a:t> and 300x300mm</a:t>
            </a:r>
            <a:r>
              <a:rPr lang="en-US" sz="1200" baseline="30000" dirty="0" smtClean="0"/>
              <a:t>2</a:t>
            </a:r>
            <a:endParaRPr lang="en-US" sz="1200" baseline="30000" dirty="0"/>
          </a:p>
        </p:txBody>
      </p:sp>
      <p:cxnSp>
        <p:nvCxnSpPr>
          <p:cNvPr id="24" name="Gerade Verbindung 23"/>
          <p:cNvCxnSpPr/>
          <p:nvPr/>
        </p:nvCxnSpPr>
        <p:spPr>
          <a:xfrm>
            <a:off x="3491880" y="1484784"/>
            <a:ext cx="0" cy="44644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Gerade Verbindung 25"/>
          <p:cNvCxnSpPr/>
          <p:nvPr/>
        </p:nvCxnSpPr>
        <p:spPr>
          <a:xfrm>
            <a:off x="1619672" y="692696"/>
            <a:ext cx="6912768"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feld 18"/>
          <p:cNvSpPr txBox="1"/>
          <p:nvPr/>
        </p:nvSpPr>
        <p:spPr>
          <a:xfrm>
            <a:off x="179512" y="3085740"/>
            <a:ext cx="522900" cy="523220"/>
          </a:xfrm>
          <a:prstGeom prst="rect">
            <a:avLst/>
          </a:prstGeom>
          <a:noFill/>
        </p:spPr>
        <p:txBody>
          <a:bodyPr wrap="none" rtlCol="0">
            <a:spAutoFit/>
          </a:bodyPr>
          <a:lstStyle/>
          <a:p>
            <a:r>
              <a:rPr lang="en-US" sz="2800" dirty="0" smtClean="0"/>
              <a:t>4x</a:t>
            </a:r>
            <a:endParaRPr lang="en-US" sz="2800" dirty="0"/>
          </a:p>
        </p:txBody>
      </p:sp>
      <p:sp>
        <p:nvSpPr>
          <p:cNvPr id="28" name="Rechteck 27"/>
          <p:cNvSpPr/>
          <p:nvPr/>
        </p:nvSpPr>
        <p:spPr>
          <a:xfrm>
            <a:off x="3563888" y="4221088"/>
            <a:ext cx="1215333" cy="646331"/>
          </a:xfrm>
          <a:prstGeom prst="rect">
            <a:avLst/>
          </a:prstGeom>
        </p:spPr>
        <p:txBody>
          <a:bodyPr wrap="none">
            <a:spAutoFit/>
          </a:bodyPr>
          <a:lstStyle/>
          <a:p>
            <a:r>
              <a:rPr lang="en-US" dirty="0" smtClean="0"/>
              <a:t>Waving for</a:t>
            </a:r>
          </a:p>
          <a:p>
            <a:r>
              <a:rPr lang="en-US" dirty="0" smtClean="0"/>
              <a:t> good-bye.</a:t>
            </a:r>
            <a:endParaRPr lang="en-US" dirty="0"/>
          </a:p>
        </p:txBody>
      </p:sp>
      <p:pic>
        <p:nvPicPr>
          <p:cNvPr id="20" name="Picture 2"/>
          <p:cNvPicPr>
            <a:picLocks noChangeAspect="1" noChangeArrowheads="1"/>
          </p:cNvPicPr>
          <p:nvPr/>
        </p:nvPicPr>
        <p:blipFill>
          <a:blip r:embed="rId8" cstate="print">
            <a:lum bright="23000" contrast="54000"/>
          </a:blip>
          <a:srcRect/>
          <a:stretch>
            <a:fillRect/>
          </a:stretch>
        </p:blipFill>
        <p:spPr bwMode="auto">
          <a:xfrm>
            <a:off x="323528" y="188641"/>
            <a:ext cx="1584642" cy="122413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2" presetClass="mediacall" presetSubtype="0" fill="hold" nodeType="withEffect">
                                  <p:stCondLst>
                                    <p:cond delay="0"/>
                                  </p:stCondLst>
                                  <p:childTnLst>
                                    <p:cmd type="call" cmd="togglePause">
                                      <p:cBhvr>
                                        <p:cTn id="8" dur="1" fill="hold"/>
                                        <p:tgtEl>
                                          <p:spTgt spid="5"/>
                                        </p:tgtEl>
                                      </p:cBhvr>
                                    </p:cmd>
                                  </p:childTnLst>
                                </p:cTn>
                              </p:par>
                            </p:childTnLst>
                          </p:cTn>
                        </p:par>
                      </p:childTnLst>
                    </p:cTn>
                  </p:par>
                </p:childTnLst>
              </p:cTn>
              <p:nextCondLst>
                <p:cond evt="onClick" delay="0">
                  <p:tgtEl>
                    <p:spTgt spid="5"/>
                  </p:tgtEl>
                </p:cond>
              </p:nextCondLst>
            </p:seq>
            <p:video>
              <p:cMediaNode>
                <p:cTn id="9" fill="hold" display="0">
                  <p:stCondLst>
                    <p:cond delay="indefinite"/>
                  </p:stCondLst>
                  <p:endCondLst>
                    <p:cond evt="onNext" delay="0">
                      <p:tgtEl>
                        <p:sldTgt/>
                      </p:tgtEl>
                    </p:cond>
                    <p:cond evt="onPrev" delay="0">
                      <p:tgtEl>
                        <p:sldTgt/>
                      </p:tgtEl>
                    </p:cond>
                  </p:endCondLst>
                </p:cTn>
                <p:tgtEl>
                  <p:spTgt spid="5"/>
                </p:tgtEl>
              </p:cMediaNode>
            </p:video>
          </p:childTnLst>
        </p:cTn>
      </p:par>
    </p:tnLst>
    <p:bldLst>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D7AFE4E1-77DA-40E8-BBD8-37FB6D85F98C}" type="slidenum">
              <a:rPr lang="de-DE" smtClean="0"/>
              <a:pPr/>
              <a:t>28</a:t>
            </a:fld>
            <a:endParaRPr lang="de-DE"/>
          </a:p>
        </p:txBody>
      </p:sp>
      <p:sp>
        <p:nvSpPr>
          <p:cNvPr id="3" name="Textfeld 2"/>
          <p:cNvSpPr txBox="1"/>
          <p:nvPr/>
        </p:nvSpPr>
        <p:spPr>
          <a:xfrm>
            <a:off x="2287892" y="188640"/>
            <a:ext cx="5020412" cy="461665"/>
          </a:xfrm>
          <a:prstGeom prst="rect">
            <a:avLst/>
          </a:prstGeom>
          <a:noFill/>
        </p:spPr>
        <p:txBody>
          <a:bodyPr wrap="none" rtlCol="0">
            <a:spAutoFit/>
          </a:bodyPr>
          <a:lstStyle/>
          <a:p>
            <a:pPr algn="ctr"/>
            <a:r>
              <a:rPr lang="en-US" sz="2400" dirty="0" smtClean="0">
                <a:solidFill>
                  <a:srgbClr val="0070C0"/>
                </a:solidFill>
              </a:rPr>
              <a:t>A Shutter cannot hold a cryostat but…</a:t>
            </a:r>
          </a:p>
        </p:txBody>
      </p:sp>
      <p:pic>
        <p:nvPicPr>
          <p:cNvPr id="46081" name="Picture 1" descr="C:\Users\Klaus\Documents\00sync_desktop_notebook\00projekte\_UG\website\2017 neue Webseite\accessories\accessories bilder\Tubitak Montage 4-w800.jpg"/>
          <p:cNvPicPr>
            <a:picLocks noChangeAspect="1" noChangeArrowheads="1"/>
          </p:cNvPicPr>
          <p:nvPr/>
        </p:nvPicPr>
        <p:blipFill>
          <a:blip r:embed="rId3" cstate="print"/>
          <a:srcRect/>
          <a:stretch>
            <a:fillRect/>
          </a:stretch>
        </p:blipFill>
        <p:spPr bwMode="auto">
          <a:xfrm>
            <a:off x="395536" y="1692097"/>
            <a:ext cx="3240360" cy="2746205"/>
          </a:xfrm>
          <a:prstGeom prst="rect">
            <a:avLst/>
          </a:prstGeom>
          <a:noFill/>
        </p:spPr>
      </p:pic>
      <p:pic>
        <p:nvPicPr>
          <p:cNvPr id="46082" name="Picture 2" descr="C:\Users\Klaus\Documents\00sync_desktop_notebook\00projekte\_UG\website\2017 neue Webseite\accessories\accessories bilder\esa-tbt-80.jpg"/>
          <p:cNvPicPr>
            <a:picLocks noChangeAspect="1" noChangeArrowheads="1"/>
          </p:cNvPicPr>
          <p:nvPr/>
        </p:nvPicPr>
        <p:blipFill>
          <a:blip r:embed="rId4" cstate="print"/>
          <a:srcRect/>
          <a:stretch>
            <a:fillRect/>
          </a:stretch>
        </p:blipFill>
        <p:spPr bwMode="auto">
          <a:xfrm>
            <a:off x="4067944" y="1692097"/>
            <a:ext cx="4562139" cy="2746622"/>
          </a:xfrm>
          <a:prstGeom prst="rect">
            <a:avLst/>
          </a:prstGeom>
          <a:noFill/>
        </p:spPr>
      </p:pic>
      <p:sp>
        <p:nvSpPr>
          <p:cNvPr id="6" name="Textfeld 5"/>
          <p:cNvSpPr txBox="1"/>
          <p:nvPr/>
        </p:nvSpPr>
        <p:spPr>
          <a:xfrm>
            <a:off x="395536" y="4644425"/>
            <a:ext cx="3384376" cy="738664"/>
          </a:xfrm>
          <a:prstGeom prst="rect">
            <a:avLst/>
          </a:prstGeom>
          <a:noFill/>
        </p:spPr>
        <p:txBody>
          <a:bodyPr wrap="square" rtlCol="0">
            <a:spAutoFit/>
          </a:bodyPr>
          <a:lstStyle/>
          <a:p>
            <a:r>
              <a:rPr lang="en-US" sz="1400" b="1" dirty="0" smtClean="0"/>
              <a:t>Closed box</a:t>
            </a:r>
            <a:r>
              <a:rPr lang="en-US" sz="1400" dirty="0" smtClean="0"/>
              <a:t>:</a:t>
            </a:r>
          </a:p>
          <a:p>
            <a:r>
              <a:rPr lang="en-US" sz="1400" dirty="0" smtClean="0"/>
              <a:t>Shutter (80mm) can be removed  independently.</a:t>
            </a:r>
            <a:endParaRPr lang="en-US" sz="1400" dirty="0"/>
          </a:p>
        </p:txBody>
      </p:sp>
      <p:sp>
        <p:nvSpPr>
          <p:cNvPr id="7" name="Textfeld 6"/>
          <p:cNvSpPr txBox="1"/>
          <p:nvPr/>
        </p:nvSpPr>
        <p:spPr>
          <a:xfrm>
            <a:off x="4067944" y="4644425"/>
            <a:ext cx="4536504" cy="523220"/>
          </a:xfrm>
          <a:prstGeom prst="rect">
            <a:avLst/>
          </a:prstGeom>
          <a:noFill/>
        </p:spPr>
        <p:txBody>
          <a:bodyPr wrap="square" rtlCol="0">
            <a:spAutoFit/>
          </a:bodyPr>
          <a:lstStyle/>
          <a:p>
            <a:r>
              <a:rPr lang="en-US" sz="1400" b="1" dirty="0" smtClean="0"/>
              <a:t>Bracket, U-shaped </a:t>
            </a:r>
            <a:r>
              <a:rPr lang="en-US" sz="1400" dirty="0" smtClean="0"/>
              <a:t>:</a:t>
            </a:r>
          </a:p>
          <a:p>
            <a:r>
              <a:rPr lang="en-US" sz="1400" dirty="0" smtClean="0"/>
              <a:t>Camera has to be detached to remove the shutter (80mm).</a:t>
            </a:r>
            <a:endParaRPr lang="en-US" sz="1400" dirty="0"/>
          </a:p>
        </p:txBody>
      </p:sp>
      <p:cxnSp>
        <p:nvCxnSpPr>
          <p:cNvPr id="9" name="Gerade Verbindung 8"/>
          <p:cNvCxnSpPr/>
          <p:nvPr/>
        </p:nvCxnSpPr>
        <p:spPr>
          <a:xfrm flipV="1">
            <a:off x="251520" y="692696"/>
            <a:ext cx="864096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4" name="Gruppieren 13"/>
          <p:cNvGrpSpPr/>
          <p:nvPr/>
        </p:nvGrpSpPr>
        <p:grpSpPr>
          <a:xfrm>
            <a:off x="179512" y="116632"/>
            <a:ext cx="1512168" cy="1556792"/>
            <a:chOff x="179512" y="116632"/>
            <a:chExt cx="1512168" cy="1556792"/>
          </a:xfrm>
        </p:grpSpPr>
        <p:pic>
          <p:nvPicPr>
            <p:cNvPr id="40962" name="Picture 2" descr="Bildergebnis für heben bilder"/>
            <p:cNvPicPr>
              <a:picLocks noChangeAspect="1" noChangeArrowheads="1"/>
            </p:cNvPicPr>
            <p:nvPr/>
          </p:nvPicPr>
          <p:blipFill>
            <a:blip r:embed="rId5" cstate="print"/>
            <a:srcRect/>
            <a:stretch>
              <a:fillRect/>
            </a:stretch>
          </p:blipFill>
          <p:spPr bwMode="auto">
            <a:xfrm>
              <a:off x="179512" y="116632"/>
              <a:ext cx="1453005" cy="1556792"/>
            </a:xfrm>
            <a:prstGeom prst="rect">
              <a:avLst/>
            </a:prstGeom>
            <a:noFill/>
          </p:spPr>
        </p:pic>
        <p:cxnSp>
          <p:nvCxnSpPr>
            <p:cNvPr id="12" name="Gerade Verbindung 11"/>
            <p:cNvCxnSpPr/>
            <p:nvPr/>
          </p:nvCxnSpPr>
          <p:spPr>
            <a:xfrm flipH="1">
              <a:off x="251520" y="404664"/>
              <a:ext cx="1440160" cy="9361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Gerade Verbindung 12"/>
            <p:cNvCxnSpPr/>
            <p:nvPr/>
          </p:nvCxnSpPr>
          <p:spPr>
            <a:xfrm>
              <a:off x="251520" y="476672"/>
              <a:ext cx="1296144" cy="9361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 name="Textfeld 15"/>
          <p:cNvSpPr txBox="1"/>
          <p:nvPr/>
        </p:nvSpPr>
        <p:spPr>
          <a:xfrm>
            <a:off x="2411760" y="5733256"/>
            <a:ext cx="3747885" cy="369332"/>
          </a:xfrm>
          <a:prstGeom prst="rect">
            <a:avLst/>
          </a:prstGeom>
          <a:noFill/>
        </p:spPr>
        <p:txBody>
          <a:bodyPr wrap="none" rtlCol="0">
            <a:spAutoFit/>
          </a:bodyPr>
          <a:lstStyle/>
          <a:p>
            <a:r>
              <a:rPr lang="en-US" dirty="0" smtClean="0"/>
              <a:t>Both mounts shield against stray light.</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D7AFE4E1-77DA-40E8-BBD8-37FB6D85F98C}" type="slidenum">
              <a:rPr lang="de-DE" smtClean="0"/>
              <a:pPr/>
              <a:t>29</a:t>
            </a:fld>
            <a:endParaRPr lang="de-DE"/>
          </a:p>
        </p:txBody>
      </p:sp>
      <p:pic>
        <p:nvPicPr>
          <p:cNvPr id="7" name="Grafik 6" descr="bonn-shutter-growth.png"/>
          <p:cNvPicPr>
            <a:picLocks noChangeAspect="1"/>
          </p:cNvPicPr>
          <p:nvPr/>
        </p:nvPicPr>
        <p:blipFill>
          <a:blip r:embed="rId3" cstate="print"/>
          <a:stretch>
            <a:fillRect/>
          </a:stretch>
        </p:blipFill>
        <p:spPr>
          <a:xfrm>
            <a:off x="251520" y="1124744"/>
            <a:ext cx="8748464" cy="5197758"/>
          </a:xfrm>
          <a:prstGeom prst="rect">
            <a:avLst/>
          </a:prstGeom>
        </p:spPr>
      </p:pic>
      <p:sp>
        <p:nvSpPr>
          <p:cNvPr id="8" name="Textfeld 7"/>
          <p:cNvSpPr txBox="1"/>
          <p:nvPr/>
        </p:nvSpPr>
        <p:spPr>
          <a:xfrm>
            <a:off x="3635896" y="260648"/>
            <a:ext cx="3276474" cy="461665"/>
          </a:xfrm>
          <a:prstGeom prst="rect">
            <a:avLst/>
          </a:prstGeom>
          <a:noFill/>
        </p:spPr>
        <p:txBody>
          <a:bodyPr wrap="none" rtlCol="0">
            <a:spAutoFit/>
          </a:bodyPr>
          <a:lstStyle/>
          <a:p>
            <a:r>
              <a:rPr lang="en-US" sz="2400" dirty="0" smtClean="0">
                <a:solidFill>
                  <a:srgbClr val="0070C0"/>
                </a:solidFill>
              </a:rPr>
              <a:t>“Can you make it bigger”</a:t>
            </a:r>
            <a:endParaRPr lang="en-US" sz="2400" dirty="0">
              <a:solidFill>
                <a:srgbClr val="0070C0"/>
              </a:solidFill>
            </a:endParaRPr>
          </a:p>
        </p:txBody>
      </p:sp>
      <p:pic>
        <p:nvPicPr>
          <p:cNvPr id="9" name="Grafik 8" descr="aries_front_image.jpg"/>
          <p:cNvPicPr>
            <a:picLocks noChangeAspect="1"/>
          </p:cNvPicPr>
          <p:nvPr/>
        </p:nvPicPr>
        <p:blipFill>
          <a:blip r:embed="rId4" cstate="print"/>
          <a:stretch>
            <a:fillRect/>
          </a:stretch>
        </p:blipFill>
        <p:spPr>
          <a:xfrm>
            <a:off x="4474932" y="5249099"/>
            <a:ext cx="766948" cy="464259"/>
          </a:xfrm>
          <a:prstGeom prst="rect">
            <a:avLst/>
          </a:prstGeom>
        </p:spPr>
      </p:pic>
      <p:pic>
        <p:nvPicPr>
          <p:cNvPr id="1026" name="Picture 2" descr="C:\Users\Klaus\Documents\00sync_desktop_notebook\00projekte\_UG\2017_sdw\Bilder\manual cover bilder\sti125_4_blade_front.jpg"/>
          <p:cNvPicPr>
            <a:picLocks noChangeAspect="1" noChangeArrowheads="1"/>
          </p:cNvPicPr>
          <p:nvPr/>
        </p:nvPicPr>
        <p:blipFill>
          <a:blip r:embed="rId5" cstate="print"/>
          <a:srcRect/>
          <a:stretch>
            <a:fillRect/>
          </a:stretch>
        </p:blipFill>
        <p:spPr bwMode="auto">
          <a:xfrm>
            <a:off x="6012160" y="5184195"/>
            <a:ext cx="792088" cy="594066"/>
          </a:xfrm>
          <a:prstGeom prst="rect">
            <a:avLst/>
          </a:prstGeom>
          <a:noFill/>
        </p:spPr>
      </p:pic>
      <p:pic>
        <p:nvPicPr>
          <p:cNvPr id="1027" name="Picture 3" descr="C:\Users\Klaus\Documents\00sync_desktop_notebook\00projekte\_UG\2017_sdw\Bilder\manual cover bilder\eso_odt125_front.jpg"/>
          <p:cNvPicPr>
            <a:picLocks noChangeAspect="1" noChangeArrowheads="1"/>
          </p:cNvPicPr>
          <p:nvPr/>
        </p:nvPicPr>
        <p:blipFill>
          <a:blip r:embed="rId6" cstate="print"/>
          <a:srcRect/>
          <a:stretch>
            <a:fillRect/>
          </a:stretch>
        </p:blipFill>
        <p:spPr bwMode="auto">
          <a:xfrm>
            <a:off x="7380312" y="5207958"/>
            <a:ext cx="792088" cy="546541"/>
          </a:xfrm>
          <a:prstGeom prst="rect">
            <a:avLst/>
          </a:prstGeom>
          <a:noFill/>
        </p:spPr>
      </p:pic>
      <p:pic>
        <p:nvPicPr>
          <p:cNvPr id="1028" name="Picture 4" descr="C:\Users\Klaus\Documents\00sync_desktop_notebook\00projekte\_UG\2017_sdw\Bilder\manual cover bilder\decam_front.jpg"/>
          <p:cNvPicPr>
            <a:picLocks noChangeAspect="1" noChangeArrowheads="1"/>
          </p:cNvPicPr>
          <p:nvPr/>
        </p:nvPicPr>
        <p:blipFill>
          <a:blip r:embed="rId7" cstate="print"/>
          <a:srcRect/>
          <a:stretch>
            <a:fillRect/>
          </a:stretch>
        </p:blipFill>
        <p:spPr bwMode="auto">
          <a:xfrm>
            <a:off x="5580112" y="3265099"/>
            <a:ext cx="720080" cy="451933"/>
          </a:xfrm>
          <a:prstGeom prst="rect">
            <a:avLst/>
          </a:prstGeom>
          <a:noFill/>
        </p:spPr>
      </p:pic>
      <p:pic>
        <p:nvPicPr>
          <p:cNvPr id="1029" name="Picture 5" descr="C:\Users\Klaus\Documents\00sync_desktop_notebook\00projekte\_UG\2017_sdw\Bilder\manual cover bilder\cover-picture_w800.jpg"/>
          <p:cNvPicPr>
            <a:picLocks noChangeAspect="1" noChangeArrowheads="1"/>
          </p:cNvPicPr>
          <p:nvPr/>
        </p:nvPicPr>
        <p:blipFill>
          <a:blip r:embed="rId8" cstate="print"/>
          <a:srcRect/>
          <a:stretch>
            <a:fillRect/>
          </a:stretch>
        </p:blipFill>
        <p:spPr bwMode="auto">
          <a:xfrm>
            <a:off x="3923928" y="3573016"/>
            <a:ext cx="720080" cy="469852"/>
          </a:xfrm>
          <a:prstGeom prst="rect">
            <a:avLst/>
          </a:prstGeom>
          <a:noFill/>
        </p:spPr>
      </p:pic>
      <p:pic>
        <p:nvPicPr>
          <p:cNvPr id="1030" name="Picture 6" descr="C:\Users\Klaus\Documents\00sync_desktop_notebook\00projekte\_UG\2017_sdw\Bilder\manual cover bilder\the work is done.jpg"/>
          <p:cNvPicPr>
            <a:picLocks noChangeAspect="1" noChangeArrowheads="1"/>
          </p:cNvPicPr>
          <p:nvPr/>
        </p:nvPicPr>
        <p:blipFill>
          <a:blip r:embed="rId9" cstate="print"/>
          <a:srcRect/>
          <a:stretch>
            <a:fillRect/>
          </a:stretch>
        </p:blipFill>
        <p:spPr bwMode="auto">
          <a:xfrm>
            <a:off x="2771800" y="4077072"/>
            <a:ext cx="720080" cy="507401"/>
          </a:xfrm>
          <a:prstGeom prst="rect">
            <a:avLst/>
          </a:prstGeom>
          <a:noFill/>
        </p:spPr>
      </p:pic>
      <p:pic>
        <p:nvPicPr>
          <p:cNvPr id="1031" name="Picture 7" descr="C:\Users\Klaus\Documents\00sync_desktop_notebook\00projekte\_UG\2017_sdw\Bilder\manual cover bilder\shutter mit katze.bmp"/>
          <p:cNvPicPr>
            <a:picLocks noChangeAspect="1" noChangeArrowheads="1"/>
          </p:cNvPicPr>
          <p:nvPr/>
        </p:nvPicPr>
        <p:blipFill>
          <a:blip r:embed="rId10" cstate="print"/>
          <a:srcRect/>
          <a:stretch>
            <a:fillRect/>
          </a:stretch>
        </p:blipFill>
        <p:spPr bwMode="auto">
          <a:xfrm>
            <a:off x="1619672" y="4509120"/>
            <a:ext cx="792088" cy="513950"/>
          </a:xfrm>
          <a:prstGeom prst="rect">
            <a:avLst/>
          </a:prstGeom>
          <a:noFill/>
        </p:spPr>
      </p:pic>
      <p:pic>
        <p:nvPicPr>
          <p:cNvPr id="14" name="Picture 4" descr="C:\Users\Klaus\Documents\00sync_desktop_notebook\00projekte\_UG\2017_sdw\Bilder\monster.jpg"/>
          <p:cNvPicPr>
            <a:picLocks noChangeAspect="1" noChangeArrowheads="1"/>
          </p:cNvPicPr>
          <p:nvPr/>
        </p:nvPicPr>
        <p:blipFill>
          <a:blip r:embed="rId11" cstate="print"/>
          <a:srcRect/>
          <a:stretch>
            <a:fillRect/>
          </a:stretch>
        </p:blipFill>
        <p:spPr bwMode="auto">
          <a:xfrm>
            <a:off x="8100392" y="1412776"/>
            <a:ext cx="792088" cy="555644"/>
          </a:xfrm>
          <a:prstGeom prst="rect">
            <a:avLst/>
          </a:prstGeom>
          <a:noFill/>
        </p:spPr>
      </p:pic>
      <p:pic>
        <p:nvPicPr>
          <p:cNvPr id="1032" name="Picture 8" descr="C:\Users\Klaus\Documents\00sync_desktop_notebook\00projekte\_UG\2017_sdw\Bilder\manual cover bilder\jpcam_front.jpg"/>
          <p:cNvPicPr>
            <a:picLocks noChangeAspect="1" noChangeArrowheads="1"/>
          </p:cNvPicPr>
          <p:nvPr/>
        </p:nvPicPr>
        <p:blipFill>
          <a:blip r:embed="rId12" cstate="print"/>
          <a:srcRect/>
          <a:stretch>
            <a:fillRect/>
          </a:stretch>
        </p:blipFill>
        <p:spPr bwMode="auto">
          <a:xfrm>
            <a:off x="7236296" y="3429000"/>
            <a:ext cx="936104" cy="607481"/>
          </a:xfrm>
          <a:prstGeom prst="rect">
            <a:avLst/>
          </a:prstGeom>
          <a:noFill/>
        </p:spPr>
      </p:pic>
      <p:pic>
        <p:nvPicPr>
          <p:cNvPr id="1034" name="Picture 10" descr="C:\Users\Klaus\Documents\00sync_desktop_notebook\00projekte\_UG\2017_sdw\Bilder\manual cover bilder\usno150cutsm.jpg"/>
          <p:cNvPicPr>
            <a:picLocks noChangeAspect="1" noChangeArrowheads="1"/>
          </p:cNvPicPr>
          <p:nvPr/>
        </p:nvPicPr>
        <p:blipFill>
          <a:blip r:embed="rId13" cstate="print"/>
          <a:srcRect/>
          <a:stretch>
            <a:fillRect/>
          </a:stretch>
        </p:blipFill>
        <p:spPr bwMode="auto">
          <a:xfrm>
            <a:off x="2843808" y="5249055"/>
            <a:ext cx="936104" cy="464347"/>
          </a:xfrm>
          <a:prstGeom prst="rect">
            <a:avLst/>
          </a:prstGeom>
          <a:noFill/>
        </p:spPr>
      </p:pic>
      <p:cxnSp>
        <p:nvCxnSpPr>
          <p:cNvPr id="18" name="Gerade Verbindung mit Pfeil 17"/>
          <p:cNvCxnSpPr/>
          <p:nvPr/>
        </p:nvCxnSpPr>
        <p:spPr>
          <a:xfrm>
            <a:off x="611560" y="2780928"/>
            <a:ext cx="6192688" cy="0"/>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a:xfrm>
            <a:off x="6372200" y="2564904"/>
            <a:ext cx="2771800" cy="0"/>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2" name="Textfeld 21"/>
          <p:cNvSpPr txBox="1"/>
          <p:nvPr/>
        </p:nvSpPr>
        <p:spPr>
          <a:xfrm>
            <a:off x="1415319" y="2473151"/>
            <a:ext cx="4236801" cy="307777"/>
          </a:xfrm>
          <a:prstGeom prst="rect">
            <a:avLst/>
          </a:prstGeom>
          <a:noFill/>
        </p:spPr>
        <p:txBody>
          <a:bodyPr wrap="none" rtlCol="0">
            <a:spAutoFit/>
          </a:bodyPr>
          <a:lstStyle/>
          <a:p>
            <a:r>
              <a:rPr lang="en-US" sz="1400" dirty="0" smtClean="0"/>
              <a:t>Instrumentation Group, Astron. Institutes, Univ. of Bonn</a:t>
            </a:r>
            <a:endParaRPr lang="en-US" sz="1400" dirty="0"/>
          </a:p>
        </p:txBody>
      </p:sp>
      <p:sp>
        <p:nvSpPr>
          <p:cNvPr id="24" name="Textfeld 23"/>
          <p:cNvSpPr txBox="1"/>
          <p:nvPr/>
        </p:nvSpPr>
        <p:spPr>
          <a:xfrm>
            <a:off x="7173928" y="2564904"/>
            <a:ext cx="1430520" cy="307777"/>
          </a:xfrm>
          <a:prstGeom prst="rect">
            <a:avLst/>
          </a:prstGeom>
          <a:noFill/>
        </p:spPr>
        <p:txBody>
          <a:bodyPr wrap="none" rtlCol="0">
            <a:spAutoFit/>
          </a:bodyPr>
          <a:lstStyle/>
          <a:p>
            <a:r>
              <a:rPr lang="en-US" sz="1400" dirty="0" smtClean="0"/>
              <a:t>Bonn-Shutter UG</a:t>
            </a:r>
            <a:endParaRPr lang="en-US" sz="1400" dirty="0"/>
          </a:p>
        </p:txBody>
      </p:sp>
      <p:pic>
        <p:nvPicPr>
          <p:cNvPr id="31745" name="Picture 1"/>
          <p:cNvPicPr>
            <a:picLocks noChangeAspect="1" noChangeArrowheads="1"/>
          </p:cNvPicPr>
          <p:nvPr/>
        </p:nvPicPr>
        <p:blipFill>
          <a:blip r:embed="rId14" cstate="print"/>
          <a:srcRect r="10000"/>
          <a:stretch>
            <a:fillRect/>
          </a:stretch>
        </p:blipFill>
        <p:spPr bwMode="auto">
          <a:xfrm>
            <a:off x="1403648" y="60000"/>
            <a:ext cx="2016224" cy="1585677"/>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D7AFE4E1-77DA-40E8-BBD8-37FB6D85F98C}" type="slidenum">
              <a:rPr lang="de-DE" smtClean="0"/>
              <a:pPr/>
              <a:t>3</a:t>
            </a:fld>
            <a:endParaRPr lang="de-DE"/>
          </a:p>
        </p:txBody>
      </p:sp>
      <p:sp>
        <p:nvSpPr>
          <p:cNvPr id="3" name="Textfeld 2"/>
          <p:cNvSpPr txBox="1"/>
          <p:nvPr/>
        </p:nvSpPr>
        <p:spPr>
          <a:xfrm>
            <a:off x="1979712" y="332656"/>
            <a:ext cx="5341975" cy="461665"/>
          </a:xfrm>
          <a:prstGeom prst="rect">
            <a:avLst/>
          </a:prstGeom>
          <a:noFill/>
        </p:spPr>
        <p:txBody>
          <a:bodyPr wrap="none" rtlCol="0">
            <a:spAutoFit/>
          </a:bodyPr>
          <a:lstStyle/>
          <a:p>
            <a:r>
              <a:rPr lang="en-US" sz="2400" dirty="0" smtClean="0">
                <a:solidFill>
                  <a:schemeClr val="tx2">
                    <a:lumMod val="60000"/>
                    <a:lumOff val="40000"/>
                  </a:schemeClr>
                </a:solidFill>
              </a:rPr>
              <a:t>Oh dear! Having fun with … </a:t>
            </a:r>
            <a:r>
              <a:rPr lang="en-US" sz="2400" b="1" dirty="0" smtClean="0">
                <a:solidFill>
                  <a:schemeClr val="tx2">
                    <a:lumMod val="60000"/>
                    <a:lumOff val="40000"/>
                  </a:schemeClr>
                </a:solidFill>
              </a:rPr>
              <a:t>SHUTTERS??</a:t>
            </a:r>
            <a:r>
              <a:rPr lang="en-US" sz="2400" dirty="0" smtClean="0">
                <a:solidFill>
                  <a:schemeClr val="tx2">
                    <a:lumMod val="60000"/>
                    <a:lumOff val="40000"/>
                  </a:schemeClr>
                </a:solidFill>
              </a:rPr>
              <a:t> </a:t>
            </a:r>
          </a:p>
        </p:txBody>
      </p:sp>
      <p:pic>
        <p:nvPicPr>
          <p:cNvPr id="4" name="Grafik 3" descr="ccd-pattern.png"/>
          <p:cNvPicPr>
            <a:picLocks noChangeAspect="1"/>
          </p:cNvPicPr>
          <p:nvPr/>
        </p:nvPicPr>
        <p:blipFill>
          <a:blip r:embed="rId3" cstate="print"/>
          <a:stretch>
            <a:fillRect/>
          </a:stretch>
        </p:blipFill>
        <p:spPr>
          <a:xfrm>
            <a:off x="323528" y="3573016"/>
            <a:ext cx="3975547" cy="2215276"/>
          </a:xfrm>
          <a:prstGeom prst="rect">
            <a:avLst/>
          </a:prstGeom>
        </p:spPr>
      </p:pic>
      <p:grpSp>
        <p:nvGrpSpPr>
          <p:cNvPr id="49" name="Gruppieren 48"/>
          <p:cNvGrpSpPr/>
          <p:nvPr/>
        </p:nvGrpSpPr>
        <p:grpSpPr>
          <a:xfrm>
            <a:off x="5796136" y="4437112"/>
            <a:ext cx="2160240" cy="648072"/>
            <a:chOff x="5148064" y="2636912"/>
            <a:chExt cx="2160240" cy="648072"/>
          </a:xfrm>
        </p:grpSpPr>
        <p:cxnSp>
          <p:nvCxnSpPr>
            <p:cNvPr id="26" name="Gerade Verbindung 25"/>
            <p:cNvCxnSpPr/>
            <p:nvPr/>
          </p:nvCxnSpPr>
          <p:spPr>
            <a:xfrm>
              <a:off x="5148064" y="3284984"/>
              <a:ext cx="50405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7" name="Gerade Verbindung 26"/>
            <p:cNvCxnSpPr/>
            <p:nvPr/>
          </p:nvCxnSpPr>
          <p:spPr>
            <a:xfrm flipV="1">
              <a:off x="5652120" y="2636912"/>
              <a:ext cx="0" cy="64807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8" name="Gerade Verbindung 27"/>
            <p:cNvCxnSpPr/>
            <p:nvPr/>
          </p:nvCxnSpPr>
          <p:spPr>
            <a:xfrm>
              <a:off x="5652120" y="2636912"/>
              <a:ext cx="1152128"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9" name="Gerade Verbindung 28"/>
            <p:cNvCxnSpPr/>
            <p:nvPr/>
          </p:nvCxnSpPr>
          <p:spPr>
            <a:xfrm flipH="1">
              <a:off x="6804248" y="3284984"/>
              <a:ext cx="50405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0" name="Gerade Verbindung 29"/>
            <p:cNvCxnSpPr/>
            <p:nvPr/>
          </p:nvCxnSpPr>
          <p:spPr>
            <a:xfrm flipV="1">
              <a:off x="6804248" y="2636912"/>
              <a:ext cx="0" cy="648072"/>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57" name="Rechteck 56"/>
          <p:cNvSpPr/>
          <p:nvPr/>
        </p:nvSpPr>
        <p:spPr>
          <a:xfrm>
            <a:off x="5148064" y="3789040"/>
            <a:ext cx="3312368" cy="1800200"/>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feld 58"/>
          <p:cNvSpPr txBox="1"/>
          <p:nvPr/>
        </p:nvSpPr>
        <p:spPr>
          <a:xfrm>
            <a:off x="2915816" y="908720"/>
            <a:ext cx="3748270" cy="369332"/>
          </a:xfrm>
          <a:prstGeom prst="rect">
            <a:avLst/>
          </a:prstGeom>
          <a:noFill/>
        </p:spPr>
        <p:txBody>
          <a:bodyPr wrap="none" rtlCol="0">
            <a:spAutoFit/>
          </a:bodyPr>
          <a:lstStyle/>
          <a:p>
            <a:r>
              <a:rPr lang="en-US" dirty="0" smtClean="0"/>
              <a:t>CCD control       vs.        Shutter control</a:t>
            </a:r>
          </a:p>
        </p:txBody>
      </p:sp>
      <p:pic>
        <p:nvPicPr>
          <p:cNvPr id="21" name="Grafik 20" descr="marimba.jpg"/>
          <p:cNvPicPr>
            <a:picLocks noChangeAspect="1"/>
          </p:cNvPicPr>
          <p:nvPr/>
        </p:nvPicPr>
        <p:blipFill>
          <a:blip r:embed="rId4" cstate="print"/>
          <a:stretch>
            <a:fillRect/>
          </a:stretch>
        </p:blipFill>
        <p:spPr>
          <a:xfrm>
            <a:off x="539552" y="1988840"/>
            <a:ext cx="3472166" cy="1465134"/>
          </a:xfrm>
          <a:prstGeom prst="rect">
            <a:avLst/>
          </a:prstGeom>
        </p:spPr>
      </p:pic>
      <p:pic>
        <p:nvPicPr>
          <p:cNvPr id="22" name="Grafik 21" descr="triangel.jpg"/>
          <p:cNvPicPr>
            <a:picLocks noChangeAspect="1"/>
          </p:cNvPicPr>
          <p:nvPr/>
        </p:nvPicPr>
        <p:blipFill>
          <a:blip r:embed="rId5" cstate="print"/>
          <a:stretch>
            <a:fillRect/>
          </a:stretch>
        </p:blipFill>
        <p:spPr>
          <a:xfrm>
            <a:off x="6228184" y="1988840"/>
            <a:ext cx="1700808" cy="17008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D7AFE4E1-77DA-40E8-BBD8-37FB6D85F98C}" type="slidenum">
              <a:rPr lang="de-DE" smtClean="0"/>
              <a:pPr/>
              <a:t>30</a:t>
            </a:fld>
            <a:endParaRPr lang="de-DE"/>
          </a:p>
        </p:txBody>
      </p:sp>
      <p:grpSp>
        <p:nvGrpSpPr>
          <p:cNvPr id="3" name="Gruppieren 13"/>
          <p:cNvGrpSpPr/>
          <p:nvPr/>
        </p:nvGrpSpPr>
        <p:grpSpPr>
          <a:xfrm>
            <a:off x="251520" y="1988840"/>
            <a:ext cx="8618289" cy="4276960"/>
            <a:chOff x="251520" y="2060848"/>
            <a:chExt cx="8618289" cy="4276960"/>
          </a:xfrm>
        </p:grpSpPr>
        <p:pic>
          <p:nvPicPr>
            <p:cNvPr id="28673" name="Picture 1" descr="C:\Users\Klaus\Documents\00sync_desktop_notebook\00projekte\_UG\2017_sdw\Bilder\weltkarte mit shuttern.png"/>
            <p:cNvPicPr>
              <a:picLocks noChangeAspect="1" noChangeArrowheads="1"/>
            </p:cNvPicPr>
            <p:nvPr/>
          </p:nvPicPr>
          <p:blipFill>
            <a:blip r:embed="rId3" cstate="print"/>
            <a:srcRect/>
            <a:stretch>
              <a:fillRect/>
            </a:stretch>
          </p:blipFill>
          <p:spPr bwMode="auto">
            <a:xfrm>
              <a:off x="251520" y="2060848"/>
              <a:ext cx="8618289" cy="4276960"/>
            </a:xfrm>
            <a:prstGeom prst="rect">
              <a:avLst/>
            </a:prstGeom>
            <a:noFill/>
          </p:spPr>
        </p:pic>
        <p:sp>
          <p:nvSpPr>
            <p:cNvPr id="7" name="Textfeld 6"/>
            <p:cNvSpPr txBox="1"/>
            <p:nvPr/>
          </p:nvSpPr>
          <p:spPr>
            <a:xfrm>
              <a:off x="4499992" y="2132856"/>
              <a:ext cx="566181" cy="307777"/>
            </a:xfrm>
            <a:prstGeom prst="rect">
              <a:avLst/>
            </a:prstGeom>
            <a:noFill/>
          </p:spPr>
          <p:txBody>
            <a:bodyPr wrap="none" rtlCol="0">
              <a:spAutoFit/>
            </a:bodyPr>
            <a:lstStyle/>
            <a:p>
              <a:r>
                <a:rPr lang="en-US" sz="1400" dirty="0" smtClean="0">
                  <a:solidFill>
                    <a:srgbClr val="FFFF00"/>
                  </a:solidFill>
                </a:rPr>
                <a:t>Bonn</a:t>
              </a:r>
              <a:endParaRPr lang="en-US" sz="1400" dirty="0">
                <a:solidFill>
                  <a:srgbClr val="FFFF00"/>
                </a:solidFill>
              </a:endParaRPr>
            </a:p>
          </p:txBody>
        </p:sp>
        <p:cxnSp>
          <p:nvCxnSpPr>
            <p:cNvPr id="9" name="Gerade Verbindung mit Pfeil 8"/>
            <p:cNvCxnSpPr>
              <a:stCxn id="7" idx="2"/>
            </p:cNvCxnSpPr>
            <p:nvPr/>
          </p:nvCxnSpPr>
          <p:spPr>
            <a:xfrm>
              <a:off x="4783083" y="2440633"/>
              <a:ext cx="55617" cy="493067"/>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4" name="Textfeld 3"/>
          <p:cNvSpPr txBox="1"/>
          <p:nvPr/>
        </p:nvSpPr>
        <p:spPr>
          <a:xfrm>
            <a:off x="2864213" y="548680"/>
            <a:ext cx="5164171" cy="461665"/>
          </a:xfrm>
          <a:prstGeom prst="rect">
            <a:avLst/>
          </a:prstGeom>
          <a:noFill/>
        </p:spPr>
        <p:txBody>
          <a:bodyPr wrap="none" rtlCol="0">
            <a:spAutoFit/>
          </a:bodyPr>
          <a:lstStyle/>
          <a:p>
            <a:r>
              <a:rPr lang="en-US" sz="2400" dirty="0" smtClean="0">
                <a:solidFill>
                  <a:srgbClr val="0070C0"/>
                </a:solidFill>
              </a:rPr>
              <a:t>Spread and concentrations on the globe</a:t>
            </a:r>
            <a:endParaRPr lang="en-US" sz="2400" dirty="0">
              <a:solidFill>
                <a:srgbClr val="0070C0"/>
              </a:solidFill>
            </a:endParaRPr>
          </a:p>
        </p:txBody>
      </p:sp>
      <p:pic>
        <p:nvPicPr>
          <p:cNvPr id="10242" name="Picture 2"/>
          <p:cNvPicPr>
            <a:picLocks noChangeAspect="1" noChangeArrowheads="1"/>
          </p:cNvPicPr>
          <p:nvPr/>
        </p:nvPicPr>
        <p:blipFill>
          <a:blip r:embed="rId4" cstate="print">
            <a:lum bright="-31000" contrast="47000"/>
          </a:blip>
          <a:srcRect t="3170" b="23211"/>
          <a:stretch>
            <a:fillRect/>
          </a:stretch>
        </p:blipFill>
        <p:spPr bwMode="auto">
          <a:xfrm>
            <a:off x="827583" y="116632"/>
            <a:ext cx="1801091" cy="18722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D7AFE4E1-77DA-40E8-BBD8-37FB6D85F98C}" type="slidenum">
              <a:rPr lang="de-DE" smtClean="0"/>
              <a:pPr/>
              <a:t>31</a:t>
            </a:fld>
            <a:endParaRPr lang="de-DE"/>
          </a:p>
        </p:txBody>
      </p:sp>
      <p:sp>
        <p:nvSpPr>
          <p:cNvPr id="3" name="Textfeld 2"/>
          <p:cNvSpPr txBox="1"/>
          <p:nvPr/>
        </p:nvSpPr>
        <p:spPr>
          <a:xfrm>
            <a:off x="3494669" y="2492896"/>
            <a:ext cx="2085443" cy="523220"/>
          </a:xfrm>
          <a:prstGeom prst="rect">
            <a:avLst/>
          </a:prstGeom>
          <a:noFill/>
        </p:spPr>
        <p:txBody>
          <a:bodyPr wrap="none" rtlCol="0">
            <a:spAutoFit/>
          </a:bodyPr>
          <a:lstStyle/>
          <a:p>
            <a:r>
              <a:rPr lang="en-US" sz="2800" b="1" dirty="0" smtClean="0">
                <a:solidFill>
                  <a:srgbClr val="0070C0"/>
                </a:solidFill>
              </a:rPr>
              <a:t>The Monster</a:t>
            </a:r>
            <a:endParaRPr lang="en-US" sz="2800" b="1" dirty="0">
              <a:solidFill>
                <a:srgbClr val="0070C0"/>
              </a:solidFill>
            </a:endParaRPr>
          </a:p>
        </p:txBody>
      </p:sp>
      <p:pic>
        <p:nvPicPr>
          <p:cNvPr id="4" name="Picture 4" descr="C:\Users\Klaus\Documents\00sync_desktop_notebook\00projekte\_UG\2017_sdw\Bilder\monster.jpg"/>
          <p:cNvPicPr>
            <a:picLocks noChangeAspect="1" noChangeArrowheads="1"/>
          </p:cNvPicPr>
          <p:nvPr/>
        </p:nvPicPr>
        <p:blipFill>
          <a:blip r:embed="rId3" cstate="print"/>
          <a:srcRect/>
          <a:stretch>
            <a:fillRect/>
          </a:stretch>
        </p:blipFill>
        <p:spPr bwMode="auto">
          <a:xfrm>
            <a:off x="1259632" y="4941168"/>
            <a:ext cx="1539746" cy="108012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D7AFE4E1-77DA-40E8-BBD8-37FB6D85F98C}" type="slidenum">
              <a:rPr lang="de-DE" smtClean="0"/>
              <a:pPr/>
              <a:t>32</a:t>
            </a:fld>
            <a:endParaRPr lang="de-DE"/>
          </a:p>
        </p:txBody>
      </p:sp>
      <p:sp>
        <p:nvSpPr>
          <p:cNvPr id="3" name="Rechteck 2"/>
          <p:cNvSpPr/>
          <p:nvPr/>
        </p:nvSpPr>
        <p:spPr>
          <a:xfrm>
            <a:off x="1331640" y="1772816"/>
            <a:ext cx="6840760" cy="1200329"/>
          </a:xfrm>
          <a:prstGeom prst="rect">
            <a:avLst/>
          </a:prstGeom>
        </p:spPr>
        <p:txBody>
          <a:bodyPr wrap="square">
            <a:spAutoFit/>
          </a:bodyPr>
          <a:lstStyle/>
          <a:p>
            <a:r>
              <a:rPr lang="en-US" sz="2400" dirty="0" smtClean="0"/>
              <a:t>“Hi Klaus,</a:t>
            </a:r>
            <a:br>
              <a:rPr lang="en-US" sz="2400" dirty="0" smtClean="0"/>
            </a:br>
            <a:endParaRPr lang="en-US" sz="2400" dirty="0" smtClean="0"/>
          </a:p>
          <a:p>
            <a:r>
              <a:rPr lang="en-US" sz="2400" dirty="0" smtClean="0"/>
              <a:t>I have a new adventure for you to contemplate !” </a:t>
            </a:r>
            <a:endParaRPr lang="en-US" sz="2400" dirty="0"/>
          </a:p>
        </p:txBody>
      </p:sp>
      <p:pic>
        <p:nvPicPr>
          <p:cNvPr id="2050" name="Picture 2" descr="C:\Users\Klaus\Documents\00sync_desktop_notebook\00projekte\_UG\2017_sdw\Bilder\roger.jpg"/>
          <p:cNvPicPr>
            <a:picLocks noChangeAspect="1" noChangeArrowheads="1"/>
          </p:cNvPicPr>
          <p:nvPr/>
        </p:nvPicPr>
        <p:blipFill>
          <a:blip r:embed="rId3" cstate="print"/>
          <a:srcRect/>
          <a:stretch>
            <a:fillRect/>
          </a:stretch>
        </p:blipFill>
        <p:spPr bwMode="auto">
          <a:xfrm>
            <a:off x="3563888" y="3621956"/>
            <a:ext cx="1218489" cy="1607244"/>
          </a:xfrm>
          <a:prstGeom prst="rect">
            <a:avLst/>
          </a:prstGeom>
          <a:noFill/>
        </p:spPr>
      </p:pic>
      <p:sp>
        <p:nvSpPr>
          <p:cNvPr id="5" name="Textfeld 4"/>
          <p:cNvSpPr txBox="1"/>
          <p:nvPr/>
        </p:nvSpPr>
        <p:spPr>
          <a:xfrm>
            <a:off x="3284259" y="5373216"/>
            <a:ext cx="1797544" cy="738664"/>
          </a:xfrm>
          <a:prstGeom prst="rect">
            <a:avLst/>
          </a:prstGeom>
          <a:noFill/>
        </p:spPr>
        <p:txBody>
          <a:bodyPr wrap="none" rtlCol="0">
            <a:spAutoFit/>
          </a:bodyPr>
          <a:lstStyle/>
          <a:p>
            <a:pPr algn="ctr"/>
            <a:r>
              <a:rPr lang="en-US" sz="1400" dirty="0" smtClean="0"/>
              <a:t>Roger Smith</a:t>
            </a:r>
          </a:p>
          <a:p>
            <a:pPr algn="ctr"/>
            <a:r>
              <a:rPr lang="en-US" sz="1400" dirty="0" smtClean="0"/>
              <a:t>(Photo taken from the</a:t>
            </a:r>
          </a:p>
          <a:p>
            <a:pPr algn="ctr"/>
            <a:r>
              <a:rPr lang="en-US" sz="1400" dirty="0" smtClean="0"/>
              <a:t>Taormina book, 2005)</a:t>
            </a:r>
            <a:endParaRPr lang="en-US" sz="1400" dirty="0"/>
          </a:p>
        </p:txBody>
      </p:sp>
      <p:sp>
        <p:nvSpPr>
          <p:cNvPr id="6" name="Textfeld 5"/>
          <p:cNvSpPr txBox="1"/>
          <p:nvPr/>
        </p:nvSpPr>
        <p:spPr>
          <a:xfrm>
            <a:off x="2950814" y="188640"/>
            <a:ext cx="3207801" cy="461665"/>
          </a:xfrm>
          <a:prstGeom prst="rect">
            <a:avLst/>
          </a:prstGeom>
          <a:noFill/>
        </p:spPr>
        <p:txBody>
          <a:bodyPr wrap="none" rtlCol="0">
            <a:spAutoFit/>
          </a:bodyPr>
          <a:lstStyle/>
          <a:p>
            <a:pPr algn="ctr"/>
            <a:r>
              <a:rPr lang="en-US" sz="2400" dirty="0" smtClean="0">
                <a:solidFill>
                  <a:srgbClr val="0070C0"/>
                </a:solidFill>
              </a:rPr>
              <a:t>January 31, 2013   23:37</a:t>
            </a:r>
            <a:endParaRPr lang="en-US" sz="2400" dirty="0">
              <a:solidFill>
                <a:srgbClr val="0070C0"/>
              </a:solidFill>
            </a:endParaRPr>
          </a:p>
        </p:txBody>
      </p:sp>
      <p:cxnSp>
        <p:nvCxnSpPr>
          <p:cNvPr id="8" name="Gerade Verbindung 7"/>
          <p:cNvCxnSpPr/>
          <p:nvPr/>
        </p:nvCxnSpPr>
        <p:spPr>
          <a:xfrm>
            <a:off x="395536" y="764704"/>
            <a:ext cx="8424936"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D7AFE4E1-77DA-40E8-BBD8-37FB6D85F98C}" type="slidenum">
              <a:rPr lang="de-DE" smtClean="0"/>
              <a:pPr/>
              <a:t>33</a:t>
            </a:fld>
            <a:endParaRPr lang="de-DE"/>
          </a:p>
        </p:txBody>
      </p:sp>
      <p:pic>
        <p:nvPicPr>
          <p:cNvPr id="3074" name="Picture 2" descr="C:\Users\Klaus\Documents\00sync_desktop_notebook\00projekte\_UG\2017_sdw\Bilder\samuel oschin cutaway.png"/>
          <p:cNvPicPr>
            <a:picLocks noChangeAspect="1" noChangeArrowheads="1"/>
          </p:cNvPicPr>
          <p:nvPr/>
        </p:nvPicPr>
        <p:blipFill>
          <a:blip r:embed="rId3" cstate="print"/>
          <a:srcRect/>
          <a:stretch>
            <a:fillRect/>
          </a:stretch>
        </p:blipFill>
        <p:spPr bwMode="auto">
          <a:xfrm>
            <a:off x="2411760" y="2708920"/>
            <a:ext cx="3744416" cy="2796523"/>
          </a:xfrm>
          <a:prstGeom prst="rect">
            <a:avLst/>
          </a:prstGeom>
          <a:noFill/>
        </p:spPr>
      </p:pic>
      <p:sp>
        <p:nvSpPr>
          <p:cNvPr id="4" name="Textfeld 3"/>
          <p:cNvSpPr txBox="1"/>
          <p:nvPr/>
        </p:nvSpPr>
        <p:spPr>
          <a:xfrm>
            <a:off x="755576" y="180000"/>
            <a:ext cx="7859203" cy="461665"/>
          </a:xfrm>
          <a:prstGeom prst="rect">
            <a:avLst/>
          </a:prstGeom>
          <a:noFill/>
        </p:spPr>
        <p:txBody>
          <a:bodyPr wrap="none" rtlCol="0">
            <a:spAutoFit/>
          </a:bodyPr>
          <a:lstStyle/>
          <a:p>
            <a:r>
              <a:rPr lang="en-US" sz="2400" dirty="0" smtClean="0">
                <a:solidFill>
                  <a:srgbClr val="0070C0"/>
                </a:solidFill>
              </a:rPr>
              <a:t>A shutter for the “</a:t>
            </a:r>
            <a:r>
              <a:rPr lang="en-US" sz="2400" dirty="0" err="1" smtClean="0">
                <a:solidFill>
                  <a:srgbClr val="0070C0"/>
                </a:solidFill>
              </a:rPr>
              <a:t>Zwicky</a:t>
            </a:r>
            <a:r>
              <a:rPr lang="en-US" sz="2400" dirty="0" smtClean="0">
                <a:solidFill>
                  <a:srgbClr val="0070C0"/>
                </a:solidFill>
              </a:rPr>
              <a:t> Transient Facility” (ZTF) CCD mosaic </a:t>
            </a:r>
            <a:endParaRPr lang="en-US" sz="2400" dirty="0">
              <a:solidFill>
                <a:srgbClr val="0070C0"/>
              </a:solidFill>
            </a:endParaRPr>
          </a:p>
        </p:txBody>
      </p:sp>
      <p:sp>
        <p:nvSpPr>
          <p:cNvPr id="5" name="Textfeld 4"/>
          <p:cNvSpPr txBox="1"/>
          <p:nvPr/>
        </p:nvSpPr>
        <p:spPr>
          <a:xfrm>
            <a:off x="1475656" y="836712"/>
            <a:ext cx="5948680" cy="1815882"/>
          </a:xfrm>
          <a:prstGeom prst="rect">
            <a:avLst/>
          </a:prstGeom>
          <a:noFill/>
        </p:spPr>
        <p:txBody>
          <a:bodyPr wrap="none" rtlCol="0">
            <a:spAutoFit/>
          </a:bodyPr>
          <a:lstStyle/>
          <a:p>
            <a:r>
              <a:rPr lang="en-US" sz="1600" b="1" dirty="0" smtClean="0"/>
              <a:t>Telescope</a:t>
            </a:r>
            <a:r>
              <a:rPr lang="en-US" sz="1600" dirty="0" smtClean="0"/>
              <a:t>: Samuel </a:t>
            </a:r>
            <a:r>
              <a:rPr lang="en-US" sz="1600" dirty="0" err="1" smtClean="0"/>
              <a:t>Oschin</a:t>
            </a:r>
            <a:r>
              <a:rPr lang="en-US" sz="1600" dirty="0" smtClean="0"/>
              <a:t> (Palomar Schmidt) telescope (1.2m/1.8m)</a:t>
            </a:r>
          </a:p>
          <a:p>
            <a:pPr>
              <a:lnSpc>
                <a:spcPct val="150000"/>
              </a:lnSpc>
            </a:pPr>
            <a:r>
              <a:rPr lang="en-US" sz="1600" b="1" dirty="0" smtClean="0"/>
              <a:t>Camera</a:t>
            </a:r>
            <a:r>
              <a:rPr lang="en-US" sz="1600" dirty="0" smtClean="0"/>
              <a:t>: 16 CCDs 6k x 6k 15</a:t>
            </a:r>
            <a:r>
              <a:rPr lang="en-US" sz="1600" dirty="0" smtClean="0">
                <a:latin typeface="Symbol" pitchFamily="18" charset="2"/>
              </a:rPr>
              <a:t>m</a:t>
            </a:r>
            <a:r>
              <a:rPr lang="en-US" sz="1600" dirty="0" smtClean="0"/>
              <a:t>, </a:t>
            </a:r>
            <a:r>
              <a:rPr lang="en-US" sz="1600" b="1" dirty="0" smtClean="0"/>
              <a:t>560mm</a:t>
            </a:r>
            <a:r>
              <a:rPr lang="en-US" sz="1600" dirty="0" smtClean="0"/>
              <a:t> diagonal (POSS plates </a:t>
            </a:r>
            <a:r>
              <a:rPr lang="en-US" sz="1600" b="1" dirty="0" smtClean="0"/>
              <a:t>510mm</a:t>
            </a:r>
            <a:r>
              <a:rPr lang="en-US" sz="1600" dirty="0" smtClean="0"/>
              <a:t>)</a:t>
            </a:r>
          </a:p>
          <a:p>
            <a:endParaRPr lang="en-US" sz="1600" dirty="0" smtClean="0">
              <a:latin typeface="Symbol" pitchFamily="18" charset="2"/>
            </a:endParaRPr>
          </a:p>
          <a:p>
            <a:r>
              <a:rPr lang="en-US" sz="1600" dirty="0" smtClean="0"/>
              <a:t>Roger’s suggestions:</a:t>
            </a:r>
          </a:p>
          <a:p>
            <a:pPr marL="342900" indent="-342900">
              <a:lnSpc>
                <a:spcPct val="150000"/>
              </a:lnSpc>
              <a:buAutoNum type="arabicPeriod"/>
            </a:pPr>
            <a:r>
              <a:rPr lang="en-US" sz="1600" dirty="0" err="1" smtClean="0"/>
              <a:t>Extr</a:t>
            </a:r>
            <a:r>
              <a:rPr lang="en-US" sz="1600" i="1" dirty="0" err="1" smtClean="0"/>
              <a:t>eeee</a:t>
            </a:r>
            <a:r>
              <a:rPr lang="en-US" sz="1600" dirty="0" err="1" smtClean="0"/>
              <a:t>mely</a:t>
            </a:r>
            <a:r>
              <a:rPr lang="en-US" sz="1600" dirty="0" smtClean="0"/>
              <a:t> compact focal plane shutter (obscuration!)</a:t>
            </a:r>
          </a:p>
          <a:p>
            <a:pPr marL="342900" indent="-342900">
              <a:buAutoNum type="arabicPeriod"/>
            </a:pPr>
            <a:r>
              <a:rPr lang="en-US" sz="1600" dirty="0" smtClean="0"/>
              <a:t>Modern version of the “doors”</a:t>
            </a:r>
          </a:p>
        </p:txBody>
      </p:sp>
      <p:sp>
        <p:nvSpPr>
          <p:cNvPr id="6" name="Rechteck 5"/>
          <p:cNvSpPr/>
          <p:nvPr/>
        </p:nvSpPr>
        <p:spPr>
          <a:xfrm>
            <a:off x="1115616" y="5661248"/>
            <a:ext cx="6624736" cy="338554"/>
          </a:xfrm>
          <a:prstGeom prst="rect">
            <a:avLst/>
          </a:prstGeom>
        </p:spPr>
        <p:txBody>
          <a:bodyPr wrap="square">
            <a:spAutoFit/>
          </a:bodyPr>
          <a:lstStyle/>
          <a:p>
            <a:pPr marL="342900" indent="-342900"/>
            <a:r>
              <a:rPr lang="en-US" sz="1600" b="1" dirty="0" smtClean="0"/>
              <a:t>Option #3: Bonn shutter for the telescope aperture (1300mm aperture size)</a:t>
            </a:r>
            <a:endParaRPr lang="en-US" sz="1600" b="1" dirty="0"/>
          </a:p>
        </p:txBody>
      </p:sp>
      <p:cxnSp>
        <p:nvCxnSpPr>
          <p:cNvPr id="9" name="Gerade Verbindung mit Pfeil 8"/>
          <p:cNvCxnSpPr/>
          <p:nvPr/>
        </p:nvCxnSpPr>
        <p:spPr>
          <a:xfrm>
            <a:off x="3995936" y="2564904"/>
            <a:ext cx="432048" cy="64807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D7AFE4E1-77DA-40E8-BBD8-37FB6D85F98C}" type="slidenum">
              <a:rPr lang="de-DE" smtClean="0"/>
              <a:pPr/>
              <a:t>34</a:t>
            </a:fld>
            <a:endParaRPr lang="de-DE"/>
          </a:p>
        </p:txBody>
      </p:sp>
      <p:grpSp>
        <p:nvGrpSpPr>
          <p:cNvPr id="6" name="Gruppieren 5"/>
          <p:cNvGrpSpPr/>
          <p:nvPr/>
        </p:nvGrpSpPr>
        <p:grpSpPr>
          <a:xfrm>
            <a:off x="755576" y="1052736"/>
            <a:ext cx="2808312" cy="4392488"/>
            <a:chOff x="323528" y="1556792"/>
            <a:chExt cx="2975082" cy="4737425"/>
          </a:xfrm>
        </p:grpSpPr>
        <p:pic>
          <p:nvPicPr>
            <p:cNvPr id="3" name="Grafik 2" descr="telescope with shutter.jpg"/>
            <p:cNvPicPr>
              <a:picLocks noChangeAspect="1"/>
            </p:cNvPicPr>
            <p:nvPr/>
          </p:nvPicPr>
          <p:blipFill>
            <a:blip r:embed="rId3" cstate="print"/>
            <a:stretch>
              <a:fillRect/>
            </a:stretch>
          </p:blipFill>
          <p:spPr>
            <a:xfrm>
              <a:off x="323528" y="1772816"/>
              <a:ext cx="2975082" cy="4521401"/>
            </a:xfrm>
            <a:prstGeom prst="rect">
              <a:avLst/>
            </a:prstGeom>
          </p:spPr>
        </p:pic>
        <p:pic>
          <p:nvPicPr>
            <p:cNvPr id="4" name="Grafik 3" descr="Tischtennis CL5 cut.jpg"/>
            <p:cNvPicPr>
              <a:picLocks noChangeAspect="1"/>
            </p:cNvPicPr>
            <p:nvPr/>
          </p:nvPicPr>
          <p:blipFill>
            <a:blip r:embed="rId4" cstate="print"/>
            <a:stretch>
              <a:fillRect/>
            </a:stretch>
          </p:blipFill>
          <p:spPr>
            <a:xfrm>
              <a:off x="755576" y="1556792"/>
              <a:ext cx="1872208" cy="962278"/>
            </a:xfrm>
            <a:prstGeom prst="rect">
              <a:avLst/>
            </a:prstGeom>
          </p:spPr>
        </p:pic>
      </p:grpSp>
      <p:pic>
        <p:nvPicPr>
          <p:cNvPr id="5" name="Grafik 4" descr="decam-ztf-compare.jpg"/>
          <p:cNvPicPr>
            <a:picLocks noChangeAspect="1"/>
          </p:cNvPicPr>
          <p:nvPr/>
        </p:nvPicPr>
        <p:blipFill>
          <a:blip r:embed="rId5" cstate="print"/>
          <a:stretch>
            <a:fillRect/>
          </a:stretch>
        </p:blipFill>
        <p:spPr>
          <a:xfrm>
            <a:off x="4788024" y="1268760"/>
            <a:ext cx="4104456" cy="4181073"/>
          </a:xfrm>
          <a:prstGeom prst="rect">
            <a:avLst/>
          </a:prstGeom>
        </p:spPr>
      </p:pic>
      <p:sp>
        <p:nvSpPr>
          <p:cNvPr id="7" name="Textfeld 6"/>
          <p:cNvSpPr txBox="1"/>
          <p:nvPr/>
        </p:nvSpPr>
        <p:spPr>
          <a:xfrm>
            <a:off x="1763688" y="44624"/>
            <a:ext cx="5814477" cy="461665"/>
          </a:xfrm>
          <a:prstGeom prst="rect">
            <a:avLst/>
          </a:prstGeom>
          <a:noFill/>
        </p:spPr>
        <p:txBody>
          <a:bodyPr wrap="none" rtlCol="0">
            <a:spAutoFit/>
          </a:bodyPr>
          <a:lstStyle/>
          <a:p>
            <a:r>
              <a:rPr lang="en-US" sz="2400" dirty="0" smtClean="0">
                <a:solidFill>
                  <a:srgbClr val="0070C0"/>
                </a:solidFill>
              </a:rPr>
              <a:t>The first precision telescope aperture shutter</a:t>
            </a:r>
            <a:endParaRPr lang="en-US" sz="2400" dirty="0">
              <a:solidFill>
                <a:srgbClr val="0070C0"/>
              </a:solidFill>
            </a:endParaRPr>
          </a:p>
        </p:txBody>
      </p:sp>
      <p:sp>
        <p:nvSpPr>
          <p:cNvPr id="8" name="Textfeld 7"/>
          <p:cNvSpPr txBox="1"/>
          <p:nvPr/>
        </p:nvSpPr>
        <p:spPr>
          <a:xfrm>
            <a:off x="5724128" y="5661248"/>
            <a:ext cx="2356735" cy="307777"/>
          </a:xfrm>
          <a:prstGeom prst="rect">
            <a:avLst/>
          </a:prstGeom>
          <a:noFill/>
        </p:spPr>
        <p:txBody>
          <a:bodyPr wrap="none" rtlCol="0">
            <a:spAutoFit/>
          </a:bodyPr>
          <a:lstStyle/>
          <a:p>
            <a:pPr algn="ctr"/>
            <a:r>
              <a:rPr lang="en-US" sz="1400" dirty="0" err="1" smtClean="0"/>
              <a:t>Decam</a:t>
            </a:r>
            <a:r>
              <a:rPr lang="en-US" sz="1400" dirty="0" smtClean="0"/>
              <a:t> shutter vs. ZTF shutter</a:t>
            </a:r>
            <a:endParaRPr lang="en-US" sz="1400" dirty="0"/>
          </a:p>
        </p:txBody>
      </p:sp>
      <p:sp>
        <p:nvSpPr>
          <p:cNvPr id="9" name="Textfeld 8"/>
          <p:cNvSpPr txBox="1"/>
          <p:nvPr/>
        </p:nvSpPr>
        <p:spPr>
          <a:xfrm>
            <a:off x="774777" y="5661248"/>
            <a:ext cx="2715359" cy="307777"/>
          </a:xfrm>
          <a:prstGeom prst="rect">
            <a:avLst/>
          </a:prstGeom>
          <a:noFill/>
        </p:spPr>
        <p:txBody>
          <a:bodyPr wrap="none" rtlCol="0">
            <a:spAutoFit/>
          </a:bodyPr>
          <a:lstStyle/>
          <a:p>
            <a:pPr algn="ctr"/>
            <a:r>
              <a:rPr lang="en-US" sz="1400" dirty="0" smtClean="0"/>
              <a:t>ZTF shutter near the corrector lens</a:t>
            </a:r>
            <a:endParaRPr lang="en-US" sz="1400" dirty="0"/>
          </a:p>
        </p:txBody>
      </p:sp>
      <p:cxnSp>
        <p:nvCxnSpPr>
          <p:cNvPr id="11" name="Gerade Verbindung 10"/>
          <p:cNvCxnSpPr/>
          <p:nvPr/>
        </p:nvCxnSpPr>
        <p:spPr>
          <a:xfrm>
            <a:off x="323528" y="620688"/>
            <a:ext cx="84249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flipV="1">
            <a:off x="1115616" y="2420888"/>
            <a:ext cx="360040" cy="316835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D7AFE4E1-77DA-40E8-BBD8-37FB6D85F98C}" type="slidenum">
              <a:rPr lang="de-DE" smtClean="0"/>
              <a:pPr/>
              <a:t>35</a:t>
            </a:fld>
            <a:endParaRPr lang="de-DE"/>
          </a:p>
        </p:txBody>
      </p:sp>
      <p:pic>
        <p:nvPicPr>
          <p:cNvPr id="3" name="Grafik 2" descr="ZFT Shutter V2 a.jpg"/>
          <p:cNvPicPr>
            <a:picLocks noChangeAspect="1"/>
          </p:cNvPicPr>
          <p:nvPr/>
        </p:nvPicPr>
        <p:blipFill>
          <a:blip r:embed="rId2" cstate="print"/>
          <a:stretch>
            <a:fillRect/>
          </a:stretch>
        </p:blipFill>
        <p:spPr>
          <a:xfrm>
            <a:off x="395536" y="692696"/>
            <a:ext cx="3810000" cy="2743200"/>
          </a:xfrm>
          <a:prstGeom prst="rect">
            <a:avLst/>
          </a:prstGeom>
        </p:spPr>
      </p:pic>
      <p:pic>
        <p:nvPicPr>
          <p:cNvPr id="4" name="Grafik 3" descr="ZFT Shutter V2 b.jpg"/>
          <p:cNvPicPr>
            <a:picLocks noChangeAspect="1"/>
          </p:cNvPicPr>
          <p:nvPr/>
        </p:nvPicPr>
        <p:blipFill>
          <a:blip r:embed="rId3" cstate="print"/>
          <a:stretch>
            <a:fillRect/>
          </a:stretch>
        </p:blipFill>
        <p:spPr>
          <a:xfrm>
            <a:off x="4788024" y="692696"/>
            <a:ext cx="3810000" cy="2743200"/>
          </a:xfrm>
          <a:prstGeom prst="rect">
            <a:avLst/>
          </a:prstGeom>
        </p:spPr>
      </p:pic>
      <p:pic>
        <p:nvPicPr>
          <p:cNvPr id="5" name="Grafik 4" descr="Berechnung Linear 1.jpg"/>
          <p:cNvPicPr>
            <a:picLocks noChangeAspect="1"/>
          </p:cNvPicPr>
          <p:nvPr/>
        </p:nvPicPr>
        <p:blipFill>
          <a:blip r:embed="rId4" cstate="print"/>
          <a:stretch>
            <a:fillRect/>
          </a:stretch>
        </p:blipFill>
        <p:spPr>
          <a:xfrm>
            <a:off x="6228184" y="3789040"/>
            <a:ext cx="1371033" cy="2448272"/>
          </a:xfrm>
          <a:prstGeom prst="rect">
            <a:avLst/>
          </a:prstGeom>
        </p:spPr>
      </p:pic>
      <p:sp>
        <p:nvSpPr>
          <p:cNvPr id="6" name="Textfeld 5"/>
          <p:cNvSpPr txBox="1"/>
          <p:nvPr/>
        </p:nvSpPr>
        <p:spPr>
          <a:xfrm>
            <a:off x="2339752" y="4149080"/>
            <a:ext cx="3744416" cy="1890261"/>
          </a:xfrm>
          <a:prstGeom prst="rect">
            <a:avLst/>
          </a:prstGeom>
          <a:noFill/>
        </p:spPr>
        <p:txBody>
          <a:bodyPr wrap="square" rtlCol="0">
            <a:spAutoFit/>
          </a:bodyPr>
          <a:lstStyle/>
          <a:p>
            <a:pPr>
              <a:spcBef>
                <a:spcPts val="500"/>
              </a:spcBef>
            </a:pPr>
            <a:r>
              <a:rPr lang="en-US" sz="1600" dirty="0" smtClean="0"/>
              <a:t>One </a:t>
            </a:r>
            <a:r>
              <a:rPr lang="en-US" sz="1600" b="1" dirty="0" smtClean="0"/>
              <a:t>common belt </a:t>
            </a:r>
            <a:r>
              <a:rPr lang="en-US" sz="1600" dirty="0" smtClean="0"/>
              <a:t>on either side:</a:t>
            </a:r>
          </a:p>
          <a:p>
            <a:pPr>
              <a:spcBef>
                <a:spcPts val="500"/>
              </a:spcBef>
              <a:buFont typeface="Arial" pitchFamily="34" charset="0"/>
              <a:buChar char="•"/>
            </a:pPr>
            <a:r>
              <a:rPr lang="en-US" sz="1600" dirty="0" smtClean="0"/>
              <a:t>   Blades move always synchronously.</a:t>
            </a:r>
          </a:p>
          <a:p>
            <a:pPr>
              <a:spcBef>
                <a:spcPts val="500"/>
              </a:spcBef>
              <a:buFont typeface="Arial" pitchFamily="34" charset="0"/>
              <a:buChar char="•"/>
            </a:pPr>
            <a:r>
              <a:rPr lang="en-US" sz="1600" dirty="0" smtClean="0"/>
              <a:t>   Blade motion is symmetrical.</a:t>
            </a:r>
          </a:p>
          <a:p>
            <a:pPr>
              <a:spcBef>
                <a:spcPts val="500"/>
              </a:spcBef>
              <a:buFont typeface="Arial" pitchFamily="34" charset="0"/>
              <a:buChar char="•"/>
            </a:pPr>
            <a:r>
              <a:rPr lang="en-US" sz="1600" b="1" dirty="0" smtClean="0"/>
              <a:t>   Weights and forces can be balanced. </a:t>
            </a:r>
          </a:p>
          <a:p>
            <a:pPr>
              <a:spcBef>
                <a:spcPts val="500"/>
              </a:spcBef>
              <a:buFont typeface="Arial" pitchFamily="34" charset="0"/>
              <a:buChar char="•"/>
            </a:pPr>
            <a:r>
              <a:rPr lang="en-US" sz="1600" b="1" dirty="0" smtClean="0"/>
              <a:t>   Net force to the telescope </a:t>
            </a:r>
            <a:r>
              <a:rPr lang="en-US" sz="1600" b="1" dirty="0" err="1" smtClean="0"/>
              <a:t>neglegible</a:t>
            </a:r>
            <a:r>
              <a:rPr lang="en-US" sz="1600" b="1" dirty="0" smtClean="0"/>
              <a:t>.</a:t>
            </a:r>
          </a:p>
          <a:p>
            <a:pPr>
              <a:spcBef>
                <a:spcPts val="500"/>
              </a:spcBef>
              <a:buFont typeface="Arial" pitchFamily="34" charset="0"/>
              <a:buChar char="•"/>
            </a:pPr>
            <a:r>
              <a:rPr lang="en-US" sz="1600" b="1" dirty="0" smtClean="0"/>
              <a:t>   One</a:t>
            </a:r>
            <a:r>
              <a:rPr lang="en-US" sz="1600" dirty="0" smtClean="0"/>
              <a:t> </a:t>
            </a:r>
            <a:r>
              <a:rPr lang="en-US" sz="1600" b="1" dirty="0" smtClean="0"/>
              <a:t>single motor</a:t>
            </a:r>
          </a:p>
        </p:txBody>
      </p:sp>
      <p:cxnSp>
        <p:nvCxnSpPr>
          <p:cNvPr id="7" name="Gerade Verbindung mit Pfeil 6"/>
          <p:cNvCxnSpPr/>
          <p:nvPr/>
        </p:nvCxnSpPr>
        <p:spPr>
          <a:xfrm flipH="1">
            <a:off x="7236296" y="4581128"/>
            <a:ext cx="648072" cy="21602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p:nvPr/>
        </p:nvCxnSpPr>
        <p:spPr>
          <a:xfrm flipH="1" flipV="1">
            <a:off x="2267744" y="2780928"/>
            <a:ext cx="576064" cy="144016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Gerade Verbindung mit Pfeil 8"/>
          <p:cNvCxnSpPr/>
          <p:nvPr/>
        </p:nvCxnSpPr>
        <p:spPr>
          <a:xfrm flipV="1">
            <a:off x="3347864" y="1988840"/>
            <a:ext cx="72008" cy="216024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7884368" y="3861048"/>
            <a:ext cx="1120820" cy="2062103"/>
          </a:xfrm>
          <a:prstGeom prst="rect">
            <a:avLst/>
          </a:prstGeom>
          <a:noFill/>
        </p:spPr>
        <p:txBody>
          <a:bodyPr wrap="none" rtlCol="0">
            <a:spAutoFit/>
          </a:bodyPr>
          <a:lstStyle/>
          <a:p>
            <a:r>
              <a:rPr lang="en-US" sz="1600" dirty="0" smtClean="0"/>
              <a:t>Schematic:</a:t>
            </a:r>
          </a:p>
          <a:p>
            <a:endParaRPr lang="en-US" sz="1600" dirty="0" smtClean="0"/>
          </a:p>
          <a:p>
            <a:r>
              <a:rPr lang="en-US" sz="1600" dirty="0" smtClean="0"/>
              <a:t>Blade </a:t>
            </a:r>
            <a:r>
              <a:rPr lang="en-US" sz="1600" b="1" dirty="0" smtClean="0"/>
              <a:t>A</a:t>
            </a:r>
            <a:r>
              <a:rPr lang="en-US" sz="1600" dirty="0" smtClean="0"/>
              <a:t> </a:t>
            </a:r>
          </a:p>
          <a:p>
            <a:r>
              <a:rPr lang="en-US" sz="1600" dirty="0" smtClean="0"/>
              <a:t>pusher dog</a:t>
            </a:r>
          </a:p>
          <a:p>
            <a:endParaRPr lang="en-US" sz="1600" dirty="0" smtClean="0"/>
          </a:p>
          <a:p>
            <a:r>
              <a:rPr lang="en-US" sz="1600" dirty="0" smtClean="0"/>
              <a:t>Blade </a:t>
            </a:r>
            <a:r>
              <a:rPr lang="en-US" sz="1600" b="1" dirty="0" smtClean="0"/>
              <a:t>B</a:t>
            </a:r>
            <a:r>
              <a:rPr lang="en-US" sz="1600" dirty="0" smtClean="0"/>
              <a:t> </a:t>
            </a:r>
          </a:p>
          <a:p>
            <a:r>
              <a:rPr lang="en-US" sz="1600" dirty="0" smtClean="0"/>
              <a:t>pusher dog</a:t>
            </a:r>
          </a:p>
          <a:p>
            <a:endParaRPr lang="en-US" sz="1600" dirty="0"/>
          </a:p>
        </p:txBody>
      </p:sp>
      <p:cxnSp>
        <p:nvCxnSpPr>
          <p:cNvPr id="12" name="Gerade Verbindung mit Pfeil 11"/>
          <p:cNvCxnSpPr/>
          <p:nvPr/>
        </p:nvCxnSpPr>
        <p:spPr>
          <a:xfrm flipH="1" flipV="1">
            <a:off x="6876256" y="5013176"/>
            <a:ext cx="1008112" cy="21602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1942150" y="116632"/>
            <a:ext cx="5006114" cy="461665"/>
          </a:xfrm>
          <a:prstGeom prst="rect">
            <a:avLst/>
          </a:prstGeom>
          <a:noFill/>
        </p:spPr>
        <p:txBody>
          <a:bodyPr wrap="none" rtlCol="0">
            <a:spAutoFit/>
          </a:bodyPr>
          <a:lstStyle/>
          <a:p>
            <a:r>
              <a:rPr lang="en-US" sz="2400" dirty="0" smtClean="0">
                <a:solidFill>
                  <a:srgbClr val="0070C0"/>
                </a:solidFill>
              </a:rPr>
              <a:t>ZTF shutter and blade motion concept</a:t>
            </a:r>
            <a:endParaRPr lang="en-US" sz="2400" dirty="0">
              <a:solidFill>
                <a:srgbClr val="0070C0"/>
              </a:solidFill>
            </a:endParaRPr>
          </a:p>
        </p:txBody>
      </p:sp>
      <p:cxnSp>
        <p:nvCxnSpPr>
          <p:cNvPr id="16" name="Gerade Verbindung mit Pfeil 15"/>
          <p:cNvCxnSpPr/>
          <p:nvPr/>
        </p:nvCxnSpPr>
        <p:spPr>
          <a:xfrm>
            <a:off x="5220072" y="4365104"/>
            <a:ext cx="1152128" cy="21602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hteck 18"/>
          <p:cNvSpPr/>
          <p:nvPr/>
        </p:nvSpPr>
        <p:spPr>
          <a:xfrm>
            <a:off x="5796136" y="1772816"/>
            <a:ext cx="744114" cy="307777"/>
          </a:xfrm>
          <a:prstGeom prst="rect">
            <a:avLst/>
          </a:prstGeom>
        </p:spPr>
        <p:txBody>
          <a:bodyPr wrap="none">
            <a:spAutoFit/>
          </a:bodyPr>
          <a:lstStyle/>
          <a:p>
            <a:r>
              <a:rPr lang="en-US" sz="1400" dirty="0" smtClean="0"/>
              <a:t>Blade </a:t>
            </a:r>
            <a:r>
              <a:rPr lang="en-US" sz="1400" b="1" dirty="0" smtClean="0"/>
              <a:t>A</a:t>
            </a:r>
            <a:endParaRPr lang="en-US" sz="1400" dirty="0"/>
          </a:p>
        </p:txBody>
      </p:sp>
      <p:sp>
        <p:nvSpPr>
          <p:cNvPr id="20" name="Rechteck 19"/>
          <p:cNvSpPr/>
          <p:nvPr/>
        </p:nvSpPr>
        <p:spPr>
          <a:xfrm>
            <a:off x="6300192" y="2204864"/>
            <a:ext cx="736099" cy="307777"/>
          </a:xfrm>
          <a:prstGeom prst="rect">
            <a:avLst/>
          </a:prstGeom>
        </p:spPr>
        <p:txBody>
          <a:bodyPr wrap="none">
            <a:spAutoFit/>
          </a:bodyPr>
          <a:lstStyle/>
          <a:p>
            <a:r>
              <a:rPr lang="en-US" sz="1400" dirty="0" smtClean="0"/>
              <a:t>Blade </a:t>
            </a:r>
            <a:r>
              <a:rPr lang="en-US" sz="1400" b="1" dirty="0" smtClean="0"/>
              <a:t>B</a:t>
            </a:r>
            <a:endParaRPr lang="en-US" sz="1400" dirty="0"/>
          </a:p>
        </p:txBody>
      </p:sp>
      <p:grpSp>
        <p:nvGrpSpPr>
          <p:cNvPr id="18" name="Gruppieren 17"/>
          <p:cNvGrpSpPr/>
          <p:nvPr/>
        </p:nvGrpSpPr>
        <p:grpSpPr>
          <a:xfrm>
            <a:off x="323528" y="4797152"/>
            <a:ext cx="1656184" cy="1584176"/>
            <a:chOff x="3275856" y="836712"/>
            <a:chExt cx="5482580" cy="5192043"/>
          </a:xfrm>
        </p:grpSpPr>
        <p:pic>
          <p:nvPicPr>
            <p:cNvPr id="20481" name="Picture 1"/>
            <p:cNvPicPr>
              <a:picLocks noChangeAspect="1" noChangeArrowheads="1"/>
            </p:cNvPicPr>
            <p:nvPr/>
          </p:nvPicPr>
          <p:blipFill>
            <a:blip r:embed="rId5" cstate="print">
              <a:lum bright="24000" contrast="44000"/>
            </a:blip>
            <a:srcRect t="2835"/>
            <a:stretch>
              <a:fillRect/>
            </a:stretch>
          </p:blipFill>
          <p:spPr bwMode="auto">
            <a:xfrm>
              <a:off x="3995936" y="836712"/>
              <a:ext cx="4762500" cy="5192043"/>
            </a:xfrm>
            <a:prstGeom prst="rect">
              <a:avLst/>
            </a:prstGeom>
            <a:noFill/>
            <a:ln w="9525">
              <a:noFill/>
              <a:miter lim="800000"/>
              <a:headEnd/>
              <a:tailEnd/>
            </a:ln>
          </p:spPr>
        </p:pic>
        <p:pic>
          <p:nvPicPr>
            <p:cNvPr id="17" name="Picture 1"/>
            <p:cNvPicPr>
              <a:picLocks noChangeAspect="1" noChangeArrowheads="1"/>
            </p:cNvPicPr>
            <p:nvPr/>
          </p:nvPicPr>
          <p:blipFill>
            <a:blip r:embed="rId6" cstate="print">
              <a:lum bright="24000" contrast="44000"/>
            </a:blip>
            <a:srcRect l="68493" t="4082"/>
            <a:stretch>
              <a:fillRect/>
            </a:stretch>
          </p:blipFill>
          <p:spPr bwMode="auto">
            <a:xfrm flipH="1">
              <a:off x="3275856" y="843148"/>
              <a:ext cx="1656184" cy="5125419"/>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D7AFE4E1-77DA-40E8-BBD8-37FB6D85F98C}" type="slidenum">
              <a:rPr lang="de-DE" smtClean="0"/>
              <a:pPr/>
              <a:t>36</a:t>
            </a:fld>
            <a:endParaRPr lang="de-DE"/>
          </a:p>
        </p:txBody>
      </p:sp>
      <p:sp>
        <p:nvSpPr>
          <p:cNvPr id="3" name="Textfeld 2"/>
          <p:cNvSpPr txBox="1"/>
          <p:nvPr/>
        </p:nvSpPr>
        <p:spPr>
          <a:xfrm>
            <a:off x="3553666" y="188640"/>
            <a:ext cx="2527423" cy="461665"/>
          </a:xfrm>
          <a:prstGeom prst="rect">
            <a:avLst/>
          </a:prstGeom>
          <a:noFill/>
        </p:spPr>
        <p:txBody>
          <a:bodyPr wrap="none" rtlCol="0">
            <a:spAutoFit/>
          </a:bodyPr>
          <a:lstStyle/>
          <a:p>
            <a:r>
              <a:rPr lang="en-US" sz="2400" dirty="0" smtClean="0">
                <a:solidFill>
                  <a:srgbClr val="0070C0"/>
                </a:solidFill>
              </a:rPr>
              <a:t>Key requirements  </a:t>
            </a:r>
            <a:endParaRPr lang="en-US" sz="2400" dirty="0">
              <a:solidFill>
                <a:srgbClr val="0070C0"/>
              </a:solidFill>
            </a:endParaRPr>
          </a:p>
        </p:txBody>
      </p:sp>
      <p:sp>
        <p:nvSpPr>
          <p:cNvPr id="4" name="Textfeld 3"/>
          <p:cNvSpPr txBox="1"/>
          <p:nvPr/>
        </p:nvSpPr>
        <p:spPr>
          <a:xfrm>
            <a:off x="827584" y="764704"/>
            <a:ext cx="7848872" cy="5209118"/>
          </a:xfrm>
          <a:prstGeom prst="rect">
            <a:avLst/>
          </a:prstGeom>
          <a:noFill/>
          <a:ln>
            <a:solidFill>
              <a:schemeClr val="accent1"/>
            </a:solidFill>
          </a:ln>
        </p:spPr>
        <p:txBody>
          <a:bodyPr wrap="square" rtlCol="0">
            <a:spAutoFit/>
          </a:bodyPr>
          <a:lstStyle/>
          <a:p>
            <a:pPr>
              <a:lnSpc>
                <a:spcPts val="1900"/>
              </a:lnSpc>
            </a:pPr>
            <a:r>
              <a:rPr lang="en-US" sz="1400" b="1" dirty="0" smtClean="0"/>
              <a:t>Structure:</a:t>
            </a:r>
          </a:p>
          <a:p>
            <a:pPr>
              <a:lnSpc>
                <a:spcPts val="1900"/>
              </a:lnSpc>
            </a:pPr>
            <a:r>
              <a:rPr lang="en-US" sz="1400" dirty="0" smtClean="0"/>
              <a:t>Clear aperture: 			1304mm			</a:t>
            </a:r>
          </a:p>
          <a:p>
            <a:pPr>
              <a:lnSpc>
                <a:spcPts val="1900"/>
              </a:lnSpc>
            </a:pPr>
            <a:r>
              <a:rPr lang="en-US" sz="1400" dirty="0" smtClean="0"/>
              <a:t>Total mass: 				&lt;100kg		</a:t>
            </a:r>
          </a:p>
          <a:p>
            <a:pPr>
              <a:lnSpc>
                <a:spcPts val="1900"/>
              </a:lnSpc>
            </a:pPr>
            <a:endParaRPr lang="en-US" sz="1400" b="1" dirty="0" smtClean="0"/>
          </a:p>
          <a:p>
            <a:pPr>
              <a:lnSpc>
                <a:spcPts val="1900"/>
              </a:lnSpc>
            </a:pPr>
            <a:endParaRPr lang="en-US" sz="1400" b="1" dirty="0" smtClean="0"/>
          </a:p>
          <a:p>
            <a:pPr>
              <a:lnSpc>
                <a:spcPts val="1900"/>
              </a:lnSpc>
            </a:pPr>
            <a:r>
              <a:rPr lang="en-US" sz="1400" b="1" dirty="0" smtClean="0"/>
              <a:t>Environmental (blades):</a:t>
            </a:r>
          </a:p>
          <a:p>
            <a:pPr>
              <a:lnSpc>
                <a:spcPts val="1900"/>
              </a:lnSpc>
            </a:pPr>
            <a:r>
              <a:rPr lang="en-US" sz="1400" dirty="0" smtClean="0"/>
              <a:t>Dust protection</a:t>
            </a:r>
            <a:r>
              <a:rPr lang="de-DE" sz="1400" dirty="0" smtClean="0"/>
              <a:t>:			</a:t>
            </a:r>
            <a:r>
              <a:rPr lang="en-US" sz="1400" dirty="0" smtClean="0"/>
              <a:t>Vacuum cleaning while closed</a:t>
            </a:r>
          </a:p>
          <a:p>
            <a:pPr>
              <a:lnSpc>
                <a:spcPts val="1900"/>
              </a:lnSpc>
            </a:pPr>
            <a:r>
              <a:rPr lang="en-US" sz="1400" dirty="0" smtClean="0"/>
              <a:t>Static load survival: 			200N over 10cm *10 cm area</a:t>
            </a:r>
          </a:p>
          <a:p>
            <a:pPr>
              <a:lnSpc>
                <a:spcPts val="1900"/>
              </a:lnSpc>
            </a:pPr>
            <a:r>
              <a:rPr lang="en-US" sz="1400" dirty="0" smtClean="0"/>
              <a:t>	</a:t>
            </a:r>
            <a:endParaRPr lang="de-DE" sz="1400" dirty="0" smtClean="0"/>
          </a:p>
          <a:p>
            <a:pPr>
              <a:lnSpc>
                <a:spcPts val="1900"/>
              </a:lnSpc>
            </a:pPr>
            <a:r>
              <a:rPr lang="en-US" sz="1400" dirty="0" smtClean="0"/>
              <a:t>Wind load, operability:</a:t>
            </a:r>
            <a:r>
              <a:rPr lang="de-DE" sz="1400" dirty="0" smtClean="0"/>
              <a:t>			</a:t>
            </a:r>
            <a:r>
              <a:rPr lang="en-US" sz="1400" dirty="0" smtClean="0"/>
              <a:t>15.5m/s, 152N on single blade</a:t>
            </a:r>
            <a:endParaRPr lang="de-DE" sz="1400" dirty="0" smtClean="0"/>
          </a:p>
          <a:p>
            <a:pPr>
              <a:lnSpc>
                <a:spcPts val="1900"/>
              </a:lnSpc>
            </a:pPr>
            <a:endParaRPr lang="en-US" sz="1400" dirty="0" smtClean="0"/>
          </a:p>
          <a:p>
            <a:pPr>
              <a:lnSpc>
                <a:spcPts val="1900"/>
              </a:lnSpc>
            </a:pPr>
            <a:endParaRPr lang="en-US" sz="1400" dirty="0" smtClean="0"/>
          </a:p>
          <a:p>
            <a:pPr>
              <a:lnSpc>
                <a:spcPts val="1900"/>
              </a:lnSpc>
            </a:pPr>
            <a:r>
              <a:rPr lang="en-US" sz="1400" b="1" dirty="0" smtClean="0"/>
              <a:t>Dynamics:</a:t>
            </a:r>
          </a:p>
          <a:p>
            <a:pPr>
              <a:lnSpc>
                <a:spcPts val="1900"/>
              </a:lnSpc>
            </a:pPr>
            <a:r>
              <a:rPr lang="en-US" sz="1400" dirty="0" smtClean="0"/>
              <a:t>Open close time: 			0.5 s			</a:t>
            </a:r>
          </a:p>
          <a:p>
            <a:pPr>
              <a:lnSpc>
                <a:spcPts val="1900"/>
              </a:lnSpc>
            </a:pPr>
            <a:r>
              <a:rPr lang="en-US" sz="1400" dirty="0" smtClean="0"/>
              <a:t>Open close time variability:  		10ms </a:t>
            </a:r>
            <a:r>
              <a:rPr lang="en-US" sz="1400" dirty="0" err="1" smtClean="0"/>
              <a:t>rms</a:t>
            </a:r>
            <a:endParaRPr lang="en-US" sz="1400" dirty="0" smtClean="0"/>
          </a:p>
          <a:p>
            <a:pPr>
              <a:lnSpc>
                <a:spcPts val="1900"/>
              </a:lnSpc>
            </a:pPr>
            <a:r>
              <a:rPr lang="en-US" sz="1400" dirty="0" smtClean="0"/>
              <a:t>			</a:t>
            </a:r>
          </a:p>
          <a:p>
            <a:pPr>
              <a:lnSpc>
                <a:spcPts val="1900"/>
              </a:lnSpc>
            </a:pPr>
            <a:r>
              <a:rPr lang="en-US" sz="1400" dirty="0" smtClean="0"/>
              <a:t>Peak force orthogonal to optical axis: 		&lt;3N  (moving mass: 7.4kg)			</a:t>
            </a:r>
          </a:p>
          <a:p>
            <a:pPr>
              <a:lnSpc>
                <a:spcPts val="1900"/>
              </a:lnSpc>
            </a:pPr>
            <a:endParaRPr lang="en-US" sz="1400" dirty="0" smtClean="0"/>
          </a:p>
          <a:p>
            <a:pPr>
              <a:lnSpc>
                <a:spcPts val="1900"/>
              </a:lnSpc>
            </a:pPr>
            <a:endParaRPr lang="en-US" sz="1400" dirty="0" smtClean="0"/>
          </a:p>
          <a:p>
            <a:pPr>
              <a:lnSpc>
                <a:spcPts val="1900"/>
              </a:lnSpc>
            </a:pPr>
            <a:r>
              <a:rPr lang="en-US" sz="1400" b="1" dirty="0" smtClean="0"/>
              <a:t>Light leaks </a:t>
            </a:r>
            <a:r>
              <a:rPr lang="en-US" sz="1400" dirty="0" smtClean="0"/>
              <a:t>(dome lights on):		&lt;0.1 ph/sec/pix(15</a:t>
            </a:r>
            <a:r>
              <a:rPr lang="en-US" sz="1400" dirty="0" smtClean="0">
                <a:latin typeface="Symbol" pitchFamily="18" charset="2"/>
              </a:rPr>
              <a:t>m</a:t>
            </a:r>
            <a:r>
              <a:rPr lang="en-US" sz="1400" dirty="0" smtClean="0"/>
              <a:t>)		</a:t>
            </a:r>
          </a:p>
        </p:txBody>
      </p:sp>
      <p:pic>
        <p:nvPicPr>
          <p:cNvPr id="2050" name="Picture 2"/>
          <p:cNvPicPr>
            <a:picLocks noChangeAspect="1" noChangeArrowheads="1"/>
          </p:cNvPicPr>
          <p:nvPr/>
        </p:nvPicPr>
        <p:blipFill>
          <a:blip r:embed="rId3" cstate="print">
            <a:lum bright="35000" contrast="43000"/>
          </a:blip>
          <a:srcRect/>
          <a:stretch>
            <a:fillRect/>
          </a:stretch>
        </p:blipFill>
        <p:spPr bwMode="auto">
          <a:xfrm>
            <a:off x="7225312" y="5157192"/>
            <a:ext cx="659056" cy="777688"/>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lum bright="18000" contrast="40000"/>
          </a:blip>
          <a:srcRect/>
          <a:stretch>
            <a:fillRect/>
          </a:stretch>
        </p:blipFill>
        <p:spPr bwMode="auto">
          <a:xfrm>
            <a:off x="7020272" y="1700808"/>
            <a:ext cx="824880" cy="967859"/>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lum bright="10000" contrast="52000"/>
          </a:blip>
          <a:srcRect/>
          <a:stretch>
            <a:fillRect/>
          </a:stretch>
        </p:blipFill>
        <p:spPr bwMode="auto">
          <a:xfrm>
            <a:off x="7020272" y="4077072"/>
            <a:ext cx="1152128" cy="953386"/>
          </a:xfrm>
          <a:prstGeom prst="rect">
            <a:avLst/>
          </a:prstGeom>
          <a:noFill/>
          <a:ln w="9525">
            <a:noFill/>
            <a:miter lim="800000"/>
            <a:headEnd/>
            <a:tailEnd/>
          </a:ln>
        </p:spPr>
      </p:pic>
      <p:pic>
        <p:nvPicPr>
          <p:cNvPr id="16" name="Grafik 15" descr="wind-pusten.jpg"/>
          <p:cNvPicPr>
            <a:picLocks noChangeAspect="1"/>
          </p:cNvPicPr>
          <p:nvPr/>
        </p:nvPicPr>
        <p:blipFill>
          <a:blip r:embed="rId6" cstate="print"/>
          <a:stretch>
            <a:fillRect/>
          </a:stretch>
        </p:blipFill>
        <p:spPr>
          <a:xfrm rot="21059695">
            <a:off x="7018733" y="2738483"/>
            <a:ext cx="1377300" cy="1008883"/>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D7AFE4E1-77DA-40E8-BBD8-37FB6D85F98C}" type="slidenum">
              <a:rPr lang="de-DE" smtClean="0"/>
              <a:pPr/>
              <a:t>37</a:t>
            </a:fld>
            <a:endParaRPr lang="de-DE"/>
          </a:p>
        </p:txBody>
      </p:sp>
      <p:pic>
        <p:nvPicPr>
          <p:cNvPr id="107522" name="Picture 2"/>
          <p:cNvPicPr>
            <a:picLocks noChangeAspect="1" noChangeArrowheads="1"/>
          </p:cNvPicPr>
          <p:nvPr/>
        </p:nvPicPr>
        <p:blipFill>
          <a:blip r:embed="rId2" cstate="print"/>
          <a:srcRect/>
          <a:stretch>
            <a:fillRect/>
          </a:stretch>
        </p:blipFill>
        <p:spPr bwMode="auto">
          <a:xfrm>
            <a:off x="755576" y="1399793"/>
            <a:ext cx="7704856" cy="2686482"/>
          </a:xfrm>
          <a:prstGeom prst="rect">
            <a:avLst/>
          </a:prstGeom>
          <a:noFill/>
          <a:ln w="9525">
            <a:noFill/>
            <a:miter lim="800000"/>
            <a:headEnd/>
            <a:tailEnd/>
          </a:ln>
        </p:spPr>
      </p:pic>
      <p:sp>
        <p:nvSpPr>
          <p:cNvPr id="4" name="Textfeld 3"/>
          <p:cNvSpPr txBox="1"/>
          <p:nvPr/>
        </p:nvSpPr>
        <p:spPr>
          <a:xfrm>
            <a:off x="2987824" y="188640"/>
            <a:ext cx="3593869" cy="461665"/>
          </a:xfrm>
          <a:prstGeom prst="rect">
            <a:avLst/>
          </a:prstGeom>
          <a:noFill/>
        </p:spPr>
        <p:txBody>
          <a:bodyPr wrap="none" rtlCol="0">
            <a:spAutoFit/>
          </a:bodyPr>
          <a:lstStyle/>
          <a:p>
            <a:r>
              <a:rPr lang="en-US" sz="2400" dirty="0" smtClean="0">
                <a:solidFill>
                  <a:srgbClr val="0070C0"/>
                </a:solidFill>
              </a:rPr>
              <a:t>Monster final design (78kg)</a:t>
            </a:r>
            <a:endParaRPr lang="en-US" sz="2400" dirty="0">
              <a:solidFill>
                <a:srgbClr val="0070C0"/>
              </a:solidFill>
            </a:endParaRPr>
          </a:p>
        </p:txBody>
      </p:sp>
      <p:pic>
        <p:nvPicPr>
          <p:cNvPr id="5" name="Grafik 4" descr="control-aasembly.jpg"/>
          <p:cNvPicPr>
            <a:picLocks noChangeAspect="1"/>
          </p:cNvPicPr>
          <p:nvPr/>
        </p:nvPicPr>
        <p:blipFill>
          <a:blip r:embed="rId3" cstate="print"/>
          <a:srcRect l="29884" t="13933" r="16326" b="18391"/>
          <a:stretch>
            <a:fillRect/>
          </a:stretch>
        </p:blipFill>
        <p:spPr>
          <a:xfrm>
            <a:off x="4572000" y="4241089"/>
            <a:ext cx="2160240" cy="2040228"/>
          </a:xfrm>
          <a:prstGeom prst="rect">
            <a:avLst/>
          </a:prstGeom>
        </p:spPr>
      </p:pic>
      <p:cxnSp>
        <p:nvCxnSpPr>
          <p:cNvPr id="7" name="Gerade Verbindung 6"/>
          <p:cNvCxnSpPr/>
          <p:nvPr/>
        </p:nvCxnSpPr>
        <p:spPr>
          <a:xfrm>
            <a:off x="251520" y="764704"/>
            <a:ext cx="864096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3419872" y="980728"/>
            <a:ext cx="1751826" cy="307777"/>
          </a:xfrm>
          <a:prstGeom prst="rect">
            <a:avLst/>
          </a:prstGeom>
          <a:noFill/>
        </p:spPr>
        <p:txBody>
          <a:bodyPr wrap="none" rtlCol="0">
            <a:spAutoFit/>
          </a:bodyPr>
          <a:lstStyle/>
          <a:p>
            <a:r>
              <a:rPr lang="en-US" sz="1400" dirty="0" smtClean="0"/>
              <a:t>Aluminum-extrusions</a:t>
            </a:r>
            <a:endParaRPr lang="en-US" sz="1400" dirty="0"/>
          </a:p>
        </p:txBody>
      </p:sp>
      <p:sp>
        <p:nvSpPr>
          <p:cNvPr id="11" name="Textfeld 10"/>
          <p:cNvSpPr txBox="1"/>
          <p:nvPr/>
        </p:nvSpPr>
        <p:spPr>
          <a:xfrm>
            <a:off x="6156176" y="980728"/>
            <a:ext cx="1123897" cy="307777"/>
          </a:xfrm>
          <a:prstGeom prst="rect">
            <a:avLst/>
          </a:prstGeom>
          <a:noFill/>
        </p:spPr>
        <p:txBody>
          <a:bodyPr wrap="none" rtlCol="0">
            <a:spAutoFit/>
          </a:bodyPr>
          <a:lstStyle/>
          <a:p>
            <a:r>
              <a:rPr lang="en-US" sz="1400" dirty="0" smtClean="0"/>
              <a:t>Single Motor</a:t>
            </a:r>
            <a:endParaRPr lang="en-US" sz="1400" dirty="0"/>
          </a:p>
        </p:txBody>
      </p:sp>
      <p:sp>
        <p:nvSpPr>
          <p:cNvPr id="12" name="Textfeld 11"/>
          <p:cNvSpPr txBox="1"/>
          <p:nvPr/>
        </p:nvSpPr>
        <p:spPr>
          <a:xfrm>
            <a:off x="755576" y="980728"/>
            <a:ext cx="2360774" cy="307777"/>
          </a:xfrm>
          <a:prstGeom prst="rect">
            <a:avLst/>
          </a:prstGeom>
          <a:noFill/>
        </p:spPr>
        <p:txBody>
          <a:bodyPr wrap="none" rtlCol="0">
            <a:spAutoFit/>
          </a:bodyPr>
          <a:lstStyle/>
          <a:p>
            <a:r>
              <a:rPr lang="en-US" sz="1400" dirty="0" smtClean="0"/>
              <a:t>Aluminum-honeycomb covers</a:t>
            </a:r>
            <a:endParaRPr lang="en-US" sz="1400" dirty="0"/>
          </a:p>
        </p:txBody>
      </p:sp>
      <p:sp>
        <p:nvSpPr>
          <p:cNvPr id="13" name="Textfeld 12"/>
          <p:cNvSpPr txBox="1"/>
          <p:nvPr/>
        </p:nvSpPr>
        <p:spPr>
          <a:xfrm>
            <a:off x="6804248" y="5301208"/>
            <a:ext cx="2376264" cy="954107"/>
          </a:xfrm>
          <a:prstGeom prst="rect">
            <a:avLst/>
          </a:prstGeom>
          <a:noFill/>
        </p:spPr>
        <p:txBody>
          <a:bodyPr wrap="square" rtlCol="0">
            <a:spAutoFit/>
          </a:bodyPr>
          <a:lstStyle/>
          <a:p>
            <a:r>
              <a:rPr lang="en-US" sz="1400" dirty="0" smtClean="0"/>
              <a:t>Commercial motor control </a:t>
            </a:r>
          </a:p>
          <a:p>
            <a:r>
              <a:rPr lang="en-US" sz="1400" dirty="0" smtClean="0"/>
              <a:t>+Custom interface box:</a:t>
            </a:r>
          </a:p>
          <a:p>
            <a:pPr>
              <a:buFont typeface="Arial" pitchFamily="34" charset="0"/>
              <a:buChar char="•"/>
            </a:pPr>
            <a:r>
              <a:rPr lang="en-US" sz="1400" dirty="0" smtClean="0"/>
              <a:t>   Control/status signals</a:t>
            </a:r>
          </a:p>
          <a:p>
            <a:pPr>
              <a:buFont typeface="Arial" pitchFamily="34" charset="0"/>
              <a:buChar char="•"/>
            </a:pPr>
            <a:r>
              <a:rPr lang="en-US" sz="1400" dirty="0" smtClean="0"/>
              <a:t>   Safety features</a:t>
            </a:r>
            <a:endParaRPr lang="en-US" sz="1400" dirty="0"/>
          </a:p>
        </p:txBody>
      </p:sp>
      <p:sp>
        <p:nvSpPr>
          <p:cNvPr id="14" name="Textfeld 13"/>
          <p:cNvSpPr txBox="1"/>
          <p:nvPr/>
        </p:nvSpPr>
        <p:spPr>
          <a:xfrm>
            <a:off x="777105" y="4149080"/>
            <a:ext cx="2326086" cy="523220"/>
          </a:xfrm>
          <a:prstGeom prst="rect">
            <a:avLst/>
          </a:prstGeom>
          <a:noFill/>
        </p:spPr>
        <p:txBody>
          <a:bodyPr wrap="none" rtlCol="0">
            <a:spAutoFit/>
          </a:bodyPr>
          <a:lstStyle/>
          <a:p>
            <a:r>
              <a:rPr lang="en-US" sz="1400" dirty="0" smtClean="0"/>
              <a:t>Custom made shutter blades,</a:t>
            </a:r>
          </a:p>
          <a:p>
            <a:r>
              <a:rPr lang="en-US" sz="1400" dirty="0" smtClean="0"/>
              <a:t> 3.7kg each</a:t>
            </a:r>
            <a:endParaRPr lang="en-US" sz="1400" dirty="0"/>
          </a:p>
        </p:txBody>
      </p:sp>
      <p:sp>
        <p:nvSpPr>
          <p:cNvPr id="15" name="Textfeld 14"/>
          <p:cNvSpPr txBox="1"/>
          <p:nvPr/>
        </p:nvSpPr>
        <p:spPr>
          <a:xfrm>
            <a:off x="6975604" y="4149080"/>
            <a:ext cx="1556836" cy="523220"/>
          </a:xfrm>
          <a:prstGeom prst="rect">
            <a:avLst/>
          </a:prstGeom>
          <a:noFill/>
        </p:spPr>
        <p:txBody>
          <a:bodyPr wrap="none" rtlCol="0">
            <a:spAutoFit/>
          </a:bodyPr>
          <a:lstStyle/>
          <a:p>
            <a:r>
              <a:rPr lang="en-US" sz="1400" dirty="0" smtClean="0"/>
              <a:t>Reflective coating  </a:t>
            </a:r>
          </a:p>
          <a:p>
            <a:r>
              <a:rPr lang="en-US" sz="1400" dirty="0" smtClean="0"/>
              <a:t>towards camera</a:t>
            </a:r>
            <a:endParaRPr lang="en-US" sz="1400" dirty="0"/>
          </a:p>
        </p:txBody>
      </p:sp>
      <p:cxnSp>
        <p:nvCxnSpPr>
          <p:cNvPr id="17" name="Gerade Verbindung mit Pfeil 16"/>
          <p:cNvCxnSpPr/>
          <p:nvPr/>
        </p:nvCxnSpPr>
        <p:spPr>
          <a:xfrm>
            <a:off x="3779912" y="1268760"/>
            <a:ext cx="576064" cy="216024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a:xfrm>
            <a:off x="4211960" y="1340768"/>
            <a:ext cx="792088" cy="100811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p:nvPr/>
        </p:nvCxnSpPr>
        <p:spPr>
          <a:xfrm flipV="1">
            <a:off x="1619672" y="2852936"/>
            <a:ext cx="1368152" cy="136815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Gerade Verbindung mit Pfeil 27"/>
          <p:cNvCxnSpPr/>
          <p:nvPr/>
        </p:nvCxnSpPr>
        <p:spPr>
          <a:xfrm flipH="1" flipV="1">
            <a:off x="6228184" y="2852936"/>
            <a:ext cx="1296144" cy="136815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Gerade Verbindung mit Pfeil 29"/>
          <p:cNvCxnSpPr/>
          <p:nvPr/>
        </p:nvCxnSpPr>
        <p:spPr>
          <a:xfrm flipH="1">
            <a:off x="1547664" y="1340768"/>
            <a:ext cx="288032" cy="57606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Gerade Verbindung mit Pfeil 32"/>
          <p:cNvCxnSpPr>
            <a:stCxn id="11" idx="2"/>
          </p:cNvCxnSpPr>
          <p:nvPr/>
        </p:nvCxnSpPr>
        <p:spPr>
          <a:xfrm>
            <a:off x="6718125" y="1288505"/>
            <a:ext cx="878211" cy="178045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9" name="Picture 2" descr="C:\Users\Klaus\Documents\00sync_desktop_notebook\00projekte\_UG\_shutter\2013-01-30 roger smith\CoDR\figures\Martin\ZFT Shutter 4 Nut+Feder2.jpg"/>
          <p:cNvPicPr>
            <a:picLocks noChangeAspect="1" noChangeArrowheads="1"/>
          </p:cNvPicPr>
          <p:nvPr/>
        </p:nvPicPr>
        <p:blipFill>
          <a:blip r:embed="rId4" cstate="print"/>
          <a:srcRect/>
          <a:stretch>
            <a:fillRect/>
          </a:stretch>
        </p:blipFill>
        <p:spPr bwMode="auto">
          <a:xfrm>
            <a:off x="755576" y="5047180"/>
            <a:ext cx="1512168" cy="1190132"/>
          </a:xfrm>
          <a:prstGeom prst="rect">
            <a:avLst/>
          </a:prstGeom>
          <a:noFill/>
        </p:spPr>
      </p:pic>
      <p:sp>
        <p:nvSpPr>
          <p:cNvPr id="24" name="Textfeld 23"/>
          <p:cNvSpPr txBox="1"/>
          <p:nvPr/>
        </p:nvSpPr>
        <p:spPr>
          <a:xfrm>
            <a:off x="2339752" y="5786100"/>
            <a:ext cx="1602811" cy="523220"/>
          </a:xfrm>
          <a:prstGeom prst="rect">
            <a:avLst/>
          </a:prstGeom>
          <a:noFill/>
        </p:spPr>
        <p:txBody>
          <a:bodyPr wrap="none" rtlCol="0">
            <a:spAutoFit/>
          </a:bodyPr>
          <a:lstStyle/>
          <a:p>
            <a:r>
              <a:rPr lang="en-US" sz="1400" dirty="0" smtClean="0"/>
              <a:t>Tongue-and-groove</a:t>
            </a:r>
          </a:p>
          <a:p>
            <a:r>
              <a:rPr lang="en-US" sz="1400" dirty="0" smtClean="0"/>
              <a:t>for light tightness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D7AFE4E1-77DA-40E8-BBD8-37FB6D85F98C}" type="slidenum">
              <a:rPr lang="de-DE" smtClean="0"/>
              <a:pPr/>
              <a:t>38</a:t>
            </a:fld>
            <a:endParaRPr lang="de-DE"/>
          </a:p>
        </p:txBody>
      </p:sp>
      <p:pic>
        <p:nvPicPr>
          <p:cNvPr id="3074" name="Picture 2" descr="C:\Users\Klaus\Documents\00sync_desktop_notebook\00projekte\_UG\2017_sdw\Bilder\team-mit-shutter-6189498.jpg"/>
          <p:cNvPicPr>
            <a:picLocks noChangeAspect="1" noChangeArrowheads="1"/>
          </p:cNvPicPr>
          <p:nvPr/>
        </p:nvPicPr>
        <p:blipFill>
          <a:blip r:embed="rId3" cstate="print"/>
          <a:srcRect/>
          <a:stretch>
            <a:fillRect/>
          </a:stretch>
        </p:blipFill>
        <p:spPr bwMode="auto">
          <a:xfrm>
            <a:off x="395536" y="1772816"/>
            <a:ext cx="5400599" cy="3761292"/>
          </a:xfrm>
          <a:prstGeom prst="rect">
            <a:avLst/>
          </a:prstGeom>
          <a:noFill/>
        </p:spPr>
      </p:pic>
      <p:pic>
        <p:nvPicPr>
          <p:cNvPr id="3076" name="Picture 4" descr="C:\Users\Klaus\Documents\00sync_desktop_notebook\00projekte\_UG\2017_sdw\Bilder\_MG_5752-h1500.jpg"/>
          <p:cNvPicPr>
            <a:picLocks noChangeAspect="1" noChangeArrowheads="1"/>
          </p:cNvPicPr>
          <p:nvPr/>
        </p:nvPicPr>
        <p:blipFill>
          <a:blip r:embed="rId4" cstate="print"/>
          <a:srcRect/>
          <a:stretch>
            <a:fillRect/>
          </a:stretch>
        </p:blipFill>
        <p:spPr bwMode="auto">
          <a:xfrm>
            <a:off x="6300192" y="1772816"/>
            <a:ext cx="2520280" cy="3780422"/>
          </a:xfrm>
          <a:prstGeom prst="rect">
            <a:avLst/>
          </a:prstGeom>
          <a:noFill/>
        </p:spPr>
      </p:pic>
      <p:sp>
        <p:nvSpPr>
          <p:cNvPr id="6" name="Textfeld 5"/>
          <p:cNvSpPr txBox="1"/>
          <p:nvPr/>
        </p:nvSpPr>
        <p:spPr>
          <a:xfrm>
            <a:off x="1259632" y="44624"/>
            <a:ext cx="6248698" cy="461665"/>
          </a:xfrm>
          <a:prstGeom prst="rect">
            <a:avLst/>
          </a:prstGeom>
          <a:noFill/>
        </p:spPr>
        <p:txBody>
          <a:bodyPr wrap="none" rtlCol="0">
            <a:spAutoFit/>
          </a:bodyPr>
          <a:lstStyle/>
          <a:p>
            <a:r>
              <a:rPr lang="en-US" sz="2400" dirty="0" smtClean="0">
                <a:solidFill>
                  <a:srgbClr val="0070C0"/>
                </a:solidFill>
              </a:rPr>
              <a:t>Team work: Bonn-Shutter UG and DESY/</a:t>
            </a:r>
            <a:r>
              <a:rPr lang="en-US" sz="2400" dirty="0" err="1" smtClean="0">
                <a:solidFill>
                  <a:srgbClr val="0070C0"/>
                </a:solidFill>
              </a:rPr>
              <a:t>Zeuthen</a:t>
            </a:r>
            <a:r>
              <a:rPr lang="en-US" sz="2400" dirty="0" smtClean="0">
                <a:solidFill>
                  <a:srgbClr val="0070C0"/>
                </a:solidFill>
              </a:rPr>
              <a:t> </a:t>
            </a:r>
            <a:endParaRPr lang="en-US" sz="2400" dirty="0">
              <a:solidFill>
                <a:srgbClr val="0070C0"/>
              </a:solidFill>
            </a:endParaRPr>
          </a:p>
        </p:txBody>
      </p:sp>
      <p:sp>
        <p:nvSpPr>
          <p:cNvPr id="7" name="Textfeld 6"/>
          <p:cNvSpPr txBox="1"/>
          <p:nvPr/>
        </p:nvSpPr>
        <p:spPr>
          <a:xfrm>
            <a:off x="6228184" y="908720"/>
            <a:ext cx="2430794" cy="738664"/>
          </a:xfrm>
          <a:prstGeom prst="rect">
            <a:avLst/>
          </a:prstGeom>
          <a:noFill/>
        </p:spPr>
        <p:txBody>
          <a:bodyPr wrap="none" rtlCol="0">
            <a:spAutoFit/>
          </a:bodyPr>
          <a:lstStyle/>
          <a:p>
            <a:r>
              <a:rPr lang="en-US" sz="1400" dirty="0" smtClean="0"/>
              <a:t>DESY/</a:t>
            </a:r>
            <a:r>
              <a:rPr lang="en-US" sz="1400" dirty="0" err="1" smtClean="0"/>
              <a:t>Zeuthen</a:t>
            </a:r>
            <a:r>
              <a:rPr lang="en-US" sz="1400" dirty="0" smtClean="0"/>
              <a:t> (Berlin area):</a:t>
            </a:r>
          </a:p>
          <a:p>
            <a:pPr>
              <a:tabLst>
                <a:tab pos="265113" algn="l"/>
                <a:tab pos="3944938" algn="l"/>
              </a:tabLst>
            </a:pPr>
            <a:r>
              <a:rPr lang="en-US" sz="1400" dirty="0" smtClean="0"/>
              <a:t>	Test equipment </a:t>
            </a:r>
          </a:p>
          <a:p>
            <a:pPr>
              <a:tabLst>
                <a:tab pos="265113" algn="l"/>
                <a:tab pos="3944938" algn="l"/>
              </a:tabLst>
            </a:pPr>
            <a:r>
              <a:rPr lang="en-US" sz="1400" dirty="0" smtClean="0"/>
              <a:t>	Support with shutter tests</a:t>
            </a:r>
            <a:endParaRPr lang="en-US" sz="1400" dirty="0"/>
          </a:p>
        </p:txBody>
      </p:sp>
      <p:sp>
        <p:nvSpPr>
          <p:cNvPr id="8" name="Textfeld 7"/>
          <p:cNvSpPr txBox="1"/>
          <p:nvPr/>
        </p:nvSpPr>
        <p:spPr>
          <a:xfrm>
            <a:off x="467544" y="5661248"/>
            <a:ext cx="5192960" cy="307777"/>
          </a:xfrm>
          <a:prstGeom prst="rect">
            <a:avLst/>
          </a:prstGeom>
          <a:noFill/>
        </p:spPr>
        <p:txBody>
          <a:bodyPr wrap="none" rtlCol="0">
            <a:spAutoFit/>
          </a:bodyPr>
          <a:lstStyle/>
          <a:p>
            <a:r>
              <a:rPr lang="en-US" sz="1400" b="1" dirty="0" smtClean="0"/>
              <a:t>Bonn team</a:t>
            </a:r>
            <a:r>
              <a:rPr lang="en-US" sz="1400" dirty="0" smtClean="0"/>
              <a:t>: F.J. </a:t>
            </a:r>
            <a:r>
              <a:rPr lang="en-US" sz="1400" dirty="0" err="1" smtClean="0"/>
              <a:t>Willems</a:t>
            </a:r>
            <a:r>
              <a:rPr lang="en-US" sz="1400" dirty="0" smtClean="0"/>
              <a:t>, H. </a:t>
            </a:r>
            <a:r>
              <a:rPr lang="en-US" sz="1400" dirty="0" err="1" smtClean="0"/>
              <a:t>Poschmann</a:t>
            </a:r>
            <a:r>
              <a:rPr lang="en-US" sz="1400" dirty="0" smtClean="0"/>
              <a:t>, K. </a:t>
            </a:r>
            <a:r>
              <a:rPr lang="en-US" sz="1400" dirty="0" err="1" smtClean="0"/>
              <a:t>Reif</a:t>
            </a:r>
            <a:r>
              <a:rPr lang="en-US" sz="1400" dirty="0" smtClean="0"/>
              <a:t>, Ph. </a:t>
            </a:r>
            <a:r>
              <a:rPr lang="en-US" sz="1400" dirty="0" err="1" smtClean="0"/>
              <a:t>Müller</a:t>
            </a:r>
            <a:r>
              <a:rPr lang="en-US" sz="1400" dirty="0" smtClean="0"/>
              <a:t>, M. Polder</a:t>
            </a:r>
            <a:endParaRPr lang="en-US" sz="1400" dirty="0"/>
          </a:p>
        </p:txBody>
      </p:sp>
      <p:sp>
        <p:nvSpPr>
          <p:cNvPr id="9" name="Textfeld 8"/>
          <p:cNvSpPr txBox="1"/>
          <p:nvPr/>
        </p:nvSpPr>
        <p:spPr>
          <a:xfrm>
            <a:off x="6300192" y="5661248"/>
            <a:ext cx="2520280" cy="523220"/>
          </a:xfrm>
          <a:prstGeom prst="rect">
            <a:avLst/>
          </a:prstGeom>
          <a:noFill/>
        </p:spPr>
        <p:txBody>
          <a:bodyPr wrap="square" rtlCol="0">
            <a:spAutoFit/>
          </a:bodyPr>
          <a:lstStyle/>
          <a:p>
            <a:r>
              <a:rPr lang="en-US" sz="1400" b="1" dirty="0" smtClean="0"/>
              <a:t>DESY team</a:t>
            </a:r>
            <a:r>
              <a:rPr lang="en-US" sz="1400" dirty="0" smtClean="0"/>
              <a:t>: L. van Vu, A. </a:t>
            </a:r>
            <a:r>
              <a:rPr lang="en-US" sz="1400" dirty="0" err="1" smtClean="0"/>
              <a:t>Donat</a:t>
            </a:r>
            <a:r>
              <a:rPr lang="en-US" sz="1400" dirty="0" smtClean="0"/>
              <a:t>, </a:t>
            </a:r>
            <a:r>
              <a:rPr lang="en-US" sz="1400" dirty="0" err="1" smtClean="0"/>
              <a:t>Marek</a:t>
            </a:r>
            <a:r>
              <a:rPr lang="en-US" sz="1400" dirty="0" smtClean="0"/>
              <a:t> Kowalski (not shown)</a:t>
            </a:r>
            <a:endParaRPr lang="en-US" sz="1400" dirty="0"/>
          </a:p>
        </p:txBody>
      </p:sp>
      <p:cxnSp>
        <p:nvCxnSpPr>
          <p:cNvPr id="11" name="Gerade Verbindung 10"/>
          <p:cNvCxnSpPr/>
          <p:nvPr/>
        </p:nvCxnSpPr>
        <p:spPr>
          <a:xfrm>
            <a:off x="395536" y="548680"/>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Ellipse 11"/>
          <p:cNvSpPr/>
          <p:nvPr/>
        </p:nvSpPr>
        <p:spPr>
          <a:xfrm>
            <a:off x="7380312" y="2852936"/>
            <a:ext cx="1152128" cy="15841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ztf-open-close-auf-kante.wmv">
            <a:hlinkClick r:id="" action="ppaction://media"/>
          </p:cNvPr>
          <p:cNvPicPr>
            <a:picLocks noRot="1" noChangeAspect="1"/>
          </p:cNvPicPr>
          <p:nvPr>
            <a:videoFile r:link="rId1"/>
          </p:nvPr>
        </p:nvPicPr>
        <p:blipFill>
          <a:blip r:embed="rId5" cstate="print"/>
          <a:srcRect l="3306" t="5882" r="10732" b="17647"/>
          <a:stretch>
            <a:fillRect/>
          </a:stretch>
        </p:blipFill>
        <p:spPr>
          <a:xfrm>
            <a:off x="2627784" y="5157192"/>
            <a:ext cx="720080" cy="360040"/>
          </a:xfrm>
          <a:prstGeom prst="rect">
            <a:avLst/>
          </a:prstGeom>
        </p:spPr>
      </p:pic>
      <p:sp>
        <p:nvSpPr>
          <p:cNvPr id="13" name="Textfeld 12"/>
          <p:cNvSpPr txBox="1"/>
          <p:nvPr/>
        </p:nvSpPr>
        <p:spPr>
          <a:xfrm>
            <a:off x="395536" y="908720"/>
            <a:ext cx="2954655" cy="738664"/>
          </a:xfrm>
          <a:prstGeom prst="rect">
            <a:avLst/>
          </a:prstGeom>
          <a:noFill/>
        </p:spPr>
        <p:txBody>
          <a:bodyPr wrap="none" rtlCol="0">
            <a:spAutoFit/>
          </a:bodyPr>
          <a:lstStyle/>
          <a:p>
            <a:r>
              <a:rPr lang="en-US" sz="1400" dirty="0" smtClean="0"/>
              <a:t>Bonn-Shutter  UG:</a:t>
            </a:r>
          </a:p>
          <a:p>
            <a:r>
              <a:rPr lang="en-US" sz="1400" dirty="0" smtClean="0"/>
              <a:t>       Shutter design and production	</a:t>
            </a:r>
          </a:p>
          <a:p>
            <a:r>
              <a:rPr lang="en-US" sz="1400" dirty="0" smtClean="0"/>
              <a:t>       Shutter tests</a:t>
            </a:r>
            <a:endParaRPr lang="en-US" sz="1400" dirty="0"/>
          </a:p>
        </p:txBody>
      </p:sp>
      <p:pic>
        <p:nvPicPr>
          <p:cNvPr id="16" name="Picture 2" descr="Bildergebnis für pudding essen bilder"/>
          <p:cNvPicPr>
            <a:picLocks noChangeAspect="1" noChangeArrowheads="1"/>
          </p:cNvPicPr>
          <p:nvPr/>
        </p:nvPicPr>
        <p:blipFill>
          <a:blip r:embed="rId6" cstate="print"/>
          <a:srcRect t="15152" b="4545"/>
          <a:stretch>
            <a:fillRect/>
          </a:stretch>
        </p:blipFill>
        <p:spPr bwMode="auto">
          <a:xfrm>
            <a:off x="395536" y="188640"/>
            <a:ext cx="8351569" cy="5981529"/>
          </a:xfrm>
          <a:prstGeom prst="rect">
            <a:avLst/>
          </a:prstGeom>
          <a:noFill/>
        </p:spPr>
      </p:pic>
      <p:sp>
        <p:nvSpPr>
          <p:cNvPr id="17" name="Textfeld 16"/>
          <p:cNvSpPr txBox="1"/>
          <p:nvPr/>
        </p:nvSpPr>
        <p:spPr>
          <a:xfrm>
            <a:off x="1835696" y="5589240"/>
            <a:ext cx="5804794" cy="461665"/>
          </a:xfrm>
          <a:prstGeom prst="rect">
            <a:avLst/>
          </a:prstGeom>
          <a:noFill/>
        </p:spPr>
        <p:txBody>
          <a:bodyPr wrap="none" rtlCol="0">
            <a:spAutoFit/>
          </a:bodyPr>
          <a:lstStyle/>
          <a:p>
            <a:r>
              <a:rPr lang="en-US" sz="2400" dirty="0" smtClean="0">
                <a:solidFill>
                  <a:schemeClr val="bg1"/>
                </a:solidFill>
                <a:latin typeface="BernhardMod BT" pitchFamily="18" charset="0"/>
              </a:rPr>
              <a:t>The proof of the pudding is in the eating!</a:t>
            </a:r>
            <a:endParaRPr lang="en-US" sz="2400" dirty="0">
              <a:solidFill>
                <a:schemeClr val="bg1"/>
              </a:solidFill>
              <a:latin typeface="BernhardMod BT"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4"/>
                                        </p:tgtEl>
                                      </p:cBhvr>
                                    </p:cmd>
                                  </p:childTnLst>
                                </p:cTn>
                              </p:par>
                            </p:childTnLst>
                          </p:cTn>
                        </p:par>
                      </p:childTnLst>
                    </p:cTn>
                  </p:par>
                </p:childTnLst>
              </p:cTn>
              <p:nextCondLst>
                <p:cond evt="onClick" delay="0">
                  <p:tgtEl>
                    <p:spTgt spid="14"/>
                  </p:tgtEl>
                </p:cond>
              </p:nextCondLst>
            </p:seq>
            <p:video fullScrn="1">
              <p:cMediaNode vol="20000">
                <p:cTn id="16" fill="remove" display="0">
                  <p:stCondLst>
                    <p:cond delay="indefinite"/>
                  </p:stCondLst>
                  <p:endCondLst>
                    <p:cond evt="onNext" delay="0">
                      <p:tgtEl>
                        <p:sldTgt/>
                      </p:tgtEl>
                    </p:cond>
                    <p:cond evt="onPrev" delay="0">
                      <p:tgtEl>
                        <p:sldTgt/>
                      </p:tgtEl>
                    </p:cond>
                  </p:endCondLst>
                </p:cTn>
                <p:tgtEl>
                  <p:spTgt spid="14"/>
                </p:tgtEl>
              </p:cMediaNode>
            </p:video>
          </p:childTnLst>
        </p:cTn>
      </p:par>
    </p:tnLst>
    <p:bldLst>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D7AFE4E1-77DA-40E8-BBD8-37FB6D85F98C}" type="slidenum">
              <a:rPr lang="de-DE" smtClean="0"/>
              <a:pPr/>
              <a:t>39</a:t>
            </a:fld>
            <a:endParaRPr lang="de-DE"/>
          </a:p>
        </p:txBody>
      </p:sp>
      <p:sp>
        <p:nvSpPr>
          <p:cNvPr id="4" name="Textfeld 3"/>
          <p:cNvSpPr txBox="1"/>
          <p:nvPr/>
        </p:nvSpPr>
        <p:spPr>
          <a:xfrm>
            <a:off x="3203848" y="159023"/>
            <a:ext cx="2784737" cy="461665"/>
          </a:xfrm>
          <a:prstGeom prst="rect">
            <a:avLst/>
          </a:prstGeom>
          <a:noFill/>
        </p:spPr>
        <p:txBody>
          <a:bodyPr wrap="none" rtlCol="0">
            <a:spAutoFit/>
          </a:bodyPr>
          <a:lstStyle/>
          <a:p>
            <a:r>
              <a:rPr lang="en-US" sz="2400" dirty="0" smtClean="0">
                <a:solidFill>
                  <a:srgbClr val="0070C0"/>
                </a:solidFill>
              </a:rPr>
              <a:t>ZTF shutter on tour…</a:t>
            </a:r>
            <a:endParaRPr lang="en-US" sz="2400" dirty="0">
              <a:solidFill>
                <a:srgbClr val="0070C0"/>
              </a:solidFill>
            </a:endParaRPr>
          </a:p>
        </p:txBody>
      </p:sp>
      <p:cxnSp>
        <p:nvCxnSpPr>
          <p:cNvPr id="6" name="Gerade Verbindung 5"/>
          <p:cNvCxnSpPr/>
          <p:nvPr/>
        </p:nvCxnSpPr>
        <p:spPr>
          <a:xfrm>
            <a:off x="395536" y="692696"/>
            <a:ext cx="8352928" cy="0"/>
          </a:xfrm>
          <a:prstGeom prst="line">
            <a:avLst/>
          </a:prstGeom>
        </p:spPr>
        <p:style>
          <a:lnRef idx="1">
            <a:schemeClr val="accent1"/>
          </a:lnRef>
          <a:fillRef idx="0">
            <a:schemeClr val="accent1"/>
          </a:fillRef>
          <a:effectRef idx="0">
            <a:schemeClr val="accent1"/>
          </a:effectRef>
          <a:fontRef idx="minor">
            <a:schemeClr val="tx1"/>
          </a:fontRef>
        </p:style>
      </p:cxnSp>
      <p:pic>
        <p:nvPicPr>
          <p:cNvPr id="19457" name="Picture 1" descr="C:\Users\Klaus\Documents\00sync_desktop_notebook\00projekte\_UG\2017_sdw\Bilder\bonn shutter\ZTF\20160914_160916.jpg"/>
          <p:cNvPicPr>
            <a:picLocks noChangeAspect="1" noChangeArrowheads="1"/>
          </p:cNvPicPr>
          <p:nvPr/>
        </p:nvPicPr>
        <p:blipFill>
          <a:blip r:embed="rId3" cstate="print">
            <a:lum bright="23000" contrast="21000"/>
          </a:blip>
          <a:srcRect l="15832" r="36558" b="19231"/>
          <a:stretch>
            <a:fillRect/>
          </a:stretch>
        </p:blipFill>
        <p:spPr bwMode="auto">
          <a:xfrm rot="-5400000">
            <a:off x="320099" y="2986667"/>
            <a:ext cx="3319229" cy="3168353"/>
          </a:xfrm>
          <a:prstGeom prst="rect">
            <a:avLst/>
          </a:prstGeom>
          <a:noFill/>
        </p:spPr>
      </p:pic>
      <p:pic>
        <p:nvPicPr>
          <p:cNvPr id="19459" name="Picture 3" descr="C:\Users\Klaus\Documents\00sync_desktop_notebook\00projekte\_UG\2017_sdw\Bilder\bonn shutter\ZTF\20160914_131803.jpg"/>
          <p:cNvPicPr>
            <a:picLocks noChangeAspect="1" noChangeArrowheads="1"/>
          </p:cNvPicPr>
          <p:nvPr/>
        </p:nvPicPr>
        <p:blipFill>
          <a:blip r:embed="rId4" cstate="print">
            <a:lum bright="22000" contrast="36000"/>
          </a:blip>
          <a:srcRect l="11381" r="4402"/>
          <a:stretch>
            <a:fillRect/>
          </a:stretch>
        </p:blipFill>
        <p:spPr bwMode="auto">
          <a:xfrm>
            <a:off x="4211960" y="3284984"/>
            <a:ext cx="4427789" cy="2958277"/>
          </a:xfrm>
          <a:prstGeom prst="rect">
            <a:avLst/>
          </a:prstGeom>
          <a:noFill/>
        </p:spPr>
      </p:pic>
      <p:pic>
        <p:nvPicPr>
          <p:cNvPr id="19460" name="Picture 4" descr="C:\Users\Klaus\Documents\00sync_desktop_notebook\00projekte\_UG\_shutter\2013-01-30 roger smith\Berlin\2017-07-18 shutter in der kiste\IMG_20160627_125524339_HDR.jpg"/>
          <p:cNvPicPr>
            <a:picLocks noChangeAspect="1" noChangeArrowheads="1"/>
          </p:cNvPicPr>
          <p:nvPr/>
        </p:nvPicPr>
        <p:blipFill>
          <a:blip r:embed="rId5" cstate="print"/>
          <a:srcRect/>
          <a:stretch>
            <a:fillRect/>
          </a:stretch>
        </p:blipFill>
        <p:spPr bwMode="auto">
          <a:xfrm>
            <a:off x="395536" y="908720"/>
            <a:ext cx="3168352" cy="1779753"/>
          </a:xfrm>
          <a:prstGeom prst="rect">
            <a:avLst/>
          </a:prstGeom>
          <a:noFill/>
        </p:spPr>
      </p:pic>
      <p:pic>
        <p:nvPicPr>
          <p:cNvPr id="19462" name="Picture 6" descr="C:\Users\Klaus\Documents\00sync_desktop_notebook\00projekte\_UG\_shutter\2013-01-30 roger smith\Berlin\2017-08-05 abtransport\IMG_20160805_130339819_HDR-w1000.jpg"/>
          <p:cNvPicPr>
            <a:picLocks noChangeAspect="1" noChangeArrowheads="1"/>
          </p:cNvPicPr>
          <p:nvPr/>
        </p:nvPicPr>
        <p:blipFill>
          <a:blip r:embed="rId6" cstate="print"/>
          <a:srcRect r="19365"/>
          <a:stretch>
            <a:fillRect/>
          </a:stretch>
        </p:blipFill>
        <p:spPr bwMode="auto">
          <a:xfrm>
            <a:off x="6156176" y="908719"/>
            <a:ext cx="2520280" cy="1756559"/>
          </a:xfrm>
          <a:prstGeom prst="rect">
            <a:avLst/>
          </a:prstGeom>
          <a:noFill/>
        </p:spPr>
      </p:pic>
      <p:sp>
        <p:nvSpPr>
          <p:cNvPr id="15" name="Textfeld 14"/>
          <p:cNvSpPr txBox="1"/>
          <p:nvPr/>
        </p:nvSpPr>
        <p:spPr>
          <a:xfrm>
            <a:off x="3563888" y="908720"/>
            <a:ext cx="2547557" cy="523220"/>
          </a:xfrm>
          <a:prstGeom prst="rect">
            <a:avLst/>
          </a:prstGeom>
          <a:noFill/>
        </p:spPr>
        <p:txBody>
          <a:bodyPr wrap="none" rtlCol="0">
            <a:spAutoFit/>
          </a:bodyPr>
          <a:lstStyle/>
          <a:p>
            <a:r>
              <a:rPr lang="en-US" sz="1400" dirty="0" smtClean="0"/>
              <a:t>2017/08/05</a:t>
            </a:r>
          </a:p>
          <a:p>
            <a:r>
              <a:rPr lang="en-US" sz="1400" dirty="0" smtClean="0"/>
              <a:t>Departure from </a:t>
            </a:r>
            <a:r>
              <a:rPr lang="en-US" sz="1400" dirty="0" err="1" smtClean="0"/>
              <a:t>Zeuthen</a:t>
            </a:r>
            <a:r>
              <a:rPr lang="en-US" sz="1400" dirty="0" smtClean="0"/>
              <a:t> (Berlin)</a:t>
            </a:r>
            <a:endParaRPr lang="en-US" sz="1400" dirty="0"/>
          </a:p>
        </p:txBody>
      </p:sp>
      <p:sp>
        <p:nvSpPr>
          <p:cNvPr id="16" name="Rechteck 15"/>
          <p:cNvSpPr/>
          <p:nvPr/>
        </p:nvSpPr>
        <p:spPr>
          <a:xfrm>
            <a:off x="4211552" y="2780928"/>
            <a:ext cx="2664704" cy="461665"/>
          </a:xfrm>
          <a:prstGeom prst="rect">
            <a:avLst/>
          </a:prstGeom>
        </p:spPr>
        <p:txBody>
          <a:bodyPr wrap="none">
            <a:spAutoFit/>
          </a:bodyPr>
          <a:lstStyle/>
          <a:p>
            <a:r>
              <a:rPr lang="en-US" sz="2400" dirty="0" smtClean="0">
                <a:solidFill>
                  <a:srgbClr val="0070C0"/>
                </a:solidFill>
              </a:rPr>
              <a:t>… and at its job site.</a:t>
            </a:r>
            <a:endParaRPr lang="en-US" sz="2400" dirty="0">
              <a:solidFill>
                <a:srgbClr val="0070C0"/>
              </a:solidFill>
            </a:endParaRPr>
          </a:p>
        </p:txBody>
      </p:sp>
      <p:cxnSp>
        <p:nvCxnSpPr>
          <p:cNvPr id="12" name="Gerade Verbindung 11"/>
          <p:cNvCxnSpPr/>
          <p:nvPr/>
        </p:nvCxnSpPr>
        <p:spPr>
          <a:xfrm>
            <a:off x="179512" y="2780928"/>
            <a:ext cx="8712968"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D7AFE4E1-77DA-40E8-BBD8-37FB6D85F98C}" type="slidenum">
              <a:rPr lang="de-DE" smtClean="0"/>
              <a:pPr/>
              <a:t>4</a:t>
            </a:fld>
            <a:endParaRPr lang="de-DE"/>
          </a:p>
        </p:txBody>
      </p:sp>
      <p:sp>
        <p:nvSpPr>
          <p:cNvPr id="4" name="Textfeld 3"/>
          <p:cNvSpPr txBox="1"/>
          <p:nvPr/>
        </p:nvSpPr>
        <p:spPr>
          <a:xfrm>
            <a:off x="4211960" y="3547462"/>
            <a:ext cx="4464496" cy="1969770"/>
          </a:xfrm>
          <a:prstGeom prst="rect">
            <a:avLst/>
          </a:prstGeom>
          <a:noFill/>
        </p:spPr>
        <p:txBody>
          <a:bodyPr wrap="square" rtlCol="0">
            <a:spAutoFit/>
          </a:bodyPr>
          <a:lstStyle/>
          <a:p>
            <a:r>
              <a:rPr lang="en-US" dirty="0" smtClean="0"/>
              <a:t>We had a great time one day lying on our backs looking at the shutter through the Cass hole in the telescope (up at prime focus) and changing integration times to see the slit move back in different widths. </a:t>
            </a:r>
          </a:p>
          <a:p>
            <a:r>
              <a:rPr lang="en-US" i="1" dirty="0" smtClean="0"/>
              <a:t>That's entertainment!</a:t>
            </a:r>
            <a:r>
              <a:rPr lang="en-US" dirty="0" smtClean="0"/>
              <a:t> </a:t>
            </a:r>
          </a:p>
          <a:p>
            <a:r>
              <a:rPr lang="en-US" sz="1400" dirty="0" smtClean="0"/>
              <a:t>Michael Lesser, Steward Observatory, 2002/06/10</a:t>
            </a:r>
            <a:endParaRPr lang="en-US" sz="1400" dirty="0"/>
          </a:p>
        </p:txBody>
      </p:sp>
      <p:sp>
        <p:nvSpPr>
          <p:cNvPr id="5" name="Textfeld 4"/>
          <p:cNvSpPr txBox="1"/>
          <p:nvPr/>
        </p:nvSpPr>
        <p:spPr>
          <a:xfrm>
            <a:off x="3635896" y="663079"/>
            <a:ext cx="4983993" cy="461665"/>
          </a:xfrm>
          <a:prstGeom prst="rect">
            <a:avLst/>
          </a:prstGeom>
          <a:noFill/>
        </p:spPr>
        <p:txBody>
          <a:bodyPr wrap="none" rtlCol="0">
            <a:spAutoFit/>
          </a:bodyPr>
          <a:lstStyle/>
          <a:p>
            <a:r>
              <a:rPr lang="en-US" sz="2400" dirty="0" smtClean="0">
                <a:solidFill>
                  <a:schemeClr val="tx2">
                    <a:lumMod val="60000"/>
                    <a:lumOff val="40000"/>
                  </a:schemeClr>
                </a:solidFill>
              </a:rPr>
              <a:t>Mike Lesser on shutter entertainment:</a:t>
            </a:r>
          </a:p>
        </p:txBody>
      </p:sp>
      <p:pic>
        <p:nvPicPr>
          <p:cNvPr id="6" name="Grafik 5" descr="90-inch kitt peak.jpg"/>
          <p:cNvPicPr>
            <a:picLocks noChangeAspect="1"/>
          </p:cNvPicPr>
          <p:nvPr/>
        </p:nvPicPr>
        <p:blipFill>
          <a:blip r:embed="rId2" cstate="print"/>
          <a:srcRect t="7642"/>
          <a:stretch>
            <a:fillRect/>
          </a:stretch>
        </p:blipFill>
        <p:spPr>
          <a:xfrm>
            <a:off x="539552" y="2492896"/>
            <a:ext cx="2702367" cy="3481190"/>
          </a:xfrm>
          <a:prstGeom prst="rect">
            <a:avLst/>
          </a:prstGeom>
        </p:spPr>
      </p:pic>
      <p:sp>
        <p:nvSpPr>
          <p:cNvPr id="7" name="Textfeld 6"/>
          <p:cNvSpPr txBox="1"/>
          <p:nvPr/>
        </p:nvSpPr>
        <p:spPr>
          <a:xfrm>
            <a:off x="251520" y="6021288"/>
            <a:ext cx="3499099" cy="307777"/>
          </a:xfrm>
          <a:prstGeom prst="rect">
            <a:avLst/>
          </a:prstGeom>
          <a:noFill/>
        </p:spPr>
        <p:txBody>
          <a:bodyPr wrap="none" rtlCol="0">
            <a:spAutoFit/>
          </a:bodyPr>
          <a:lstStyle/>
          <a:p>
            <a:r>
              <a:rPr lang="en-US" sz="1400" dirty="0" smtClean="0"/>
              <a:t>Steward Observatory 90inch telescope, KPNO</a:t>
            </a:r>
            <a:endParaRPr lang="en-US" sz="1400" dirty="0"/>
          </a:p>
        </p:txBody>
      </p:sp>
      <p:sp>
        <p:nvSpPr>
          <p:cNvPr id="8" name="Textfeld 7"/>
          <p:cNvSpPr txBox="1"/>
          <p:nvPr/>
        </p:nvSpPr>
        <p:spPr>
          <a:xfrm>
            <a:off x="323528" y="1844824"/>
            <a:ext cx="3168352" cy="523220"/>
          </a:xfrm>
          <a:prstGeom prst="rect">
            <a:avLst/>
          </a:prstGeom>
          <a:noFill/>
        </p:spPr>
        <p:txBody>
          <a:bodyPr wrap="square" rtlCol="0">
            <a:spAutoFit/>
          </a:bodyPr>
          <a:lstStyle/>
          <a:p>
            <a:pPr algn="ctr"/>
            <a:r>
              <a:rPr lang="en-US" sz="1400" dirty="0" smtClean="0"/>
              <a:t>In 2000: First descendant  (200x200mm</a:t>
            </a:r>
            <a:r>
              <a:rPr lang="en-US" sz="1400" baseline="30000" dirty="0" smtClean="0"/>
              <a:t>2</a:t>
            </a:r>
            <a:r>
              <a:rPr lang="en-US" sz="1400" dirty="0" smtClean="0"/>
              <a:t>) of the  original Bonn shutter</a:t>
            </a:r>
            <a:endParaRPr lang="en-US" sz="1400" dirty="0"/>
          </a:p>
        </p:txBody>
      </p:sp>
      <p:pic>
        <p:nvPicPr>
          <p:cNvPr id="82945" name="Picture 1" descr="C:\Users\Klaus\Documents\00sync_desktop_notebook\00projekte\_UG\2017_sdw\Bilder\Florenz\20131009-PA093235.jpg"/>
          <p:cNvPicPr>
            <a:picLocks noChangeAspect="1" noChangeArrowheads="1"/>
          </p:cNvPicPr>
          <p:nvPr/>
        </p:nvPicPr>
        <p:blipFill>
          <a:blip r:embed="rId3" cstate="print"/>
          <a:srcRect/>
          <a:stretch>
            <a:fillRect/>
          </a:stretch>
        </p:blipFill>
        <p:spPr bwMode="auto">
          <a:xfrm>
            <a:off x="5230998" y="1484784"/>
            <a:ext cx="1645258" cy="1656184"/>
          </a:xfrm>
          <a:prstGeom prst="rect">
            <a:avLst/>
          </a:prstGeom>
          <a:noFill/>
        </p:spPr>
      </p:pic>
      <p:pic>
        <p:nvPicPr>
          <p:cNvPr id="1026" name="Picture 2" descr="C:\Users\Klaus\Documents\00sync_desktop_notebook\00projekte\_UG\2017_sdw\Bilder\bonn shutter\90prime\P7100009.JPG"/>
          <p:cNvPicPr>
            <a:picLocks noChangeAspect="1" noChangeArrowheads="1"/>
          </p:cNvPicPr>
          <p:nvPr/>
        </p:nvPicPr>
        <p:blipFill>
          <a:blip r:embed="rId4" cstate="print"/>
          <a:srcRect t="30958"/>
          <a:stretch>
            <a:fillRect/>
          </a:stretch>
        </p:blipFill>
        <p:spPr bwMode="auto">
          <a:xfrm>
            <a:off x="611560" y="476672"/>
            <a:ext cx="2503089" cy="1296144"/>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29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D7AFE4E1-77DA-40E8-BBD8-37FB6D85F98C}" type="slidenum">
              <a:rPr lang="de-DE" smtClean="0"/>
              <a:pPr/>
              <a:t>40</a:t>
            </a:fld>
            <a:endParaRPr lang="de-DE" dirty="0"/>
          </a:p>
        </p:txBody>
      </p:sp>
      <p:pic>
        <p:nvPicPr>
          <p:cNvPr id="5" name="close-slow-y-cut.wmv">
            <a:hlinkClick r:id="" action="ppaction://media"/>
          </p:cNvPr>
          <p:cNvPicPr>
            <a:picLocks noRot="1" noChangeAspect="1"/>
          </p:cNvPicPr>
          <p:nvPr>
            <a:videoFile r:link="rId1"/>
          </p:nvPr>
        </p:nvPicPr>
        <p:blipFill>
          <a:blip r:embed="rId3" cstate="print"/>
          <a:stretch>
            <a:fillRect/>
          </a:stretch>
        </p:blipFill>
        <p:spPr>
          <a:xfrm>
            <a:off x="-180528" y="620688"/>
            <a:ext cx="9480453" cy="53285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D7AFE4E1-77DA-40E8-BBD8-37FB6D85F98C}" type="slidenum">
              <a:rPr lang="de-DE" smtClean="0"/>
              <a:pPr/>
              <a:t>41</a:t>
            </a:fld>
            <a:endParaRPr lang="de-DE"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D7AFE4E1-77DA-40E8-BBD8-37FB6D85F98C}" type="slidenum">
              <a:rPr lang="de-DE" smtClean="0"/>
              <a:pPr/>
              <a:t>42</a:t>
            </a:fld>
            <a:endParaRPr lang="de-DE" dirty="0"/>
          </a:p>
        </p:txBody>
      </p:sp>
      <p:grpSp>
        <p:nvGrpSpPr>
          <p:cNvPr id="5" name="Gruppieren 4"/>
          <p:cNvGrpSpPr/>
          <p:nvPr/>
        </p:nvGrpSpPr>
        <p:grpSpPr>
          <a:xfrm>
            <a:off x="2843808" y="1052736"/>
            <a:ext cx="5328592" cy="4752528"/>
            <a:chOff x="3491880" y="1340768"/>
            <a:chExt cx="5328592" cy="4752528"/>
          </a:xfrm>
        </p:grpSpPr>
        <p:pic>
          <p:nvPicPr>
            <p:cNvPr id="3" name="Picture 2" descr="Bildergebnis für pudding essen bilder"/>
            <p:cNvPicPr>
              <a:picLocks noChangeAspect="1" noChangeArrowheads="1"/>
            </p:cNvPicPr>
            <p:nvPr/>
          </p:nvPicPr>
          <p:blipFill>
            <a:blip r:embed="rId2" cstate="print"/>
            <a:srcRect/>
            <a:stretch>
              <a:fillRect/>
            </a:stretch>
          </p:blipFill>
          <p:spPr bwMode="auto">
            <a:xfrm>
              <a:off x="3491880" y="1340768"/>
              <a:ext cx="5328592" cy="4752528"/>
            </a:xfrm>
            <a:prstGeom prst="rect">
              <a:avLst/>
            </a:prstGeom>
            <a:noFill/>
          </p:spPr>
        </p:pic>
        <p:sp>
          <p:nvSpPr>
            <p:cNvPr id="4" name="Textfeld 3"/>
            <p:cNvSpPr txBox="1"/>
            <p:nvPr/>
          </p:nvSpPr>
          <p:spPr>
            <a:xfrm>
              <a:off x="3875798" y="5424972"/>
              <a:ext cx="4683860" cy="380874"/>
            </a:xfrm>
            <a:prstGeom prst="rect">
              <a:avLst/>
            </a:prstGeom>
            <a:noFill/>
          </p:spPr>
          <p:txBody>
            <a:bodyPr wrap="none" rtlCol="0">
              <a:spAutoFit/>
            </a:bodyPr>
            <a:lstStyle/>
            <a:p>
              <a:r>
                <a:rPr lang="en-US" dirty="0" smtClean="0">
                  <a:solidFill>
                    <a:schemeClr val="bg1"/>
                  </a:solidFill>
                  <a:latin typeface="BernhardMod BT" pitchFamily="18" charset="0"/>
                </a:rPr>
                <a:t>The proof of the pudding is in the eating!</a:t>
              </a:r>
              <a:endParaRPr lang="en-US" dirty="0">
                <a:solidFill>
                  <a:schemeClr val="bg1"/>
                </a:solidFill>
                <a:latin typeface="BernhardMod BT" pitchFamily="18" charset="0"/>
              </a:endParaRPr>
            </a:p>
          </p:txBody>
        </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D7AFE4E1-77DA-40E8-BBD8-37FB6D85F98C}" type="slidenum">
              <a:rPr lang="de-DE" smtClean="0"/>
              <a:pPr/>
              <a:t>43</a:t>
            </a:fld>
            <a:endParaRPr lang="de-DE"/>
          </a:p>
        </p:txBody>
      </p:sp>
      <p:pic>
        <p:nvPicPr>
          <p:cNvPr id="3" name="Grafik 2" descr="20160120-P1120843.jpg"/>
          <p:cNvPicPr>
            <a:picLocks noChangeAspect="1"/>
          </p:cNvPicPr>
          <p:nvPr/>
        </p:nvPicPr>
        <p:blipFill>
          <a:blip r:embed="rId2" cstate="print"/>
          <a:stretch>
            <a:fillRect/>
          </a:stretch>
        </p:blipFill>
        <p:spPr>
          <a:xfrm>
            <a:off x="5004048" y="692696"/>
            <a:ext cx="3600400" cy="2700300"/>
          </a:xfrm>
          <a:prstGeom prst="rect">
            <a:avLst/>
          </a:prstGeom>
        </p:spPr>
      </p:pic>
      <p:pic>
        <p:nvPicPr>
          <p:cNvPr id="4098" name="Picture 2" descr="C:\Users\Klaus\Documents\00sync_desktop_notebook\00projekte\_UG\2017_sdw\Bilder\blade stiffness\20160120-P1120844.jpg"/>
          <p:cNvPicPr>
            <a:picLocks noChangeAspect="1" noChangeArrowheads="1"/>
          </p:cNvPicPr>
          <p:nvPr/>
        </p:nvPicPr>
        <p:blipFill>
          <a:blip r:embed="rId3" cstate="print"/>
          <a:srcRect/>
          <a:stretch>
            <a:fillRect/>
          </a:stretch>
        </p:blipFill>
        <p:spPr bwMode="auto">
          <a:xfrm>
            <a:off x="437898" y="3068960"/>
            <a:ext cx="4278118" cy="3206702"/>
          </a:xfrm>
          <a:prstGeom prst="rect">
            <a:avLst/>
          </a:prstGeom>
          <a:noFill/>
        </p:spPr>
      </p:pic>
      <p:sp>
        <p:nvSpPr>
          <p:cNvPr id="6" name="Textfeld 5"/>
          <p:cNvSpPr txBox="1"/>
          <p:nvPr/>
        </p:nvSpPr>
        <p:spPr>
          <a:xfrm>
            <a:off x="2555776" y="116632"/>
            <a:ext cx="3373937" cy="461665"/>
          </a:xfrm>
          <a:prstGeom prst="rect">
            <a:avLst/>
          </a:prstGeom>
          <a:noFill/>
        </p:spPr>
        <p:txBody>
          <a:bodyPr wrap="none" rtlCol="0">
            <a:spAutoFit/>
          </a:bodyPr>
          <a:lstStyle/>
          <a:p>
            <a:r>
              <a:rPr lang="en-US" sz="2400" dirty="0" smtClean="0">
                <a:solidFill>
                  <a:srgbClr val="0070C0"/>
                </a:solidFill>
              </a:rPr>
              <a:t>Environmental, wind load</a:t>
            </a:r>
            <a:endParaRPr lang="en-US" sz="2400" dirty="0">
              <a:solidFill>
                <a:srgbClr val="0070C0"/>
              </a:solidFill>
            </a:endParaRPr>
          </a:p>
        </p:txBody>
      </p:sp>
      <p:sp>
        <p:nvSpPr>
          <p:cNvPr id="7" name="Textfeld 6"/>
          <p:cNvSpPr txBox="1"/>
          <p:nvPr/>
        </p:nvSpPr>
        <p:spPr>
          <a:xfrm>
            <a:off x="5148064" y="4509120"/>
            <a:ext cx="3013004" cy="1200329"/>
          </a:xfrm>
          <a:prstGeom prst="rect">
            <a:avLst/>
          </a:prstGeom>
          <a:noFill/>
        </p:spPr>
        <p:txBody>
          <a:bodyPr wrap="none" rtlCol="0">
            <a:spAutoFit/>
          </a:bodyPr>
          <a:lstStyle/>
          <a:p>
            <a:r>
              <a:rPr lang="en-US" dirty="0" smtClean="0"/>
              <a:t>No wind but water</a:t>
            </a:r>
          </a:p>
          <a:p>
            <a:endParaRPr lang="en-US" dirty="0" smtClean="0"/>
          </a:p>
          <a:p>
            <a:r>
              <a:rPr lang="en-US" dirty="0" smtClean="0"/>
              <a:t>Load:  150N</a:t>
            </a:r>
          </a:p>
          <a:p>
            <a:r>
              <a:rPr lang="en-US" dirty="0" smtClean="0"/>
              <a:t>Maximum  deflection : 1.8mm</a:t>
            </a:r>
            <a:endParaRPr lang="en-US" dirty="0"/>
          </a:p>
        </p:txBody>
      </p:sp>
      <p:pic>
        <p:nvPicPr>
          <p:cNvPr id="8" name="Grafik 7" descr="wind-pusten.jpg"/>
          <p:cNvPicPr>
            <a:picLocks noChangeAspect="1"/>
          </p:cNvPicPr>
          <p:nvPr/>
        </p:nvPicPr>
        <p:blipFill>
          <a:blip r:embed="rId4" cstate="print"/>
          <a:stretch>
            <a:fillRect/>
          </a:stretch>
        </p:blipFill>
        <p:spPr>
          <a:xfrm>
            <a:off x="1403647" y="764704"/>
            <a:ext cx="3456385" cy="2127007"/>
          </a:xfrm>
          <a:prstGeom prst="rect">
            <a:avLst/>
          </a:prstGeom>
        </p:spPr>
      </p:pic>
      <p:cxnSp>
        <p:nvCxnSpPr>
          <p:cNvPr id="10" name="Gerade Verbindung 9"/>
          <p:cNvCxnSpPr/>
          <p:nvPr/>
        </p:nvCxnSpPr>
        <p:spPr>
          <a:xfrm>
            <a:off x="323528" y="548680"/>
            <a:ext cx="828092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D7AFE4E1-77DA-40E8-BBD8-37FB6D85F98C}" type="slidenum">
              <a:rPr lang="de-DE" smtClean="0"/>
              <a:pPr/>
              <a:t>44</a:t>
            </a:fld>
            <a:endParaRPr lang="de-DE"/>
          </a:p>
        </p:txBody>
      </p:sp>
      <p:pic>
        <p:nvPicPr>
          <p:cNvPr id="2050" name="Picture 2" descr="C:\Users\Klaus\Documents\00sync_desktop_notebook\00projekte\_UG\_shutter\2013-01-30 roger smith\Dokumentation\mechanical tests\images\Fahrtest Gestell 1.jpg"/>
          <p:cNvPicPr>
            <a:picLocks noChangeAspect="1" noChangeArrowheads="1"/>
          </p:cNvPicPr>
          <p:nvPr/>
        </p:nvPicPr>
        <p:blipFill>
          <a:blip r:embed="rId2" cstate="print"/>
          <a:srcRect/>
          <a:stretch>
            <a:fillRect/>
          </a:stretch>
        </p:blipFill>
        <p:spPr bwMode="auto">
          <a:xfrm>
            <a:off x="395536" y="1988840"/>
            <a:ext cx="2304256" cy="2239924"/>
          </a:xfrm>
          <a:prstGeom prst="rect">
            <a:avLst/>
          </a:prstGeom>
          <a:noFill/>
        </p:spPr>
      </p:pic>
      <p:pic>
        <p:nvPicPr>
          <p:cNvPr id="2052" name="Picture 4" descr="C:\Users\Klaus\Documents\00sync_desktop_notebook\00projekte\_UG\_shutter\2013-01-30 roger smith\Dokumentation\mechanical tests\images\shutter-in-klimakammer.jpg"/>
          <p:cNvPicPr>
            <a:picLocks noChangeAspect="1" noChangeArrowheads="1"/>
          </p:cNvPicPr>
          <p:nvPr/>
        </p:nvPicPr>
        <p:blipFill>
          <a:blip r:embed="rId3" cstate="print"/>
          <a:srcRect/>
          <a:stretch>
            <a:fillRect/>
          </a:stretch>
        </p:blipFill>
        <p:spPr bwMode="auto">
          <a:xfrm>
            <a:off x="3131840" y="1988840"/>
            <a:ext cx="5690357" cy="3312368"/>
          </a:xfrm>
          <a:prstGeom prst="rect">
            <a:avLst/>
          </a:prstGeom>
          <a:noFill/>
        </p:spPr>
      </p:pic>
      <p:sp>
        <p:nvSpPr>
          <p:cNvPr id="6" name="Textfeld 5"/>
          <p:cNvSpPr txBox="1"/>
          <p:nvPr/>
        </p:nvSpPr>
        <p:spPr>
          <a:xfrm>
            <a:off x="1907704" y="188640"/>
            <a:ext cx="5419882" cy="461665"/>
          </a:xfrm>
          <a:prstGeom prst="rect">
            <a:avLst/>
          </a:prstGeom>
          <a:noFill/>
        </p:spPr>
        <p:txBody>
          <a:bodyPr wrap="none" rtlCol="0">
            <a:spAutoFit/>
          </a:bodyPr>
          <a:lstStyle/>
          <a:p>
            <a:pPr algn="ctr"/>
            <a:r>
              <a:rPr lang="en-US" sz="2400" dirty="0" smtClean="0">
                <a:solidFill>
                  <a:srgbClr val="0070C0"/>
                </a:solidFill>
              </a:rPr>
              <a:t>Enough power even at low temperatures?</a:t>
            </a:r>
          </a:p>
        </p:txBody>
      </p:sp>
      <p:sp>
        <p:nvSpPr>
          <p:cNvPr id="8" name="Rechteck 7"/>
          <p:cNvSpPr/>
          <p:nvPr/>
        </p:nvSpPr>
        <p:spPr>
          <a:xfrm>
            <a:off x="2699792" y="1052736"/>
            <a:ext cx="3744416" cy="338554"/>
          </a:xfrm>
          <a:prstGeom prst="rect">
            <a:avLst/>
          </a:prstGeom>
        </p:spPr>
        <p:txBody>
          <a:bodyPr wrap="square">
            <a:spAutoFit/>
          </a:bodyPr>
          <a:lstStyle/>
          <a:p>
            <a:r>
              <a:rPr lang="en-US" sz="1600" dirty="0" smtClean="0"/>
              <a:t>“Operating temperature: -10C &lt; T &lt; 30C “</a:t>
            </a:r>
          </a:p>
        </p:txBody>
      </p:sp>
      <p:sp>
        <p:nvSpPr>
          <p:cNvPr id="9" name="Rechteck 8"/>
          <p:cNvSpPr/>
          <p:nvPr/>
        </p:nvSpPr>
        <p:spPr>
          <a:xfrm>
            <a:off x="251520" y="4437112"/>
            <a:ext cx="2736304" cy="738664"/>
          </a:xfrm>
          <a:prstGeom prst="rect">
            <a:avLst/>
          </a:prstGeom>
        </p:spPr>
        <p:txBody>
          <a:bodyPr wrap="square">
            <a:spAutoFit/>
          </a:bodyPr>
          <a:lstStyle/>
          <a:p>
            <a:r>
              <a:rPr lang="en-US" sz="1400" dirty="0" smtClean="0"/>
              <a:t>Support frame to mount the</a:t>
            </a:r>
          </a:p>
          <a:p>
            <a:r>
              <a:rPr lang="en-US" sz="1400" dirty="0" smtClean="0"/>
              <a:t> shutter in 3 main orientations for motion tests.</a:t>
            </a:r>
          </a:p>
        </p:txBody>
      </p:sp>
      <p:sp>
        <p:nvSpPr>
          <p:cNvPr id="10" name="Rechteck 9"/>
          <p:cNvSpPr/>
          <p:nvPr/>
        </p:nvSpPr>
        <p:spPr>
          <a:xfrm>
            <a:off x="4067944" y="5373216"/>
            <a:ext cx="3096344" cy="307777"/>
          </a:xfrm>
          <a:prstGeom prst="rect">
            <a:avLst/>
          </a:prstGeom>
        </p:spPr>
        <p:txBody>
          <a:bodyPr wrap="square">
            <a:spAutoFit/>
          </a:bodyPr>
          <a:lstStyle/>
          <a:p>
            <a:r>
              <a:rPr lang="en-US" sz="1400" dirty="0" smtClean="0"/>
              <a:t>Shutter in the DESY climate chamber</a:t>
            </a:r>
          </a:p>
        </p:txBody>
      </p:sp>
      <p:sp>
        <p:nvSpPr>
          <p:cNvPr id="11" name="Textfeld 10"/>
          <p:cNvSpPr txBox="1"/>
          <p:nvPr/>
        </p:nvSpPr>
        <p:spPr>
          <a:xfrm>
            <a:off x="1763688" y="5733256"/>
            <a:ext cx="6038769" cy="584775"/>
          </a:xfrm>
          <a:prstGeom prst="rect">
            <a:avLst/>
          </a:prstGeom>
          <a:noFill/>
        </p:spPr>
        <p:txBody>
          <a:bodyPr wrap="none" rtlCol="0">
            <a:spAutoFit/>
          </a:bodyPr>
          <a:lstStyle/>
          <a:p>
            <a:pPr algn="ctr"/>
            <a:r>
              <a:rPr lang="en-US" sz="1600" b="1" dirty="0" smtClean="0"/>
              <a:t>Result: Shutter works well down to -15C with various motion profiles</a:t>
            </a:r>
          </a:p>
          <a:p>
            <a:pPr algn="ctr"/>
            <a:r>
              <a:rPr lang="en-US" sz="1600" dirty="0" smtClean="0"/>
              <a:t>Motor torque increase by 50% - 60%</a:t>
            </a:r>
            <a:endParaRPr lang="en-US" sz="1600" dirty="0"/>
          </a:p>
        </p:txBody>
      </p:sp>
      <p:cxnSp>
        <p:nvCxnSpPr>
          <p:cNvPr id="13" name="Gerade Verbindung 12"/>
          <p:cNvCxnSpPr/>
          <p:nvPr/>
        </p:nvCxnSpPr>
        <p:spPr>
          <a:xfrm>
            <a:off x="467544" y="692696"/>
            <a:ext cx="8352928"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D7AFE4E1-77DA-40E8-BBD8-37FB6D85F98C}" type="slidenum">
              <a:rPr lang="de-DE" smtClean="0"/>
              <a:pPr/>
              <a:t>45</a:t>
            </a:fld>
            <a:endParaRPr lang="de-DE"/>
          </a:p>
        </p:txBody>
      </p:sp>
      <p:sp>
        <p:nvSpPr>
          <p:cNvPr id="3" name="Textfeld 2"/>
          <p:cNvSpPr txBox="1"/>
          <p:nvPr/>
        </p:nvSpPr>
        <p:spPr>
          <a:xfrm>
            <a:off x="3131847" y="116632"/>
            <a:ext cx="2984728" cy="461665"/>
          </a:xfrm>
          <a:prstGeom prst="rect">
            <a:avLst/>
          </a:prstGeom>
          <a:noFill/>
        </p:spPr>
        <p:txBody>
          <a:bodyPr wrap="none" rtlCol="0">
            <a:spAutoFit/>
          </a:bodyPr>
          <a:lstStyle/>
          <a:p>
            <a:pPr algn="ctr"/>
            <a:r>
              <a:rPr lang="en-US" sz="2400" dirty="0" smtClean="0">
                <a:solidFill>
                  <a:srgbClr val="0070C0"/>
                </a:solidFill>
              </a:rPr>
              <a:t>Forces and oscillations</a:t>
            </a:r>
          </a:p>
        </p:txBody>
      </p:sp>
      <p:pic>
        <p:nvPicPr>
          <p:cNvPr id="1026" name="Picture 2" descr="C:\Users\Klaus\Documents\00sync_desktop_notebook\00projekte\_UG\_shutter\2013-01-30 roger smith\Dokumentation\mechanical tests\images\20160722-20160722-P7229688.jpg"/>
          <p:cNvPicPr>
            <a:picLocks noChangeAspect="1" noChangeArrowheads="1"/>
          </p:cNvPicPr>
          <p:nvPr/>
        </p:nvPicPr>
        <p:blipFill>
          <a:blip r:embed="rId2" cstate="print"/>
          <a:srcRect/>
          <a:stretch>
            <a:fillRect/>
          </a:stretch>
        </p:blipFill>
        <p:spPr bwMode="auto">
          <a:xfrm>
            <a:off x="395536" y="1268760"/>
            <a:ext cx="3186354" cy="4248473"/>
          </a:xfrm>
          <a:prstGeom prst="rect">
            <a:avLst/>
          </a:prstGeom>
          <a:noFill/>
        </p:spPr>
      </p:pic>
      <p:pic>
        <p:nvPicPr>
          <p:cNvPr id="1028" name="Picture 4" descr="C:\Users\Klaus\Documents\00sync_desktop_notebook\00projekte\_UG\_shutter\2013-01-30 roger smith\Dokumentation\mechanical tests\images\trapez1_1.png"/>
          <p:cNvPicPr>
            <a:picLocks noChangeAspect="1" noChangeArrowheads="1"/>
          </p:cNvPicPr>
          <p:nvPr/>
        </p:nvPicPr>
        <p:blipFill>
          <a:blip r:embed="rId3" cstate="print"/>
          <a:srcRect b="48264"/>
          <a:stretch>
            <a:fillRect/>
          </a:stretch>
        </p:blipFill>
        <p:spPr bwMode="auto">
          <a:xfrm>
            <a:off x="3851920" y="1628800"/>
            <a:ext cx="4808883" cy="1872208"/>
          </a:xfrm>
          <a:prstGeom prst="rect">
            <a:avLst/>
          </a:prstGeom>
          <a:noFill/>
        </p:spPr>
      </p:pic>
      <p:pic>
        <p:nvPicPr>
          <p:cNvPr id="1029" name="Picture 5" descr="C:\Users\Klaus\Documents\00sync_desktop_notebook\00projekte\_UG\_shutter\2013-01-30 roger smith\Dokumentation\mechanical tests\images\trapez1_30rpm_1.png"/>
          <p:cNvPicPr>
            <a:picLocks noChangeAspect="1" noChangeArrowheads="1"/>
          </p:cNvPicPr>
          <p:nvPr/>
        </p:nvPicPr>
        <p:blipFill>
          <a:blip r:embed="rId4" cstate="print"/>
          <a:srcRect b="49765"/>
          <a:stretch>
            <a:fillRect/>
          </a:stretch>
        </p:blipFill>
        <p:spPr bwMode="auto">
          <a:xfrm>
            <a:off x="3851920" y="4129335"/>
            <a:ext cx="4762054" cy="1800200"/>
          </a:xfrm>
          <a:prstGeom prst="rect">
            <a:avLst/>
          </a:prstGeom>
          <a:noFill/>
        </p:spPr>
      </p:pic>
      <p:sp>
        <p:nvSpPr>
          <p:cNvPr id="8" name="Textfeld 7"/>
          <p:cNvSpPr txBox="1"/>
          <p:nvPr/>
        </p:nvSpPr>
        <p:spPr>
          <a:xfrm>
            <a:off x="467544" y="5517232"/>
            <a:ext cx="3096344" cy="738664"/>
          </a:xfrm>
          <a:prstGeom prst="rect">
            <a:avLst/>
          </a:prstGeom>
          <a:noFill/>
        </p:spPr>
        <p:txBody>
          <a:bodyPr wrap="square" rtlCol="0">
            <a:spAutoFit/>
          </a:bodyPr>
          <a:lstStyle/>
          <a:p>
            <a:pPr algn="ctr"/>
            <a:r>
              <a:rPr lang="en-US" sz="1400" dirty="0" smtClean="0"/>
              <a:t>A large support frame holds the shutter </a:t>
            </a:r>
          </a:p>
          <a:p>
            <a:pPr algn="ctr"/>
            <a:r>
              <a:rPr lang="en-US" sz="1400" dirty="0" smtClean="0"/>
              <a:t>vertical on two load cells:</a:t>
            </a:r>
          </a:p>
          <a:p>
            <a:pPr algn="ctr"/>
            <a:r>
              <a:rPr lang="en-US" sz="1400" dirty="0" smtClean="0"/>
              <a:t> (0.001kg resolution, 500Hz sampling).</a:t>
            </a:r>
            <a:endParaRPr lang="en-US" sz="1400" dirty="0"/>
          </a:p>
        </p:txBody>
      </p:sp>
      <p:sp>
        <p:nvSpPr>
          <p:cNvPr id="9" name="Textfeld 8"/>
          <p:cNvSpPr txBox="1"/>
          <p:nvPr/>
        </p:nvSpPr>
        <p:spPr>
          <a:xfrm>
            <a:off x="4355976" y="1196752"/>
            <a:ext cx="3689408" cy="338554"/>
          </a:xfrm>
          <a:prstGeom prst="rect">
            <a:avLst/>
          </a:prstGeom>
          <a:noFill/>
        </p:spPr>
        <p:txBody>
          <a:bodyPr wrap="none" rtlCol="0">
            <a:spAutoFit/>
          </a:bodyPr>
          <a:lstStyle/>
          <a:p>
            <a:r>
              <a:rPr lang="en-US" sz="1600" dirty="0" smtClean="0"/>
              <a:t>Forces on load cells during open and close</a:t>
            </a:r>
            <a:endParaRPr lang="en-US" sz="1600" dirty="0"/>
          </a:p>
        </p:txBody>
      </p:sp>
      <p:sp>
        <p:nvSpPr>
          <p:cNvPr id="10" name="Textfeld 9"/>
          <p:cNvSpPr txBox="1"/>
          <p:nvPr/>
        </p:nvSpPr>
        <p:spPr>
          <a:xfrm>
            <a:off x="4067944" y="3356992"/>
            <a:ext cx="3151888" cy="307777"/>
          </a:xfrm>
          <a:prstGeom prst="rect">
            <a:avLst/>
          </a:prstGeom>
          <a:noFill/>
        </p:spPr>
        <p:txBody>
          <a:bodyPr wrap="none" rtlCol="0">
            <a:spAutoFit/>
          </a:bodyPr>
          <a:lstStyle/>
          <a:p>
            <a:r>
              <a:rPr lang="en-US" sz="1400" dirty="0" smtClean="0"/>
              <a:t>A) At nominal speed (0.5s to open/close)</a:t>
            </a:r>
            <a:endParaRPr lang="en-US" sz="1400" dirty="0"/>
          </a:p>
        </p:txBody>
      </p:sp>
      <p:sp>
        <p:nvSpPr>
          <p:cNvPr id="11" name="Textfeld 10"/>
          <p:cNvSpPr txBox="1"/>
          <p:nvPr/>
        </p:nvSpPr>
        <p:spPr>
          <a:xfrm>
            <a:off x="4067944" y="5857527"/>
            <a:ext cx="3437223" cy="307777"/>
          </a:xfrm>
          <a:prstGeom prst="rect">
            <a:avLst/>
          </a:prstGeom>
          <a:noFill/>
        </p:spPr>
        <p:txBody>
          <a:bodyPr wrap="none" rtlCol="0">
            <a:spAutoFit/>
          </a:bodyPr>
          <a:lstStyle/>
          <a:p>
            <a:r>
              <a:rPr lang="en-US" sz="1400" dirty="0" smtClean="0"/>
              <a:t>B) At 1/2 nominal speed (1.0s to open/close)</a:t>
            </a:r>
            <a:endParaRPr lang="en-US" sz="1400" dirty="0"/>
          </a:p>
        </p:txBody>
      </p:sp>
      <p:sp>
        <p:nvSpPr>
          <p:cNvPr id="12" name="Rechteck 11"/>
          <p:cNvSpPr/>
          <p:nvPr/>
        </p:nvSpPr>
        <p:spPr>
          <a:xfrm>
            <a:off x="2699792" y="764704"/>
            <a:ext cx="4032448" cy="338554"/>
          </a:xfrm>
          <a:prstGeom prst="rect">
            <a:avLst/>
          </a:prstGeom>
        </p:spPr>
        <p:txBody>
          <a:bodyPr wrap="square">
            <a:spAutoFit/>
          </a:bodyPr>
          <a:lstStyle/>
          <a:p>
            <a:r>
              <a:rPr lang="en-US" sz="1600" dirty="0" smtClean="0"/>
              <a:t>“Forces perpendicular to the optical axis &lt;3N” </a:t>
            </a:r>
            <a:endParaRPr lang="en-US" sz="1600" dirty="0"/>
          </a:p>
        </p:txBody>
      </p:sp>
      <p:cxnSp>
        <p:nvCxnSpPr>
          <p:cNvPr id="14" name="Gerade Verbindung 13"/>
          <p:cNvCxnSpPr/>
          <p:nvPr/>
        </p:nvCxnSpPr>
        <p:spPr>
          <a:xfrm>
            <a:off x="539552" y="620688"/>
            <a:ext cx="828092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D7AFE4E1-77DA-40E8-BBD8-37FB6D85F98C}" type="slidenum">
              <a:rPr lang="de-DE" smtClean="0"/>
              <a:pPr/>
              <a:t>46</a:t>
            </a:fld>
            <a:endParaRPr lang="de-DE"/>
          </a:p>
        </p:txBody>
      </p:sp>
      <p:sp>
        <p:nvSpPr>
          <p:cNvPr id="3" name="Textfeld 2"/>
          <p:cNvSpPr txBox="1"/>
          <p:nvPr/>
        </p:nvSpPr>
        <p:spPr>
          <a:xfrm>
            <a:off x="683568" y="1628800"/>
            <a:ext cx="3096344" cy="1169551"/>
          </a:xfrm>
          <a:prstGeom prst="rect">
            <a:avLst/>
          </a:prstGeom>
          <a:noFill/>
        </p:spPr>
        <p:txBody>
          <a:bodyPr wrap="square" rtlCol="0">
            <a:spAutoFit/>
          </a:bodyPr>
          <a:lstStyle/>
          <a:p>
            <a:r>
              <a:rPr lang="en-US" sz="1400" b="1" dirty="0" smtClean="0"/>
              <a:t>Requirement:</a:t>
            </a:r>
          </a:p>
          <a:p>
            <a:pPr>
              <a:buFont typeface="Arial" pitchFamily="34" charset="0"/>
              <a:buChar char="•"/>
            </a:pPr>
            <a:r>
              <a:rPr lang="en-US" sz="1400" dirty="0" smtClean="0"/>
              <a:t> 60W filament bulb </a:t>
            </a:r>
          </a:p>
          <a:p>
            <a:pPr>
              <a:buFont typeface="Arial" pitchFamily="34" charset="0"/>
              <a:buChar char="•"/>
            </a:pPr>
            <a:r>
              <a:rPr lang="en-US" sz="1400" dirty="0" smtClean="0"/>
              <a:t> 30cm from </a:t>
            </a:r>
            <a:r>
              <a:rPr lang="en-US" sz="1400" dirty="0"/>
              <a:t>the </a:t>
            </a:r>
            <a:r>
              <a:rPr lang="en-US" sz="1400" dirty="0" smtClean="0"/>
              <a:t>shutter</a:t>
            </a:r>
          </a:p>
          <a:p>
            <a:pPr>
              <a:buFont typeface="Arial" pitchFamily="34" charset="0"/>
              <a:buChar char="•"/>
            </a:pPr>
            <a:r>
              <a:rPr lang="en-US" sz="1400" dirty="0" smtClean="0"/>
              <a:t> measured  1.2 m behind the shutter</a:t>
            </a:r>
          </a:p>
          <a:p>
            <a:pPr>
              <a:buFont typeface="Arial" pitchFamily="34" charset="0"/>
              <a:buChar char="•"/>
            </a:pPr>
            <a:r>
              <a:rPr lang="en-US" sz="1400" dirty="0" smtClean="0"/>
              <a:t> </a:t>
            </a:r>
            <a:r>
              <a:rPr lang="en-US" sz="1400" b="1" dirty="0" smtClean="0"/>
              <a:t>&lt; 0.1 ph/s/15µm*15µm </a:t>
            </a:r>
            <a:endParaRPr lang="en-US" sz="1400" dirty="0" smtClean="0"/>
          </a:p>
        </p:txBody>
      </p:sp>
      <p:pic>
        <p:nvPicPr>
          <p:cNvPr id="4" name="Grafik 3" descr="20160705-P7059582.jpg"/>
          <p:cNvPicPr>
            <a:picLocks noChangeAspect="1"/>
          </p:cNvPicPr>
          <p:nvPr/>
        </p:nvPicPr>
        <p:blipFill>
          <a:blip r:embed="rId2" cstate="print"/>
          <a:srcRect l="13333" r="10000"/>
          <a:stretch>
            <a:fillRect/>
          </a:stretch>
        </p:blipFill>
        <p:spPr>
          <a:xfrm>
            <a:off x="4860032" y="1772816"/>
            <a:ext cx="4048450" cy="3960440"/>
          </a:xfrm>
          <a:prstGeom prst="rect">
            <a:avLst/>
          </a:prstGeom>
        </p:spPr>
      </p:pic>
      <p:sp>
        <p:nvSpPr>
          <p:cNvPr id="5" name="Textfeld 4"/>
          <p:cNvSpPr txBox="1"/>
          <p:nvPr/>
        </p:nvSpPr>
        <p:spPr>
          <a:xfrm>
            <a:off x="1187624" y="5406315"/>
            <a:ext cx="3168352" cy="830997"/>
          </a:xfrm>
          <a:prstGeom prst="rect">
            <a:avLst/>
          </a:prstGeom>
          <a:noFill/>
        </p:spPr>
        <p:txBody>
          <a:bodyPr wrap="square" rtlCol="0">
            <a:spAutoFit/>
          </a:bodyPr>
          <a:lstStyle/>
          <a:p>
            <a:r>
              <a:rPr lang="en-US" sz="1600" dirty="0" smtClean="0"/>
              <a:t>20min exposures </a:t>
            </a:r>
          </a:p>
          <a:p>
            <a:pPr>
              <a:buFont typeface="Wingdings"/>
              <a:buChar char="à"/>
            </a:pPr>
            <a:r>
              <a:rPr lang="en-US" sz="1600" dirty="0" smtClean="0">
                <a:sym typeface="Wingdings" pitchFamily="2" charset="2"/>
              </a:rPr>
              <a:t>4 </a:t>
            </a:r>
            <a:r>
              <a:rPr lang="en-US" sz="1600" dirty="0" err="1" smtClean="0">
                <a:sym typeface="Wingdings" pitchFamily="2" charset="2"/>
              </a:rPr>
              <a:t>cnts</a:t>
            </a:r>
            <a:r>
              <a:rPr lang="en-US" sz="1600" dirty="0" smtClean="0">
                <a:sym typeface="Wingdings" pitchFamily="2" charset="2"/>
              </a:rPr>
              <a:t> 30</a:t>
            </a:r>
            <a:r>
              <a:rPr lang="en-US" sz="1600" dirty="0" smtClean="0"/>
              <a:t>µm*30µm (2x2 binning)</a:t>
            </a:r>
          </a:p>
          <a:p>
            <a:r>
              <a:rPr lang="en-US" sz="1600" b="1" dirty="0" smtClean="0">
                <a:sym typeface="Wingdings" pitchFamily="2" charset="2"/>
              </a:rPr>
              <a:t> </a:t>
            </a:r>
            <a:r>
              <a:rPr lang="en-US" sz="1600" b="1" dirty="0" smtClean="0"/>
              <a:t>0.003 ph/s/15µm*15µm </a:t>
            </a:r>
            <a:endParaRPr lang="en-US" sz="1600" b="1" dirty="0"/>
          </a:p>
        </p:txBody>
      </p:sp>
      <p:sp>
        <p:nvSpPr>
          <p:cNvPr id="6" name="Textfeld 5"/>
          <p:cNvSpPr txBox="1"/>
          <p:nvPr/>
        </p:nvSpPr>
        <p:spPr>
          <a:xfrm>
            <a:off x="2807672" y="260648"/>
            <a:ext cx="3788538" cy="461665"/>
          </a:xfrm>
          <a:prstGeom prst="rect">
            <a:avLst/>
          </a:prstGeom>
          <a:noFill/>
        </p:spPr>
        <p:txBody>
          <a:bodyPr wrap="none" rtlCol="0">
            <a:spAutoFit/>
          </a:bodyPr>
          <a:lstStyle/>
          <a:p>
            <a:pPr algn="ctr"/>
            <a:r>
              <a:rPr lang="en-US" sz="2400" dirty="0" smtClean="0">
                <a:solidFill>
                  <a:schemeClr val="tx2">
                    <a:lumMod val="60000"/>
                    <a:lumOff val="40000"/>
                  </a:schemeClr>
                </a:solidFill>
              </a:rPr>
              <a:t>Photons!...through the gaps!</a:t>
            </a:r>
          </a:p>
        </p:txBody>
      </p:sp>
      <p:sp>
        <p:nvSpPr>
          <p:cNvPr id="13" name="Textfeld 12"/>
          <p:cNvSpPr txBox="1"/>
          <p:nvPr/>
        </p:nvSpPr>
        <p:spPr>
          <a:xfrm flipH="1">
            <a:off x="3419872" y="764704"/>
            <a:ext cx="2834601" cy="369332"/>
          </a:xfrm>
          <a:prstGeom prst="rect">
            <a:avLst/>
          </a:prstGeom>
          <a:noFill/>
        </p:spPr>
        <p:txBody>
          <a:bodyPr wrap="square" rtlCol="0">
            <a:spAutoFit/>
          </a:bodyPr>
          <a:lstStyle/>
          <a:p>
            <a:r>
              <a:rPr lang="en-US" dirty="0" smtClean="0"/>
              <a:t>Measuring light tightness</a:t>
            </a:r>
            <a:endParaRPr lang="en-US" dirty="0"/>
          </a:p>
        </p:txBody>
      </p:sp>
      <p:pic>
        <p:nvPicPr>
          <p:cNvPr id="14" name="Grafik 13" descr="Nut-Feder2b-cut.jpg"/>
          <p:cNvPicPr>
            <a:picLocks noChangeAspect="1"/>
          </p:cNvPicPr>
          <p:nvPr/>
        </p:nvPicPr>
        <p:blipFill>
          <a:blip r:embed="rId3" cstate="print"/>
          <a:srcRect l="4326" t="9547" r="9838" b="5501"/>
          <a:stretch>
            <a:fillRect/>
          </a:stretch>
        </p:blipFill>
        <p:spPr>
          <a:xfrm>
            <a:off x="683568" y="3284984"/>
            <a:ext cx="3024336" cy="1748010"/>
          </a:xfrm>
          <a:prstGeom prst="rect">
            <a:avLst/>
          </a:prstGeom>
        </p:spPr>
      </p:pic>
      <p:cxnSp>
        <p:nvCxnSpPr>
          <p:cNvPr id="16" name="Gerade Verbindung 15"/>
          <p:cNvCxnSpPr/>
          <p:nvPr/>
        </p:nvCxnSpPr>
        <p:spPr>
          <a:xfrm flipV="1">
            <a:off x="1115616" y="692698"/>
            <a:ext cx="7632848" cy="72006"/>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611560" y="2996952"/>
            <a:ext cx="3091039" cy="307777"/>
          </a:xfrm>
          <a:prstGeom prst="rect">
            <a:avLst/>
          </a:prstGeom>
          <a:noFill/>
        </p:spPr>
        <p:txBody>
          <a:bodyPr wrap="none" rtlCol="0">
            <a:spAutoFit/>
          </a:bodyPr>
          <a:lstStyle/>
          <a:p>
            <a:r>
              <a:rPr lang="en-US" sz="1400" dirty="0" smtClean="0"/>
              <a:t>Tongue-and-groove between the blades</a:t>
            </a:r>
            <a:endParaRPr lang="en-US" sz="1400" dirty="0"/>
          </a:p>
        </p:txBody>
      </p:sp>
      <p:pic>
        <p:nvPicPr>
          <p:cNvPr id="18" name="Grafik 17" descr="20160704-P7049575.jpg"/>
          <p:cNvPicPr>
            <a:picLocks noChangeAspect="1"/>
          </p:cNvPicPr>
          <p:nvPr/>
        </p:nvPicPr>
        <p:blipFill>
          <a:blip r:embed="rId4" cstate="print"/>
          <a:srcRect l="36842"/>
          <a:stretch>
            <a:fillRect/>
          </a:stretch>
        </p:blipFill>
        <p:spPr>
          <a:xfrm>
            <a:off x="4427984" y="4293096"/>
            <a:ext cx="1728192" cy="2052228"/>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D7AFE4E1-77DA-40E8-BBD8-37FB6D85F98C}" type="slidenum">
              <a:rPr lang="de-DE" smtClean="0"/>
              <a:pPr/>
              <a:t>47</a:t>
            </a:fld>
            <a:endParaRPr lang="de-DE"/>
          </a:p>
        </p:txBody>
      </p:sp>
      <p:graphicFrame>
        <p:nvGraphicFramePr>
          <p:cNvPr id="3" name="Diagramm 2"/>
          <p:cNvGraphicFramePr/>
          <p:nvPr/>
        </p:nvGraphicFramePr>
        <p:xfrm>
          <a:off x="2987824" y="1844824"/>
          <a:ext cx="5865495" cy="3782060"/>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descr="C:\Users\Klaus\Documents\00sync_desktop_notebook\00projekte\_UG\_shutter\2013-01-30 roger smith\CoDR\figures\Martin\ZFT Shutter 4 Nut+Feder2.jpg"/>
          <p:cNvPicPr>
            <a:picLocks noChangeAspect="1" noChangeArrowheads="1"/>
          </p:cNvPicPr>
          <p:nvPr/>
        </p:nvPicPr>
        <p:blipFill>
          <a:blip r:embed="rId3" cstate="print"/>
          <a:srcRect/>
          <a:stretch>
            <a:fillRect/>
          </a:stretch>
        </p:blipFill>
        <p:spPr bwMode="auto">
          <a:xfrm>
            <a:off x="395536" y="2060848"/>
            <a:ext cx="2448272" cy="1926880"/>
          </a:xfrm>
          <a:prstGeom prst="rect">
            <a:avLst/>
          </a:prstGeom>
          <a:noFill/>
        </p:spPr>
      </p:pic>
      <p:cxnSp>
        <p:nvCxnSpPr>
          <p:cNvPr id="7" name="Gerade Verbindung mit Pfeil 6"/>
          <p:cNvCxnSpPr/>
          <p:nvPr/>
        </p:nvCxnSpPr>
        <p:spPr>
          <a:xfrm flipV="1">
            <a:off x="1835696" y="3489460"/>
            <a:ext cx="938449" cy="8355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p:nvPr/>
        </p:nvCxnSpPr>
        <p:spPr>
          <a:xfrm flipH="1">
            <a:off x="690163" y="3573016"/>
            <a:ext cx="929509" cy="7593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feld 13"/>
          <p:cNvSpPr txBox="1"/>
          <p:nvPr/>
        </p:nvSpPr>
        <p:spPr>
          <a:xfrm>
            <a:off x="3306901" y="260648"/>
            <a:ext cx="4865499" cy="461665"/>
          </a:xfrm>
          <a:prstGeom prst="rect">
            <a:avLst/>
          </a:prstGeom>
          <a:noFill/>
        </p:spPr>
        <p:txBody>
          <a:bodyPr wrap="none" rtlCol="0">
            <a:spAutoFit/>
          </a:bodyPr>
          <a:lstStyle/>
          <a:p>
            <a:pPr algn="ctr"/>
            <a:r>
              <a:rPr lang="en-US" sz="2400" dirty="0" smtClean="0">
                <a:solidFill>
                  <a:srgbClr val="0070C0"/>
                </a:solidFill>
              </a:rPr>
              <a:t>Okay… photons, you need some help.</a:t>
            </a:r>
          </a:p>
        </p:txBody>
      </p:sp>
      <p:sp>
        <p:nvSpPr>
          <p:cNvPr id="15" name="Rechteck 14"/>
          <p:cNvSpPr/>
          <p:nvPr/>
        </p:nvSpPr>
        <p:spPr>
          <a:xfrm>
            <a:off x="683568" y="4149080"/>
            <a:ext cx="2016224" cy="523220"/>
          </a:xfrm>
          <a:prstGeom prst="rect">
            <a:avLst/>
          </a:prstGeom>
        </p:spPr>
        <p:txBody>
          <a:bodyPr wrap="square">
            <a:spAutoFit/>
          </a:bodyPr>
          <a:lstStyle/>
          <a:p>
            <a:r>
              <a:rPr lang="en-US" sz="1400" dirty="0" smtClean="0"/>
              <a:t>Tongue: 10mm</a:t>
            </a:r>
          </a:p>
          <a:p>
            <a:r>
              <a:rPr lang="en-US" sz="1400" dirty="0" smtClean="0"/>
              <a:t>Vertical gaps: 2mm</a:t>
            </a:r>
            <a:endParaRPr lang="en-US" sz="1400" dirty="0"/>
          </a:p>
        </p:txBody>
      </p:sp>
      <p:pic>
        <p:nvPicPr>
          <p:cNvPr id="17" name="Grafik 16" descr="augen-zu-3.jpg"/>
          <p:cNvPicPr>
            <a:picLocks noChangeAspect="1"/>
          </p:cNvPicPr>
          <p:nvPr/>
        </p:nvPicPr>
        <p:blipFill>
          <a:blip r:embed="rId4" cstate="print"/>
          <a:srcRect b="11111"/>
          <a:stretch>
            <a:fillRect/>
          </a:stretch>
        </p:blipFill>
        <p:spPr>
          <a:xfrm>
            <a:off x="539552" y="260648"/>
            <a:ext cx="2246539" cy="1440160"/>
          </a:xfrm>
          <a:prstGeom prst="rect">
            <a:avLst/>
          </a:prstGeom>
        </p:spPr>
      </p:pic>
      <p:cxnSp>
        <p:nvCxnSpPr>
          <p:cNvPr id="13" name="Gerade Verbindung 12"/>
          <p:cNvCxnSpPr/>
          <p:nvPr/>
        </p:nvCxnSpPr>
        <p:spPr>
          <a:xfrm>
            <a:off x="3059832" y="836712"/>
            <a:ext cx="5904656"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D7AFE4E1-77DA-40E8-BBD8-37FB6D85F98C}" type="slidenum">
              <a:rPr lang="de-DE" smtClean="0"/>
              <a:pPr/>
              <a:t>48</a:t>
            </a:fld>
            <a:endParaRPr lang="de-DE"/>
          </a:p>
        </p:txBody>
      </p:sp>
      <p:pic>
        <p:nvPicPr>
          <p:cNvPr id="3" name="Grafik 2" descr="20160708-P7089621.jpg"/>
          <p:cNvPicPr>
            <a:picLocks noChangeAspect="1"/>
          </p:cNvPicPr>
          <p:nvPr/>
        </p:nvPicPr>
        <p:blipFill>
          <a:blip r:embed="rId2" cstate="print"/>
          <a:stretch>
            <a:fillRect/>
          </a:stretch>
        </p:blipFill>
        <p:spPr>
          <a:xfrm>
            <a:off x="5436096" y="3645024"/>
            <a:ext cx="3360373" cy="2520280"/>
          </a:xfrm>
          <a:prstGeom prst="rect">
            <a:avLst/>
          </a:prstGeom>
        </p:spPr>
      </p:pic>
      <p:pic>
        <p:nvPicPr>
          <p:cNvPr id="4" name="Grafik 3" descr="20160704-P7049575.jpg"/>
          <p:cNvPicPr>
            <a:picLocks noChangeAspect="1"/>
          </p:cNvPicPr>
          <p:nvPr/>
        </p:nvPicPr>
        <p:blipFill>
          <a:blip r:embed="rId3" cstate="print"/>
          <a:stretch>
            <a:fillRect/>
          </a:stretch>
        </p:blipFill>
        <p:spPr>
          <a:xfrm>
            <a:off x="323529" y="4293096"/>
            <a:ext cx="2736304" cy="2052228"/>
          </a:xfrm>
          <a:prstGeom prst="rect">
            <a:avLst/>
          </a:prstGeom>
        </p:spPr>
      </p:pic>
      <p:pic>
        <p:nvPicPr>
          <p:cNvPr id="5" name="Grafik 4" descr="20160704-P7049573.jpg"/>
          <p:cNvPicPr>
            <a:picLocks noChangeAspect="1"/>
          </p:cNvPicPr>
          <p:nvPr/>
        </p:nvPicPr>
        <p:blipFill>
          <a:blip r:embed="rId4" cstate="print"/>
          <a:stretch>
            <a:fillRect/>
          </a:stretch>
        </p:blipFill>
        <p:spPr>
          <a:xfrm>
            <a:off x="395536" y="1052736"/>
            <a:ext cx="2376264" cy="3168352"/>
          </a:xfrm>
          <a:prstGeom prst="rect">
            <a:avLst/>
          </a:prstGeom>
        </p:spPr>
      </p:pic>
      <p:pic>
        <p:nvPicPr>
          <p:cNvPr id="6" name="Grafik 5" descr="20160708-P7089603.jpg"/>
          <p:cNvPicPr>
            <a:picLocks noChangeAspect="1"/>
          </p:cNvPicPr>
          <p:nvPr/>
        </p:nvPicPr>
        <p:blipFill>
          <a:blip r:embed="rId5" cstate="print">
            <a:lum bright="28000"/>
          </a:blip>
          <a:stretch>
            <a:fillRect/>
          </a:stretch>
        </p:blipFill>
        <p:spPr>
          <a:xfrm>
            <a:off x="5652120" y="1124744"/>
            <a:ext cx="3072341" cy="2304256"/>
          </a:xfrm>
          <a:prstGeom prst="rect">
            <a:avLst/>
          </a:prstGeom>
        </p:spPr>
      </p:pic>
      <p:sp>
        <p:nvSpPr>
          <p:cNvPr id="7" name="Textfeld 6"/>
          <p:cNvSpPr txBox="1"/>
          <p:nvPr/>
        </p:nvSpPr>
        <p:spPr>
          <a:xfrm>
            <a:off x="2915816" y="1052736"/>
            <a:ext cx="2088232" cy="461665"/>
          </a:xfrm>
          <a:prstGeom prst="rect">
            <a:avLst/>
          </a:prstGeom>
          <a:noFill/>
        </p:spPr>
        <p:txBody>
          <a:bodyPr wrap="square" rtlCol="0">
            <a:spAutoFit/>
          </a:bodyPr>
          <a:lstStyle/>
          <a:p>
            <a:r>
              <a:rPr lang="en-US" sz="1200" dirty="0" smtClean="0"/>
              <a:t>Shutter mounted at the front side  of the “black box”</a:t>
            </a:r>
            <a:endParaRPr lang="en-US" sz="1200" dirty="0"/>
          </a:p>
        </p:txBody>
      </p:sp>
      <p:sp>
        <p:nvSpPr>
          <p:cNvPr id="8" name="Textfeld 7"/>
          <p:cNvSpPr txBox="1"/>
          <p:nvPr/>
        </p:nvSpPr>
        <p:spPr>
          <a:xfrm>
            <a:off x="3203848" y="4293096"/>
            <a:ext cx="1656184" cy="646331"/>
          </a:xfrm>
          <a:prstGeom prst="rect">
            <a:avLst/>
          </a:prstGeom>
          <a:noFill/>
        </p:spPr>
        <p:txBody>
          <a:bodyPr wrap="square" rtlCol="0">
            <a:spAutoFit/>
          </a:bodyPr>
          <a:lstStyle/>
          <a:p>
            <a:r>
              <a:rPr lang="en-US" sz="1200" dirty="0" smtClean="0"/>
              <a:t>LN cooled CCD camera (2k x 2k, 15</a:t>
            </a:r>
            <a:r>
              <a:rPr lang="en-US" sz="1200" dirty="0" smtClean="0">
                <a:latin typeface="Symbol" pitchFamily="18" charset="2"/>
              </a:rPr>
              <a:t>m</a:t>
            </a:r>
            <a:r>
              <a:rPr lang="en-US" sz="1200" dirty="0" smtClean="0"/>
              <a:t>m) on the back side</a:t>
            </a:r>
          </a:p>
        </p:txBody>
      </p:sp>
      <p:sp>
        <p:nvSpPr>
          <p:cNvPr id="9" name="Textfeld 8"/>
          <p:cNvSpPr txBox="1"/>
          <p:nvPr/>
        </p:nvSpPr>
        <p:spPr>
          <a:xfrm>
            <a:off x="3347864" y="2852936"/>
            <a:ext cx="2088232" cy="646331"/>
          </a:xfrm>
          <a:prstGeom prst="rect">
            <a:avLst/>
          </a:prstGeom>
          <a:noFill/>
        </p:spPr>
        <p:txBody>
          <a:bodyPr wrap="square" rtlCol="0">
            <a:spAutoFit/>
          </a:bodyPr>
          <a:lstStyle/>
          <a:p>
            <a:pPr algn="r"/>
            <a:r>
              <a:rPr lang="en-US" sz="1200" dirty="0" smtClean="0"/>
              <a:t>Light box at some distance from shutter  and diffusing screen</a:t>
            </a:r>
          </a:p>
        </p:txBody>
      </p:sp>
      <p:sp>
        <p:nvSpPr>
          <p:cNvPr id="10" name="Textfeld 9"/>
          <p:cNvSpPr txBox="1"/>
          <p:nvPr/>
        </p:nvSpPr>
        <p:spPr>
          <a:xfrm>
            <a:off x="3779912" y="5589240"/>
            <a:ext cx="1512168" cy="461665"/>
          </a:xfrm>
          <a:prstGeom prst="rect">
            <a:avLst/>
          </a:prstGeom>
          <a:noFill/>
        </p:spPr>
        <p:txBody>
          <a:bodyPr wrap="square" rtlCol="0">
            <a:spAutoFit/>
          </a:bodyPr>
          <a:lstStyle/>
          <a:p>
            <a:pPr algn="r"/>
            <a:r>
              <a:rPr lang="en-US" sz="1200" dirty="0" smtClean="0"/>
              <a:t>Shielded against external light</a:t>
            </a:r>
          </a:p>
        </p:txBody>
      </p:sp>
      <p:sp>
        <p:nvSpPr>
          <p:cNvPr id="11" name="Textfeld 10"/>
          <p:cNvSpPr txBox="1"/>
          <p:nvPr/>
        </p:nvSpPr>
        <p:spPr>
          <a:xfrm>
            <a:off x="2555776" y="260648"/>
            <a:ext cx="3530454" cy="707886"/>
          </a:xfrm>
          <a:prstGeom prst="rect">
            <a:avLst/>
          </a:prstGeom>
          <a:noFill/>
        </p:spPr>
        <p:txBody>
          <a:bodyPr wrap="none" rtlCol="0">
            <a:spAutoFit/>
          </a:bodyPr>
          <a:lstStyle/>
          <a:p>
            <a:pPr algn="ctr"/>
            <a:r>
              <a:rPr lang="en-US" sz="2400" dirty="0" smtClean="0">
                <a:solidFill>
                  <a:schemeClr val="tx2">
                    <a:lumMod val="60000"/>
                    <a:lumOff val="40000"/>
                  </a:schemeClr>
                </a:solidFill>
              </a:rPr>
              <a:t>Open-close time variability</a:t>
            </a:r>
          </a:p>
          <a:p>
            <a:pPr algn="ctr"/>
            <a:r>
              <a:rPr lang="en-US" sz="1600" dirty="0" smtClean="0">
                <a:solidFill>
                  <a:schemeClr val="tx2">
                    <a:lumMod val="60000"/>
                    <a:lumOff val="40000"/>
                  </a:schemeClr>
                </a:solidFill>
              </a:rPr>
              <a:t>The experimental setup</a:t>
            </a:r>
            <a:endParaRPr lang="en-US" sz="1600"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D7AFE4E1-77DA-40E8-BBD8-37FB6D85F98C}" type="slidenum">
              <a:rPr lang="de-DE" smtClean="0"/>
              <a:pPr/>
              <a:t>49</a:t>
            </a:fld>
            <a:endParaRPr lang="de-DE"/>
          </a:p>
        </p:txBody>
      </p:sp>
      <p:sp>
        <p:nvSpPr>
          <p:cNvPr id="3" name="Textfeld 2"/>
          <p:cNvSpPr txBox="1"/>
          <p:nvPr/>
        </p:nvSpPr>
        <p:spPr>
          <a:xfrm>
            <a:off x="251520" y="4365104"/>
            <a:ext cx="3384376" cy="523220"/>
          </a:xfrm>
          <a:prstGeom prst="rect">
            <a:avLst/>
          </a:prstGeom>
          <a:noFill/>
        </p:spPr>
        <p:txBody>
          <a:bodyPr wrap="square" rtlCol="0">
            <a:spAutoFit/>
          </a:bodyPr>
          <a:lstStyle/>
          <a:p>
            <a:r>
              <a:rPr lang="en-US" sz="1400" dirty="0" smtClean="0"/>
              <a:t>Taking pictures of the ZTF shutter aperture while the shutter is operated</a:t>
            </a:r>
          </a:p>
        </p:txBody>
      </p:sp>
      <p:pic>
        <p:nvPicPr>
          <p:cNvPr id="4" name="Grafik 3" descr="profile-image - Kopie.jpg"/>
          <p:cNvPicPr>
            <a:picLocks noChangeAspect="1"/>
          </p:cNvPicPr>
          <p:nvPr/>
        </p:nvPicPr>
        <p:blipFill>
          <a:blip r:embed="rId2" cstate="print"/>
          <a:stretch>
            <a:fillRect/>
          </a:stretch>
        </p:blipFill>
        <p:spPr>
          <a:xfrm rot="-5400000">
            <a:off x="35738" y="1484542"/>
            <a:ext cx="3138521" cy="2418925"/>
          </a:xfrm>
          <a:prstGeom prst="rect">
            <a:avLst/>
          </a:prstGeom>
        </p:spPr>
      </p:pic>
      <p:pic>
        <p:nvPicPr>
          <p:cNvPr id="5" name="Grafik 4" descr="trapez3 - Kopie.png"/>
          <p:cNvPicPr>
            <a:picLocks noChangeAspect="1"/>
          </p:cNvPicPr>
          <p:nvPr/>
        </p:nvPicPr>
        <p:blipFill>
          <a:blip r:embed="rId3" cstate="print"/>
          <a:stretch>
            <a:fillRect/>
          </a:stretch>
        </p:blipFill>
        <p:spPr>
          <a:xfrm>
            <a:off x="3707904" y="980728"/>
            <a:ext cx="4176464" cy="2566089"/>
          </a:xfrm>
          <a:prstGeom prst="rect">
            <a:avLst/>
          </a:prstGeom>
        </p:spPr>
      </p:pic>
      <p:pic>
        <p:nvPicPr>
          <p:cNvPr id="7" name="Grafik 6" descr="poly7-diff.png"/>
          <p:cNvPicPr>
            <a:picLocks noChangeAspect="1"/>
          </p:cNvPicPr>
          <p:nvPr/>
        </p:nvPicPr>
        <p:blipFill>
          <a:blip r:embed="rId4" cstate="print"/>
          <a:stretch>
            <a:fillRect/>
          </a:stretch>
        </p:blipFill>
        <p:spPr>
          <a:xfrm>
            <a:off x="3635896" y="3573015"/>
            <a:ext cx="4392488" cy="2796223"/>
          </a:xfrm>
          <a:prstGeom prst="rect">
            <a:avLst/>
          </a:prstGeom>
        </p:spPr>
      </p:pic>
      <p:sp>
        <p:nvSpPr>
          <p:cNvPr id="8" name="Textfeld 7"/>
          <p:cNvSpPr txBox="1"/>
          <p:nvPr/>
        </p:nvSpPr>
        <p:spPr>
          <a:xfrm>
            <a:off x="7487816" y="2636912"/>
            <a:ext cx="1656184" cy="523220"/>
          </a:xfrm>
          <a:prstGeom prst="rect">
            <a:avLst/>
          </a:prstGeom>
          <a:noFill/>
        </p:spPr>
        <p:txBody>
          <a:bodyPr wrap="square" rtlCol="0">
            <a:spAutoFit/>
          </a:bodyPr>
          <a:lstStyle/>
          <a:p>
            <a:r>
              <a:rPr lang="en-US" sz="1400" dirty="0" smtClean="0"/>
              <a:t>Horizontal illumination profile</a:t>
            </a:r>
          </a:p>
        </p:txBody>
      </p:sp>
      <p:sp>
        <p:nvSpPr>
          <p:cNvPr id="10" name="Textfeld 9"/>
          <p:cNvSpPr txBox="1"/>
          <p:nvPr/>
        </p:nvSpPr>
        <p:spPr>
          <a:xfrm>
            <a:off x="1619672" y="5229200"/>
            <a:ext cx="1944216" cy="738664"/>
          </a:xfrm>
          <a:prstGeom prst="rect">
            <a:avLst/>
          </a:prstGeom>
          <a:noFill/>
        </p:spPr>
        <p:txBody>
          <a:bodyPr wrap="square" rtlCol="0">
            <a:spAutoFit/>
          </a:bodyPr>
          <a:lstStyle/>
          <a:p>
            <a:pPr algn="r"/>
            <a:r>
              <a:rPr lang="en-US" sz="1400" dirty="0" smtClean="0"/>
              <a:t>Difference of</a:t>
            </a:r>
          </a:p>
          <a:p>
            <a:pPr algn="r"/>
            <a:r>
              <a:rPr lang="en-US" sz="1400" dirty="0"/>
              <a:t>c</a:t>
            </a:r>
            <a:r>
              <a:rPr lang="en-US" sz="1400" dirty="0" smtClean="0"/>
              <a:t>onsecutive exposures (normalized)</a:t>
            </a:r>
          </a:p>
        </p:txBody>
      </p:sp>
      <p:sp>
        <p:nvSpPr>
          <p:cNvPr id="11" name="Textfeld 10"/>
          <p:cNvSpPr txBox="1"/>
          <p:nvPr/>
        </p:nvSpPr>
        <p:spPr>
          <a:xfrm>
            <a:off x="2051720" y="260648"/>
            <a:ext cx="5046253" cy="707886"/>
          </a:xfrm>
          <a:prstGeom prst="rect">
            <a:avLst/>
          </a:prstGeom>
          <a:noFill/>
        </p:spPr>
        <p:txBody>
          <a:bodyPr wrap="none" rtlCol="0">
            <a:spAutoFit/>
          </a:bodyPr>
          <a:lstStyle/>
          <a:p>
            <a:pPr algn="ctr"/>
            <a:r>
              <a:rPr lang="en-US" sz="2400" dirty="0" smtClean="0">
                <a:solidFill>
                  <a:schemeClr val="tx2">
                    <a:lumMod val="60000"/>
                    <a:lumOff val="40000"/>
                  </a:schemeClr>
                </a:solidFill>
              </a:rPr>
              <a:t>Open-close time variability (continued)</a:t>
            </a:r>
          </a:p>
          <a:p>
            <a:pPr algn="ctr"/>
            <a:r>
              <a:rPr lang="en-US" sz="1600" dirty="0" smtClean="0">
                <a:solidFill>
                  <a:schemeClr val="tx2">
                    <a:lumMod val="60000"/>
                    <a:lumOff val="40000"/>
                  </a:schemeClr>
                </a:solidFill>
              </a:rPr>
              <a:t>Reproducibility of the shutter operation</a:t>
            </a:r>
            <a:endParaRPr lang="en-US" sz="1600"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D7AFE4E1-77DA-40E8-BBD8-37FB6D85F98C}" type="slidenum">
              <a:rPr lang="de-DE" smtClean="0"/>
              <a:pPr/>
              <a:t>5</a:t>
            </a:fld>
            <a:endParaRPr lang="de-DE"/>
          </a:p>
        </p:txBody>
      </p:sp>
      <p:pic>
        <p:nvPicPr>
          <p:cNvPr id="1026" name="Picture 2" descr="http://www.bergedorf-info.de/QR/bilder/Sternwarte-Luft1960.jpg"/>
          <p:cNvPicPr>
            <a:picLocks noChangeAspect="1" noChangeArrowheads="1"/>
          </p:cNvPicPr>
          <p:nvPr/>
        </p:nvPicPr>
        <p:blipFill>
          <a:blip r:embed="rId2" cstate="print"/>
          <a:srcRect l="1509" t="2381" r="2319" b="2381"/>
          <a:stretch>
            <a:fillRect/>
          </a:stretch>
        </p:blipFill>
        <p:spPr bwMode="auto">
          <a:xfrm>
            <a:off x="323528" y="2852936"/>
            <a:ext cx="4320480" cy="2880320"/>
          </a:xfrm>
          <a:prstGeom prst="rect">
            <a:avLst/>
          </a:prstGeom>
          <a:noFill/>
        </p:spPr>
      </p:pic>
      <p:sp>
        <p:nvSpPr>
          <p:cNvPr id="4" name="Textfeld 3"/>
          <p:cNvSpPr txBox="1"/>
          <p:nvPr/>
        </p:nvSpPr>
        <p:spPr>
          <a:xfrm>
            <a:off x="3059832" y="5733256"/>
            <a:ext cx="1644809" cy="276999"/>
          </a:xfrm>
          <a:prstGeom prst="rect">
            <a:avLst/>
          </a:prstGeom>
          <a:noFill/>
        </p:spPr>
        <p:txBody>
          <a:bodyPr wrap="none" rtlCol="0">
            <a:spAutoFit/>
          </a:bodyPr>
          <a:lstStyle/>
          <a:p>
            <a:r>
              <a:rPr lang="en-US" sz="1200" dirty="0" smtClean="0"/>
              <a:t>www.bergedorf-info.de</a:t>
            </a:r>
          </a:p>
        </p:txBody>
      </p:sp>
      <p:pic>
        <p:nvPicPr>
          <p:cNvPr id="1028" name="Picture 4" descr="Landessternwarte Heidelberg-Königstuhl"/>
          <p:cNvPicPr>
            <a:picLocks noChangeAspect="1" noChangeArrowheads="1"/>
          </p:cNvPicPr>
          <p:nvPr/>
        </p:nvPicPr>
        <p:blipFill>
          <a:blip r:embed="rId3" cstate="print"/>
          <a:srcRect/>
          <a:stretch>
            <a:fillRect/>
          </a:stretch>
        </p:blipFill>
        <p:spPr bwMode="auto">
          <a:xfrm>
            <a:off x="4978482" y="2852937"/>
            <a:ext cx="3841990" cy="2880320"/>
          </a:xfrm>
          <a:prstGeom prst="rect">
            <a:avLst/>
          </a:prstGeom>
          <a:noFill/>
        </p:spPr>
      </p:pic>
      <p:sp>
        <p:nvSpPr>
          <p:cNvPr id="6" name="Textfeld 5"/>
          <p:cNvSpPr txBox="1"/>
          <p:nvPr/>
        </p:nvSpPr>
        <p:spPr>
          <a:xfrm>
            <a:off x="7596336" y="5733256"/>
            <a:ext cx="1224135" cy="276999"/>
          </a:xfrm>
          <a:prstGeom prst="rect">
            <a:avLst/>
          </a:prstGeom>
          <a:noFill/>
        </p:spPr>
        <p:txBody>
          <a:bodyPr wrap="square" rtlCol="0">
            <a:spAutoFit/>
          </a:bodyPr>
          <a:lstStyle/>
          <a:p>
            <a:r>
              <a:rPr lang="en-US" sz="1200" dirty="0" smtClean="0"/>
              <a:t>de.wikipedia.org</a:t>
            </a:r>
            <a:endParaRPr lang="en-US" sz="1200" dirty="0"/>
          </a:p>
        </p:txBody>
      </p:sp>
      <p:sp>
        <p:nvSpPr>
          <p:cNvPr id="7" name="Textfeld 6"/>
          <p:cNvSpPr txBox="1"/>
          <p:nvPr/>
        </p:nvSpPr>
        <p:spPr>
          <a:xfrm>
            <a:off x="539552" y="2420888"/>
            <a:ext cx="3882601" cy="369332"/>
          </a:xfrm>
          <a:prstGeom prst="rect">
            <a:avLst/>
          </a:prstGeom>
          <a:noFill/>
        </p:spPr>
        <p:txBody>
          <a:bodyPr wrap="none" rtlCol="0">
            <a:spAutoFit/>
          </a:bodyPr>
          <a:lstStyle/>
          <a:p>
            <a:r>
              <a:rPr lang="en-US" dirty="0" smtClean="0"/>
              <a:t>Hamburg-</a:t>
            </a:r>
            <a:r>
              <a:rPr lang="en-US" dirty="0" err="1" smtClean="0"/>
              <a:t>Bergedorf</a:t>
            </a:r>
            <a:r>
              <a:rPr lang="en-US" dirty="0" smtClean="0"/>
              <a:t> , since 1912 (1867)</a:t>
            </a:r>
            <a:endParaRPr lang="en-US" dirty="0"/>
          </a:p>
        </p:txBody>
      </p:sp>
      <p:sp>
        <p:nvSpPr>
          <p:cNvPr id="8" name="Textfeld 7"/>
          <p:cNvSpPr txBox="1"/>
          <p:nvPr/>
        </p:nvSpPr>
        <p:spPr>
          <a:xfrm>
            <a:off x="5148064" y="2420888"/>
            <a:ext cx="3478581" cy="369332"/>
          </a:xfrm>
          <a:prstGeom prst="rect">
            <a:avLst/>
          </a:prstGeom>
          <a:noFill/>
        </p:spPr>
        <p:txBody>
          <a:bodyPr wrap="none" rtlCol="0">
            <a:spAutoFit/>
          </a:bodyPr>
          <a:lstStyle/>
          <a:p>
            <a:r>
              <a:rPr lang="en-US" dirty="0" smtClean="0"/>
              <a:t>Heidelberg-</a:t>
            </a:r>
            <a:r>
              <a:rPr lang="en-US" dirty="0" err="1" smtClean="0"/>
              <a:t>Königstuhl</a:t>
            </a:r>
            <a:r>
              <a:rPr lang="en-US" dirty="0" smtClean="0"/>
              <a:t> ,  since 1898</a:t>
            </a:r>
            <a:endParaRPr lang="en-US" dirty="0"/>
          </a:p>
        </p:txBody>
      </p:sp>
      <p:sp>
        <p:nvSpPr>
          <p:cNvPr id="9" name="Textfeld 8"/>
          <p:cNvSpPr txBox="1"/>
          <p:nvPr/>
        </p:nvSpPr>
        <p:spPr>
          <a:xfrm>
            <a:off x="1547664" y="188640"/>
            <a:ext cx="5882764" cy="461665"/>
          </a:xfrm>
          <a:prstGeom prst="rect">
            <a:avLst/>
          </a:prstGeom>
          <a:noFill/>
        </p:spPr>
        <p:txBody>
          <a:bodyPr wrap="none" rtlCol="0">
            <a:spAutoFit/>
          </a:bodyPr>
          <a:lstStyle/>
          <a:p>
            <a:pPr algn="ctr"/>
            <a:r>
              <a:rPr lang="en-US" sz="2400" dirty="0" smtClean="0">
                <a:solidFill>
                  <a:srgbClr val="0070C0"/>
                </a:solidFill>
              </a:rPr>
              <a:t>Shutters in historical telescopes/instruments?</a:t>
            </a:r>
            <a:endParaRPr lang="en-US" sz="1600" dirty="0" smtClean="0">
              <a:solidFill>
                <a:srgbClr val="0070C0"/>
              </a:solidFill>
            </a:endParaRPr>
          </a:p>
        </p:txBody>
      </p:sp>
      <p:grpSp>
        <p:nvGrpSpPr>
          <p:cNvPr id="19" name="Gruppieren 18"/>
          <p:cNvGrpSpPr/>
          <p:nvPr/>
        </p:nvGrpSpPr>
        <p:grpSpPr>
          <a:xfrm>
            <a:off x="323528" y="2564904"/>
            <a:ext cx="4248472" cy="3456384"/>
            <a:chOff x="251520" y="2060848"/>
            <a:chExt cx="4248472" cy="3456384"/>
          </a:xfrm>
        </p:grpSpPr>
        <p:cxnSp>
          <p:nvCxnSpPr>
            <p:cNvPr id="11" name="Gerade Verbindung 10"/>
            <p:cNvCxnSpPr/>
            <p:nvPr/>
          </p:nvCxnSpPr>
          <p:spPr>
            <a:xfrm flipV="1">
              <a:off x="251520" y="2060848"/>
              <a:ext cx="4104456" cy="3384376"/>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Gerade Verbindung 11"/>
            <p:cNvCxnSpPr/>
            <p:nvPr/>
          </p:nvCxnSpPr>
          <p:spPr>
            <a:xfrm flipH="1" flipV="1">
              <a:off x="395536" y="2060848"/>
              <a:ext cx="4104456" cy="3456384"/>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 name="Gruppieren 21"/>
          <p:cNvGrpSpPr/>
          <p:nvPr/>
        </p:nvGrpSpPr>
        <p:grpSpPr>
          <a:xfrm>
            <a:off x="4932040" y="2564904"/>
            <a:ext cx="4032448" cy="3456384"/>
            <a:chOff x="4860032" y="2060848"/>
            <a:chExt cx="4032448" cy="3456384"/>
          </a:xfrm>
        </p:grpSpPr>
        <p:cxnSp>
          <p:nvCxnSpPr>
            <p:cNvPr id="13" name="Gerade Verbindung 12"/>
            <p:cNvCxnSpPr/>
            <p:nvPr/>
          </p:nvCxnSpPr>
          <p:spPr>
            <a:xfrm flipH="1" flipV="1">
              <a:off x="5004048" y="2060848"/>
              <a:ext cx="3888432" cy="3456384"/>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p:nvCxnSpPr>
          <p:spPr>
            <a:xfrm flipV="1">
              <a:off x="4860032" y="2060848"/>
              <a:ext cx="3816424" cy="3456384"/>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5122" name="Picture 2"/>
          <p:cNvPicPr>
            <a:picLocks noChangeAspect="1" noChangeArrowheads="1"/>
          </p:cNvPicPr>
          <p:nvPr/>
        </p:nvPicPr>
        <p:blipFill>
          <a:blip r:embed="rId4" cstate="print">
            <a:lum bright="16000" contrast="44000"/>
          </a:blip>
          <a:srcRect/>
          <a:stretch>
            <a:fillRect/>
          </a:stretch>
        </p:blipFill>
        <p:spPr bwMode="auto">
          <a:xfrm>
            <a:off x="1331640" y="908720"/>
            <a:ext cx="2108584" cy="1339230"/>
          </a:xfrm>
          <a:prstGeom prst="rect">
            <a:avLst/>
          </a:prstGeom>
          <a:noFill/>
          <a:ln w="9525">
            <a:noFill/>
            <a:miter lim="800000"/>
            <a:headEnd/>
            <a:tailEnd/>
          </a:ln>
        </p:spPr>
      </p:pic>
      <p:pic>
        <p:nvPicPr>
          <p:cNvPr id="20" name="Picture 2"/>
          <p:cNvPicPr>
            <a:picLocks noChangeAspect="1" noChangeArrowheads="1"/>
          </p:cNvPicPr>
          <p:nvPr/>
        </p:nvPicPr>
        <p:blipFill>
          <a:blip r:embed="rId5" cstate="print">
            <a:lum bright="16000" contrast="44000"/>
          </a:blip>
          <a:srcRect/>
          <a:stretch>
            <a:fillRect/>
          </a:stretch>
        </p:blipFill>
        <p:spPr bwMode="auto">
          <a:xfrm flipH="1">
            <a:off x="5652120" y="908720"/>
            <a:ext cx="2088232" cy="133923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anim calcmode="lin" valueType="num">
                                      <p:cBhvr additive="base">
                                        <p:cTn id="9" dur="500" fill="hold"/>
                                        <p:tgtEl>
                                          <p:spTgt spid="5122"/>
                                        </p:tgtEl>
                                        <p:attrNameLst>
                                          <p:attrName>ppt_x</p:attrName>
                                        </p:attrNameLst>
                                      </p:cBhvr>
                                      <p:tavLst>
                                        <p:tav tm="0">
                                          <p:val>
                                            <p:strVal val="#ppt_x"/>
                                          </p:val>
                                        </p:tav>
                                        <p:tav tm="100000">
                                          <p:val>
                                            <p:strVal val="#ppt_x"/>
                                          </p:val>
                                        </p:tav>
                                      </p:tavLst>
                                    </p:anim>
                                    <p:anim calcmode="lin" valueType="num">
                                      <p:cBhvr additive="base">
                                        <p:cTn id="10"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2" presetClass="entr" presetSubtype="4"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D7AFE4E1-77DA-40E8-BBD8-37FB6D85F98C}" type="slidenum">
              <a:rPr lang="de-DE" smtClean="0"/>
              <a:pPr/>
              <a:t>50</a:t>
            </a:fld>
            <a:endParaRPr lang="de-DE"/>
          </a:p>
        </p:txBody>
      </p:sp>
      <p:sp>
        <p:nvSpPr>
          <p:cNvPr id="3" name="Textfeld 2"/>
          <p:cNvSpPr txBox="1"/>
          <p:nvPr/>
        </p:nvSpPr>
        <p:spPr>
          <a:xfrm>
            <a:off x="2483768" y="5517232"/>
            <a:ext cx="4145464" cy="338554"/>
          </a:xfrm>
          <a:prstGeom prst="rect">
            <a:avLst/>
          </a:prstGeom>
          <a:noFill/>
        </p:spPr>
        <p:txBody>
          <a:bodyPr wrap="square" rtlCol="0">
            <a:spAutoFit/>
          </a:bodyPr>
          <a:lstStyle/>
          <a:p>
            <a:r>
              <a:rPr lang="en-US" sz="1600" dirty="0" smtClean="0"/>
              <a:t>Open close time variability &lt; 10ms peak to peak</a:t>
            </a:r>
          </a:p>
        </p:txBody>
      </p:sp>
      <p:pic>
        <p:nvPicPr>
          <p:cNvPr id="4" name="Grafik 3" descr="open-close-time-variability.jpg"/>
          <p:cNvPicPr>
            <a:picLocks noChangeAspect="1"/>
          </p:cNvPicPr>
          <p:nvPr/>
        </p:nvPicPr>
        <p:blipFill>
          <a:blip r:embed="rId2" cstate="print"/>
          <a:stretch>
            <a:fillRect/>
          </a:stretch>
        </p:blipFill>
        <p:spPr>
          <a:xfrm>
            <a:off x="163095" y="1410419"/>
            <a:ext cx="8649376" cy="3818781"/>
          </a:xfrm>
          <a:prstGeom prst="rect">
            <a:avLst/>
          </a:prstGeom>
        </p:spPr>
      </p:pic>
      <p:sp>
        <p:nvSpPr>
          <p:cNvPr id="5" name="Textfeld 4"/>
          <p:cNvSpPr txBox="1"/>
          <p:nvPr/>
        </p:nvSpPr>
        <p:spPr>
          <a:xfrm>
            <a:off x="2051720" y="260648"/>
            <a:ext cx="5046253" cy="707886"/>
          </a:xfrm>
          <a:prstGeom prst="rect">
            <a:avLst/>
          </a:prstGeom>
          <a:noFill/>
        </p:spPr>
        <p:txBody>
          <a:bodyPr wrap="none" rtlCol="0">
            <a:spAutoFit/>
          </a:bodyPr>
          <a:lstStyle/>
          <a:p>
            <a:pPr algn="ctr"/>
            <a:r>
              <a:rPr lang="en-US" sz="2400" dirty="0" smtClean="0">
                <a:solidFill>
                  <a:schemeClr val="tx2">
                    <a:lumMod val="60000"/>
                    <a:lumOff val="40000"/>
                  </a:schemeClr>
                </a:solidFill>
              </a:rPr>
              <a:t>Open-close time variability (continued)</a:t>
            </a:r>
          </a:p>
          <a:p>
            <a:pPr algn="ctr"/>
            <a:r>
              <a:rPr lang="en-US" sz="1600" dirty="0" smtClean="0">
                <a:solidFill>
                  <a:schemeClr val="tx2">
                    <a:lumMod val="60000"/>
                    <a:lumOff val="40000"/>
                  </a:schemeClr>
                </a:solidFill>
              </a:rPr>
              <a:t>Long term stability</a:t>
            </a:r>
            <a:endParaRPr lang="en-US" sz="1600"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D7AFE4E1-77DA-40E8-BBD8-37FB6D85F98C}" type="slidenum">
              <a:rPr lang="de-DE" smtClean="0"/>
              <a:pPr/>
              <a:t>51</a:t>
            </a:fld>
            <a:endParaRPr lang="de-DE"/>
          </a:p>
        </p:txBody>
      </p:sp>
      <p:sp>
        <p:nvSpPr>
          <p:cNvPr id="3" name="Textfeld 2"/>
          <p:cNvSpPr txBox="1"/>
          <p:nvPr/>
        </p:nvSpPr>
        <p:spPr>
          <a:xfrm>
            <a:off x="2180921" y="260648"/>
            <a:ext cx="4032066" cy="1077218"/>
          </a:xfrm>
          <a:prstGeom prst="rect">
            <a:avLst/>
          </a:prstGeom>
          <a:noFill/>
        </p:spPr>
        <p:txBody>
          <a:bodyPr wrap="none" rtlCol="0">
            <a:spAutoFit/>
          </a:bodyPr>
          <a:lstStyle/>
          <a:p>
            <a:pPr algn="ctr"/>
            <a:r>
              <a:rPr lang="en-US" sz="2400" dirty="0" smtClean="0">
                <a:solidFill>
                  <a:schemeClr val="tx2">
                    <a:lumMod val="60000"/>
                    <a:lumOff val="40000"/>
                  </a:schemeClr>
                </a:solidFill>
              </a:rPr>
              <a:t>Rotary disk shutters</a:t>
            </a:r>
          </a:p>
          <a:p>
            <a:pPr algn="ctr"/>
            <a:endParaRPr lang="en-US" sz="2400" dirty="0" smtClean="0">
              <a:solidFill>
                <a:schemeClr val="tx2">
                  <a:lumMod val="60000"/>
                  <a:lumOff val="40000"/>
                </a:schemeClr>
              </a:solidFill>
            </a:endParaRPr>
          </a:p>
          <a:p>
            <a:pPr algn="ctr"/>
            <a:r>
              <a:rPr lang="en-US" sz="1600" dirty="0" smtClean="0"/>
              <a:t>Often used in cheap cameras, e.g. Box Camera</a:t>
            </a:r>
          </a:p>
        </p:txBody>
      </p:sp>
      <p:pic>
        <p:nvPicPr>
          <p:cNvPr id="2050" name="Picture 2" descr="C:\Users\Klaus\Documents\00sync_desktop_notebook\00projekte\_UG\2017_sdw\Bilder\alte photoshutter\20170822-P8221285.jpg"/>
          <p:cNvPicPr>
            <a:picLocks noChangeAspect="1" noChangeArrowheads="1"/>
          </p:cNvPicPr>
          <p:nvPr/>
        </p:nvPicPr>
        <p:blipFill>
          <a:blip r:embed="rId2" cstate="print"/>
          <a:srcRect l="34861" r="6623"/>
          <a:stretch>
            <a:fillRect/>
          </a:stretch>
        </p:blipFill>
        <p:spPr bwMode="auto">
          <a:xfrm>
            <a:off x="611560" y="2204864"/>
            <a:ext cx="2289222" cy="2934073"/>
          </a:xfrm>
          <a:prstGeom prst="rect">
            <a:avLst/>
          </a:prstGeom>
          <a:noFill/>
        </p:spPr>
      </p:pic>
      <p:pic>
        <p:nvPicPr>
          <p:cNvPr id="2051" name="Picture 3" descr="C:\Users\Klaus\Documents\00sync_desktop_notebook\00projekte\_UG\2017_sdw\Bilder\alte photoshutter\20170822-P8221287.jpg"/>
          <p:cNvPicPr>
            <a:picLocks noChangeAspect="1" noChangeArrowheads="1"/>
          </p:cNvPicPr>
          <p:nvPr/>
        </p:nvPicPr>
        <p:blipFill>
          <a:blip r:embed="rId3" cstate="print"/>
          <a:srcRect l="31343" r="8955" b="4478"/>
          <a:stretch>
            <a:fillRect/>
          </a:stretch>
        </p:blipFill>
        <p:spPr bwMode="auto">
          <a:xfrm>
            <a:off x="3419872" y="2204864"/>
            <a:ext cx="2460273" cy="2952328"/>
          </a:xfrm>
          <a:prstGeom prst="rect">
            <a:avLst/>
          </a:prstGeom>
          <a:noFill/>
        </p:spPr>
      </p:pic>
      <p:pic>
        <p:nvPicPr>
          <p:cNvPr id="2052" name="Picture 4" descr="C:\Users\Klaus\Documents\00sync_desktop_notebook\00projekte\_UG\2017_sdw\Bilder\alte photoshutter\mit geschwister.jpg"/>
          <p:cNvPicPr>
            <a:picLocks noChangeAspect="1" noChangeArrowheads="1"/>
          </p:cNvPicPr>
          <p:nvPr/>
        </p:nvPicPr>
        <p:blipFill>
          <a:blip r:embed="rId4" cstate="print"/>
          <a:srcRect t="12963" b="12963"/>
          <a:stretch>
            <a:fillRect/>
          </a:stretch>
        </p:blipFill>
        <p:spPr bwMode="auto">
          <a:xfrm>
            <a:off x="6156176" y="2204864"/>
            <a:ext cx="2565074" cy="288032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D7AFE4E1-77DA-40E8-BBD8-37FB6D85F98C}" type="slidenum">
              <a:rPr lang="de-DE" smtClean="0"/>
              <a:pPr/>
              <a:t>6</a:t>
            </a:fld>
            <a:endParaRPr lang="de-DE"/>
          </a:p>
        </p:txBody>
      </p:sp>
      <p:pic>
        <p:nvPicPr>
          <p:cNvPr id="3" name="Picture 3" descr="C:\Users\Klaus\Documents\00sync_desktop_notebook\00projekte\_UG\2017_sdw\Bilder\shutter und teleskope am HL\20170811-P8111236.jpg"/>
          <p:cNvPicPr>
            <a:picLocks noChangeAspect="1" noChangeArrowheads="1"/>
          </p:cNvPicPr>
          <p:nvPr/>
        </p:nvPicPr>
        <p:blipFill>
          <a:blip r:embed="rId2" cstate="print">
            <a:lum bright="18000" contrast="30000"/>
          </a:blip>
          <a:srcRect l="5113" t="10101" b="13250"/>
          <a:stretch>
            <a:fillRect/>
          </a:stretch>
        </p:blipFill>
        <p:spPr bwMode="auto">
          <a:xfrm>
            <a:off x="2195736" y="1628800"/>
            <a:ext cx="5942777" cy="3600400"/>
          </a:xfrm>
          <a:prstGeom prst="rect">
            <a:avLst/>
          </a:prstGeom>
          <a:noFill/>
        </p:spPr>
      </p:pic>
      <p:sp>
        <p:nvSpPr>
          <p:cNvPr id="5" name="Textfeld 4"/>
          <p:cNvSpPr txBox="1"/>
          <p:nvPr/>
        </p:nvSpPr>
        <p:spPr>
          <a:xfrm>
            <a:off x="5220072" y="980728"/>
            <a:ext cx="3240360" cy="338554"/>
          </a:xfrm>
          <a:prstGeom prst="rect">
            <a:avLst/>
          </a:prstGeom>
          <a:noFill/>
        </p:spPr>
        <p:txBody>
          <a:bodyPr wrap="square" rtlCol="0">
            <a:spAutoFit/>
          </a:bodyPr>
          <a:lstStyle/>
          <a:p>
            <a:r>
              <a:rPr lang="en-US" sz="1600" dirty="0" smtClean="0"/>
              <a:t>Front side “</a:t>
            </a:r>
            <a:r>
              <a:rPr lang="en-US" sz="1600" b="1" dirty="0" smtClean="0"/>
              <a:t>dark slide</a:t>
            </a:r>
            <a:r>
              <a:rPr lang="en-US" sz="1600" dirty="0" smtClean="0"/>
              <a:t>” = Shutter</a:t>
            </a:r>
          </a:p>
        </p:txBody>
      </p:sp>
      <p:cxnSp>
        <p:nvCxnSpPr>
          <p:cNvPr id="6" name="Gerade Verbindung mit Pfeil 5"/>
          <p:cNvCxnSpPr>
            <a:stCxn id="5" idx="2"/>
          </p:cNvCxnSpPr>
          <p:nvPr/>
        </p:nvCxnSpPr>
        <p:spPr>
          <a:xfrm>
            <a:off x="6840252" y="1319282"/>
            <a:ext cx="324036" cy="218172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a:xfrm>
            <a:off x="3003601" y="260648"/>
            <a:ext cx="2663100" cy="461665"/>
          </a:xfrm>
          <a:prstGeom prst="rect">
            <a:avLst/>
          </a:prstGeom>
          <a:noFill/>
        </p:spPr>
        <p:txBody>
          <a:bodyPr wrap="none" rtlCol="0">
            <a:spAutoFit/>
          </a:bodyPr>
          <a:lstStyle/>
          <a:p>
            <a:pPr algn="ctr"/>
            <a:r>
              <a:rPr lang="en-US" sz="2400" dirty="0" smtClean="0">
                <a:solidFill>
                  <a:srgbClr val="0070C0"/>
                </a:solidFill>
              </a:rPr>
              <a:t>“No shutters at all!”</a:t>
            </a:r>
            <a:endParaRPr lang="en-US" sz="1600" dirty="0" smtClean="0">
              <a:solidFill>
                <a:srgbClr val="0070C0"/>
              </a:solidFill>
            </a:endParaRPr>
          </a:p>
        </p:txBody>
      </p:sp>
      <p:pic>
        <p:nvPicPr>
          <p:cNvPr id="7" name="Picture 5" descr="C:\Users\Klaus\Documents\00sync_desktop_notebook\00projekte\_UG\2017_sdw\Bilder\shutter und teleskope am HL\P1000753.JPG"/>
          <p:cNvPicPr>
            <a:picLocks noChangeAspect="1" noChangeArrowheads="1"/>
          </p:cNvPicPr>
          <p:nvPr/>
        </p:nvPicPr>
        <p:blipFill>
          <a:blip r:embed="rId3" cstate="print"/>
          <a:srcRect/>
          <a:stretch>
            <a:fillRect/>
          </a:stretch>
        </p:blipFill>
        <p:spPr bwMode="auto">
          <a:xfrm rot="5400000">
            <a:off x="228712" y="2875744"/>
            <a:ext cx="2301967" cy="1536271"/>
          </a:xfrm>
          <a:prstGeom prst="rect">
            <a:avLst/>
          </a:prstGeom>
          <a:noFill/>
        </p:spPr>
      </p:pic>
      <p:sp>
        <p:nvSpPr>
          <p:cNvPr id="14" name="Textfeld 13"/>
          <p:cNvSpPr txBox="1"/>
          <p:nvPr/>
        </p:nvSpPr>
        <p:spPr>
          <a:xfrm>
            <a:off x="539552" y="4941168"/>
            <a:ext cx="1728192" cy="523220"/>
          </a:xfrm>
          <a:prstGeom prst="rect">
            <a:avLst/>
          </a:prstGeom>
          <a:noFill/>
        </p:spPr>
        <p:txBody>
          <a:bodyPr wrap="square" rtlCol="0">
            <a:spAutoFit/>
          </a:bodyPr>
          <a:lstStyle/>
          <a:p>
            <a:r>
              <a:rPr lang="en-US" sz="1400" dirty="0" smtClean="0"/>
              <a:t>Photographic plate </a:t>
            </a:r>
          </a:p>
          <a:p>
            <a:r>
              <a:rPr lang="en-US" sz="1400" dirty="0" smtClean="0"/>
              <a:t>with globular cluster</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D7AFE4E1-77DA-40E8-BBD8-37FB6D85F98C}" type="slidenum">
              <a:rPr lang="de-DE" smtClean="0"/>
              <a:pPr/>
              <a:t>7</a:t>
            </a:fld>
            <a:endParaRPr lang="de-DE"/>
          </a:p>
        </p:txBody>
      </p:sp>
      <p:pic>
        <p:nvPicPr>
          <p:cNvPr id="3" name="Picture 2" descr="C:\Users\Klaus\Documents\00sync_desktop_notebook\00projekte\_UG\2017_sdw\Bilder\shutter und teleskope am HL\20170811-P8111244.jpg"/>
          <p:cNvPicPr>
            <a:picLocks noChangeAspect="1" noChangeArrowheads="1"/>
          </p:cNvPicPr>
          <p:nvPr/>
        </p:nvPicPr>
        <p:blipFill>
          <a:blip r:embed="rId2" cstate="print">
            <a:lum bright="12000" contrast="17000"/>
          </a:blip>
          <a:srcRect l="7476" t="-3611" r="37019"/>
          <a:stretch>
            <a:fillRect/>
          </a:stretch>
        </p:blipFill>
        <p:spPr bwMode="auto">
          <a:xfrm>
            <a:off x="323528" y="836712"/>
            <a:ext cx="2108805" cy="2952328"/>
          </a:xfrm>
          <a:prstGeom prst="rect">
            <a:avLst/>
          </a:prstGeom>
          <a:noFill/>
        </p:spPr>
      </p:pic>
      <p:sp>
        <p:nvSpPr>
          <p:cNvPr id="5" name="Textfeld 4"/>
          <p:cNvSpPr txBox="1"/>
          <p:nvPr/>
        </p:nvSpPr>
        <p:spPr>
          <a:xfrm>
            <a:off x="3014039" y="116632"/>
            <a:ext cx="2953694" cy="461665"/>
          </a:xfrm>
          <a:prstGeom prst="rect">
            <a:avLst/>
          </a:prstGeom>
          <a:noFill/>
        </p:spPr>
        <p:txBody>
          <a:bodyPr wrap="none" rtlCol="0">
            <a:spAutoFit/>
          </a:bodyPr>
          <a:lstStyle/>
          <a:p>
            <a:pPr algn="ctr"/>
            <a:r>
              <a:rPr lang="en-US" sz="2400" dirty="0" smtClean="0">
                <a:solidFill>
                  <a:srgbClr val="0070C0"/>
                </a:solidFill>
              </a:rPr>
              <a:t>Shutter or no shutter?</a:t>
            </a:r>
            <a:endParaRPr lang="en-US" sz="1600" dirty="0" smtClean="0">
              <a:solidFill>
                <a:srgbClr val="0070C0"/>
              </a:solidFill>
            </a:endParaRPr>
          </a:p>
        </p:txBody>
      </p:sp>
      <p:pic>
        <p:nvPicPr>
          <p:cNvPr id="22" name="Picture 4" descr="C:\Users\Klaus\Documents\00sync_desktop_notebook\00projekte\_UG\2017_sdw\Bilder\shutter und teleskope am HL\20170811-P8111246.jpg"/>
          <p:cNvPicPr>
            <a:picLocks noChangeAspect="1" noChangeArrowheads="1"/>
          </p:cNvPicPr>
          <p:nvPr/>
        </p:nvPicPr>
        <p:blipFill>
          <a:blip r:embed="rId3" cstate="print"/>
          <a:srcRect r="8571"/>
          <a:stretch>
            <a:fillRect/>
          </a:stretch>
        </p:blipFill>
        <p:spPr bwMode="auto">
          <a:xfrm>
            <a:off x="339300" y="4293096"/>
            <a:ext cx="2216475" cy="1818202"/>
          </a:xfrm>
          <a:prstGeom prst="rect">
            <a:avLst/>
          </a:prstGeom>
          <a:noFill/>
        </p:spPr>
      </p:pic>
      <p:pic>
        <p:nvPicPr>
          <p:cNvPr id="20" name="Picture 2" descr="C:\Users\Klaus\Documents\00sync_desktop_notebook\00projekte\_UG\2017_sdw\Bilder\shutter und teleskope am HL\P1000763.JPG"/>
          <p:cNvPicPr>
            <a:picLocks noChangeAspect="1" noChangeArrowheads="1"/>
          </p:cNvPicPr>
          <p:nvPr/>
        </p:nvPicPr>
        <p:blipFill>
          <a:blip r:embed="rId4" cstate="print"/>
          <a:srcRect l="13158" r="42803" b="8043"/>
          <a:stretch>
            <a:fillRect/>
          </a:stretch>
        </p:blipFill>
        <p:spPr bwMode="auto">
          <a:xfrm>
            <a:off x="3419871" y="980728"/>
            <a:ext cx="2031545" cy="2808312"/>
          </a:xfrm>
          <a:prstGeom prst="rect">
            <a:avLst/>
          </a:prstGeom>
          <a:noFill/>
        </p:spPr>
      </p:pic>
      <p:pic>
        <p:nvPicPr>
          <p:cNvPr id="21" name="Picture 3" descr="C:\Users\Klaus\Documents\00sync_desktop_notebook\00projekte\_UG\2017_sdw\Bilder\shutter und teleskope am HL\20170811-P8111197.jpg"/>
          <p:cNvPicPr>
            <a:picLocks noChangeAspect="1" noChangeArrowheads="1"/>
          </p:cNvPicPr>
          <p:nvPr/>
        </p:nvPicPr>
        <p:blipFill>
          <a:blip r:embed="rId5" cstate="print"/>
          <a:srcRect/>
          <a:stretch>
            <a:fillRect/>
          </a:stretch>
        </p:blipFill>
        <p:spPr bwMode="auto">
          <a:xfrm>
            <a:off x="3275856" y="4309794"/>
            <a:ext cx="2494086" cy="1855510"/>
          </a:xfrm>
          <a:prstGeom prst="rect">
            <a:avLst/>
          </a:prstGeom>
          <a:noFill/>
        </p:spPr>
      </p:pic>
      <p:pic>
        <p:nvPicPr>
          <p:cNvPr id="23" name="Picture 2" descr="C:\Users\Klaus\Documents\00sync_desktop_notebook\00projekte\_UG\2017_sdw\Bilder\shutter und teleskope am HL\P1000774.JPG"/>
          <p:cNvPicPr>
            <a:picLocks noChangeAspect="1" noChangeArrowheads="1"/>
          </p:cNvPicPr>
          <p:nvPr/>
        </p:nvPicPr>
        <p:blipFill>
          <a:blip r:embed="rId6" cstate="print"/>
          <a:srcRect r="46110"/>
          <a:stretch>
            <a:fillRect/>
          </a:stretch>
        </p:blipFill>
        <p:spPr bwMode="auto">
          <a:xfrm>
            <a:off x="6444208" y="980729"/>
            <a:ext cx="1966137" cy="2736304"/>
          </a:xfrm>
          <a:prstGeom prst="rect">
            <a:avLst/>
          </a:prstGeom>
          <a:noFill/>
        </p:spPr>
      </p:pic>
      <p:pic>
        <p:nvPicPr>
          <p:cNvPr id="24" name="Picture 3" descr="C:\Users\Klaus\Documents\00sync_desktop_notebook\00projekte\_UG\2017_sdw\Bilder\shutter und teleskope am HL\20170811-P8111191.jpg"/>
          <p:cNvPicPr>
            <a:picLocks noChangeAspect="1" noChangeArrowheads="1"/>
          </p:cNvPicPr>
          <p:nvPr/>
        </p:nvPicPr>
        <p:blipFill>
          <a:blip r:embed="rId7" cstate="print">
            <a:lum bright="-21000"/>
          </a:blip>
          <a:srcRect/>
          <a:stretch>
            <a:fillRect/>
          </a:stretch>
        </p:blipFill>
        <p:spPr bwMode="auto">
          <a:xfrm>
            <a:off x="6132173" y="4293096"/>
            <a:ext cx="2544283" cy="1908212"/>
          </a:xfrm>
          <a:prstGeom prst="rect">
            <a:avLst/>
          </a:prstGeom>
          <a:noFill/>
        </p:spPr>
      </p:pic>
      <p:sp>
        <p:nvSpPr>
          <p:cNvPr id="26" name="Textfeld 25"/>
          <p:cNvSpPr txBox="1"/>
          <p:nvPr/>
        </p:nvSpPr>
        <p:spPr>
          <a:xfrm>
            <a:off x="966929" y="620688"/>
            <a:ext cx="652743" cy="369332"/>
          </a:xfrm>
          <a:prstGeom prst="rect">
            <a:avLst/>
          </a:prstGeom>
          <a:noFill/>
        </p:spPr>
        <p:txBody>
          <a:bodyPr wrap="none" rtlCol="0">
            <a:spAutoFit/>
          </a:bodyPr>
          <a:lstStyle/>
          <a:p>
            <a:r>
              <a:rPr lang="en-US" dirty="0" smtClean="0"/>
              <a:t>1899</a:t>
            </a:r>
            <a:endParaRPr lang="en-US" dirty="0"/>
          </a:p>
        </p:txBody>
      </p:sp>
      <p:sp>
        <p:nvSpPr>
          <p:cNvPr id="27" name="Textfeld 26"/>
          <p:cNvSpPr txBox="1"/>
          <p:nvPr/>
        </p:nvSpPr>
        <p:spPr>
          <a:xfrm>
            <a:off x="3991265" y="611396"/>
            <a:ext cx="652743" cy="369332"/>
          </a:xfrm>
          <a:prstGeom prst="rect">
            <a:avLst/>
          </a:prstGeom>
          <a:noFill/>
        </p:spPr>
        <p:txBody>
          <a:bodyPr wrap="none" rtlCol="0">
            <a:spAutoFit/>
          </a:bodyPr>
          <a:lstStyle/>
          <a:p>
            <a:r>
              <a:rPr lang="en-US" dirty="0" smtClean="0"/>
              <a:t>1925</a:t>
            </a:r>
            <a:endParaRPr lang="en-US" dirty="0"/>
          </a:p>
        </p:txBody>
      </p:sp>
      <p:sp>
        <p:nvSpPr>
          <p:cNvPr id="28" name="Textfeld 27"/>
          <p:cNvSpPr txBox="1"/>
          <p:nvPr/>
        </p:nvSpPr>
        <p:spPr>
          <a:xfrm>
            <a:off x="7092280" y="620688"/>
            <a:ext cx="652743" cy="369332"/>
          </a:xfrm>
          <a:prstGeom prst="rect">
            <a:avLst/>
          </a:prstGeom>
          <a:noFill/>
        </p:spPr>
        <p:txBody>
          <a:bodyPr wrap="none" rtlCol="0">
            <a:spAutoFit/>
          </a:bodyPr>
          <a:lstStyle/>
          <a:p>
            <a:r>
              <a:rPr lang="en-US" dirty="0" smtClean="0"/>
              <a:t>1981</a:t>
            </a:r>
            <a:endParaRPr lang="en-US" dirty="0"/>
          </a:p>
        </p:txBody>
      </p:sp>
      <p:cxnSp>
        <p:nvCxnSpPr>
          <p:cNvPr id="32" name="Gerade Verbindung 31"/>
          <p:cNvCxnSpPr/>
          <p:nvPr/>
        </p:nvCxnSpPr>
        <p:spPr>
          <a:xfrm>
            <a:off x="179512" y="548680"/>
            <a:ext cx="8496944"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1763688" y="3789040"/>
            <a:ext cx="5455724" cy="369332"/>
          </a:xfrm>
          <a:prstGeom prst="rect">
            <a:avLst/>
          </a:prstGeom>
          <a:noFill/>
        </p:spPr>
        <p:txBody>
          <a:bodyPr wrap="none" rtlCol="0">
            <a:spAutoFit/>
          </a:bodyPr>
          <a:lstStyle/>
          <a:p>
            <a:r>
              <a:rPr lang="en-US" dirty="0" smtClean="0"/>
              <a:t>Telescopes at the former University of Bonn observatory</a:t>
            </a:r>
            <a:endParaRPr lang="en-US" dirty="0"/>
          </a:p>
        </p:txBody>
      </p:sp>
      <p:pic>
        <p:nvPicPr>
          <p:cNvPr id="4098" name="Picture 2"/>
          <p:cNvPicPr>
            <a:picLocks noChangeAspect="1" noChangeArrowheads="1"/>
          </p:cNvPicPr>
          <p:nvPr/>
        </p:nvPicPr>
        <p:blipFill>
          <a:blip r:embed="rId8" cstate="print">
            <a:lum bright="13000" contrast="40000"/>
          </a:blip>
          <a:srcRect/>
          <a:stretch>
            <a:fillRect/>
          </a:stretch>
        </p:blipFill>
        <p:spPr bwMode="auto">
          <a:xfrm>
            <a:off x="1763688" y="620688"/>
            <a:ext cx="5610590" cy="350100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 calcmode="lin" valueType="num">
                                      <p:cBhvr additive="base">
                                        <p:cTn id="19" dur="500" fill="hold"/>
                                        <p:tgtEl>
                                          <p:spTgt spid="4098"/>
                                        </p:tgtEl>
                                        <p:attrNameLst>
                                          <p:attrName>ppt_x</p:attrName>
                                        </p:attrNameLst>
                                      </p:cBhvr>
                                      <p:tavLst>
                                        <p:tav tm="0">
                                          <p:val>
                                            <p:strVal val="#ppt_x"/>
                                          </p:val>
                                        </p:tav>
                                        <p:tav tm="100000">
                                          <p:val>
                                            <p:strVal val="#ppt_x"/>
                                          </p:val>
                                        </p:tav>
                                      </p:tavLst>
                                    </p:anim>
                                    <p:anim calcmode="lin" valueType="num">
                                      <p:cBhvr additive="base">
                                        <p:cTn id="20"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D7AFE4E1-77DA-40E8-BBD8-37FB6D85F98C}" type="slidenum">
              <a:rPr lang="de-DE" smtClean="0"/>
              <a:pPr/>
              <a:t>8</a:t>
            </a:fld>
            <a:endParaRPr lang="de-DE"/>
          </a:p>
        </p:txBody>
      </p:sp>
      <p:pic>
        <p:nvPicPr>
          <p:cNvPr id="2050" name="Picture 2" descr="C:\Users\Klaus\Documents\00sync_desktop_notebook\00projekte\_UG\2017_sdw\Bilder\traveling-ccd-camera.png"/>
          <p:cNvPicPr>
            <a:picLocks noChangeAspect="1" noChangeArrowheads="1"/>
          </p:cNvPicPr>
          <p:nvPr/>
        </p:nvPicPr>
        <p:blipFill>
          <a:blip r:embed="rId3" cstate="print">
            <a:lum contrast="9000"/>
          </a:blip>
          <a:srcRect l="11040" r="8522" b="12728"/>
          <a:stretch>
            <a:fillRect/>
          </a:stretch>
        </p:blipFill>
        <p:spPr bwMode="auto">
          <a:xfrm>
            <a:off x="924892" y="2082334"/>
            <a:ext cx="4367188" cy="3168352"/>
          </a:xfrm>
          <a:prstGeom prst="rect">
            <a:avLst/>
          </a:prstGeom>
          <a:noFill/>
        </p:spPr>
      </p:pic>
      <p:sp>
        <p:nvSpPr>
          <p:cNvPr id="5" name="Textfeld 4"/>
          <p:cNvSpPr txBox="1"/>
          <p:nvPr/>
        </p:nvSpPr>
        <p:spPr>
          <a:xfrm>
            <a:off x="1691679" y="5250686"/>
            <a:ext cx="3528392" cy="738664"/>
          </a:xfrm>
          <a:prstGeom prst="rect">
            <a:avLst/>
          </a:prstGeom>
          <a:noFill/>
        </p:spPr>
        <p:txBody>
          <a:bodyPr wrap="square" rtlCol="0">
            <a:spAutoFit/>
          </a:bodyPr>
          <a:lstStyle/>
          <a:p>
            <a:r>
              <a:rPr lang="en-US" sz="1400" dirty="0" smtClean="0"/>
              <a:t>The “traveling” CCD camera (JPL, 1976), </a:t>
            </a:r>
          </a:p>
          <a:p>
            <a:r>
              <a:rPr lang="en-US" sz="1400" dirty="0" smtClean="0"/>
              <a:t>CCD size: 6mm x 6mm (400x400 pixels),</a:t>
            </a:r>
          </a:p>
          <a:p>
            <a:r>
              <a:rPr lang="en-US" sz="1400" dirty="0" smtClean="0"/>
              <a:t>(from </a:t>
            </a:r>
            <a:r>
              <a:rPr lang="en-US" sz="1400" dirty="0" err="1" smtClean="0"/>
              <a:t>Janesick</a:t>
            </a:r>
            <a:r>
              <a:rPr lang="en-US" sz="1400" dirty="0" smtClean="0"/>
              <a:t>, J.R., 2001)</a:t>
            </a:r>
          </a:p>
        </p:txBody>
      </p:sp>
      <p:sp>
        <p:nvSpPr>
          <p:cNvPr id="7" name="Textfeld 6"/>
          <p:cNvSpPr txBox="1"/>
          <p:nvPr/>
        </p:nvSpPr>
        <p:spPr>
          <a:xfrm>
            <a:off x="3491880" y="188640"/>
            <a:ext cx="1946367" cy="461665"/>
          </a:xfrm>
          <a:prstGeom prst="rect">
            <a:avLst/>
          </a:prstGeom>
          <a:noFill/>
        </p:spPr>
        <p:txBody>
          <a:bodyPr wrap="none" rtlCol="0">
            <a:spAutoFit/>
          </a:bodyPr>
          <a:lstStyle/>
          <a:p>
            <a:r>
              <a:rPr lang="en-US" sz="2400" dirty="0" smtClean="0">
                <a:solidFill>
                  <a:srgbClr val="0070C0"/>
                </a:solidFill>
              </a:rPr>
              <a:t>In the 1970ies</a:t>
            </a:r>
            <a:endParaRPr lang="en-US" sz="2400" dirty="0">
              <a:solidFill>
                <a:srgbClr val="0070C0"/>
              </a:solidFill>
            </a:endParaRPr>
          </a:p>
        </p:txBody>
      </p:sp>
      <p:grpSp>
        <p:nvGrpSpPr>
          <p:cNvPr id="10" name="Gruppieren 9"/>
          <p:cNvGrpSpPr/>
          <p:nvPr/>
        </p:nvGrpSpPr>
        <p:grpSpPr>
          <a:xfrm>
            <a:off x="5399584" y="692696"/>
            <a:ext cx="3744416" cy="3096344"/>
            <a:chOff x="4605662" y="580488"/>
            <a:chExt cx="3998786" cy="3280560"/>
          </a:xfrm>
        </p:grpSpPr>
        <p:pic>
          <p:nvPicPr>
            <p:cNvPr id="78850" name="Picture 2" descr="Bildergebnis für sprechblase bilder"/>
            <p:cNvPicPr>
              <a:picLocks noChangeAspect="1" noChangeArrowheads="1"/>
            </p:cNvPicPr>
            <p:nvPr/>
          </p:nvPicPr>
          <p:blipFill>
            <a:blip r:embed="rId4" cstate="print"/>
            <a:srcRect/>
            <a:stretch>
              <a:fillRect/>
            </a:stretch>
          </p:blipFill>
          <p:spPr bwMode="auto">
            <a:xfrm>
              <a:off x="4605662" y="580488"/>
              <a:ext cx="3998786" cy="3280560"/>
            </a:xfrm>
            <a:prstGeom prst="rect">
              <a:avLst/>
            </a:prstGeom>
            <a:noFill/>
          </p:spPr>
        </p:pic>
        <p:sp>
          <p:nvSpPr>
            <p:cNvPr id="14" name="Textfeld 13"/>
            <p:cNvSpPr txBox="1"/>
            <p:nvPr/>
          </p:nvSpPr>
          <p:spPr>
            <a:xfrm>
              <a:off x="5029153" y="1419701"/>
              <a:ext cx="3177629" cy="1010871"/>
            </a:xfrm>
            <a:prstGeom prst="rect">
              <a:avLst/>
            </a:prstGeom>
            <a:noFill/>
          </p:spPr>
          <p:txBody>
            <a:bodyPr wrap="none" rtlCol="0">
              <a:spAutoFit/>
            </a:bodyPr>
            <a:lstStyle/>
            <a:p>
              <a:r>
                <a:rPr lang="en-US" sz="2800" dirty="0" smtClean="0">
                  <a:solidFill>
                    <a:srgbClr val="FF0000"/>
                  </a:solidFill>
                  <a:latin typeface="Kabel Ult BT" pitchFamily="34" charset="0"/>
                </a:rPr>
                <a:t>I </a:t>
              </a:r>
              <a:r>
                <a:rPr lang="en-US" sz="2800" dirty="0" err="1" smtClean="0">
                  <a:solidFill>
                    <a:srgbClr val="FF0000"/>
                  </a:solidFill>
                  <a:latin typeface="Kabel Ult BT" pitchFamily="34" charset="0"/>
                </a:rPr>
                <a:t>wanna</a:t>
              </a:r>
              <a:r>
                <a:rPr lang="en-US" sz="2800" dirty="0" smtClean="0">
                  <a:solidFill>
                    <a:srgbClr val="FF0000"/>
                  </a:solidFill>
                  <a:latin typeface="Kabel Ult BT" pitchFamily="34" charset="0"/>
                </a:rPr>
                <a:t> have a </a:t>
              </a:r>
            </a:p>
            <a:p>
              <a:r>
                <a:rPr lang="en-US" sz="2800" dirty="0" smtClean="0">
                  <a:solidFill>
                    <a:srgbClr val="FF0000"/>
                  </a:solidFill>
                  <a:latin typeface="Kabel Ult BT" pitchFamily="34" charset="0"/>
                </a:rPr>
                <a:t>precision shutter</a:t>
              </a:r>
              <a:endParaRPr lang="en-US" sz="2800" dirty="0">
                <a:solidFill>
                  <a:srgbClr val="FF0000"/>
                </a:solidFill>
                <a:latin typeface="Kabel Ult BT" pitchFamily="34" charset="0"/>
              </a:endParaRPr>
            </a:p>
          </p:txBody>
        </p:sp>
      </p:grpSp>
      <p:cxnSp>
        <p:nvCxnSpPr>
          <p:cNvPr id="16" name="Gerade Verbindung 15"/>
          <p:cNvCxnSpPr/>
          <p:nvPr/>
        </p:nvCxnSpPr>
        <p:spPr>
          <a:xfrm>
            <a:off x="179512" y="692696"/>
            <a:ext cx="8496944"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D7AFE4E1-77DA-40E8-BBD8-37FB6D85F98C}" type="slidenum">
              <a:rPr lang="de-DE" smtClean="0"/>
              <a:pPr/>
              <a:t>9</a:t>
            </a:fld>
            <a:endParaRPr lang="de-DE"/>
          </a:p>
        </p:txBody>
      </p:sp>
      <p:sp>
        <p:nvSpPr>
          <p:cNvPr id="3" name="Textfeld 2"/>
          <p:cNvSpPr txBox="1"/>
          <p:nvPr/>
        </p:nvSpPr>
        <p:spPr>
          <a:xfrm>
            <a:off x="2483768" y="188640"/>
            <a:ext cx="4905061" cy="461665"/>
          </a:xfrm>
          <a:prstGeom prst="rect">
            <a:avLst/>
          </a:prstGeom>
          <a:noFill/>
        </p:spPr>
        <p:txBody>
          <a:bodyPr wrap="none" rtlCol="0">
            <a:spAutoFit/>
          </a:bodyPr>
          <a:lstStyle/>
          <a:p>
            <a:r>
              <a:rPr lang="en-US" sz="2400" dirty="0" smtClean="0">
                <a:solidFill>
                  <a:srgbClr val="0070C0"/>
                </a:solidFill>
              </a:rPr>
              <a:t>Fast shutters = photographic shutters</a:t>
            </a:r>
            <a:endParaRPr lang="en-US" sz="2400" dirty="0">
              <a:solidFill>
                <a:srgbClr val="0070C0"/>
              </a:solidFill>
            </a:endParaRPr>
          </a:p>
        </p:txBody>
      </p:sp>
      <p:pic>
        <p:nvPicPr>
          <p:cNvPr id="1027" name="Picture 3" descr="C:\Users\Klaus\Documents\00sync_desktop_notebook\00projekte\_UG\2017_sdw\Bilder\alte photoshutter\1881-drop-board-sachs.jpg"/>
          <p:cNvPicPr>
            <a:picLocks noChangeAspect="1" noChangeArrowheads="1"/>
          </p:cNvPicPr>
          <p:nvPr/>
        </p:nvPicPr>
        <p:blipFill>
          <a:blip r:embed="rId3" cstate="print"/>
          <a:srcRect l="28208"/>
          <a:stretch>
            <a:fillRect/>
          </a:stretch>
        </p:blipFill>
        <p:spPr bwMode="auto">
          <a:xfrm>
            <a:off x="1403648" y="2852936"/>
            <a:ext cx="2016224" cy="2455827"/>
          </a:xfrm>
          <a:prstGeom prst="rect">
            <a:avLst/>
          </a:prstGeom>
          <a:noFill/>
        </p:spPr>
      </p:pic>
      <p:sp>
        <p:nvSpPr>
          <p:cNvPr id="7" name="Textfeld 6"/>
          <p:cNvSpPr txBox="1"/>
          <p:nvPr/>
        </p:nvSpPr>
        <p:spPr>
          <a:xfrm>
            <a:off x="1763688" y="5373216"/>
            <a:ext cx="998991" cy="307777"/>
          </a:xfrm>
          <a:prstGeom prst="rect">
            <a:avLst/>
          </a:prstGeom>
          <a:noFill/>
        </p:spPr>
        <p:txBody>
          <a:bodyPr wrap="none" rtlCol="0">
            <a:spAutoFit/>
          </a:bodyPr>
          <a:lstStyle/>
          <a:p>
            <a:r>
              <a:rPr lang="en-US" sz="1400" dirty="0" smtClean="0"/>
              <a:t>1881 Sachs</a:t>
            </a:r>
            <a:endParaRPr lang="en-US" sz="1400" dirty="0"/>
          </a:p>
        </p:txBody>
      </p:sp>
      <p:sp>
        <p:nvSpPr>
          <p:cNvPr id="9" name="Textfeld 8"/>
          <p:cNvSpPr txBox="1"/>
          <p:nvPr/>
        </p:nvSpPr>
        <p:spPr>
          <a:xfrm>
            <a:off x="6947706" y="5373216"/>
            <a:ext cx="1224694" cy="307777"/>
          </a:xfrm>
          <a:prstGeom prst="rect">
            <a:avLst/>
          </a:prstGeom>
          <a:noFill/>
        </p:spPr>
        <p:txBody>
          <a:bodyPr wrap="none" rtlCol="0">
            <a:spAutoFit/>
          </a:bodyPr>
          <a:lstStyle/>
          <a:p>
            <a:r>
              <a:rPr lang="en-US" sz="1400" dirty="0" smtClean="0"/>
              <a:t>1902 </a:t>
            </a:r>
            <a:r>
              <a:rPr lang="en-US" sz="1400" dirty="0" err="1" smtClean="0"/>
              <a:t>Steinheil</a:t>
            </a:r>
            <a:endParaRPr lang="en-US" sz="1400" dirty="0"/>
          </a:p>
        </p:txBody>
      </p:sp>
      <p:pic>
        <p:nvPicPr>
          <p:cNvPr id="6" name="Picture 4" descr="C:\Users\Klaus\Documents\00sync_desktop_notebook\00projekte\_UG\2017_sdw\Bilder\alte photoshutter\der fotograf.png"/>
          <p:cNvPicPr>
            <a:picLocks noChangeAspect="1" noChangeArrowheads="1"/>
          </p:cNvPicPr>
          <p:nvPr/>
        </p:nvPicPr>
        <p:blipFill>
          <a:blip r:embed="rId4" cstate="print"/>
          <a:srcRect/>
          <a:stretch>
            <a:fillRect/>
          </a:stretch>
        </p:blipFill>
        <p:spPr bwMode="auto">
          <a:xfrm flipH="1">
            <a:off x="251520" y="0"/>
            <a:ext cx="1800200" cy="1886674"/>
          </a:xfrm>
          <a:prstGeom prst="rect">
            <a:avLst/>
          </a:prstGeom>
          <a:noFill/>
        </p:spPr>
      </p:pic>
      <p:pic>
        <p:nvPicPr>
          <p:cNvPr id="35" name="Picture 2" descr="C:\Users\Klaus\Documents\00sync_desktop_notebook\00projekte\_UG\2017_sdw\Bilder\alte photoshutter\1900 steinheil leatherbrake.jpg"/>
          <p:cNvPicPr>
            <a:picLocks noChangeAspect="1" noChangeArrowheads="1"/>
          </p:cNvPicPr>
          <p:nvPr/>
        </p:nvPicPr>
        <p:blipFill>
          <a:blip r:embed="rId5" cstate="print"/>
          <a:srcRect l="53913"/>
          <a:stretch>
            <a:fillRect/>
          </a:stretch>
        </p:blipFill>
        <p:spPr bwMode="auto">
          <a:xfrm>
            <a:off x="6236044" y="2924944"/>
            <a:ext cx="2575301" cy="2520280"/>
          </a:xfrm>
          <a:prstGeom prst="rect">
            <a:avLst/>
          </a:prstGeom>
          <a:noFill/>
        </p:spPr>
      </p:pic>
      <p:pic>
        <p:nvPicPr>
          <p:cNvPr id="76802" name="Picture 2" descr="http://randcollins.files.wordpress.com/2010/08/lens-with-guillotine-shutter3.jpg?w=107"/>
          <p:cNvPicPr>
            <a:picLocks noChangeAspect="1" noChangeArrowheads="1"/>
          </p:cNvPicPr>
          <p:nvPr/>
        </p:nvPicPr>
        <p:blipFill>
          <a:blip r:embed="rId6" cstate="print"/>
          <a:srcRect/>
          <a:stretch>
            <a:fillRect/>
          </a:stretch>
        </p:blipFill>
        <p:spPr bwMode="auto">
          <a:xfrm>
            <a:off x="395536" y="2852936"/>
            <a:ext cx="813712" cy="2281436"/>
          </a:xfrm>
          <a:prstGeom prst="rect">
            <a:avLst/>
          </a:prstGeom>
          <a:noFill/>
        </p:spPr>
      </p:pic>
      <p:sp>
        <p:nvSpPr>
          <p:cNvPr id="39" name="Textfeld 38"/>
          <p:cNvSpPr txBox="1"/>
          <p:nvPr/>
        </p:nvSpPr>
        <p:spPr>
          <a:xfrm>
            <a:off x="971600" y="2204864"/>
            <a:ext cx="2016224" cy="584775"/>
          </a:xfrm>
          <a:prstGeom prst="rect">
            <a:avLst/>
          </a:prstGeom>
          <a:noFill/>
        </p:spPr>
        <p:txBody>
          <a:bodyPr wrap="square" rtlCol="0">
            <a:spAutoFit/>
          </a:bodyPr>
          <a:lstStyle/>
          <a:p>
            <a:r>
              <a:rPr lang="en-US" sz="1600" dirty="0" smtClean="0"/>
              <a:t>Guillotine shutters </a:t>
            </a:r>
          </a:p>
          <a:p>
            <a:r>
              <a:rPr lang="en-US" sz="1600" dirty="0" smtClean="0"/>
              <a:t>(later: curtain type)</a:t>
            </a:r>
          </a:p>
        </p:txBody>
      </p:sp>
      <p:sp>
        <p:nvSpPr>
          <p:cNvPr id="40" name="Textfeld 39"/>
          <p:cNvSpPr txBox="1"/>
          <p:nvPr/>
        </p:nvSpPr>
        <p:spPr>
          <a:xfrm>
            <a:off x="6509188" y="2204864"/>
            <a:ext cx="2140394" cy="584775"/>
          </a:xfrm>
          <a:prstGeom prst="rect">
            <a:avLst/>
          </a:prstGeom>
          <a:noFill/>
        </p:spPr>
        <p:txBody>
          <a:bodyPr wrap="none" rtlCol="0">
            <a:spAutoFit/>
          </a:bodyPr>
          <a:lstStyle/>
          <a:p>
            <a:pPr algn="ctr"/>
            <a:r>
              <a:rPr lang="en-US" sz="1600" dirty="0" smtClean="0"/>
              <a:t>Iris or leave shutter</a:t>
            </a:r>
          </a:p>
          <a:p>
            <a:pPr algn="ctr"/>
            <a:r>
              <a:rPr lang="en-US" sz="1600" dirty="0" smtClean="0"/>
              <a:t>(exposure time control)</a:t>
            </a:r>
            <a:endParaRPr lang="en-US" sz="1600" dirty="0"/>
          </a:p>
        </p:txBody>
      </p:sp>
      <p:cxnSp>
        <p:nvCxnSpPr>
          <p:cNvPr id="42" name="Gerade Verbindung 41"/>
          <p:cNvCxnSpPr/>
          <p:nvPr/>
        </p:nvCxnSpPr>
        <p:spPr>
          <a:xfrm>
            <a:off x="1979712" y="836712"/>
            <a:ext cx="6840760"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Picture 5" descr="C:\Users\Klaus\Documents\00sync_desktop_notebook\00projekte\_UG\2017_sdw\Bilder\alte photoshutter\1892-sector-disk.jpg"/>
          <p:cNvPicPr>
            <a:picLocks noChangeAspect="1" noChangeArrowheads="1"/>
          </p:cNvPicPr>
          <p:nvPr/>
        </p:nvPicPr>
        <p:blipFill>
          <a:blip r:embed="rId7" cstate="print"/>
          <a:srcRect l="61496" t="8192" r="2039" b="7542"/>
          <a:stretch>
            <a:fillRect/>
          </a:stretch>
        </p:blipFill>
        <p:spPr bwMode="auto">
          <a:xfrm>
            <a:off x="3851920" y="3356992"/>
            <a:ext cx="2232248" cy="1905578"/>
          </a:xfrm>
          <a:prstGeom prst="rect">
            <a:avLst/>
          </a:prstGeom>
          <a:noFill/>
        </p:spPr>
      </p:pic>
      <p:sp>
        <p:nvSpPr>
          <p:cNvPr id="14" name="Textfeld 13"/>
          <p:cNvSpPr txBox="1"/>
          <p:nvPr/>
        </p:nvSpPr>
        <p:spPr>
          <a:xfrm>
            <a:off x="4283968" y="5373216"/>
            <a:ext cx="1465394" cy="307777"/>
          </a:xfrm>
          <a:prstGeom prst="rect">
            <a:avLst/>
          </a:prstGeom>
          <a:noFill/>
        </p:spPr>
        <p:txBody>
          <a:bodyPr wrap="square" rtlCol="0">
            <a:spAutoFit/>
          </a:bodyPr>
          <a:lstStyle/>
          <a:p>
            <a:r>
              <a:rPr lang="en-US" sz="1400" dirty="0" smtClean="0"/>
              <a:t>1892 </a:t>
            </a:r>
            <a:r>
              <a:rPr lang="en-US" sz="1400" dirty="0" err="1" smtClean="0"/>
              <a:t>Goertz</a:t>
            </a:r>
            <a:endParaRPr lang="en-US" sz="1400" dirty="0"/>
          </a:p>
        </p:txBody>
      </p:sp>
      <p:sp>
        <p:nvSpPr>
          <p:cNvPr id="15" name="Textfeld 14"/>
          <p:cNvSpPr txBox="1"/>
          <p:nvPr/>
        </p:nvSpPr>
        <p:spPr>
          <a:xfrm>
            <a:off x="3923928" y="2204864"/>
            <a:ext cx="1961050" cy="584775"/>
          </a:xfrm>
          <a:prstGeom prst="rect">
            <a:avLst/>
          </a:prstGeom>
          <a:noFill/>
        </p:spPr>
        <p:txBody>
          <a:bodyPr wrap="none" rtlCol="0">
            <a:spAutoFit/>
          </a:bodyPr>
          <a:lstStyle/>
          <a:p>
            <a:pPr algn="ctr"/>
            <a:r>
              <a:rPr lang="en-US" sz="1600" dirty="0" smtClean="0"/>
              <a:t>Rotary disk shutter</a:t>
            </a:r>
          </a:p>
          <a:p>
            <a:pPr algn="ctr"/>
            <a:r>
              <a:rPr lang="en-US" sz="1600" dirty="0" smtClean="0"/>
              <a:t>(“rotating guillotine”)</a:t>
            </a:r>
            <a:endParaRPr lang="en-US" sz="1600" dirty="0"/>
          </a:p>
        </p:txBody>
      </p:sp>
      <p:cxnSp>
        <p:nvCxnSpPr>
          <p:cNvPr id="17" name="Gerade Verbindung 16"/>
          <p:cNvCxnSpPr/>
          <p:nvPr/>
        </p:nvCxnSpPr>
        <p:spPr>
          <a:xfrm>
            <a:off x="3563888" y="1772816"/>
            <a:ext cx="0" cy="41044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Gerade Verbindung 17"/>
          <p:cNvCxnSpPr/>
          <p:nvPr/>
        </p:nvCxnSpPr>
        <p:spPr>
          <a:xfrm>
            <a:off x="6156176" y="1772816"/>
            <a:ext cx="0" cy="4104456"/>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0" grpId="0"/>
      <p:bldP spid="14" grpId="0"/>
      <p:bldP spid="15" grpId="0"/>
    </p:bldLst>
  </p:timing>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2285</Words>
  <Application>Microsoft Office PowerPoint</Application>
  <PresentationFormat>Bildschirmpräsentation (4:3)</PresentationFormat>
  <Paragraphs>471</Paragraphs>
  <Slides>51</Slides>
  <Notes>24</Notes>
  <HiddenSlides>0</HiddenSlides>
  <MMClips>6</MMClips>
  <ScaleCrop>false</ScaleCrop>
  <HeadingPairs>
    <vt:vector size="4" baseType="variant">
      <vt:variant>
        <vt:lpstr>Design</vt:lpstr>
      </vt:variant>
      <vt:variant>
        <vt:i4>1</vt:i4>
      </vt:variant>
      <vt:variant>
        <vt:lpstr>Folientitel</vt:lpstr>
      </vt:variant>
      <vt:variant>
        <vt:i4>51</vt:i4>
      </vt:variant>
    </vt:vector>
  </HeadingPairs>
  <TitlesOfParts>
    <vt:vector size="52" baseType="lpstr">
      <vt:lpstr>Larissa-Design</vt:lpstr>
      <vt:lpstr>Folie 1</vt:lpstr>
      <vt:lpstr>Folie 2</vt:lpstr>
      <vt:lpstr>Folie 3</vt:lpstr>
      <vt:lpstr>Folie 4</vt:lpstr>
      <vt:lpstr>Folie 5</vt:lpstr>
      <vt:lpstr>Folie 6</vt:lpstr>
      <vt:lpstr>Folie 7</vt:lpstr>
      <vt:lpstr>Folie 8</vt:lpstr>
      <vt:lpstr>Folie 9</vt:lpstr>
      <vt:lpstr>Folie 10</vt:lpstr>
      <vt:lpstr>Folie 11</vt:lpstr>
      <vt:lpstr>Folie 12</vt:lpstr>
      <vt:lpstr>Folie 13</vt:lpstr>
      <vt:lpstr>Folie 14</vt:lpstr>
      <vt:lpstr>Folie 15</vt:lpstr>
      <vt:lpstr>Folie 16</vt:lpstr>
      <vt:lpstr>Folie 17</vt:lpstr>
      <vt:lpstr>Folie 18</vt:lpstr>
      <vt:lpstr>Folie 19</vt:lpstr>
      <vt:lpstr>Folie 20</vt:lpstr>
      <vt:lpstr>Folie 21</vt:lpstr>
      <vt:lpstr>Folie 22</vt:lpstr>
      <vt:lpstr>Folie 23</vt:lpstr>
      <vt:lpstr>Folie 24</vt:lpstr>
      <vt:lpstr>Folie 25</vt:lpstr>
      <vt:lpstr>Folie 26</vt:lpstr>
      <vt:lpstr>Folie 27</vt:lpstr>
      <vt:lpstr>Folie 28</vt:lpstr>
      <vt:lpstr>Folie 29</vt:lpstr>
      <vt:lpstr>Folie 30</vt:lpstr>
      <vt:lpstr>Folie 31</vt:lpstr>
      <vt:lpstr>Folie 32</vt:lpstr>
      <vt:lpstr>Folie 33</vt:lpstr>
      <vt:lpstr>Folie 34</vt:lpstr>
      <vt:lpstr>Folie 35</vt:lpstr>
      <vt:lpstr>Folie 36</vt:lpstr>
      <vt:lpstr>Folie 37</vt:lpstr>
      <vt:lpstr>Folie 38</vt:lpstr>
      <vt:lpstr>Folie 39</vt:lpstr>
      <vt:lpstr>Folie 40</vt:lpstr>
      <vt:lpstr>Folie 41</vt:lpstr>
      <vt:lpstr>Folie 42</vt:lpstr>
      <vt:lpstr>Folie 43</vt:lpstr>
      <vt:lpstr>Folie 44</vt:lpstr>
      <vt:lpstr>Folie 45</vt:lpstr>
      <vt:lpstr>Folie 46</vt:lpstr>
      <vt:lpstr>Folie 47</vt:lpstr>
      <vt:lpstr>Folie 48</vt:lpstr>
      <vt:lpstr>Folie 49</vt:lpstr>
      <vt:lpstr>Folie 50</vt:lpstr>
      <vt:lpstr>Folie 51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Klaus</dc:creator>
  <cp:lastModifiedBy>Klaus</cp:lastModifiedBy>
  <cp:revision>1885</cp:revision>
  <dcterms:created xsi:type="dcterms:W3CDTF">2014-06-25T05:46:22Z</dcterms:created>
  <dcterms:modified xsi:type="dcterms:W3CDTF">2017-09-25T20:06:06Z</dcterms:modified>
</cp:coreProperties>
</file>