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256" r:id="rId2"/>
    <p:sldId id="298" r:id="rId3"/>
    <p:sldId id="277" r:id="rId4"/>
    <p:sldId id="292" r:id="rId5"/>
    <p:sldId id="260" r:id="rId6"/>
    <p:sldId id="263" r:id="rId7"/>
    <p:sldId id="279" r:id="rId8"/>
    <p:sldId id="278" r:id="rId9"/>
    <p:sldId id="264" r:id="rId10"/>
    <p:sldId id="272" r:id="rId11"/>
    <p:sldId id="273" r:id="rId12"/>
    <p:sldId id="293" r:id="rId13"/>
    <p:sldId id="296" r:id="rId14"/>
    <p:sldId id="303" r:id="rId15"/>
    <p:sldId id="301" r:id="rId16"/>
    <p:sldId id="291" r:id="rId17"/>
    <p:sldId id="284" r:id="rId18"/>
    <p:sldId id="290" r:id="rId19"/>
    <p:sldId id="287" r:id="rId20"/>
    <p:sldId id="289" r:id="rId21"/>
    <p:sldId id="300" r:id="rId22"/>
    <p:sldId id="274" r:id="rId23"/>
  </p:sldIdLst>
  <p:sldSz cx="12188825"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p:defaultTextStyle>
  <p:extLst>
    <p:ext uri="{EFAFB233-063F-42B5-8137-9DF3F51BA10A}">
      <p15:sldGuideLst xmlns:p15="http://schemas.microsoft.com/office/powerpoint/2012/main" xmlns="">
        <p15:guide id="1" orient="horz" pos="3312" userDrawn="1">
          <p15:clr>
            <a:srgbClr val="A4A3A4"/>
          </p15:clr>
        </p15:guide>
        <p15:guide id="2" orient="horz" pos="1488" userDrawn="1">
          <p15:clr>
            <a:srgbClr val="A4A3A4"/>
          </p15:clr>
        </p15:guide>
        <p15:guide id="3" pos="75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D"/>
    <a:srgbClr val="E3ECF4"/>
    <a:srgbClr val="0070C0"/>
    <a:srgbClr val="FFC101"/>
    <a:srgbClr val="FFFDA9"/>
    <a:srgbClr val="BCDEEF"/>
    <a:srgbClr val="B3D4E4"/>
    <a:srgbClr val="8FBAE1"/>
    <a:srgbClr val="3308B5"/>
    <a:srgbClr val="214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66" autoAdjust="0"/>
    <p:restoredTop sz="81402" autoAdjust="0"/>
  </p:normalViewPr>
  <p:slideViewPr>
    <p:cSldViewPr snapToGrid="0">
      <p:cViewPr varScale="1">
        <p:scale>
          <a:sx n="91" d="100"/>
          <a:sy n="91" d="100"/>
        </p:scale>
        <p:origin x="288" y="184"/>
      </p:cViewPr>
      <p:guideLst>
        <p:guide orient="horz" pos="3312"/>
        <p:guide orient="horz" pos="1488"/>
        <p:guide pos="7511"/>
      </p:guideLst>
    </p:cSldViewPr>
  </p:slideViewPr>
  <p:notesTextViewPr>
    <p:cViewPr>
      <p:scale>
        <a:sx n="100" d="100"/>
        <a:sy n="100" d="100"/>
      </p:scale>
      <p:origin x="0" y="0"/>
    </p:cViewPr>
  </p:notesTextViewPr>
  <p:sorterViewPr>
    <p:cViewPr>
      <p:scale>
        <a:sx n="98" d="100"/>
        <a:sy n="98" d="100"/>
      </p:scale>
      <p:origin x="0" y="2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atin typeface="Times New Roman" pitchFamily="-110" charset="0"/>
              </a:defRPr>
            </a:lvl1pPr>
          </a:lstStyle>
          <a:p>
            <a:endParaRPr lang="en-US" altLang="en-US"/>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10" charset="0"/>
              </a:defRPr>
            </a:lvl1pPr>
          </a:lstStyle>
          <a:p>
            <a:endParaRPr lang="en-US" altLang="en-US"/>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atin typeface="Times New Roman" pitchFamily="-110" charset="0"/>
              </a:defRPr>
            </a:lvl1pPr>
          </a:lstStyle>
          <a:p>
            <a:endParaRPr lang="en-US" altLang="en-US"/>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itchFamily="-110" charset="0"/>
              </a:defRPr>
            </a:lvl1pPr>
          </a:lstStyle>
          <a:p>
            <a:fld id="{F294CCFB-749A-2F47-8EBA-00DE4241A432}" type="slidenum">
              <a:rPr lang="en-US" altLang="en-US"/>
              <a:pPr/>
              <a:t>‹#›</a:t>
            </a:fld>
            <a:endParaRPr lang="en-US" altLang="en-US"/>
          </a:p>
        </p:txBody>
      </p:sp>
    </p:spTree>
    <p:extLst>
      <p:ext uri="{BB962C8B-B14F-4D97-AF65-F5344CB8AC3E}">
        <p14:creationId xmlns:p14="http://schemas.microsoft.com/office/powerpoint/2010/main" val="202432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atin typeface="Times New Roman" pitchFamily="-110" charset="0"/>
              </a:defRPr>
            </a:lvl1pPr>
          </a:lstStyle>
          <a:p>
            <a:endParaRPr lang="en-US" alt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10" charset="0"/>
              </a:defRPr>
            </a:lvl1pPr>
          </a:lstStyle>
          <a:p>
            <a:endParaRPr lang="en-US" altLang="en-US"/>
          </a:p>
        </p:txBody>
      </p:sp>
      <p:sp>
        <p:nvSpPr>
          <p:cNvPr id="2052" name="Rectangle 4"/>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atin typeface="Times New Roman" pitchFamily="-110" charset="0"/>
              </a:defRPr>
            </a:lvl1pPr>
          </a:lstStyle>
          <a:p>
            <a:endParaRPr lang="en-US" altLang="en-US"/>
          </a:p>
        </p:txBody>
      </p:sp>
      <p:sp>
        <p:nvSpPr>
          <p:cNvPr id="2053" name="Rectangle 5"/>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itchFamily="-110" charset="0"/>
              </a:defRPr>
            </a:lvl1pPr>
          </a:lstStyle>
          <a:p>
            <a:fld id="{1783C958-1F1B-2347-8B37-D6BC4B56CB47}" type="slidenum">
              <a:rPr lang="en-US" altLang="en-US"/>
              <a:pPr/>
              <a:t>‹#›</a:t>
            </a:fld>
            <a:endParaRPr lang="en-US" altLang="en-US"/>
          </a:p>
        </p:txBody>
      </p:sp>
      <p:sp>
        <p:nvSpPr>
          <p:cNvPr id="2054" name="Rectangle 6"/>
          <p:cNvSpPr>
            <a:spLocks noGrp="1" noChangeArrowheads="1"/>
          </p:cNvSpPr>
          <p:nvPr>
            <p:ph type="body" sz="quarter" idx="3"/>
          </p:nvPr>
        </p:nvSpPr>
        <p:spPr bwMode="auto">
          <a:xfrm>
            <a:off x="911225" y="4343400"/>
            <a:ext cx="50323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5" name="Rectangle 7"/>
          <p:cNvSpPr>
            <a:spLocks noGrp="1" noRot="1" noChangeAspect="1" noChangeArrowheads="1" noTextEdit="1"/>
          </p:cNvSpPr>
          <p:nvPr>
            <p:ph type="sldImg" idx="2"/>
          </p:nvPr>
        </p:nvSpPr>
        <p:spPr bwMode="auto">
          <a:xfrm>
            <a:off x="393700" y="692150"/>
            <a:ext cx="6070600" cy="34163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604872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sldNum" sz="quarter" idx="5"/>
          </p:nvPr>
        </p:nvSpPr>
        <p:spPr>
          <a:ln/>
        </p:spPr>
        <p:txBody>
          <a:bodyPr/>
          <a:lstStyle/>
          <a:p>
            <a:fld id="{538FCF78-6F42-DD47-BFB7-03FB0C2A10DA}" type="slidenum">
              <a:rPr lang="en-US" altLang="en-US"/>
              <a:pPr/>
              <a:t>1</a:t>
            </a:fld>
            <a:endParaRPr lang="en-US" altLang="en-US"/>
          </a:p>
        </p:txBody>
      </p:sp>
      <p:sp>
        <p:nvSpPr>
          <p:cNvPr id="5122" name="Rectangle 2"/>
          <p:cNvSpPr>
            <a:spLocks noChangeArrowheads="1"/>
          </p:cNvSpPr>
          <p:nvPr/>
        </p:nvSpPr>
        <p:spPr bwMode="auto">
          <a:xfrm>
            <a:off x="3884613" y="0"/>
            <a:ext cx="2973387"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3" name="Rectangle 3"/>
          <p:cNvSpPr>
            <a:spLocks noChangeArrowheads="1"/>
          </p:cNvSpPr>
          <p:nvPr/>
        </p:nvSpPr>
        <p:spPr bwMode="auto">
          <a:xfrm>
            <a:off x="3884613" y="8686800"/>
            <a:ext cx="2973387" cy="457200"/>
          </a:xfrm>
          <a:prstGeom prst="rect">
            <a:avLst/>
          </a:prstGeom>
          <a:noFill/>
          <a:ln w="9525">
            <a:noFill/>
            <a:miter lim="800000"/>
            <a:headEnd/>
            <a:tailEnd/>
          </a:ln>
          <a:effectLst/>
        </p:spPr>
        <p:txBody>
          <a:bodyPr lIns="19050" tIns="0" rIns="19050" bIns="0" anchor="b">
            <a:prstTxWarp prst="textNoShape">
              <a:avLst/>
            </a:prstTxWarp>
          </a:bodyPr>
          <a:lstStyle/>
          <a:p>
            <a:pPr algn="r"/>
            <a:r>
              <a:rPr lang="en-US" altLang="en-US" sz="1000" i="1">
                <a:latin typeface="Times New Roman" pitchFamily="-110" charset="0"/>
              </a:rPr>
              <a:t>1</a:t>
            </a:r>
          </a:p>
        </p:txBody>
      </p:sp>
      <p:sp>
        <p:nvSpPr>
          <p:cNvPr id="5124" name="Rectangle 4"/>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5" name="Rectangle 5"/>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6" name="Rectangle 6"/>
          <p:cNvSpPr>
            <a:spLocks noChangeArrowheads="1"/>
          </p:cNvSpPr>
          <p:nvPr/>
        </p:nvSpPr>
        <p:spPr bwMode="auto">
          <a:xfrm>
            <a:off x="3883025" y="0"/>
            <a:ext cx="2974975"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7" name="Rectangle 7"/>
          <p:cNvSpPr>
            <a:spLocks noChangeArrowheads="1"/>
          </p:cNvSpPr>
          <p:nvPr/>
        </p:nvSpPr>
        <p:spPr bwMode="auto">
          <a:xfrm>
            <a:off x="3883025" y="8686800"/>
            <a:ext cx="2974975" cy="457200"/>
          </a:xfrm>
          <a:prstGeom prst="rect">
            <a:avLst/>
          </a:prstGeom>
          <a:noFill/>
          <a:ln w="9525">
            <a:noFill/>
            <a:miter lim="800000"/>
            <a:headEnd/>
            <a:tailEnd/>
          </a:ln>
          <a:effectLst/>
        </p:spPr>
        <p:txBody>
          <a:bodyPr lIns="19050" tIns="0" rIns="19050" bIns="0" anchor="b">
            <a:prstTxWarp prst="textNoShape">
              <a:avLst/>
            </a:prstTxWarp>
          </a:bodyPr>
          <a:lstStyle/>
          <a:p>
            <a:pPr algn="r"/>
            <a:r>
              <a:rPr lang="en-US" altLang="en-US" sz="1000" i="1">
                <a:latin typeface="Times New Roman" pitchFamily="-110" charset="0"/>
              </a:rPr>
              <a:t>1</a:t>
            </a:r>
          </a:p>
        </p:txBody>
      </p:sp>
      <p:sp>
        <p:nvSpPr>
          <p:cNvPr id="5128" name="Rectangle 8"/>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9" name="Rectangle 9"/>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30" name="Rectangle 10"/>
          <p:cNvSpPr>
            <a:spLocks noGrp="1" noRot="1" noChangeAspect="1" noChangeArrowheads="1" noTextEdit="1"/>
          </p:cNvSpPr>
          <p:nvPr>
            <p:ph type="sldImg"/>
          </p:nvPr>
        </p:nvSpPr>
        <p:spPr>
          <a:xfrm>
            <a:off x="393700" y="692150"/>
            <a:ext cx="6070600" cy="3416300"/>
          </a:xfrm>
          <a:ln cap="flat"/>
        </p:spPr>
      </p:sp>
      <p:sp>
        <p:nvSpPr>
          <p:cNvPr id="5131" name="Rectangle 11"/>
          <p:cNvSpPr>
            <a:spLocks noGrp="1" noChangeArrowheads="1"/>
          </p:cNvSpPr>
          <p:nvPr>
            <p:ph type="body" idx="1"/>
          </p:nvPr>
        </p:nvSpPr>
        <p:spPr>
          <a:ln/>
        </p:spPr>
        <p:txBody>
          <a:bodyPr/>
          <a:lstStyle/>
          <a:p>
            <a:r>
              <a:rPr lang="en-US" dirty="0" smtClean="0"/>
              <a:t>RAMS request ID1004097</a:t>
            </a:r>
          </a:p>
          <a:p>
            <a:r>
              <a:rPr lang="en-US" dirty="0" smtClean="0"/>
              <a:t>Document title/description Advances in Deep Depletion CCD Detectors for the Transiting Exoplanet Survey Satellite and Lynx Strategic X-Ray Missions</a:t>
            </a:r>
          </a:p>
          <a:p>
            <a:r>
              <a:rPr lang="en-US" dirty="0" smtClean="0"/>
              <a:t>Primary program number--2237</a:t>
            </a:r>
          </a:p>
          <a:p>
            <a:r>
              <a:rPr lang="en-US" dirty="0" smtClean="0"/>
              <a:t>Additional program numbers--10228</a:t>
            </a:r>
          </a:p>
          <a:p>
            <a:r>
              <a:rPr lang="en-US" dirty="0" smtClean="0"/>
              <a:t>Date work was completed01-MAY-2017</a:t>
            </a:r>
          </a:p>
          <a:p>
            <a:r>
              <a:rPr lang="en-US" dirty="0" smtClean="0"/>
              <a:t>Material type--Presentation/</a:t>
            </a:r>
            <a:r>
              <a:rPr lang="en-US" dirty="0" err="1" smtClean="0"/>
              <a:t>BriefPatent</a:t>
            </a:r>
            <a:r>
              <a:rPr lang="en-US" dirty="0" smtClean="0"/>
              <a:t>/software </a:t>
            </a:r>
            <a:br>
              <a:rPr lang="en-US" dirty="0" smtClean="0"/>
            </a:br>
            <a:r>
              <a:rPr lang="en-US" dirty="0" smtClean="0"/>
              <a:t>disclosure? No</a:t>
            </a:r>
          </a:p>
          <a:p>
            <a:r>
              <a:rPr lang="en-US" b="1" dirty="0" smtClean="0"/>
              <a:t>Comments </a:t>
            </a:r>
            <a:r>
              <a:rPr lang="en-US" dirty="0" smtClean="0"/>
              <a:t>This presentation represents work from two programs.</a:t>
            </a:r>
            <a:br>
              <a:rPr lang="en-US" dirty="0" smtClean="0"/>
            </a:br>
            <a:r>
              <a:rPr lang="en-US" dirty="0" smtClean="0"/>
              <a:t>10228 (TESS) results have been previously approved by the sponsor</a:t>
            </a:r>
            <a:r>
              <a:rPr lang="en-US" baseline="0" dirty="0" smtClean="0"/>
              <a:t> for other presentations (see individual slides)</a:t>
            </a:r>
          </a:p>
          <a:p>
            <a:r>
              <a:rPr lang="en-US" dirty="0" smtClean="0"/>
              <a:t>2237 (AD Line Digital CCD) results appear in PARROT Group</a:t>
            </a:r>
            <a:r>
              <a:rPr lang="en-US" baseline="0" dirty="0" smtClean="0"/>
              <a:t> Codes </a:t>
            </a:r>
            <a:r>
              <a:rPr lang="en-US" dirty="0" smtClean="0"/>
              <a:t>115230 and </a:t>
            </a:r>
            <a:r>
              <a:rPr lang="en-US" baseline="0" dirty="0" smtClean="0"/>
              <a:t> </a:t>
            </a:r>
            <a:r>
              <a:rPr lang="en-US" dirty="0" smtClean="0"/>
              <a:t>404996</a:t>
            </a:r>
          </a:p>
          <a:p>
            <a:r>
              <a:rPr lang="en-US" dirty="0" smtClean="0"/>
              <a:t>Blanket approval No</a:t>
            </a: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2k</a:t>
            </a:r>
            <a:r>
              <a:rPr lang="en-US" baseline="0" dirty="0" smtClean="0"/>
              <a:t> x 4k CCD on 200-mm wafers. Stitched in 1D</a:t>
            </a:r>
          </a:p>
          <a:p>
            <a:pPr marL="171450" indent="-171450">
              <a:buFont typeface="Arial" charset="0"/>
              <a:buChar char="•"/>
            </a:pPr>
            <a:r>
              <a:rPr lang="en-US" dirty="0" smtClean="0"/>
              <a:t>The frame store allows rapid shutter less readout in 4 </a:t>
            </a:r>
            <a:r>
              <a:rPr lang="en-US" dirty="0" err="1" smtClean="0"/>
              <a:t>msec</a:t>
            </a:r>
            <a:endParaRPr lang="en-US" dirty="0" smtClean="0"/>
          </a:p>
          <a:p>
            <a:pPr marL="171450" indent="-171450">
              <a:buFont typeface="Arial" charset="0"/>
              <a:buChar char="•"/>
            </a:pPr>
            <a:r>
              <a:rPr lang="en-US" dirty="0" smtClean="0"/>
              <a:t>The CCDs produce a continuous stream of images with exposure time of 2sec</a:t>
            </a:r>
          </a:p>
          <a:p>
            <a:endParaRPr lang="en-US" dirty="0" smtClean="0"/>
          </a:p>
          <a:p>
            <a:r>
              <a:rPr lang="en-US" dirty="0" smtClean="0"/>
              <a:t>2 sec integration time</a:t>
            </a:r>
          </a:p>
          <a:p>
            <a:r>
              <a:rPr lang="en-US" dirty="0" smtClean="0"/>
              <a:t>Frame store and Fast frame</a:t>
            </a:r>
            <a:r>
              <a:rPr lang="en-US" baseline="0" dirty="0" smtClean="0"/>
              <a:t> shift to minimize smear</a:t>
            </a:r>
          </a:p>
          <a:p>
            <a:r>
              <a:rPr lang="en-US" baseline="0" dirty="0" smtClean="0"/>
              <a:t>Single stage amplifier is adequate</a:t>
            </a:r>
          </a:p>
          <a:p>
            <a:r>
              <a:rPr lang="en-US" baseline="0" dirty="0" smtClean="0"/>
              <a:t>Will talk about detector bias</a:t>
            </a:r>
          </a:p>
          <a:p>
            <a:endParaRPr lang="en-US" dirty="0" smtClean="0"/>
          </a:p>
          <a:p>
            <a:r>
              <a:rPr lang="en-US" dirty="0" smtClean="0"/>
              <a:t>Single stitch between top and bottom</a:t>
            </a:r>
          </a:p>
          <a:p>
            <a:r>
              <a:rPr lang="en-US" dirty="0" smtClean="0"/>
              <a:t>The packaged CCD is 64mm tall</a:t>
            </a:r>
          </a:p>
          <a:p>
            <a:endParaRPr lang="en-US" dirty="0" smtClean="0"/>
          </a:p>
          <a:p>
            <a:r>
              <a:rPr lang="en-US" dirty="0" smtClean="0"/>
              <a:t>Clearance Info: Previously cleared</a:t>
            </a:r>
          </a:p>
          <a:p>
            <a:r>
              <a:rPr lang="en-US" dirty="0" smtClean="0"/>
              <a:t>SPIE chart 5 and Ricker chart 17</a:t>
            </a:r>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a:t>
            </a:fld>
            <a:endParaRPr lang="en-US" altLang="en-US"/>
          </a:p>
        </p:txBody>
      </p:sp>
    </p:spTree>
    <p:extLst>
      <p:ext uri="{BB962C8B-B14F-4D97-AF65-F5344CB8AC3E}">
        <p14:creationId xmlns:p14="http://schemas.microsoft.com/office/powerpoint/2010/main" val="302278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Presented at SPIE chart 13 and also Ricker chart 18</a:t>
            </a:r>
          </a:p>
          <a:p>
            <a:endParaRPr lang="en-US" dirty="0" smtClean="0"/>
          </a:p>
          <a:p>
            <a:pPr marL="171450" indent="-171450">
              <a:buFont typeface="Arial" charset="0"/>
              <a:buChar char="•"/>
            </a:pPr>
            <a:r>
              <a:rPr lang="en-US" dirty="0" smtClean="0"/>
              <a:t>Testing at 0deg, -30C, -70C operation</a:t>
            </a:r>
          </a:p>
          <a:p>
            <a:pPr marL="171450" indent="-171450">
              <a:buFont typeface="Arial" charset="0"/>
              <a:buChar char="•"/>
            </a:pPr>
            <a:r>
              <a:rPr lang="en-US" dirty="0" smtClean="0"/>
              <a:t>Integrated light</a:t>
            </a:r>
            <a:r>
              <a:rPr lang="en-US" baseline="0" dirty="0" smtClean="0"/>
              <a:t> shield over frame store</a:t>
            </a:r>
            <a:endParaRPr lang="en-US" dirty="0" smtClean="0"/>
          </a:p>
          <a:p>
            <a:pPr marL="171450" indent="-171450">
              <a:buFont typeface="Arial" charset="0"/>
              <a:buChar char="•"/>
            </a:pPr>
            <a:r>
              <a:rPr lang="en-US" dirty="0" smtClean="0"/>
              <a:t>Excellent cosmetics</a:t>
            </a:r>
          </a:p>
          <a:p>
            <a:r>
              <a:rPr lang="en-US" dirty="0" smtClean="0"/>
              <a:t>Clock voltages were tuned at LL and MKI to achieve</a:t>
            </a:r>
            <a:r>
              <a:rPr lang="en-US" baseline="0" dirty="0" smtClean="0"/>
              <a:t> the best CCD performance.</a:t>
            </a:r>
          </a:p>
          <a:p>
            <a:r>
              <a:rPr lang="en-US" baseline="0" dirty="0" smtClean="0"/>
              <a:t>At Lincoln the objective was for detector screening and defect estimation with </a:t>
            </a:r>
            <a:r>
              <a:rPr lang="en-US" baseline="0" dirty="0" err="1" smtClean="0"/>
              <a:t>benchtop</a:t>
            </a:r>
            <a:r>
              <a:rPr lang="en-US" baseline="0" dirty="0" smtClean="0"/>
              <a:t> electronics</a:t>
            </a:r>
          </a:p>
          <a:p>
            <a:r>
              <a:rPr lang="en-US" baseline="0" dirty="0" smtClean="0"/>
              <a:t>At MKI the objective was to achieve the best CCD performance with focal plane electronics</a:t>
            </a:r>
          </a:p>
          <a:p>
            <a:endParaRPr lang="en-US" baseline="0" dirty="0" smtClean="0"/>
          </a:p>
          <a:p>
            <a:endParaRPr lang="en-US" baseline="0" dirty="0" smtClean="0"/>
          </a:p>
          <a:p>
            <a:r>
              <a:rPr lang="en-US" baseline="0" dirty="0" smtClean="0"/>
              <a:t>Charge conservation for I&lt;4</a:t>
            </a:r>
            <a:endParaRPr lang="en-US" dirty="0" smtClean="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a:t>
            </a:fld>
            <a:endParaRPr lang="en-US" altLang="en-US"/>
          </a:p>
        </p:txBody>
      </p:sp>
    </p:spTree>
    <p:extLst>
      <p:ext uri="{BB962C8B-B14F-4D97-AF65-F5344CB8AC3E}">
        <p14:creationId xmlns:p14="http://schemas.microsoft.com/office/powerpoint/2010/main" val="192023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graphics on this slide are</a:t>
            </a:r>
            <a:r>
              <a:rPr lang="en-US" baseline="0" dirty="0" smtClean="0"/>
              <a:t> basic textbook drawings</a:t>
            </a:r>
          </a:p>
          <a:p>
            <a:endParaRPr lang="en-US" baseline="0" dirty="0" smtClean="0"/>
          </a:p>
          <a:p>
            <a:r>
              <a:rPr lang="en-US" dirty="0" smtClean="0"/>
              <a:t>Methods to ensure full depletion</a:t>
            </a:r>
          </a:p>
          <a:p>
            <a:r>
              <a:rPr lang="en-US" dirty="0" smtClean="0"/>
              <a:t>Thin device</a:t>
            </a:r>
          </a:p>
          <a:p>
            <a:r>
              <a:rPr lang="en-US" dirty="0" smtClean="0"/>
              <a:t>High-resistivity substrate</a:t>
            </a:r>
          </a:p>
          <a:p>
            <a:r>
              <a:rPr lang="en-US" dirty="0" smtClean="0"/>
              <a:t>High clock voltages</a:t>
            </a:r>
          </a:p>
          <a:p>
            <a:r>
              <a:rPr lang="en-US" dirty="0" smtClean="0"/>
              <a:t>Bias back-surface p+ negative</a:t>
            </a:r>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12</a:t>
            </a:fld>
            <a:endParaRPr lang="en-US" altLang="en-US"/>
          </a:p>
        </p:txBody>
      </p:sp>
    </p:spTree>
    <p:extLst>
      <p:ext uri="{BB962C8B-B14F-4D97-AF65-F5344CB8AC3E}">
        <p14:creationId xmlns:p14="http://schemas.microsoft.com/office/powerpoint/2010/main" val="298525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Those were cartoon. This is a more realistic scenario</a:t>
            </a:r>
          </a:p>
          <a:p>
            <a:pPr marL="171450" indent="-171450">
              <a:buFont typeface="Arial" charset="0"/>
              <a:buChar char="•"/>
            </a:pPr>
            <a:r>
              <a:rPr lang="en-US" baseline="0" dirty="0" smtClean="0"/>
              <a:t>This is a small subset of one image from one CCD -- a 7.8 deg^2 portion of a Full Frame Image. The stack consists of 900 TESS images with 2sec integration time</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 TESS is doing precision photometry in a very crowded</a:t>
            </a:r>
            <a:r>
              <a:rPr lang="en-US" baseline="0" dirty="0" smtClean="0"/>
              <a:t> star field. Important to have a tight PSF, but also to contain the bright stars without blooming or affecting the signals from nearby target stars</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The CCDs produce a continuous</a:t>
            </a:r>
            <a:r>
              <a:rPr lang="en-US" baseline="0" dirty="0" smtClean="0"/>
              <a:t> stream of images with exposure time of 2 sec. FPGA sums in groups of 60 to create 2 minute effective exposure. Full frame images are stacked every 30 min</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The simulated full frame stacked image at the upper right was</a:t>
            </a:r>
            <a:r>
              <a:rPr lang="en-US" baseline="0" dirty="0" smtClean="0"/>
              <a:t> presented at the TESS PDR by G. Ricker</a:t>
            </a:r>
          </a:p>
          <a:p>
            <a:pPr marL="171450" indent="-171450">
              <a:buFont typeface="Arial" charset="0"/>
              <a:buChar char="•"/>
            </a:pPr>
            <a:endParaRPr lang="en-US" baseline="0" dirty="0" smtClean="0"/>
          </a:p>
          <a:p>
            <a:endParaRPr lang="en-US" baseline="0" dirty="0" smtClean="0"/>
          </a:p>
          <a:p>
            <a:r>
              <a:rPr lang="en-US" baseline="0" dirty="0" smtClean="0"/>
              <a:t>Clearance Info/Paper Reference:</a:t>
            </a:r>
          </a:p>
          <a:p>
            <a:r>
              <a:rPr lang="en-US" baseline="0" dirty="0" smtClean="0"/>
              <a:t>The Transiting Exoplanet Survey Satellite: Simulations of planet detections and astrophysical false positives</a:t>
            </a:r>
          </a:p>
          <a:p>
            <a:r>
              <a:rPr lang="en-US" baseline="0" dirty="0" smtClean="0"/>
              <a:t>Peter W. Sullivan, Joshua N. Winn, </a:t>
            </a:r>
            <a:r>
              <a:rPr lang="en-US" baseline="0" dirty="0" err="1" smtClean="0"/>
              <a:t>Zachory</a:t>
            </a:r>
            <a:r>
              <a:rPr lang="en-US" baseline="0" dirty="0" smtClean="0"/>
              <a:t> K. Berta-Thompson, David Charbonneau, Drake Deming, Courtney D. Dressing, David W. Latham, Alan M. Levine, Peter R. McCullough, Timothy Morton, George R. Ricker, Roland Vanderspek, Deborah Woods</a:t>
            </a:r>
          </a:p>
          <a:p>
            <a:r>
              <a:rPr lang="nb-NO" baseline="0" dirty="0" smtClean="0"/>
              <a:t>arXiv:1506.03845v4 </a:t>
            </a:r>
            <a:endParaRPr lang="en-US" baseline="0" dirty="0" smtClean="0"/>
          </a:p>
          <a:p>
            <a:endParaRPr lang="en-US" baseline="0" dirty="0" smtClean="0"/>
          </a:p>
          <a:p>
            <a:r>
              <a:rPr lang="en-US" baseline="0" dirty="0" smtClean="0"/>
              <a:t>Charge diffusion results measured at Lincoln Lab and comparable to those presented in published work J. </a:t>
            </a:r>
            <a:r>
              <a:rPr lang="en-US" baseline="0" dirty="0" err="1" smtClean="0"/>
              <a:t>Villasenor</a:t>
            </a:r>
            <a:r>
              <a:rPr lang="en-US" baseline="0" dirty="0" smtClean="0"/>
              <a:t>, G. Prigozhin, </a:t>
            </a:r>
            <a:r>
              <a:rPr lang="en-US" baseline="0" dirty="0" err="1" smtClean="0"/>
              <a:t>J.Doty</a:t>
            </a:r>
            <a:r>
              <a:rPr lang="en-US" baseline="0" dirty="0" smtClean="0"/>
              <a:t>, C. </a:t>
            </a:r>
            <a:r>
              <a:rPr lang="en-US" baseline="0" dirty="0" err="1" smtClean="0"/>
              <a:t>Lage</a:t>
            </a:r>
            <a:r>
              <a:rPr lang="en-US" baseline="0" dirty="0" smtClean="0"/>
              <a:t>, </a:t>
            </a:r>
            <a:r>
              <a:rPr lang="en-US" baseline="0" dirty="0" err="1" smtClean="0"/>
              <a:t>S.Yazdi</a:t>
            </a:r>
            <a:r>
              <a:rPr lang="en-US" baseline="0" dirty="0" smtClean="0"/>
              <a:t>, G. Ricker, </a:t>
            </a:r>
            <a:r>
              <a:rPr lang="en-US" baseline="0" dirty="0" err="1" smtClean="0"/>
              <a:t>doi</a:t>
            </a:r>
            <a:r>
              <a:rPr lang="en-US" baseline="0" dirty="0" smtClean="0"/>
              <a:t>: 10.1088/1748-0221/12/04/C04025</a:t>
            </a:r>
          </a:p>
          <a:p>
            <a:endParaRPr lang="en-US" baseline="0" dirty="0" smtClean="0"/>
          </a:p>
          <a:p>
            <a:endParaRPr lang="en-US" dirty="0" smtClean="0"/>
          </a:p>
          <a:p>
            <a:r>
              <a:rPr lang="en-US" dirty="0" smtClean="0"/>
              <a:t>A bias of -20V is sufficient to fully deplete this device, but </a:t>
            </a:r>
            <a:r>
              <a:rPr lang="en-US" dirty="0" err="1" smtClean="0"/>
              <a:t>overdepletion</a:t>
            </a:r>
            <a:r>
              <a:rPr lang="en-US" dirty="0" smtClean="0"/>
              <a:t> is desirable</a:t>
            </a:r>
          </a:p>
          <a:p>
            <a:r>
              <a:rPr lang="en-US" dirty="0" smtClean="0"/>
              <a:t>to minimize lateral diffusion which can blur images and in turn affect the photometric precision</a:t>
            </a:r>
          </a:p>
          <a:p>
            <a:r>
              <a:rPr lang="en-US" dirty="0" smtClean="0"/>
              <a:t>by increasing an area (and, hence, readout and background noise) associated with a given object</a:t>
            </a:r>
          </a:p>
          <a:p>
            <a:r>
              <a:rPr lang="en-US" dirty="0" smtClean="0"/>
              <a:t>of interest. For this reason much larger negative bias voltages have been applied.</a:t>
            </a:r>
          </a:p>
          <a:p>
            <a:r>
              <a:rPr lang="en-US" dirty="0" smtClean="0"/>
              <a:t> As explained in the</a:t>
            </a:r>
            <a:r>
              <a:rPr lang="en-US" baseline="0" dirty="0" smtClean="0"/>
              <a:t> next slide, w</a:t>
            </a:r>
            <a:r>
              <a:rPr lang="en-US" dirty="0" smtClean="0"/>
              <a:t>e can achieve</a:t>
            </a:r>
            <a:r>
              <a:rPr lang="en-US" baseline="0" dirty="0" smtClean="0"/>
              <a:t> </a:t>
            </a:r>
            <a:r>
              <a:rPr lang="en-US" dirty="0" smtClean="0"/>
              <a:t>sharper images with larger negative substrate voltage, but we also discovered an unexpected dramatic</a:t>
            </a:r>
            <a:r>
              <a:rPr lang="en-US" baseline="0" dirty="0" smtClean="0"/>
              <a:t> </a:t>
            </a:r>
            <a:r>
              <a:rPr lang="en-US" dirty="0" smtClean="0"/>
              <a:t>increase of the full well capacity beyond a certain threshold voltage.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13</a:t>
            </a:fld>
            <a:endParaRPr lang="en-US" altLang="en-US"/>
          </a:p>
        </p:txBody>
      </p:sp>
    </p:spTree>
    <p:extLst>
      <p:ext uri="{BB962C8B-B14F-4D97-AF65-F5344CB8AC3E}">
        <p14:creationId xmlns:p14="http://schemas.microsoft.com/office/powerpoint/2010/main" val="2985255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simulated full frame stacked image at the upper right was</a:t>
            </a:r>
            <a:r>
              <a:rPr lang="en-US" baseline="0" dirty="0" smtClean="0"/>
              <a:t> presented at the TESS PDR by G. Ricker</a:t>
            </a:r>
          </a:p>
          <a:p>
            <a:r>
              <a:rPr lang="en-US" baseline="0" dirty="0" smtClean="0"/>
              <a:t>The image shows a 7.8 deg^2 portion of a Full Frame Image. The stack consists of 900 TESS images with 2sec integration time</a:t>
            </a:r>
          </a:p>
          <a:p>
            <a:r>
              <a:rPr lang="en-US" baseline="0" dirty="0" smtClean="0"/>
              <a:t>Paper Reference:</a:t>
            </a:r>
          </a:p>
          <a:p>
            <a:r>
              <a:rPr lang="en-US" baseline="0" dirty="0" smtClean="0"/>
              <a:t>The Transiting Exoplanet Survey Satellite: Simulations of planet detections and astrophysical false positives</a:t>
            </a:r>
          </a:p>
          <a:p>
            <a:r>
              <a:rPr lang="en-US" baseline="0" dirty="0" smtClean="0"/>
              <a:t>Peter W. Sullivan, Joshua N. Winn, </a:t>
            </a:r>
            <a:r>
              <a:rPr lang="en-US" baseline="0" dirty="0" err="1" smtClean="0"/>
              <a:t>Zachory</a:t>
            </a:r>
            <a:r>
              <a:rPr lang="en-US" baseline="0" dirty="0" smtClean="0"/>
              <a:t> K. Berta-Thompson, David Charbonneau, Drake Deming, Courtney D. Dressing, David W. Latham, Alan M. Levine, Peter R. McCullough, Timothy Morton, George R. Ricker, Roland Vanderspek, Deborah Woods</a:t>
            </a:r>
          </a:p>
          <a:p>
            <a:r>
              <a:rPr lang="nb-NO" baseline="0" dirty="0" smtClean="0"/>
              <a:t>arXiv:1506.03845v4 </a:t>
            </a:r>
            <a:endParaRPr lang="en-US" baseline="0" dirty="0" smtClean="0"/>
          </a:p>
          <a:p>
            <a:endParaRPr lang="en-US" baseline="0" dirty="0" smtClean="0"/>
          </a:p>
          <a:p>
            <a:r>
              <a:rPr lang="en-US" baseline="0" dirty="0" smtClean="0"/>
              <a:t>Charge diffusion results measured at Lincoln Lab and comparable to those presented in published work J. </a:t>
            </a:r>
            <a:r>
              <a:rPr lang="en-US" baseline="0" dirty="0" err="1" smtClean="0"/>
              <a:t>Villasenor</a:t>
            </a:r>
            <a:r>
              <a:rPr lang="en-US" baseline="0" dirty="0" smtClean="0"/>
              <a:t>, G. Prigozhin, </a:t>
            </a:r>
            <a:r>
              <a:rPr lang="en-US" baseline="0" dirty="0" err="1" smtClean="0"/>
              <a:t>J.Doty</a:t>
            </a:r>
            <a:r>
              <a:rPr lang="en-US" baseline="0" dirty="0" smtClean="0"/>
              <a:t>, C. </a:t>
            </a:r>
            <a:r>
              <a:rPr lang="en-US" baseline="0" dirty="0" err="1" smtClean="0"/>
              <a:t>Lage</a:t>
            </a:r>
            <a:r>
              <a:rPr lang="en-US" baseline="0" dirty="0" smtClean="0"/>
              <a:t>, </a:t>
            </a:r>
            <a:r>
              <a:rPr lang="en-US" baseline="0" dirty="0" err="1" smtClean="0"/>
              <a:t>S.Yazdi</a:t>
            </a:r>
            <a:r>
              <a:rPr lang="en-US" baseline="0" dirty="0" smtClean="0"/>
              <a:t>, G. Ricker, </a:t>
            </a:r>
            <a:r>
              <a:rPr lang="en-US" baseline="0" dirty="0" err="1" smtClean="0"/>
              <a:t>doi</a:t>
            </a:r>
            <a:r>
              <a:rPr lang="en-US" baseline="0" dirty="0" smtClean="0"/>
              <a:t>: 10.1088/1748-0221/12/04/C04025</a:t>
            </a:r>
          </a:p>
          <a:p>
            <a:endParaRPr lang="en-US" baseline="0" dirty="0" smtClean="0"/>
          </a:p>
          <a:p>
            <a:endParaRPr lang="en-US" dirty="0" smtClean="0"/>
          </a:p>
          <a:p>
            <a:r>
              <a:rPr lang="en-US" dirty="0" smtClean="0"/>
              <a:t>A bias of -20V is sufficient to fully deplete this device, but </a:t>
            </a:r>
            <a:r>
              <a:rPr lang="en-US" dirty="0" err="1" smtClean="0"/>
              <a:t>overdepletion</a:t>
            </a:r>
            <a:r>
              <a:rPr lang="en-US" dirty="0" smtClean="0"/>
              <a:t> is desirable</a:t>
            </a:r>
          </a:p>
          <a:p>
            <a:r>
              <a:rPr lang="en-US" dirty="0" smtClean="0"/>
              <a:t>to minimize lateral diffusion which can blur images and in turn affect the photometric precision</a:t>
            </a:r>
          </a:p>
          <a:p>
            <a:r>
              <a:rPr lang="en-US" dirty="0" smtClean="0"/>
              <a:t>by increasing an area (and, hence, readout and background noise) associated with a given object</a:t>
            </a:r>
          </a:p>
          <a:p>
            <a:r>
              <a:rPr lang="en-US" dirty="0" smtClean="0"/>
              <a:t>of interest. For this reason much larger negative bias voltages have been applied.</a:t>
            </a:r>
          </a:p>
          <a:p>
            <a:r>
              <a:rPr lang="en-US" dirty="0" smtClean="0"/>
              <a:t> As explained in the</a:t>
            </a:r>
            <a:r>
              <a:rPr lang="en-US" baseline="0" dirty="0" smtClean="0"/>
              <a:t> next slide, w</a:t>
            </a:r>
            <a:r>
              <a:rPr lang="en-US" dirty="0" smtClean="0"/>
              <a:t>e can achieve</a:t>
            </a:r>
            <a:r>
              <a:rPr lang="en-US" baseline="0" dirty="0" smtClean="0"/>
              <a:t> </a:t>
            </a:r>
            <a:r>
              <a:rPr lang="en-US" dirty="0" smtClean="0"/>
              <a:t>sharper images with larger negative substrate voltage, but we also discovered an unexpected dramatic</a:t>
            </a:r>
            <a:r>
              <a:rPr lang="en-US" baseline="0" dirty="0" smtClean="0"/>
              <a:t> </a:t>
            </a:r>
            <a:r>
              <a:rPr lang="en-US" dirty="0" smtClean="0"/>
              <a:t>increase of the full well capacity beyond a certain threshold voltage.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a:t>
            </a:fld>
            <a:endParaRPr lang="en-US" altLang="en-US"/>
          </a:p>
        </p:txBody>
      </p:sp>
    </p:spTree>
    <p:extLst>
      <p:ext uri="{BB962C8B-B14F-4D97-AF65-F5344CB8AC3E}">
        <p14:creationId xmlns:p14="http://schemas.microsoft.com/office/powerpoint/2010/main" val="76384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measurements done at MKI</a:t>
            </a:r>
          </a:p>
          <a:p>
            <a:r>
              <a:rPr lang="en-US" dirty="0" smtClean="0"/>
              <a:t>Labels will be redrawn</a:t>
            </a:r>
            <a:r>
              <a:rPr lang="en-US" baseline="0" dirty="0" smtClean="0"/>
              <a:t> to meet Lincoln publication standards</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data from</a:t>
            </a:r>
            <a:r>
              <a:rPr lang="en-US" baseline="0" dirty="0" smtClean="0"/>
              <a:t> published work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Reach-through effect in deep depletion TESS CCDs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 </a:t>
            </a:r>
            <a:r>
              <a:rPr lang="en-US" baseline="0" dirty="0" err="1" smtClean="0"/>
              <a:t>Villasenor</a:t>
            </a:r>
            <a:r>
              <a:rPr lang="en-US" baseline="0" dirty="0" smtClean="0"/>
              <a:t>, G. Prigozhin, J.P. Doty, C. </a:t>
            </a:r>
            <a:r>
              <a:rPr lang="en-US" baseline="0" dirty="0" err="1" smtClean="0"/>
              <a:t>Lage</a:t>
            </a:r>
            <a:r>
              <a:rPr lang="en-US" baseline="0" dirty="0" smtClean="0"/>
              <a:t>, S. </a:t>
            </a:r>
            <a:r>
              <a:rPr lang="en-US" baseline="0" dirty="0" err="1" smtClean="0"/>
              <a:t>Yazdi</a:t>
            </a:r>
            <a:r>
              <a:rPr lang="en-US" baseline="0" dirty="0" smtClean="0"/>
              <a:t>, G. Ricker and R. Vanderspek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Published 28 April 2017 • Journal of Instrumentation, Volume 12, April 2017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Precision Astronomy with Fully Depleted CCDS (PACCD2016) </a:t>
            </a:r>
          </a:p>
          <a:p>
            <a:r>
              <a:rPr lang="en-US" dirty="0" smtClean="0"/>
              <a:t>Also presented by TESS member J. </a:t>
            </a:r>
            <a:r>
              <a:rPr lang="en-US" dirty="0" err="1" smtClean="0"/>
              <a:t>Villasenor</a:t>
            </a:r>
            <a:r>
              <a:rPr lang="en-US" dirty="0" smtClean="0"/>
              <a:t> in a poster at</a:t>
            </a:r>
            <a:r>
              <a:rPr lang="en-US" baseline="0" dirty="0" smtClean="0"/>
              <a:t> the </a:t>
            </a:r>
            <a:r>
              <a:rPr lang="en-US" dirty="0" smtClean="0"/>
              <a:t>Precision</a:t>
            </a:r>
            <a:r>
              <a:rPr lang="en-US" baseline="0" dirty="0" smtClean="0"/>
              <a:t> Astronomy with CCDs, December 2016 Conference</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a:t>
            </a:fld>
            <a:endParaRPr lang="en-US" altLang="en-US"/>
          </a:p>
        </p:txBody>
      </p:sp>
    </p:spTree>
    <p:extLst>
      <p:ext uri="{BB962C8B-B14F-4D97-AF65-F5344CB8AC3E}">
        <p14:creationId xmlns:p14="http://schemas.microsoft.com/office/powerpoint/2010/main" val="303276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Diagrams</a:t>
            </a:r>
            <a:r>
              <a:rPr lang="en-US" baseline="0" dirty="0" smtClean="0"/>
              <a:t> on this chart previously presented by </a:t>
            </a:r>
            <a:r>
              <a:rPr lang="en-US" dirty="0" smtClean="0"/>
              <a:t>George Ricker, TESS PI, at Precision</a:t>
            </a:r>
            <a:r>
              <a:rPr lang="en-US" baseline="0" dirty="0" smtClean="0"/>
              <a:t> Astronomy with CCDs, December 2016 Conference – slide 43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CCD cosmetics are excellent.</a:t>
            </a:r>
            <a:r>
              <a:rPr lang="en-US" baseline="0" dirty="0" smtClean="0"/>
              <a:t> Generally 0-2 blocked or hot columns per CCD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16</a:t>
            </a:fld>
            <a:endParaRPr lang="en-US" altLang="en-US"/>
          </a:p>
        </p:txBody>
      </p:sp>
    </p:spTree>
    <p:extLst>
      <p:ext uri="{BB962C8B-B14F-4D97-AF65-F5344CB8AC3E}">
        <p14:creationId xmlns:p14="http://schemas.microsoft.com/office/powerpoint/2010/main" val="109933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a:cs typeface="Arial"/>
              </a:rPr>
              <a:t>Repeat of Chart #3</a:t>
            </a:r>
          </a:p>
          <a:p>
            <a:r>
              <a:rPr lang="en-US" sz="1000" dirty="0" smtClean="0">
                <a:latin typeface="Arial"/>
                <a:cs typeface="Arial"/>
              </a:rPr>
              <a:t>Here we describe a future technology needed for Lynx</a:t>
            </a:r>
          </a:p>
          <a:p>
            <a:endParaRPr lang="en-US" sz="1000" dirty="0" smtClean="0">
              <a:latin typeface="Arial"/>
              <a:cs typeface="Arial"/>
            </a:endParaRPr>
          </a:p>
          <a:p>
            <a:r>
              <a:rPr lang="en-US" sz="1000" dirty="0" smtClean="0">
                <a:latin typeface="Arial"/>
                <a:cs typeface="Arial"/>
              </a:rPr>
              <a:t>Chandra launch 1999</a:t>
            </a:r>
          </a:p>
          <a:p>
            <a:r>
              <a:rPr lang="en-US" sz="1000" b="0" i="0" u="none" strike="noStrike" kern="1200" baseline="0" dirty="0" smtClean="0">
                <a:solidFill>
                  <a:schemeClr val="tx1"/>
                </a:solidFill>
                <a:latin typeface="Arial"/>
                <a:ea typeface="+mn-ea"/>
                <a:cs typeface="Arial"/>
              </a:rPr>
              <a:t>Current and Future Si sensors in X-ray Astronomy</a:t>
            </a:r>
          </a:p>
          <a:p>
            <a:r>
              <a:rPr lang="en-US" sz="1000" b="0" i="0" u="none" strike="noStrike" kern="1200" baseline="0" dirty="0" smtClean="0">
                <a:solidFill>
                  <a:schemeClr val="tx1"/>
                </a:solidFill>
                <a:latin typeface="Arial"/>
                <a:ea typeface="+mn-ea"/>
                <a:cs typeface="Arial"/>
              </a:rPr>
              <a:t>• Every X-ray observatory launched in the past 20 years has flown CCDs</a:t>
            </a:r>
          </a:p>
          <a:p>
            <a:r>
              <a:rPr lang="en-US" sz="1000" b="0" i="0" u="none" strike="noStrike" kern="1200" baseline="0" dirty="0" smtClean="0">
                <a:solidFill>
                  <a:schemeClr val="tx1"/>
                </a:solidFill>
                <a:latin typeface="Arial"/>
                <a:ea typeface="+mn-ea"/>
                <a:cs typeface="Arial"/>
              </a:rPr>
              <a:t>• Many advantages of this technology for X-ray imaging spectroscopy</a:t>
            </a:r>
          </a:p>
          <a:p>
            <a:r>
              <a:rPr lang="en-US" sz="1000" b="0" i="0" u="none" strike="noStrike" kern="1200" baseline="0" dirty="0" smtClean="0">
                <a:solidFill>
                  <a:schemeClr val="tx1"/>
                </a:solidFill>
                <a:latin typeface="Arial"/>
                <a:ea typeface="+mn-ea"/>
                <a:cs typeface="Arial"/>
              </a:rPr>
              <a:t>1. High QE over </a:t>
            </a:r>
            <a:r>
              <a:rPr lang="en-US" sz="1000" b="0" i="0" u="none" strike="noStrike" kern="1200" baseline="0" dirty="0" err="1" smtClean="0">
                <a:solidFill>
                  <a:schemeClr val="tx1"/>
                </a:solidFill>
                <a:latin typeface="Arial"/>
                <a:ea typeface="+mn-ea"/>
                <a:cs typeface="Arial"/>
              </a:rPr>
              <a:t>soH</a:t>
            </a:r>
            <a:r>
              <a:rPr lang="en-US" sz="1000" b="0" i="0" u="none" strike="noStrike" kern="1200" baseline="0" dirty="0" smtClean="0">
                <a:solidFill>
                  <a:schemeClr val="tx1"/>
                </a:solidFill>
                <a:latin typeface="Arial"/>
                <a:ea typeface="+mn-ea"/>
                <a:cs typeface="Arial"/>
              </a:rPr>
              <a:t> X-ray </a:t>
            </a:r>
            <a:r>
              <a:rPr lang="en-US" sz="1000" b="0" i="0" u="none" strike="noStrike" kern="1200" baseline="0" dirty="0" err="1" smtClean="0">
                <a:solidFill>
                  <a:schemeClr val="tx1"/>
                </a:solidFill>
                <a:latin typeface="Arial"/>
                <a:ea typeface="+mn-ea"/>
                <a:cs typeface="Arial"/>
              </a:rPr>
              <a:t>bandpass</a:t>
            </a:r>
            <a:endParaRPr lang="en-US" sz="1000" b="0" i="0" u="none" strike="noStrike" kern="1200" baseline="0" dirty="0" smtClean="0">
              <a:solidFill>
                <a:schemeClr val="tx1"/>
              </a:solidFill>
              <a:latin typeface="Arial"/>
              <a:ea typeface="+mn-ea"/>
              <a:cs typeface="Arial"/>
            </a:endParaRPr>
          </a:p>
          <a:p>
            <a:r>
              <a:rPr lang="en-US" sz="1000" b="0" i="0" u="none" strike="noStrike" kern="1200" baseline="0" dirty="0" smtClean="0">
                <a:solidFill>
                  <a:schemeClr val="tx1"/>
                </a:solidFill>
                <a:latin typeface="Arial"/>
                <a:ea typeface="+mn-ea"/>
                <a:cs typeface="Arial"/>
              </a:rPr>
              <a:t>2. Efficient (&gt;99%) charged-par7cle rejec7on</a:t>
            </a:r>
          </a:p>
          <a:p>
            <a:r>
              <a:rPr lang="en-US" sz="1000" b="0" i="0" u="none" strike="noStrike" kern="1200" baseline="0" dirty="0" smtClean="0">
                <a:solidFill>
                  <a:schemeClr val="tx1"/>
                </a:solidFill>
                <a:latin typeface="Arial"/>
                <a:ea typeface="+mn-ea"/>
                <a:cs typeface="Arial"/>
              </a:rPr>
              <a:t>3. Moderate energy resolu7on (E/ΔE~50 at 5.9 keV)</a:t>
            </a:r>
          </a:p>
          <a:p>
            <a:r>
              <a:rPr lang="en-US" sz="1000" b="0" i="0" u="none" strike="noStrike" kern="1200" baseline="0" dirty="0" smtClean="0">
                <a:solidFill>
                  <a:schemeClr val="tx1"/>
                </a:solidFill>
                <a:latin typeface="Arial"/>
                <a:ea typeface="+mn-ea"/>
                <a:cs typeface="Arial"/>
              </a:rPr>
              <a:t>4. Small pixels well-matched to PSF of X-ray op7cs</a:t>
            </a:r>
          </a:p>
          <a:p>
            <a:r>
              <a:rPr lang="en-US" sz="1000" b="0" i="0" u="none" strike="noStrike" kern="1200" baseline="0" dirty="0" smtClean="0">
                <a:solidFill>
                  <a:schemeClr val="tx1"/>
                </a:solidFill>
                <a:latin typeface="Arial"/>
                <a:ea typeface="+mn-ea"/>
                <a:cs typeface="Arial"/>
              </a:rPr>
              <a:t>• Mode of opera7on different than op7cal/IR imager</a:t>
            </a:r>
          </a:p>
          <a:p>
            <a:r>
              <a:rPr lang="en-US" sz="1000" b="0" i="0" u="none" strike="noStrike" kern="1200" baseline="0" dirty="0" smtClean="0">
                <a:solidFill>
                  <a:schemeClr val="tx1"/>
                </a:solidFill>
                <a:latin typeface="Arial"/>
                <a:ea typeface="+mn-ea"/>
                <a:cs typeface="Arial"/>
              </a:rPr>
              <a:t>1. Operate in single photon coun7ng mode – detect individual photons</a:t>
            </a:r>
          </a:p>
          <a:p>
            <a:r>
              <a:rPr lang="en-US" sz="1000" b="0" i="0" u="none" strike="noStrike" kern="1200" baseline="0" dirty="0" smtClean="0">
                <a:solidFill>
                  <a:schemeClr val="tx1"/>
                </a:solidFill>
                <a:latin typeface="Arial"/>
                <a:ea typeface="+mn-ea"/>
                <a:cs typeface="Arial"/>
              </a:rPr>
              <a:t>2. Con7nuous readout of sensor to avoid pileup (frame 7me – 100s of </a:t>
            </a:r>
            <a:r>
              <a:rPr lang="en-US" sz="1000" b="0" i="0" u="none" strike="noStrike" kern="1200" baseline="0" dirty="0" err="1" smtClean="0">
                <a:solidFill>
                  <a:schemeClr val="tx1"/>
                </a:solidFill>
                <a:latin typeface="Arial"/>
                <a:ea typeface="+mn-ea"/>
                <a:cs typeface="Arial"/>
              </a:rPr>
              <a:t>ms</a:t>
            </a:r>
            <a:endParaRPr lang="en-US" sz="1000" b="0" i="0" u="none" strike="noStrike" kern="1200" baseline="0" dirty="0" smtClean="0">
              <a:solidFill>
                <a:schemeClr val="tx1"/>
              </a:solidFill>
              <a:latin typeface="Arial"/>
              <a:ea typeface="+mn-ea"/>
              <a:cs typeface="Arial"/>
            </a:endParaRPr>
          </a:p>
          <a:p>
            <a:r>
              <a:rPr lang="en-US" sz="1000" b="0" i="0" u="none" strike="noStrike" kern="1200" baseline="0" dirty="0" smtClean="0">
                <a:solidFill>
                  <a:schemeClr val="tx1"/>
                </a:solidFill>
                <a:latin typeface="Arial"/>
                <a:ea typeface="+mn-ea"/>
                <a:cs typeface="Arial"/>
              </a:rPr>
              <a:t>to </a:t>
            </a:r>
            <a:r>
              <a:rPr lang="en-US" sz="1000" b="0" i="0" u="none" strike="noStrike" kern="1200" baseline="0" dirty="0" err="1" smtClean="0">
                <a:solidFill>
                  <a:schemeClr val="tx1"/>
                </a:solidFill>
                <a:latin typeface="Arial"/>
                <a:ea typeface="+mn-ea"/>
                <a:cs typeface="Arial"/>
              </a:rPr>
              <a:t>secs</a:t>
            </a:r>
            <a:r>
              <a:rPr lang="en-US" sz="1000" b="0" i="0" u="none" strike="noStrike" kern="1200" baseline="0" dirty="0" smtClean="0">
                <a:solidFill>
                  <a:schemeClr val="tx1"/>
                </a:solidFill>
                <a:latin typeface="Arial"/>
                <a:ea typeface="+mn-ea"/>
                <a:cs typeface="Arial"/>
              </a:rPr>
              <a:t>)</a:t>
            </a:r>
          </a:p>
          <a:p>
            <a:r>
              <a:rPr lang="en-US" sz="1000" b="0" i="0" u="none" strike="noStrike" kern="1200" baseline="0" dirty="0" smtClean="0">
                <a:solidFill>
                  <a:schemeClr val="tx1"/>
                </a:solidFill>
                <a:latin typeface="Arial"/>
                <a:ea typeface="+mn-ea"/>
                <a:cs typeface="Arial"/>
              </a:rPr>
              <a:t>3. Only X-ray events telemetered to ground</a:t>
            </a:r>
          </a:p>
          <a:p>
            <a:r>
              <a:rPr lang="en-US" sz="1000" b="0" i="0" u="none" strike="noStrike" kern="1200" baseline="0" dirty="0" smtClean="0">
                <a:solidFill>
                  <a:schemeClr val="tx1"/>
                </a:solidFill>
                <a:latin typeface="Arial"/>
                <a:ea typeface="+mn-ea"/>
                <a:cs typeface="Arial"/>
              </a:rPr>
              <a:t>• Challenges for megapixel sensors for next genera7on X-ray observatories</a:t>
            </a:r>
          </a:p>
          <a:p>
            <a:r>
              <a:rPr lang="en-US" sz="1000" b="0" i="0" u="none" strike="noStrike" kern="1200" baseline="0" dirty="0" smtClean="0">
                <a:solidFill>
                  <a:schemeClr val="tx1"/>
                </a:solidFill>
                <a:latin typeface="Arial"/>
                <a:ea typeface="+mn-ea"/>
                <a:cs typeface="Arial"/>
              </a:rPr>
              <a:t>• Desire frame rates of 102-103 of frames per second with low noise</a:t>
            </a:r>
          </a:p>
          <a:p>
            <a:r>
              <a:rPr lang="en-US" sz="1000" b="0" i="0" u="none" strike="noStrike" kern="1200" baseline="0" dirty="0" smtClean="0">
                <a:solidFill>
                  <a:schemeClr val="tx1"/>
                </a:solidFill>
                <a:latin typeface="Arial"/>
                <a:ea typeface="+mn-ea"/>
                <a:cs typeface="Arial"/>
              </a:rPr>
              <a:t>• Adequate radia7on tolerance</a:t>
            </a:r>
          </a:p>
          <a:p>
            <a:r>
              <a:rPr lang="en-US" sz="1000" b="0" i="0" u="none" strike="noStrike" kern="1200" baseline="0" dirty="0" smtClean="0">
                <a:solidFill>
                  <a:schemeClr val="tx1"/>
                </a:solidFill>
                <a:latin typeface="Arial"/>
                <a:ea typeface="+mn-ea"/>
                <a:cs typeface="Arial"/>
              </a:rPr>
              <a:t>• High speed windowing with </a:t>
            </a:r>
            <a:r>
              <a:rPr lang="en-US" sz="1000" b="0" i="0" u="none" strike="noStrike" kern="1200" baseline="0" dirty="0" err="1" smtClean="0">
                <a:solidFill>
                  <a:schemeClr val="tx1"/>
                </a:solidFill>
                <a:latin typeface="Arial"/>
                <a:ea typeface="+mn-ea"/>
                <a:cs typeface="Arial"/>
              </a:rPr>
              <a:t>liWle</a:t>
            </a:r>
            <a:r>
              <a:rPr lang="en-US" sz="1000" b="0" i="0" u="none" strike="noStrike" kern="1200" baseline="0" dirty="0" smtClean="0">
                <a:solidFill>
                  <a:schemeClr val="tx1"/>
                </a:solidFill>
                <a:latin typeface="Arial"/>
                <a:ea typeface="+mn-ea"/>
                <a:cs typeface="Arial"/>
              </a:rPr>
              <a:t> or no dead 7me</a:t>
            </a:r>
          </a:p>
          <a:p>
            <a:r>
              <a:rPr lang="en-US" sz="1000" b="0" i="0" u="none" strike="noStrike" kern="1200" baseline="0" dirty="0" smtClean="0">
                <a:solidFill>
                  <a:schemeClr val="tx1"/>
                </a:solidFill>
                <a:latin typeface="Arial"/>
                <a:ea typeface="+mn-ea"/>
                <a:cs typeface="Arial"/>
              </a:rPr>
              <a:t>• Very high-performance backside treatment for complete charge</a:t>
            </a:r>
          </a:p>
          <a:p>
            <a:r>
              <a:rPr lang="en-US" sz="1000" b="0" i="0" u="none" strike="noStrike" kern="1200" baseline="0" dirty="0" smtClean="0">
                <a:solidFill>
                  <a:schemeClr val="tx1"/>
                </a:solidFill>
                <a:latin typeface="Arial"/>
                <a:ea typeface="+mn-ea"/>
                <a:cs typeface="Arial"/>
              </a:rPr>
              <a:t>Collec7on</a:t>
            </a:r>
          </a:p>
          <a:p>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a:t>
            </a:fld>
            <a:endParaRPr lang="en-US" altLang="en-US"/>
          </a:p>
        </p:txBody>
      </p:sp>
    </p:spTree>
    <p:extLst>
      <p:ext uri="{BB962C8B-B14F-4D97-AF65-F5344CB8AC3E}">
        <p14:creationId xmlns:p14="http://schemas.microsoft.com/office/powerpoint/2010/main" val="75491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Arial"/>
                <a:ea typeface="+mn-ea"/>
                <a:cs typeface="Arial"/>
              </a:rPr>
              <a:t>The Digital CCD Advanced Devices Lincoln Line Program (2237-10) supported the development of detectors. One application is the proposed NASA Lynx mission</a:t>
            </a:r>
          </a:p>
          <a:p>
            <a:r>
              <a:rPr lang="en-US" sz="1000" b="0" i="0" u="none" strike="noStrike" kern="1200" baseline="0" dirty="0" smtClean="0">
                <a:solidFill>
                  <a:schemeClr val="tx1"/>
                </a:solidFill>
                <a:latin typeface="Arial"/>
                <a:ea typeface="+mn-ea"/>
                <a:cs typeface="Arial"/>
              </a:rPr>
              <a:t>These images from NASA website https://</a:t>
            </a:r>
            <a:r>
              <a:rPr lang="en-US" sz="1000" b="0" i="0" u="none" strike="noStrike" kern="1200" baseline="0" dirty="0" err="1" smtClean="0">
                <a:solidFill>
                  <a:schemeClr val="tx1"/>
                </a:solidFill>
                <a:latin typeface="Arial"/>
                <a:ea typeface="+mn-ea"/>
                <a:cs typeface="Arial"/>
              </a:rPr>
              <a:t>wwwastro.msfc.nasa.gov</a:t>
            </a:r>
            <a:r>
              <a:rPr lang="en-US" sz="1000" b="0" i="0" u="none" strike="noStrike" kern="1200" baseline="0" dirty="0" smtClean="0">
                <a:solidFill>
                  <a:schemeClr val="tx1"/>
                </a:solidFill>
                <a:latin typeface="Arial"/>
                <a:ea typeface="+mn-ea"/>
                <a:cs typeface="Arial"/>
              </a:rPr>
              <a:t>/lynx/</a:t>
            </a:r>
          </a:p>
          <a:p>
            <a:endParaRPr lang="en-US" sz="1000" b="0" i="0" u="none" strike="noStrike" kern="1200" baseline="0" dirty="0" smtClean="0">
              <a:solidFill>
                <a:schemeClr val="tx1"/>
              </a:solidFill>
              <a:latin typeface="Arial"/>
              <a:ea typeface="+mn-ea"/>
              <a:cs typeface="Arial"/>
            </a:endParaRPr>
          </a:p>
          <a:p>
            <a:endParaRPr lang="en-US" sz="1000" b="0" i="0" u="none" strike="noStrike" kern="1200" baseline="0" dirty="0" smtClean="0">
              <a:solidFill>
                <a:schemeClr val="tx1"/>
              </a:solidFill>
              <a:latin typeface="Arial"/>
              <a:ea typeface="+mn-ea"/>
              <a:cs typeface="Arial"/>
            </a:endParaRPr>
          </a:p>
          <a:p>
            <a:r>
              <a:rPr lang="en-US" sz="1000" b="0" i="0" u="none" strike="noStrike" kern="1200" baseline="0" dirty="0" smtClean="0">
                <a:solidFill>
                  <a:schemeClr val="tx1"/>
                </a:solidFill>
                <a:latin typeface="Arial"/>
                <a:ea typeface="+mn-ea"/>
                <a:cs typeface="Arial"/>
              </a:rPr>
              <a:t>Similar in Science goals to Chandra, Lynx will observe X-ray sources throughout the cosmos and help scientists learn about the processes that govern stellar and cosmic evolution</a:t>
            </a:r>
          </a:p>
          <a:p>
            <a:r>
              <a:rPr lang="en-US" sz="1000" b="0" i="0" u="none" strike="noStrike" kern="1200" baseline="0" dirty="0" smtClean="0">
                <a:solidFill>
                  <a:schemeClr val="tx1"/>
                </a:solidFill>
                <a:latin typeface="Arial"/>
                <a:ea typeface="+mn-ea"/>
                <a:cs typeface="Arial"/>
              </a:rPr>
              <a:t>It is expected to be a 5 year mission with launch projected for 2030 and several orbit options in consideration.</a:t>
            </a:r>
          </a:p>
          <a:p>
            <a:r>
              <a:rPr lang="en-US" sz="1000" b="0" i="0" u="none" strike="noStrike" kern="1200" baseline="0" dirty="0" smtClean="0">
                <a:solidFill>
                  <a:schemeClr val="tx1"/>
                </a:solidFill>
                <a:latin typeface="Arial"/>
                <a:ea typeface="+mn-ea"/>
                <a:cs typeface="Arial"/>
              </a:rPr>
              <a:t>Comparable angular resolution to Chandra (0.5 </a:t>
            </a:r>
            <a:r>
              <a:rPr lang="en-US" sz="1000" b="0" i="0" u="none" strike="noStrike" kern="1200" baseline="0" dirty="0" err="1" smtClean="0">
                <a:solidFill>
                  <a:schemeClr val="tx1"/>
                </a:solidFill>
                <a:latin typeface="Arial"/>
                <a:ea typeface="+mn-ea"/>
                <a:cs typeface="Arial"/>
              </a:rPr>
              <a:t>arcsec</a:t>
            </a:r>
            <a:r>
              <a:rPr lang="en-US" sz="1000" b="0" i="0" u="none" strike="noStrike" kern="1200" baseline="0" dirty="0" smtClean="0">
                <a:solidFill>
                  <a:schemeClr val="tx1"/>
                </a:solidFill>
                <a:latin typeface="Arial"/>
                <a:ea typeface="+mn-ea"/>
                <a:cs typeface="Arial"/>
              </a:rPr>
              <a:t> or better)</a:t>
            </a:r>
          </a:p>
          <a:p>
            <a:r>
              <a:rPr lang="en-US" sz="1000" b="0" i="0" u="none" strike="noStrike" kern="1200" baseline="0" dirty="0" smtClean="0">
                <a:solidFill>
                  <a:schemeClr val="tx1"/>
                </a:solidFill>
                <a:latin typeface="Arial"/>
                <a:ea typeface="+mn-ea"/>
                <a:cs typeface="Arial"/>
              </a:rPr>
              <a:t>Increased photon throughput</a:t>
            </a:r>
          </a:p>
          <a:p>
            <a:r>
              <a:rPr lang="en-US" sz="1000" b="0" i="0" u="none" strike="noStrike" kern="1200" baseline="0" dirty="0" smtClean="0">
                <a:solidFill>
                  <a:schemeClr val="tx1"/>
                </a:solidFill>
                <a:latin typeface="Arial"/>
                <a:ea typeface="+mn-ea"/>
                <a:cs typeface="Arial"/>
              </a:rPr>
              <a:t>50x more effective area and 10x larger solid angle for sub-</a:t>
            </a:r>
            <a:r>
              <a:rPr lang="en-US" sz="1000" b="0" i="0" u="none" strike="noStrike" kern="1200" baseline="0" dirty="0" err="1" smtClean="0">
                <a:solidFill>
                  <a:schemeClr val="tx1"/>
                </a:solidFill>
                <a:latin typeface="Arial"/>
                <a:ea typeface="+mn-ea"/>
                <a:cs typeface="Arial"/>
              </a:rPr>
              <a:t>arcsec</a:t>
            </a:r>
            <a:r>
              <a:rPr lang="en-US" sz="1000" b="0" i="0" u="none" strike="noStrike" kern="1200" baseline="0" dirty="0" smtClean="0">
                <a:solidFill>
                  <a:schemeClr val="tx1"/>
                </a:solidFill>
                <a:latin typeface="Arial"/>
                <a:ea typeface="+mn-ea"/>
                <a:cs typeface="Arial"/>
              </a:rPr>
              <a:t> imaging</a:t>
            </a:r>
          </a:p>
          <a:p>
            <a:r>
              <a:rPr lang="en-US" sz="1000" b="0" i="0" u="none" strike="noStrike" kern="1200" baseline="0" dirty="0" smtClean="0">
                <a:solidFill>
                  <a:schemeClr val="tx1"/>
                </a:solidFill>
                <a:latin typeface="Arial"/>
                <a:ea typeface="+mn-ea"/>
                <a:cs typeface="Arial"/>
              </a:rPr>
              <a:t>500x higher survey speed</a:t>
            </a:r>
          </a:p>
          <a:p>
            <a:r>
              <a:rPr lang="en-US" sz="1000" b="0" i="0" u="none" strike="noStrike" kern="1200" baseline="0" dirty="0" smtClean="0">
                <a:solidFill>
                  <a:schemeClr val="tx1"/>
                </a:solidFill>
                <a:latin typeface="Arial"/>
                <a:ea typeface="+mn-ea"/>
                <a:cs typeface="Arial"/>
              </a:rPr>
              <a:t>Increased sensitivity (50x)</a:t>
            </a:r>
          </a:p>
          <a:p>
            <a:endParaRPr lang="en-US" sz="1000" b="0" i="0" u="none" strike="noStrike" kern="1200" baseline="0" dirty="0" smtClean="0">
              <a:solidFill>
                <a:schemeClr val="tx1"/>
              </a:solidFill>
              <a:latin typeface="Arial"/>
              <a:ea typeface="+mn-ea"/>
              <a:cs typeface="Arial"/>
            </a:endParaRPr>
          </a:p>
          <a:p>
            <a:r>
              <a:rPr lang="en-US" sz="1000" dirty="0" smtClean="0">
                <a:latin typeface="Arial"/>
                <a:cs typeface="Arial"/>
              </a:rPr>
              <a:t>Chandra mirror shells are 2.5cm thick. </a:t>
            </a:r>
          </a:p>
          <a:p>
            <a:r>
              <a:rPr lang="en-US" sz="1000" dirty="0" smtClean="0">
                <a:latin typeface="Arial"/>
                <a:cs typeface="Arial"/>
              </a:rPr>
              <a:t>New mirror is a modular construction of densely packed thin segments. Offers</a:t>
            </a:r>
            <a:r>
              <a:rPr lang="en-US" sz="1000" baseline="0" dirty="0" smtClean="0">
                <a:latin typeface="Arial"/>
                <a:cs typeface="Arial"/>
              </a:rPr>
              <a:t> lower mass, same angular resolution, same focal length as Chandra</a:t>
            </a:r>
          </a:p>
          <a:p>
            <a:endParaRPr lang="en-US" sz="1000" dirty="0" smtClean="0">
              <a:latin typeface="Arial"/>
              <a:cs typeface="Arial"/>
            </a:endParaRPr>
          </a:p>
          <a:p>
            <a:r>
              <a:rPr lang="en-US" sz="1000" dirty="0" smtClean="0">
                <a:latin typeface="Arial"/>
                <a:cs typeface="Arial"/>
              </a:rPr>
              <a:t>Wide-Field Imaging:</a:t>
            </a:r>
          </a:p>
          <a:p>
            <a:r>
              <a:rPr lang="en-US" sz="1000" dirty="0" smtClean="0">
                <a:latin typeface="Arial"/>
                <a:cs typeface="Arial"/>
              </a:rPr>
              <a:t>50x more effective area due to mirror and QE improvements</a:t>
            </a:r>
          </a:p>
          <a:p>
            <a:r>
              <a:rPr lang="en-US" sz="1000" dirty="0" smtClean="0">
                <a:latin typeface="Arial"/>
                <a:cs typeface="Arial"/>
              </a:rPr>
              <a:t>10x larger solid angle for fine imaging because of  shorter mirrors</a:t>
            </a:r>
            <a:r>
              <a:rPr lang="en-US" sz="1000" baseline="0" dirty="0" smtClean="0">
                <a:latin typeface="Arial"/>
                <a:cs typeface="Arial"/>
              </a:rPr>
              <a:t> and </a:t>
            </a:r>
            <a:r>
              <a:rPr lang="en-US" sz="1000" baseline="0" dirty="0" err="1" smtClean="0">
                <a:latin typeface="Arial"/>
                <a:cs typeface="Arial"/>
              </a:rPr>
              <a:t>Wolter</a:t>
            </a:r>
            <a:r>
              <a:rPr lang="en-US" sz="1000" baseline="0" dirty="0" smtClean="0">
                <a:latin typeface="Arial"/>
                <a:cs typeface="Arial"/>
              </a:rPr>
              <a:t> Schwarzschild optical scheme</a:t>
            </a:r>
          </a:p>
          <a:p>
            <a:r>
              <a:rPr lang="en-US" sz="1000" baseline="0" dirty="0" smtClean="0">
                <a:latin typeface="Arial"/>
                <a:cs typeface="Arial"/>
              </a:rPr>
              <a:t>A 4 million second Chandra deep field (4Msec) will be done in 80 thousand seconds (80ksec) =&gt; 50x shorter time</a:t>
            </a:r>
          </a:p>
          <a:p>
            <a:endParaRPr lang="en-US" sz="1000" baseline="0" dirty="0" smtClean="0">
              <a:latin typeface="Arial"/>
              <a:cs typeface="Arial"/>
            </a:endParaRPr>
          </a:p>
          <a:p>
            <a:r>
              <a:rPr lang="en-US" sz="1000" baseline="0" dirty="0" smtClean="0">
                <a:latin typeface="Arial"/>
                <a:cs typeface="Arial"/>
              </a:rPr>
              <a:t>(From </a:t>
            </a:r>
            <a:r>
              <a:rPr lang="en-US" sz="1000" baseline="0" dirty="0" err="1" smtClean="0">
                <a:latin typeface="Arial"/>
                <a:cs typeface="Arial"/>
              </a:rPr>
              <a:t>Vikhlinin</a:t>
            </a:r>
            <a:r>
              <a:rPr lang="en-US" sz="1000" baseline="0" dirty="0" smtClean="0">
                <a:latin typeface="Arial"/>
                <a:cs typeface="Arial"/>
              </a:rPr>
              <a:t>, </a:t>
            </a:r>
            <a:r>
              <a:rPr lang="en-US" sz="1000" baseline="0" dirty="0" err="1" smtClean="0">
                <a:latin typeface="Arial"/>
                <a:cs typeface="Arial"/>
              </a:rPr>
              <a:t>PhysPAG</a:t>
            </a:r>
            <a:r>
              <a:rPr lang="en-US" sz="1000" baseline="0" dirty="0" smtClean="0">
                <a:latin typeface="Arial"/>
                <a:cs typeface="Arial"/>
              </a:rPr>
              <a:t> 2015)</a:t>
            </a:r>
          </a:p>
          <a:p>
            <a:r>
              <a:rPr lang="en-US" sz="1000" baseline="0" dirty="0" smtClean="0">
                <a:latin typeface="Arial"/>
                <a:cs typeface="Arial"/>
              </a:rPr>
              <a:t>===========================</a:t>
            </a:r>
          </a:p>
          <a:p>
            <a:r>
              <a:rPr lang="en-US" sz="1000" baseline="0" dirty="0" smtClean="0">
                <a:latin typeface="Arial"/>
                <a:cs typeface="Arial"/>
              </a:rPr>
              <a:t>JWST will detect ~2 million galaxies/deg^2 at its </a:t>
            </a:r>
            <a:r>
              <a:rPr lang="en-US" sz="1000" baseline="0" dirty="0" err="1" smtClean="0">
                <a:latin typeface="Arial"/>
                <a:cs typeface="Arial"/>
              </a:rPr>
              <a:t>sensitvity</a:t>
            </a:r>
            <a:r>
              <a:rPr lang="en-US" sz="1000" baseline="0" dirty="0" smtClean="0">
                <a:latin typeface="Arial"/>
                <a:cs typeface="Arial"/>
              </a:rPr>
              <a:t> limit (</a:t>
            </a:r>
            <a:r>
              <a:rPr lang="en-US" sz="1000" baseline="0" dirty="0" err="1" smtClean="0">
                <a:latin typeface="Arial"/>
                <a:cs typeface="Arial"/>
              </a:rPr>
              <a:t>Windhorst</a:t>
            </a:r>
            <a:r>
              <a:rPr lang="en-US" sz="1000" baseline="0" dirty="0" smtClean="0">
                <a:latin typeface="Arial"/>
                <a:cs typeface="Arial"/>
              </a:rPr>
              <a:t> et al.)</a:t>
            </a:r>
          </a:p>
          <a:p>
            <a:r>
              <a:rPr lang="en-US" sz="1000" baseline="0" dirty="0" smtClean="0">
                <a:latin typeface="Arial"/>
                <a:cs typeface="Arial"/>
              </a:rPr>
              <a:t>This corresponds to:</a:t>
            </a:r>
          </a:p>
          <a:p>
            <a:r>
              <a:rPr lang="en-US" sz="1000" baseline="0" dirty="0" smtClean="0">
                <a:latin typeface="Arial"/>
                <a:cs typeface="Arial"/>
              </a:rPr>
              <a:t>0.03 galaxies per 0.5arcsec X-ray Surveyor beam (not confused)</a:t>
            </a:r>
          </a:p>
          <a:p>
            <a:r>
              <a:rPr lang="en-US" sz="1000" baseline="0" dirty="0" smtClean="0">
                <a:latin typeface="Arial"/>
                <a:cs typeface="Arial"/>
              </a:rPr>
              <a:t>3 galaxies per ATHENA 5 </a:t>
            </a:r>
            <a:r>
              <a:rPr lang="en-US" sz="1000" baseline="0" dirty="0" err="1" smtClean="0">
                <a:latin typeface="Arial"/>
                <a:cs typeface="Arial"/>
              </a:rPr>
              <a:t>arcsec</a:t>
            </a:r>
            <a:r>
              <a:rPr lang="en-US" sz="1000" baseline="0" dirty="0" smtClean="0">
                <a:latin typeface="Arial"/>
                <a:cs typeface="Arial"/>
              </a:rPr>
              <a:t> beam (confused)</a:t>
            </a:r>
          </a:p>
          <a:p>
            <a:endParaRPr lang="en-US" sz="1000" baseline="0" dirty="0" smtClean="0">
              <a:latin typeface="Arial"/>
              <a:cs typeface="Arial"/>
            </a:endParaRPr>
          </a:p>
          <a:p>
            <a:r>
              <a:rPr lang="en-US" sz="1000" baseline="0" dirty="0" smtClean="0">
                <a:latin typeface="Arial"/>
                <a:cs typeface="Arial"/>
              </a:rPr>
              <a:t>X-ray confusion limit:</a:t>
            </a:r>
          </a:p>
          <a:p>
            <a:r>
              <a:rPr lang="en-US" sz="1000" baseline="0" dirty="0" smtClean="0">
                <a:latin typeface="Arial"/>
                <a:cs typeface="Arial"/>
              </a:rPr>
              <a:t>ATHENA: 2.5 x 10^-17 erg/s/cm^2 (5x worse than current depth of Chandra Deep Field)</a:t>
            </a:r>
          </a:p>
          <a:p>
            <a:r>
              <a:rPr lang="en-US" sz="1000" baseline="0" dirty="0" smtClean="0">
                <a:latin typeface="Arial"/>
                <a:cs typeface="Arial"/>
              </a:rPr>
              <a:t>X-ray Surveyor will reach 1 x 10^-19 erg/s/cm^2 (2 orders of magnitude better than ATHENA)</a:t>
            </a:r>
          </a:p>
          <a:p>
            <a:r>
              <a:rPr lang="en-US" sz="1000" baseline="0" dirty="0" smtClean="0">
                <a:latin typeface="Arial"/>
                <a:cs typeface="Arial"/>
              </a:rPr>
              <a:t>=&gt; Each X-ray Surveyor source will be associated with a unique JWST-detected galaxy</a:t>
            </a:r>
          </a:p>
          <a:p>
            <a:endParaRPr lang="en-US" sz="1000" baseline="0" dirty="0" smtClean="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a:cs typeface="Arial"/>
              </a:rPr>
              <a:t>PAG = Program analysis Group</a:t>
            </a:r>
          </a:p>
          <a:p>
            <a:endParaRPr lang="en-US" sz="1000" baseline="0" dirty="0" smtClean="0">
              <a:latin typeface="Arial"/>
              <a:cs typeface="Arial"/>
            </a:endParaRPr>
          </a:p>
          <a:p>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a:t>
            </a:fld>
            <a:endParaRPr lang="en-US" altLang="en-US"/>
          </a:p>
        </p:txBody>
      </p:sp>
    </p:spTree>
    <p:extLst>
      <p:ext uri="{BB962C8B-B14F-4D97-AF65-F5344CB8AC3E}">
        <p14:creationId xmlns:p14="http://schemas.microsoft.com/office/powerpoint/2010/main" val="26929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“Best of Both Worlds” Sensor</a:t>
            </a:r>
          </a:p>
          <a:p>
            <a:pPr marL="171450" indent="-171450">
              <a:buFont typeface="Arial" charset="0"/>
              <a:buChar char="•"/>
            </a:pPr>
            <a:r>
              <a:rPr lang="en-US" dirty="0" smtClean="0"/>
              <a:t>Large Area</a:t>
            </a:r>
          </a:p>
          <a:p>
            <a:pPr marL="171450" indent="-171450">
              <a:buFont typeface="Arial" charset="0"/>
              <a:buChar char="•"/>
            </a:pPr>
            <a:r>
              <a:rPr lang="en-US" dirty="0" smtClean="0"/>
              <a:t>Massively parallel readout. Not difficult</a:t>
            </a:r>
            <a:r>
              <a:rPr lang="en-US" baseline="0" dirty="0" smtClean="0"/>
              <a:t> – we routinely make 64- or more channel CCD</a:t>
            </a:r>
          </a:p>
          <a:p>
            <a:pPr marL="171450" indent="-171450">
              <a:buFont typeface="Arial" charset="0"/>
              <a:buChar char="•"/>
            </a:pPr>
            <a:endParaRPr lang="en-US" dirty="0" smtClean="0"/>
          </a:p>
          <a:p>
            <a:r>
              <a:rPr lang="en-US" dirty="0" smtClean="0"/>
              <a:t>CCD technology is engineered for low voltage operation and compatibility with CMOS logic levels (2-3V)</a:t>
            </a:r>
          </a:p>
          <a:p>
            <a:r>
              <a:rPr lang="en-US" dirty="0" smtClean="0"/>
              <a:t>Massively</a:t>
            </a:r>
            <a:r>
              <a:rPr lang="en-US" baseline="0" dirty="0" smtClean="0"/>
              <a:t> parallel video chain provides high CCD frame rates with modest analog-to-digital conversion rates, thus band limiting noise</a:t>
            </a:r>
          </a:p>
          <a:p>
            <a:r>
              <a:rPr lang="en-US" baseline="0" dirty="0" smtClean="0"/>
              <a:t>Direct integration via tight pitch, low parasitic wafer-to-wafer bonding process</a:t>
            </a:r>
          </a:p>
          <a:p>
            <a:endParaRPr lang="en-US" baseline="0" dirty="0" smtClean="0"/>
          </a:p>
          <a:p>
            <a:r>
              <a:rPr lang="en-US" baseline="0" dirty="0" smtClean="0"/>
              <a:t>Clearance Info:</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a:ea typeface="+mn-ea"/>
                <a:cs typeface="Arial"/>
              </a:rPr>
              <a:t>Table on the Left is from documents on NASA’s website for Lynx https://</a:t>
            </a:r>
            <a:r>
              <a:rPr lang="en-US" sz="1200" b="0" i="0" u="none" strike="noStrike" kern="1200" baseline="0" dirty="0" err="1" smtClean="0">
                <a:solidFill>
                  <a:schemeClr val="tx1"/>
                </a:solidFill>
                <a:latin typeface="Arial"/>
                <a:ea typeface="+mn-ea"/>
                <a:cs typeface="Arial"/>
              </a:rPr>
              <a:t>wwwastro.msfc.nasa.gov</a:t>
            </a:r>
            <a:r>
              <a:rPr lang="en-US" sz="1200" b="0" i="0" u="none" strike="noStrike" kern="1200" baseline="0" dirty="0" smtClean="0">
                <a:solidFill>
                  <a:schemeClr val="tx1"/>
                </a:solidFill>
                <a:latin typeface="Arial"/>
                <a:ea typeface="+mn-ea"/>
                <a:cs typeface="Arial"/>
              </a:rPr>
              <a:t>/lynx/</a:t>
            </a:r>
          </a:p>
          <a:p>
            <a:endParaRPr lang="en-US" sz="1200" b="0" i="0" u="none" strike="noStrike" kern="1200" baseline="0" dirty="0" smtClean="0">
              <a:solidFill>
                <a:schemeClr val="tx1"/>
              </a:solidFill>
              <a:latin typeface="Arial"/>
              <a:ea typeface="+mn-ea"/>
              <a:cs typeface="Arial"/>
            </a:endParaRPr>
          </a:p>
          <a:p>
            <a:r>
              <a:rPr lang="en-US" sz="1200" b="0" i="0" u="none" strike="noStrike" kern="1200" baseline="0" dirty="0" smtClean="0">
                <a:solidFill>
                  <a:schemeClr val="tx1"/>
                </a:solidFill>
                <a:latin typeface="Arial"/>
                <a:ea typeface="+mn-ea"/>
                <a:cs typeface="Arial"/>
              </a:rPr>
              <a:t>Graphic on the right was previously cleared for ATNS2016 (Group code 404996) slide 11</a:t>
            </a:r>
          </a:p>
          <a:p>
            <a:endParaRPr lang="en-US" sz="1200" b="0" i="0" u="none" strike="noStrike" kern="1200" baseline="0" dirty="0" smtClean="0">
              <a:solidFill>
                <a:schemeClr val="tx1"/>
              </a:solidFill>
              <a:latin typeface="Arial"/>
              <a:ea typeface="+mn-ea"/>
              <a:cs typeface="Arial"/>
            </a:endParaRPr>
          </a:p>
          <a:p>
            <a:r>
              <a:rPr lang="en-US" sz="1200" b="0" i="0" u="none" strike="noStrike" kern="1200" baseline="0" dirty="0" smtClean="0">
                <a:solidFill>
                  <a:schemeClr val="tx1"/>
                </a:solidFill>
                <a:latin typeface="Arial"/>
                <a:ea typeface="+mn-ea"/>
                <a:cs typeface="Arial"/>
              </a:rPr>
              <a:t>The Digital CCD Advanced Devices Lincoln Line Program (2237-10) supported the development of detectors. One application is the proposed NASA Lynx mission</a:t>
            </a:r>
          </a:p>
          <a:p>
            <a:r>
              <a:rPr lang="en-US" sz="1200" b="0" i="0" u="none" strike="noStrike" kern="1200" baseline="0" dirty="0" smtClean="0">
                <a:solidFill>
                  <a:schemeClr val="tx1"/>
                </a:solidFill>
                <a:latin typeface="Arial"/>
                <a:ea typeface="+mn-ea"/>
                <a:cs typeface="Arial"/>
              </a:rPr>
              <a:t>These requirements from documents at NASA website https://</a:t>
            </a:r>
            <a:r>
              <a:rPr lang="en-US" sz="1200" b="0" i="0" u="none" strike="noStrike" kern="1200" baseline="0" dirty="0" err="1" smtClean="0">
                <a:solidFill>
                  <a:schemeClr val="tx1"/>
                </a:solidFill>
                <a:latin typeface="Arial"/>
                <a:ea typeface="+mn-ea"/>
                <a:cs typeface="Arial"/>
              </a:rPr>
              <a:t>wwwastro.msfc.nasa.gov</a:t>
            </a:r>
            <a:r>
              <a:rPr lang="en-US" sz="1200" b="0" i="0" u="none" strike="noStrike" kern="1200" baseline="0" dirty="0" smtClean="0">
                <a:solidFill>
                  <a:schemeClr val="tx1"/>
                </a:solidFill>
                <a:latin typeface="Arial"/>
                <a:ea typeface="+mn-ea"/>
                <a:cs typeface="Arial"/>
              </a:rPr>
              <a:t>/lynx/</a:t>
            </a:r>
          </a:p>
          <a:p>
            <a:r>
              <a:rPr lang="en-US" sz="1200" b="0" i="0" u="none" strike="noStrike" kern="1200" baseline="0" dirty="0" smtClean="0">
                <a:solidFill>
                  <a:schemeClr val="tx1"/>
                </a:solidFill>
                <a:latin typeface="Arial"/>
                <a:ea typeface="+mn-ea"/>
                <a:cs typeface="Arial"/>
              </a:rPr>
              <a:t>Digital CCD graphics previously cleared for ATNS</a:t>
            </a:r>
          </a:p>
          <a:p>
            <a:endParaRPr lang="en-US" baseline="0" dirty="0" smtClean="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a:t>
            </a:fld>
            <a:endParaRPr lang="en-US" altLang="en-US"/>
          </a:p>
        </p:txBody>
      </p:sp>
    </p:spTree>
    <p:extLst>
      <p:ext uri="{BB962C8B-B14F-4D97-AF65-F5344CB8AC3E}">
        <p14:creationId xmlns:p14="http://schemas.microsoft.com/office/powerpoint/2010/main" val="277389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charset="0"/>
              <a:buChar char="•"/>
            </a:pPr>
            <a:r>
              <a:rPr lang="en-US" dirty="0" smtClean="0"/>
              <a:t>Kepler revolutionized exoplanetary</a:t>
            </a:r>
            <a:r>
              <a:rPr lang="en-US" baseline="0" dirty="0" smtClean="0"/>
              <a:t> Science by revealing the abundance of planets in size between Earth and Neptune. </a:t>
            </a:r>
          </a:p>
          <a:p>
            <a:pPr marL="171450" indent="-171450">
              <a:buFont typeface="Arial" charset="0"/>
              <a:buChar char="•"/>
            </a:pPr>
            <a:r>
              <a:rPr lang="en-US" baseline="0" dirty="0" smtClean="0"/>
              <a:t>Most of Kepler stars are too faint for detailed follow up observation</a:t>
            </a:r>
          </a:p>
          <a:p>
            <a:pPr marL="171450" indent="-171450">
              <a:buFont typeface="Arial" charset="0"/>
              <a:buChar char="•"/>
            </a:pPr>
            <a:endParaRPr lang="en-US" baseline="0" dirty="0" smtClean="0"/>
          </a:p>
          <a:p>
            <a:pPr marL="171450" indent="-171450">
              <a:buFont typeface="Arial" charset="0"/>
              <a:buChar char="•"/>
            </a:pPr>
            <a:r>
              <a:rPr lang="en-US" baseline="0" dirty="0" smtClean="0"/>
              <a:t>TESS is an Astrophysics Explorer mission launching next year (2018). It will search for planets transiting bright and nearby stars. </a:t>
            </a:r>
            <a:r>
              <a:rPr lang="en-US" dirty="0" smtClean="0"/>
              <a:t>The TESS satellite falls in a line of electro-optical sensor NASA missions in the</a:t>
            </a:r>
            <a:r>
              <a:rPr lang="en-US" baseline="0" dirty="0" smtClean="0"/>
              <a:t> hunt for habitable planets in our Galaxy.</a:t>
            </a:r>
          </a:p>
          <a:p>
            <a:r>
              <a:rPr lang="en-US" baseline="0" dirty="0" smtClean="0"/>
              <a:t>MIT Kavli, Lincoln Laboratory and partners developed the TESS satellite</a:t>
            </a:r>
          </a:p>
          <a:p>
            <a:r>
              <a:rPr lang="en-US" baseline="0" dirty="0" smtClean="0"/>
              <a:t>Candidates identified by TESS will followed up by Ground Based Observatories and by JWST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Clearance Info: Satellite images in this slides are from Keck Observatory, JPL (2008), and NASA ISS007-E-10807 (2003)</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a:t>
            </a:fld>
            <a:endParaRPr lang="en-US" altLang="en-US"/>
          </a:p>
        </p:txBody>
      </p:sp>
    </p:spTree>
    <p:extLst>
      <p:ext uri="{BB962C8B-B14F-4D97-AF65-F5344CB8AC3E}">
        <p14:creationId xmlns:p14="http://schemas.microsoft.com/office/powerpoint/2010/main" val="3068374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baseline="0" dirty="0" smtClean="0">
                <a:solidFill>
                  <a:schemeClr val="tx1"/>
                </a:solidFill>
                <a:latin typeface="Arial"/>
                <a:ea typeface="+mn-ea"/>
                <a:cs typeface="Arial"/>
              </a:rPr>
              <a:t>Small pixel (8um)</a:t>
            </a:r>
          </a:p>
          <a:p>
            <a:pPr marL="171450" indent="-171450">
              <a:buFont typeface="Arial" charset="0"/>
              <a:buChar char="•"/>
            </a:pPr>
            <a:r>
              <a:rPr lang="en-US" sz="1200" b="0" i="0" u="none" strike="noStrike" kern="1200" baseline="0" dirty="0" smtClean="0">
                <a:solidFill>
                  <a:schemeClr val="tx1"/>
                </a:solidFill>
                <a:latin typeface="Arial"/>
                <a:ea typeface="+mn-ea"/>
                <a:cs typeface="Arial"/>
              </a:rPr>
              <a:t>CMOS Compatible operation</a:t>
            </a:r>
          </a:p>
          <a:p>
            <a:pPr marL="171450" indent="-171450">
              <a:buFont typeface="Arial" charset="0"/>
              <a:buChar char="•"/>
            </a:pPr>
            <a:endParaRPr lang="en-US" sz="1200" b="0" i="0" u="none" strike="noStrike" kern="1200" baseline="0" dirty="0" smtClean="0">
              <a:solidFill>
                <a:schemeClr val="tx1"/>
              </a:solidFill>
              <a:latin typeface="Arial"/>
              <a:ea typeface="+mn-ea"/>
              <a:cs typeface="Arial"/>
            </a:endParaRPr>
          </a:p>
          <a:p>
            <a:pPr marL="171450" indent="-171450">
              <a:buFont typeface="Arial" charset="0"/>
              <a:buChar char="•"/>
            </a:pPr>
            <a:endParaRPr lang="en-US" sz="1200" b="0" i="0" u="none" strike="noStrike" kern="1200" baseline="0" dirty="0" smtClean="0">
              <a:solidFill>
                <a:schemeClr val="tx1"/>
              </a:solidFill>
              <a:latin typeface="Arial"/>
              <a:ea typeface="+mn-ea"/>
              <a:cs typeface="Arial"/>
            </a:endParaRPr>
          </a:p>
          <a:p>
            <a:pPr marL="171450" indent="-171450">
              <a:buFont typeface="Arial" charset="0"/>
              <a:buChar char="•"/>
            </a:pPr>
            <a:r>
              <a:rPr lang="en-US" sz="1200" b="0" i="0" u="none" strike="noStrike" kern="1200" baseline="0" dirty="0" smtClean="0">
                <a:solidFill>
                  <a:schemeClr val="tx1"/>
                </a:solidFill>
                <a:latin typeface="Arial"/>
                <a:ea typeface="+mn-ea"/>
                <a:cs typeface="Arial"/>
              </a:rPr>
              <a:t>Clearance Info:</a:t>
            </a:r>
          </a:p>
          <a:p>
            <a:r>
              <a:rPr lang="en-US" sz="1200" b="0" i="0" u="none" strike="noStrike" kern="1200" baseline="0" dirty="0" smtClean="0">
                <a:solidFill>
                  <a:schemeClr val="tx1"/>
                </a:solidFill>
                <a:latin typeface="Arial"/>
                <a:ea typeface="+mn-ea"/>
                <a:cs typeface="Arial"/>
              </a:rPr>
              <a:t>Previously released material for IEDM abstract submission Parrot Group Code 115230</a:t>
            </a:r>
          </a:p>
          <a:p>
            <a:r>
              <a:rPr lang="en-US" sz="1200" b="0" i="0" u="none" strike="noStrike" kern="1200" baseline="0" dirty="0" smtClean="0">
                <a:solidFill>
                  <a:schemeClr val="tx1"/>
                </a:solidFill>
                <a:latin typeface="Arial"/>
                <a:ea typeface="+mn-ea"/>
                <a:cs typeface="Arial"/>
              </a:rPr>
              <a:t>The Digital CCD Advanced Devices Lincoln Line Program (2237-10) supported the development of detectors. </a:t>
            </a:r>
          </a:p>
          <a:p>
            <a:endParaRPr lang="en-US" sz="1200" b="0" i="0" u="none" strike="noStrike" kern="1200" baseline="0" dirty="0" smtClean="0">
              <a:solidFill>
                <a:schemeClr val="tx1"/>
              </a:solidFill>
              <a:latin typeface="Arial"/>
              <a:ea typeface="+mn-ea"/>
              <a:cs typeface="Arial"/>
            </a:endParaRPr>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20</a:t>
            </a:fld>
            <a:endParaRPr lang="en-US" altLang="en-US"/>
          </a:p>
        </p:txBody>
      </p:sp>
    </p:spTree>
    <p:extLst>
      <p:ext uri="{BB962C8B-B14F-4D97-AF65-F5344CB8AC3E}">
        <p14:creationId xmlns:p14="http://schemas.microsoft.com/office/powerpoint/2010/main" val="2740974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200eV</a:t>
            </a:r>
            <a:r>
              <a:rPr lang="en-US" baseline="0" dirty="0" smtClean="0"/>
              <a:t> soft X-rays have an absorption depth of 63nm in silicon</a:t>
            </a:r>
          </a:p>
          <a:p>
            <a:endParaRPr lang="en-US" baseline="0" dirty="0" smtClean="0"/>
          </a:p>
          <a:p>
            <a:r>
              <a:rPr lang="en-US" dirty="0" smtClean="0"/>
              <a:t>Clearance</a:t>
            </a:r>
            <a:r>
              <a:rPr lang="en-US" baseline="0" dirty="0" smtClean="0"/>
              <a:t> Info :</a:t>
            </a:r>
          </a:p>
          <a:p>
            <a:r>
              <a:rPr lang="en-US" dirty="0" smtClean="0"/>
              <a:t>Data from MKI and paper below</a:t>
            </a:r>
            <a:r>
              <a:rPr lang="en-US" baseline="0" dirty="0" smtClean="0"/>
              <a:t> </a:t>
            </a:r>
            <a:r>
              <a:rPr lang="en-US" dirty="0" smtClean="0"/>
              <a:t>*Not Lincoln Data*</a:t>
            </a:r>
          </a:p>
          <a:p>
            <a:r>
              <a:rPr lang="en-US" dirty="0" smtClean="0"/>
              <a:t>Branden Allen, Jonathan </a:t>
            </a:r>
            <a:r>
              <a:rPr lang="en-US" dirty="0" err="1" smtClean="0"/>
              <a:t>Grindlay</a:t>
            </a:r>
            <a:r>
              <a:rPr lang="en-US" dirty="0" smtClean="0"/>
              <a:t>, </a:t>
            </a:r>
            <a:r>
              <a:rPr lang="en-US" dirty="0" err="1" smtClean="0"/>
              <a:t>Jaesub</a:t>
            </a:r>
            <a:r>
              <a:rPr lang="en-US" dirty="0" smtClean="0"/>
              <a:t> Hong, Richard P. </a:t>
            </a:r>
            <a:r>
              <a:rPr lang="en-US" dirty="0" err="1" smtClean="0"/>
              <a:t>Binzel</a:t>
            </a:r>
            <a:r>
              <a:rPr lang="en-US" dirty="0" smtClean="0"/>
              <a:t>, Rebecca Masterson, </a:t>
            </a:r>
            <a:r>
              <a:rPr lang="en-US" dirty="0" err="1" smtClean="0"/>
              <a:t>Niraj</a:t>
            </a:r>
            <a:r>
              <a:rPr lang="en-US" dirty="0" smtClean="0"/>
              <a:t> K. </a:t>
            </a:r>
            <a:r>
              <a:rPr lang="en-US" dirty="0" err="1" smtClean="0"/>
              <a:t>Inamdar</a:t>
            </a:r>
            <a:r>
              <a:rPr lang="en-US" dirty="0" smtClean="0"/>
              <a:t>, Mark </a:t>
            </a:r>
            <a:r>
              <a:rPr lang="en-US" dirty="0" err="1" smtClean="0"/>
              <a:t>Chodas</a:t>
            </a:r>
            <a:r>
              <a:rPr lang="en-US" dirty="0" smtClean="0"/>
              <a:t>, Matthew W. Smith, Marshall W. </a:t>
            </a:r>
            <a:r>
              <a:rPr lang="en-US" dirty="0" err="1" smtClean="0"/>
              <a:t>Bautz</a:t>
            </a:r>
            <a:r>
              <a:rPr lang="en-US" dirty="0" smtClean="0"/>
              <a:t>, Steven E. </a:t>
            </a:r>
            <a:r>
              <a:rPr lang="en-US" dirty="0" err="1" smtClean="0"/>
              <a:t>Kissel</a:t>
            </a:r>
            <a:r>
              <a:rPr lang="en-US" dirty="0" smtClean="0"/>
              <a:t>, Joel </a:t>
            </a:r>
            <a:r>
              <a:rPr lang="en-US" dirty="0" err="1" smtClean="0"/>
              <a:t>Villasenor</a:t>
            </a:r>
            <a:r>
              <a:rPr lang="en-US" dirty="0" smtClean="0"/>
              <a:t>, </a:t>
            </a:r>
            <a:r>
              <a:rPr lang="en-US" dirty="0" err="1" smtClean="0"/>
              <a:t>Miruna</a:t>
            </a:r>
            <a:r>
              <a:rPr lang="en-US" dirty="0" smtClean="0"/>
              <a:t> </a:t>
            </a:r>
            <a:r>
              <a:rPr lang="en-US" dirty="0" err="1" smtClean="0"/>
              <a:t>Oprescu</a:t>
            </a:r>
            <a:r>
              <a:rPr lang="en-US" dirty="0" smtClean="0"/>
              <a:t>, Nicholas </a:t>
            </a:r>
            <a:r>
              <a:rPr lang="en-US" dirty="0" err="1" smtClean="0"/>
              <a:t>Induni</a:t>
            </a:r>
            <a:r>
              <a:rPr lang="en-US" dirty="0" smtClean="0"/>
              <a:t>, "The </a:t>
            </a:r>
            <a:r>
              <a:rPr lang="en-US" dirty="0" err="1" smtClean="0"/>
              <a:t>REgolith</a:t>
            </a:r>
            <a:r>
              <a:rPr lang="en-US" dirty="0" smtClean="0"/>
              <a:t> X-Ray Imaging Spectrometer (REXIS) for OSIRIS-</a:t>
            </a:r>
            <a:r>
              <a:rPr lang="en-US" dirty="0" err="1" smtClean="0"/>
              <a:t>REx</a:t>
            </a:r>
            <a:r>
              <a:rPr lang="en-US" dirty="0" smtClean="0"/>
              <a:t>: identifying regional elemental enrichment on asteroids", Proc. SPIE 8840, Optical Modeling and Performance Predictions VI, 88400M (27 September 2013); </a:t>
            </a:r>
            <a:r>
              <a:rPr lang="en-US" dirty="0" err="1" smtClean="0"/>
              <a:t>doi</a:t>
            </a:r>
            <a:r>
              <a:rPr lang="en-US" dirty="0" smtClean="0"/>
              <a:t>: 10.1117/12.2041715; http://</a:t>
            </a:r>
            <a:r>
              <a:rPr lang="en-US" dirty="0" err="1" smtClean="0"/>
              <a:t>dx.doi.org</a:t>
            </a:r>
            <a:r>
              <a:rPr lang="en-US" dirty="0" smtClean="0"/>
              <a:t>/10.1117/12.2041715 </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21</a:t>
            </a:fld>
            <a:endParaRPr lang="en-US" altLang="en-US"/>
          </a:p>
        </p:txBody>
      </p:sp>
    </p:spTree>
    <p:extLst>
      <p:ext uri="{BB962C8B-B14F-4D97-AF65-F5344CB8AC3E}">
        <p14:creationId xmlns:p14="http://schemas.microsoft.com/office/powerpoint/2010/main" val="153555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Some of the most demanding detector requirements come from direct detection X-Ray astrophysics missions</a:t>
            </a:r>
          </a:p>
          <a:p>
            <a:r>
              <a:rPr lang="en-US" baseline="0" dirty="0" smtClean="0"/>
              <a:t>Similar drivers for wider field of view from Science priorities and from advances in X-ray optics and mirrors</a:t>
            </a:r>
          </a:p>
          <a:p>
            <a:endParaRPr lang="en-US" baseline="0" dirty="0" smtClean="0"/>
          </a:p>
          <a:p>
            <a:r>
              <a:rPr lang="en-US" baseline="0" dirty="0" smtClean="0"/>
              <a:t>Lincoln developed the detectors for the Chandra, </a:t>
            </a:r>
            <a:r>
              <a:rPr lang="en-US" baseline="0" dirty="0" err="1" smtClean="0"/>
              <a:t>Suzaku</a:t>
            </a:r>
            <a:r>
              <a:rPr lang="en-US" baseline="0" dirty="0" smtClean="0"/>
              <a:t> missions and the REXIS instrument on the OSIRIS-Rex mission.</a:t>
            </a:r>
          </a:p>
          <a:p>
            <a:r>
              <a:rPr lang="en-US" baseline="0" dirty="0" smtClean="0"/>
              <a:t>Advancements in x-ray optics and lightweight mirror technology lay new demands for </a:t>
            </a:r>
          </a:p>
          <a:p>
            <a:r>
              <a:rPr lang="en-US" baseline="0" dirty="0" smtClean="0"/>
              <a:t>The Science and Technology Definition teams for the 2020 Decadal Survey are outlining needs for future missions (</a:t>
            </a:r>
            <a:r>
              <a:rPr lang="en-US" baseline="0" dirty="0" err="1" smtClean="0"/>
              <a:t>HabEx</a:t>
            </a:r>
            <a:r>
              <a:rPr lang="en-US" baseline="0" dirty="0" smtClean="0"/>
              <a:t> and LUVOIR)</a:t>
            </a:r>
            <a:endParaRPr lang="en-US" dirty="0" smtClean="0"/>
          </a:p>
          <a:p>
            <a:endParaRPr lang="en-US" dirty="0" smtClean="0"/>
          </a:p>
          <a:p>
            <a:r>
              <a:rPr lang="en-US" dirty="0" smtClean="0"/>
              <a:t>Clearance Info: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Satellite images in this slides are from Keck Observatory, JPL (2008), and NASA ISS007-E-10807 (2003)</a:t>
            </a:r>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a:t>
            </a:fld>
            <a:endParaRPr lang="en-US" altLang="en-US"/>
          </a:p>
        </p:txBody>
      </p:sp>
    </p:spTree>
    <p:extLst>
      <p:ext uri="{BB962C8B-B14F-4D97-AF65-F5344CB8AC3E}">
        <p14:creationId xmlns:p14="http://schemas.microsoft.com/office/powerpoint/2010/main" val="75491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previously released in ATNS 2016 (Parrot </a:t>
            </a:r>
            <a:r>
              <a:rPr lang="en-US" baseline="0" dirty="0" smtClean="0"/>
              <a:t> Group Code </a:t>
            </a:r>
            <a:r>
              <a:rPr lang="en-US" dirty="0" smtClean="0"/>
              <a:t>404996) slide 6</a:t>
            </a:r>
          </a:p>
          <a:p>
            <a:r>
              <a:rPr lang="en-US" dirty="0" smtClean="0"/>
              <a:t>It has been redrawn</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a:t>
            </a:fld>
            <a:endParaRPr lang="en-US" altLang="en-US"/>
          </a:p>
        </p:txBody>
      </p:sp>
    </p:spTree>
    <p:extLst>
      <p:ext uri="{BB962C8B-B14F-4D97-AF65-F5344CB8AC3E}">
        <p14:creationId xmlns:p14="http://schemas.microsoft.com/office/powerpoint/2010/main" val="21395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a:t>
            </a:r>
            <a:r>
              <a:rPr lang="en-US" baseline="0" dirty="0" smtClean="0"/>
              <a:t> of Lincoln’s Microelectronics Laboratory</a:t>
            </a:r>
          </a:p>
          <a:p>
            <a:r>
              <a:rPr lang="en-US" baseline="0" dirty="0" smtClean="0"/>
              <a:t>All images have been previously released</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a:t>
            </a:fld>
            <a:endParaRPr lang="en-US" altLang="en-US"/>
          </a:p>
        </p:txBody>
      </p:sp>
    </p:spTree>
    <p:extLst>
      <p:ext uri="{BB962C8B-B14F-4D97-AF65-F5344CB8AC3E}">
        <p14:creationId xmlns:p14="http://schemas.microsoft.com/office/powerpoint/2010/main" val="119746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TESS is based on the transit technique for finding exoplanets. This is a simple technique for observing the dip in starlight when</a:t>
            </a:r>
            <a:r>
              <a:rPr lang="en-US" baseline="0" dirty="0" smtClean="0"/>
              <a:t> our line of sight lines up with a planets orbit</a:t>
            </a:r>
            <a:endParaRPr lang="en-US" dirty="0" smtClean="0"/>
          </a:p>
          <a:p>
            <a:pPr marL="171450" indent="-171450">
              <a:buFont typeface="Arial" charset="0"/>
              <a:buChar char="•"/>
            </a:pPr>
            <a:r>
              <a:rPr lang="en-US" dirty="0" smtClean="0"/>
              <a:t>The primary objective of TESS is to discover hundreds</a:t>
            </a:r>
            <a:r>
              <a:rPr lang="en-US" baseline="0" dirty="0" smtClean="0"/>
              <a:t> of transiting planets smaller than Neptune with host stars bright enough for follow on spectroscopy to measure planetary masses and atmospheric compositions</a:t>
            </a:r>
          </a:p>
          <a:p>
            <a:pPr marL="171450" indent="-171450">
              <a:buFont typeface="Arial" charset="0"/>
              <a:buChar char="•"/>
            </a:pPr>
            <a:r>
              <a:rPr lang="en-US" baseline="0" dirty="0" smtClean="0"/>
              <a:t>Red stars, or M-dwarfs, are the most common in our solar neighborhood. About ¾ of the stars in our neighborhood are M-dwarfs.</a:t>
            </a:r>
          </a:p>
          <a:p>
            <a:pPr marL="171450" indent="-171450">
              <a:buFont typeface="Arial" charset="0"/>
              <a:buChar char="•"/>
            </a:pPr>
            <a:r>
              <a:rPr lang="en-US" baseline="0" dirty="0" smtClean="0"/>
              <a:t>The All Sky Observations are conducted by four cameras on the satellite. This covers a solid angle that’s 400x bigger than Kepler’s. The target stars are also 10x closer than Kepler’s, which means they are 100x brighter, and thus easier for follow up</a:t>
            </a:r>
            <a:endParaRPr lang="en-US" dirty="0" smtClean="0"/>
          </a:p>
          <a:p>
            <a:endParaRPr lang="en-US" dirty="0" smtClean="0"/>
          </a:p>
          <a:p>
            <a:r>
              <a:rPr lang="en-US" dirty="0" smtClean="0"/>
              <a:t>Clearance Info:</a:t>
            </a:r>
          </a:p>
          <a:p>
            <a:r>
              <a:rPr lang="en-US" dirty="0" smtClean="0"/>
              <a:t>Slide presented by George Ricker, TESS PI, at Precision</a:t>
            </a:r>
            <a:r>
              <a:rPr lang="en-US" baseline="0" dirty="0" smtClean="0"/>
              <a:t> Astronomy with CCDs, December 2016 Conference</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a:t>
            </a:fld>
            <a:endParaRPr lang="en-US" altLang="en-US"/>
          </a:p>
        </p:txBody>
      </p:sp>
    </p:spTree>
    <p:extLst>
      <p:ext uri="{BB962C8B-B14F-4D97-AF65-F5344CB8AC3E}">
        <p14:creationId xmlns:p14="http://schemas.microsoft.com/office/powerpoint/2010/main" val="2689239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The left diagram shows the orientation of the camera fields of view</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TESS operates in a step and stare mode, with 4 cameras spanning from ecliptic latitude to the poles covering a 24deg x 96deg segment</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Every 27 days TESS moves to a new field. After 13 steps completing the first year and covering the northern hemisphere, the satellite flips and steps through southern hemisphere in the second year.</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The diagram on the right shows the days of observation from the overlapping of fields after a 2 year survey.</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 At the poles, the sectors overlap for sensitivity to smaller and longer period planets in JWST continuous viewing zone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The </a:t>
            </a:r>
            <a:r>
              <a:rPr lang="en-US" baseline="0" dirty="0" err="1" smtClean="0"/>
              <a:t>youtube</a:t>
            </a:r>
            <a:r>
              <a:rPr lang="en-US" baseline="0" dirty="0" smtClean="0"/>
              <a:t> video gives more detail about the mission</a:t>
            </a:r>
            <a:endParaRPr lang="en-US" dirty="0" smtClean="0"/>
          </a:p>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Clearance Info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Slides presented by George Ricker, TESS PI, at Precision</a:t>
            </a:r>
            <a:r>
              <a:rPr lang="en-US" baseline="0" dirty="0" smtClean="0"/>
              <a:t> Astronomy with CCDs, December 2016 Conference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7</a:t>
            </a:fld>
            <a:endParaRPr lang="en-US" altLang="en-US"/>
          </a:p>
        </p:txBody>
      </p:sp>
    </p:spTree>
    <p:extLst>
      <p:ext uri="{BB962C8B-B14F-4D97-AF65-F5344CB8AC3E}">
        <p14:creationId xmlns:p14="http://schemas.microsoft.com/office/powerpoint/2010/main" val="1823010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Camera description</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Each</a:t>
            </a:r>
            <a:r>
              <a:rPr lang="en-US" baseline="0" dirty="0" smtClean="0"/>
              <a:t> of the four cameras has a 105mm open aperture design with 7 optical elements</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All four cover a 2304 deg^2 Field of View</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There are four identical lenses with a f/1.4 custom design</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Each lens forms a 24x24deg </a:t>
            </a:r>
            <a:r>
              <a:rPr lang="en-US" baseline="0" dirty="0" err="1" smtClean="0"/>
              <a:t>unvignetted</a:t>
            </a:r>
            <a:r>
              <a:rPr lang="en-US" baseline="0" dirty="0" smtClean="0"/>
              <a:t> image on 4 CCDs. At nominal focus, the 50% </a:t>
            </a:r>
            <a:r>
              <a:rPr lang="en-US" baseline="0" dirty="0" err="1" smtClean="0"/>
              <a:t>ensquared</a:t>
            </a:r>
            <a:r>
              <a:rPr lang="en-US" baseline="0" dirty="0" smtClean="0"/>
              <a:t> energy half width is 15 micron, and 90% within 4x4 pixels.</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Each lens has a lens hood to reduce the effect scattered light from the Earth and the Moon</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Each camera has 4 CCDs (16 </a:t>
            </a:r>
            <a:r>
              <a:rPr lang="en-US" baseline="0" dirty="0" err="1" smtClean="0"/>
              <a:t>Mpix</a:t>
            </a:r>
            <a:r>
              <a:rPr lang="en-US" baseline="0" dirty="0" smtClean="0"/>
              <a:t> + frame store) and electronics in 3 boards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Clearance Info: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Diagrams</a:t>
            </a:r>
            <a:r>
              <a:rPr lang="en-US" baseline="0" dirty="0" smtClean="0"/>
              <a:t> on this chart previously presented by </a:t>
            </a:r>
            <a:r>
              <a:rPr lang="en-US" dirty="0" smtClean="0"/>
              <a:t>George Ricker, TESS PI, at Precision</a:t>
            </a:r>
            <a:r>
              <a:rPr lang="en-US" baseline="0" dirty="0" smtClean="0"/>
              <a:t> Astronomy with CCDs, December 2016 Conference – slide 21 (left) and slide 24 (right)</a:t>
            </a:r>
            <a:endParaRPr lang="en-US" dirty="0" smtClean="0"/>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8</a:t>
            </a:fld>
            <a:endParaRPr lang="en-US" altLang="en-US"/>
          </a:p>
        </p:txBody>
      </p:sp>
    </p:spTree>
    <p:extLst>
      <p:ext uri="{BB962C8B-B14F-4D97-AF65-F5344CB8AC3E}">
        <p14:creationId xmlns:p14="http://schemas.microsoft.com/office/powerpoint/2010/main" val="362208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In words, here are the high</a:t>
            </a:r>
            <a:r>
              <a:rPr lang="en-US" baseline="0" dirty="0" smtClean="0"/>
              <a:t> level detector requirements and comparison to Kepler</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A bandpass filter on L2 sets the CCD response to 600nm – 1000nm (Si cutoff, bandpass limit). 400-nm width for practical optical design</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Silicon CCDs have excellent linearity and dynamic range for bright objects and a long space flight heritage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a:p>
            <a:r>
              <a:rPr lang="en-US" dirty="0" smtClean="0"/>
              <a:t>The</a:t>
            </a:r>
            <a:r>
              <a:rPr lang="en-US" baseline="0" dirty="0" smtClean="0"/>
              <a:t> TESS Instrument effective area is ~ 60cm^2 (check this)</a:t>
            </a:r>
          </a:p>
          <a:p>
            <a:r>
              <a:rPr lang="en-US" baseline="0" dirty="0" smtClean="0"/>
              <a:t>This includes the throughput of optical elements, AR coatings on all elements</a:t>
            </a:r>
          </a:p>
          <a:p>
            <a:endParaRPr lang="en-US" baseline="0" dirty="0" smtClean="0"/>
          </a:p>
          <a:p>
            <a:r>
              <a:rPr lang="en-US" baseline="0" dirty="0" smtClean="0"/>
              <a:t>Clearance Info: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Plots</a:t>
            </a:r>
            <a:r>
              <a:rPr lang="en-US" baseline="0" dirty="0" smtClean="0"/>
              <a:t> on this chart previously presented by </a:t>
            </a:r>
            <a:r>
              <a:rPr lang="en-US" dirty="0" smtClean="0"/>
              <a:t>George Ricker, TESS PI, at Precision</a:t>
            </a:r>
            <a:r>
              <a:rPr lang="en-US" baseline="0" dirty="0" smtClean="0"/>
              <a:t> Astronomy with CCDs, December 2016 Conference – slide 11 (top) and slide 44 (bottom)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QE data measured by MIT campus and published </a:t>
            </a:r>
            <a:r>
              <a:rPr lang="en-US" dirty="0" smtClean="0"/>
              <a:t>A. Krishnamurthy, J. Villasenor, S. </a:t>
            </a:r>
            <a:r>
              <a:rPr lang="en-US" dirty="0" err="1" smtClean="0"/>
              <a:t>Kissel</a:t>
            </a:r>
            <a:r>
              <a:rPr lang="en-US" dirty="0" smtClean="0"/>
              <a:t> et al., "An optical test bench for the precision characterization of absolute quantum efficiency for the TESS CCD detectors", Journal of Instrumentation 12(05), pg. C05013, (2017); doi:10.1088/1748-0221/12/05/C05013</a:t>
            </a:r>
          </a:p>
          <a:p>
            <a:endParaRPr lang="en-US" dirty="0" smtClean="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9</a:t>
            </a:fld>
            <a:endParaRPr lang="en-US" altLang="en-US"/>
          </a:p>
        </p:txBody>
      </p:sp>
    </p:spTree>
    <p:extLst>
      <p:ext uri="{BB962C8B-B14F-4D97-AF65-F5344CB8AC3E}">
        <p14:creationId xmlns:p14="http://schemas.microsoft.com/office/powerpoint/2010/main" val="328949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1109183" y="1389888"/>
            <a:ext cx="9970459" cy="1298448"/>
          </a:xfrm>
        </p:spPr>
        <p:txBody>
          <a:bodyPr anchor="b" anchorCtr="0"/>
          <a:lstStyle>
            <a:lvl1pPr>
              <a:lnSpc>
                <a:spcPct val="100000"/>
              </a:lnSpc>
              <a:spcAft>
                <a:spcPts val="600"/>
              </a:spcAft>
              <a:defRPr sz="3600"/>
            </a:lvl1pPr>
          </a:lstStyle>
          <a:p>
            <a:r>
              <a:rPr lang="en-US" altLang="en-US" smtClean="0"/>
              <a:t>Click to edit Master title style</a:t>
            </a:r>
            <a:endParaRPr lang="en-US" altLang="en-US" dirty="0"/>
          </a:p>
        </p:txBody>
      </p:sp>
      <p:sp>
        <p:nvSpPr>
          <p:cNvPr id="6202" name="Rectangle 1082"/>
          <p:cNvSpPr>
            <a:spLocks noGrp="1" noChangeArrowheads="1"/>
          </p:cNvSpPr>
          <p:nvPr>
            <p:ph type="subTitle" sz="quarter" idx="1"/>
          </p:nvPr>
        </p:nvSpPr>
        <p:spPr>
          <a:xfrm>
            <a:off x="1109183" y="3008376"/>
            <a:ext cx="9970459" cy="1792224"/>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smtClean="0"/>
              <a:t>Click to edit Master subtitle style</a:t>
            </a:r>
            <a:endParaRPr lang="en-US" altLang="en-US" dirty="0"/>
          </a:p>
        </p:txBody>
      </p:sp>
      <p:sp>
        <p:nvSpPr>
          <p:cNvPr id="9" name="Freeform 8"/>
          <p:cNvSpPr>
            <a:spLocks/>
          </p:cNvSpPr>
          <p:nvPr userDrawn="1"/>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 name="Freeform 8"/>
          <p:cNvSpPr>
            <a:spLocks/>
          </p:cNvSpPr>
          <p:nvPr userDrawn="1"/>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1791758" y="1700784"/>
            <a:ext cx="8605310"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smtClean="0"/>
              <a:t>Click icon to add chart</a:t>
            </a:r>
            <a:endParaRPr lang="en-US" dirty="0"/>
          </a:p>
        </p:txBody>
      </p:sp>
      <p:sp>
        <p:nvSpPr>
          <p:cNvPr id="5" name="Text Placeholder 4"/>
          <p:cNvSpPr>
            <a:spLocks noGrp="1"/>
          </p:cNvSpPr>
          <p:nvPr>
            <p:ph type="body" sz="quarter" idx="11"/>
          </p:nvPr>
        </p:nvSpPr>
        <p:spPr>
          <a:xfrm>
            <a:off x="1791758" y="1252728"/>
            <a:ext cx="8605310"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1791758" y="5705856"/>
            <a:ext cx="8605310"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00709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78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4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5449" y="146304"/>
            <a:ext cx="9677927" cy="466344"/>
          </a:xfrm>
        </p:spPr>
        <p:txBody>
          <a:bodyPr/>
          <a:lstStyle/>
          <a:p>
            <a:r>
              <a:rPr lang="en-US" smtClean="0"/>
              <a:t>Click to edit Master title style</a:t>
            </a:r>
            <a:endParaRPr lang="en-US"/>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1255449" y="594360"/>
            <a:ext cx="9677927"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smtClean="0"/>
              <a:t>Click to add Subtitle</a:t>
            </a:r>
          </a:p>
        </p:txBody>
      </p:sp>
    </p:spTree>
    <p:extLst>
      <p:ext uri="{BB962C8B-B14F-4D97-AF65-F5344CB8AC3E}">
        <p14:creationId xmlns:p14="http://schemas.microsoft.com/office/powerpoint/2010/main" val="241134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33819" y="1682496"/>
            <a:ext cx="10921187" cy="4443984"/>
          </a:xfrm>
          <a:prstGeom prst="rect">
            <a:avLst/>
          </a:prstGeom>
        </p:spPr>
        <p:txBody>
          <a:bodyPr anchor="t" anchorCtr="1"/>
          <a:lstStyle>
            <a:lvl1pPr marL="237744" indent="-237744">
              <a:lnSpc>
                <a:spcPct val="90000"/>
              </a:lnSpc>
              <a:spcBef>
                <a:spcPts val="1500"/>
              </a:spcBef>
              <a:buSzPct val="100000"/>
              <a:buFont typeface="Arial"/>
              <a:buChar char="•"/>
              <a:defRPr/>
            </a:lvl1pPr>
            <a:lvl2pPr marL="539496" indent="-256032">
              <a:lnSpc>
                <a:spcPct val="90000"/>
              </a:lnSpc>
              <a:spcBef>
                <a:spcPts val="1500"/>
              </a:spcBef>
              <a:defRPr/>
            </a:lvl2pPr>
            <a:lvl3pPr marL="758952" indent="-182880">
              <a:lnSpc>
                <a:spcPct val="90000"/>
              </a:lnSpc>
              <a:spcBef>
                <a:spcPts val="1500"/>
              </a:spcBef>
              <a:buSzPct val="90000"/>
              <a:buFont typeface="Wingdings" charset="2"/>
              <a:buChar char="§"/>
              <a:defRPr/>
            </a:lvl3pPr>
            <a:lvl4pPr marL="1033272" indent="0">
              <a:lnSpc>
                <a:spcPct val="90000"/>
              </a:lnSpc>
              <a:spcBef>
                <a:spcPts val="1500"/>
              </a:spcBef>
              <a:buFontTx/>
              <a:buNone/>
              <a:defRPr/>
            </a:lvl4pPr>
            <a:lvl5pPr marL="1261872" indent="0">
              <a:lnSpc>
                <a:spcPct val="90000"/>
              </a:lnSpc>
              <a:spcBef>
                <a:spcPts val="15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134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hasCustomPrompt="1"/>
          </p:nvPr>
        </p:nvSpPr>
        <p:spPr>
          <a:xfrm>
            <a:off x="2108667" y="1764792"/>
            <a:ext cx="7959303"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smtClean="0"/>
              <a:t>Click icon to add picture</a:t>
            </a:r>
            <a:endParaRPr lang="en-US" dirty="0"/>
          </a:p>
        </p:txBody>
      </p:sp>
      <p:sp>
        <p:nvSpPr>
          <p:cNvPr id="5" name="Text Placeholder 4"/>
          <p:cNvSpPr>
            <a:spLocks noGrp="1"/>
          </p:cNvSpPr>
          <p:nvPr>
            <p:ph type="body" sz="quarter" idx="11"/>
          </p:nvPr>
        </p:nvSpPr>
        <p:spPr>
          <a:xfrm>
            <a:off x="2108667" y="1316736"/>
            <a:ext cx="7959303"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2108667" y="5605272"/>
            <a:ext cx="7959303"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49790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Media Placeholder 3"/>
          <p:cNvSpPr>
            <a:spLocks noGrp="1"/>
          </p:cNvSpPr>
          <p:nvPr>
            <p:ph type="media" sz="quarter" idx="10"/>
          </p:nvPr>
        </p:nvSpPr>
        <p:spPr>
          <a:xfrm>
            <a:off x="2315877" y="1828800"/>
            <a:ext cx="7581449"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smtClean="0"/>
              <a:t>Click icon to add media</a:t>
            </a:r>
            <a:endParaRPr lang="en-US" dirty="0"/>
          </a:p>
        </p:txBody>
      </p:sp>
      <p:sp>
        <p:nvSpPr>
          <p:cNvPr id="5" name="Text Placeholder 4"/>
          <p:cNvSpPr>
            <a:spLocks noGrp="1"/>
          </p:cNvSpPr>
          <p:nvPr>
            <p:ph type="body" sz="quarter" idx="11"/>
          </p:nvPr>
        </p:nvSpPr>
        <p:spPr>
          <a:xfrm>
            <a:off x="2315877" y="1371600"/>
            <a:ext cx="7581449"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2315877" y="5230368"/>
            <a:ext cx="7581449"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338039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255449" y="100584"/>
            <a:ext cx="9677927"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smtClean="0"/>
              <a:t>Click to edit Master title style</a:t>
            </a:r>
            <a:endParaRPr lang="en-US" altLang="en-US" dirty="0"/>
          </a:p>
        </p:txBody>
      </p:sp>
      <p:sp>
        <p:nvSpPr>
          <p:cNvPr id="1032" name="Freeform 8"/>
          <p:cNvSpPr>
            <a:spLocks/>
          </p:cNvSpPr>
          <p:nvPr/>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48" name="Rectangle 24"/>
          <p:cNvSpPr>
            <a:spLocks noChangeArrowheads="1"/>
          </p:cNvSpPr>
          <p:nvPr/>
        </p:nvSpPr>
        <p:spPr bwMode="auto">
          <a:xfrm>
            <a:off x="426609" y="6455664"/>
            <a:ext cx="1450470"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b="0" i="0" dirty="0" smtClean="0"/>
              <a:t>SDW 2017</a:t>
            </a:r>
            <a:r>
              <a:rPr lang="en-US" altLang="en-US" sz="700" b="0" i="0" baseline="0" dirty="0" smtClean="0"/>
              <a:t>- </a:t>
            </a:r>
            <a:fld id="{321F32AB-3DDB-C54A-A434-42EC1FB733CD}" type="slidenum">
              <a:rPr lang="en-US" altLang="en-US" sz="700" b="0" i="0" smtClean="0"/>
              <a:pPr marL="0" marR="0" indent="0" algn="l" defTabSz="914400" rtl="0" eaLnBrk="0" fontAlgn="base" latinLnBrk="0" hangingPunct="0">
                <a:lnSpc>
                  <a:spcPct val="100000"/>
                </a:lnSpc>
                <a:spcBef>
                  <a:spcPct val="0"/>
                </a:spcBef>
                <a:spcAft>
                  <a:spcPct val="0"/>
                </a:spcAft>
                <a:buClrTx/>
                <a:buSzTx/>
                <a:buFontTx/>
                <a:buNone/>
                <a:tabLst/>
                <a:defRPr/>
              </a:pPr>
              <a:t>‹#›</a:t>
            </a:fld>
            <a:endParaRPr lang="en-US" altLang="en-US" sz="700" b="0" i="0" baseline="0" dirty="0" smtClean="0"/>
          </a:p>
          <a:p>
            <a:pPr algn="l">
              <a:lnSpc>
                <a:spcPct val="100000"/>
              </a:lnSpc>
            </a:pPr>
            <a:r>
              <a:rPr lang="en-US" altLang="en-US" sz="700" b="0" i="0" baseline="0" dirty="0" smtClean="0"/>
              <a:t>VS 09/2017</a:t>
            </a:r>
          </a:p>
        </p:txBody>
      </p:sp>
      <p:sp>
        <p:nvSpPr>
          <p:cNvPr id="11" name="Freeform 8"/>
          <p:cNvSpPr>
            <a:spLocks/>
          </p:cNvSpPr>
          <p:nvPr/>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8" name="Picture 7" descr="LL_Logo_alone_blu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84632" y="246888"/>
            <a:ext cx="548658" cy="531101"/>
          </a:xfrm>
          <a:prstGeom prst="rect">
            <a:avLst/>
          </a:prstGeom>
        </p:spPr>
      </p:pic>
      <p:pic>
        <p:nvPicPr>
          <p:cNvPr id="9" name="Picture 8" descr="LL_Logo_blue_nomark.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3496" y="6473952"/>
            <a:ext cx="2023269" cy="2300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62" r:id="rId5"/>
    <p:sldLayoutId id="2147483656" r:id="rId6"/>
    <p:sldLayoutId id="2147483658" r:id="rId7"/>
    <p:sldLayoutId id="2147483659" r:id="rId8"/>
    <p:sldLayoutId id="2147483660" r:id="rId9"/>
    <p:sldLayoutId id="2147483661" r:id="rId10"/>
  </p:sldLayoutIdLst>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4" Type="http://schemas.microsoft.com/office/2007/relationships/hdphoto" Target="../media/hdphoto6.wdp"/><Relationship Id="rId5" Type="http://schemas.openxmlformats.org/officeDocument/2006/relationships/image" Target="../media/image59.png"/><Relationship Id="rId6"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microsoft.com/office/2007/relationships/hdphoto" Target="../media/hdphoto8.wdp"/><Relationship Id="rId7" Type="http://schemas.openxmlformats.org/officeDocument/2006/relationships/image" Target="../media/image65.jpeg"/><Relationship Id="rId8"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9" Type="http://schemas.openxmlformats.org/officeDocument/2006/relationships/image" Target="../media/image13.jpeg"/><Relationship Id="rId20" Type="http://schemas.openxmlformats.org/officeDocument/2006/relationships/image" Target="../media/image23.jpeg"/><Relationship Id="rId21" Type="http://schemas.openxmlformats.org/officeDocument/2006/relationships/image" Target="../media/image24.jpeg"/><Relationship Id="rId22" Type="http://schemas.openxmlformats.org/officeDocument/2006/relationships/image" Target="../media/image25.jpeg"/><Relationship Id="rId23" Type="http://schemas.openxmlformats.org/officeDocument/2006/relationships/image" Target="../media/image26.png"/><Relationship Id="rId24" Type="http://schemas.microsoft.com/office/2007/relationships/hdphoto" Target="../media/hdphoto3.wdp"/><Relationship Id="rId25" Type="http://schemas.openxmlformats.org/officeDocument/2006/relationships/image" Target="../media/image27.png"/><Relationship Id="rId26" Type="http://schemas.openxmlformats.org/officeDocument/2006/relationships/image" Target="../media/image28.png"/><Relationship Id="rId10" Type="http://schemas.microsoft.com/office/2007/relationships/hdphoto" Target="../media/hdphoto2.wdp"/><Relationship Id="rId11" Type="http://schemas.openxmlformats.org/officeDocument/2006/relationships/image" Target="../media/image14.wmf"/><Relationship Id="rId12" Type="http://schemas.openxmlformats.org/officeDocument/2006/relationships/image" Target="../media/image15.png"/><Relationship Id="rId13" Type="http://schemas.openxmlformats.org/officeDocument/2006/relationships/image" Target="../media/image16.jpeg"/><Relationship Id="rId14" Type="http://schemas.openxmlformats.org/officeDocument/2006/relationships/image" Target="../media/image17.jpeg"/><Relationship Id="rId15" Type="http://schemas.openxmlformats.org/officeDocument/2006/relationships/image" Target="../media/image18.jpeg"/><Relationship Id="rId16" Type="http://schemas.openxmlformats.org/officeDocument/2006/relationships/image" Target="../media/image19.jpg"/><Relationship Id="rId17" Type="http://schemas.openxmlformats.org/officeDocument/2006/relationships/image" Target="../media/image20.tiff"/><Relationship Id="rId18" Type="http://schemas.openxmlformats.org/officeDocument/2006/relationships/image" Target="../media/image21.jpeg"/><Relationship Id="rId19"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jpeg"/><Relationship Id="rId4" Type="http://schemas.microsoft.com/office/2007/relationships/hdphoto" Target="../media/hdphoto1.wdp"/><Relationship Id="rId5" Type="http://schemas.openxmlformats.org/officeDocument/2006/relationships/image" Target="../media/image9.TIF"/><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jpeg"/></Relationships>
</file>

<file path=ppt/slides/_rels/slide5.xml.rels><?xml version="1.0" encoding="UTF-8" standalone="yes"?>
<Relationships xmlns="http://schemas.openxmlformats.org/package/2006/relationships"><Relationship Id="rId11" Type="http://schemas.openxmlformats.org/officeDocument/2006/relationships/image" Target="../media/image36.jpeg"/><Relationship Id="rId12"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microsoft.com/office/2007/relationships/hdphoto" Target="../media/hdphoto4.wdp"/><Relationship Id="rId10"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6043" y="5270153"/>
            <a:ext cx="6248400" cy="1066800"/>
            <a:chOff x="1219200" y="4800600"/>
            <a:chExt cx="6248400" cy="1066800"/>
          </a:xfrm>
        </p:grpSpPr>
        <p:pic>
          <p:nvPicPr>
            <p:cNvPr id="7" name="Picture 6" descr="LL_Logo_blu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38600" y="5257800"/>
              <a:ext cx="3429000" cy="345440"/>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219200" y="4800600"/>
              <a:ext cx="2664223" cy="1066800"/>
            </a:xfrm>
            <a:prstGeom prst="rect">
              <a:avLst/>
            </a:prstGeom>
          </p:spPr>
        </p:pic>
      </p:grpSp>
      <p:sp>
        <p:nvSpPr>
          <p:cNvPr id="2" name="Title 1"/>
          <p:cNvSpPr>
            <a:spLocks noGrp="1"/>
          </p:cNvSpPr>
          <p:nvPr>
            <p:ph type="ctrTitle"/>
          </p:nvPr>
        </p:nvSpPr>
        <p:spPr>
          <a:xfrm>
            <a:off x="305490" y="1578733"/>
            <a:ext cx="9289506" cy="1298448"/>
          </a:xfrm>
        </p:spPr>
        <p:txBody>
          <a:bodyPr/>
          <a:lstStyle/>
          <a:p>
            <a:r>
              <a:rPr lang="en-US" sz="3200" dirty="0" smtClean="0">
                <a:solidFill>
                  <a:srgbClr val="3308B5"/>
                </a:solidFill>
              </a:rPr>
              <a:t>Advances in Deep Depletion CCD Detectors for the </a:t>
            </a:r>
            <a:r>
              <a:rPr lang="en-US" sz="3200" u="sng" dirty="0" smtClean="0">
                <a:solidFill>
                  <a:srgbClr val="3308B5"/>
                </a:solidFill>
              </a:rPr>
              <a:t>T</a:t>
            </a:r>
            <a:r>
              <a:rPr lang="en-US" sz="3200" dirty="0" smtClean="0">
                <a:solidFill>
                  <a:srgbClr val="3308B5"/>
                </a:solidFill>
              </a:rPr>
              <a:t>ransiting </a:t>
            </a:r>
            <a:r>
              <a:rPr lang="en-US" sz="3200" u="sng" dirty="0" smtClean="0">
                <a:solidFill>
                  <a:srgbClr val="3308B5"/>
                </a:solidFill>
              </a:rPr>
              <a:t>E</a:t>
            </a:r>
            <a:r>
              <a:rPr lang="en-US" sz="3200" dirty="0" smtClean="0">
                <a:solidFill>
                  <a:srgbClr val="3308B5"/>
                </a:solidFill>
              </a:rPr>
              <a:t>xoplanet </a:t>
            </a:r>
            <a:r>
              <a:rPr lang="en-US" sz="3200" u="sng" dirty="0" smtClean="0">
                <a:solidFill>
                  <a:srgbClr val="3308B5"/>
                </a:solidFill>
              </a:rPr>
              <a:t>S</a:t>
            </a:r>
            <a:r>
              <a:rPr lang="en-US" sz="3200" dirty="0" smtClean="0">
                <a:solidFill>
                  <a:srgbClr val="3308B5"/>
                </a:solidFill>
              </a:rPr>
              <a:t>urvey </a:t>
            </a:r>
            <a:r>
              <a:rPr lang="en-US" sz="3200" u="sng" dirty="0" smtClean="0">
                <a:solidFill>
                  <a:srgbClr val="3308B5"/>
                </a:solidFill>
              </a:rPr>
              <a:t>S</a:t>
            </a:r>
            <a:r>
              <a:rPr lang="en-US" sz="3200" dirty="0" smtClean="0">
                <a:solidFill>
                  <a:srgbClr val="3308B5"/>
                </a:solidFill>
              </a:rPr>
              <a:t>atellite and Lynx Strategic X-Ray Missions</a:t>
            </a:r>
            <a:endParaRPr lang="en-US" sz="3200" dirty="0">
              <a:solidFill>
                <a:srgbClr val="3308B5"/>
              </a:solidFill>
            </a:endParaRPr>
          </a:p>
        </p:txBody>
      </p:sp>
      <p:sp>
        <p:nvSpPr>
          <p:cNvPr id="4110" name="Text Box 14"/>
          <p:cNvSpPr txBox="1">
            <a:spLocks noGrp="1" noChangeArrowheads="1"/>
          </p:cNvSpPr>
          <p:nvPr>
            <p:ph type="subTitle" sz="quarter" idx="1"/>
          </p:nvPr>
        </p:nvSpPr>
        <p:spPr>
          <a:xfrm>
            <a:off x="555836" y="3046144"/>
            <a:ext cx="8788814" cy="2592107"/>
          </a:xfrm>
          <a:noFill/>
          <a:ln/>
        </p:spPr>
        <p:txBody>
          <a:bodyPr/>
          <a:lstStyle/>
          <a:p>
            <a:pPr>
              <a:spcAft>
                <a:spcPts val="1200"/>
              </a:spcAft>
            </a:pPr>
            <a:r>
              <a:rPr lang="en-US" altLang="en-US" sz="2400" dirty="0" err="1" smtClean="0">
                <a:solidFill>
                  <a:srgbClr val="3308B5"/>
                </a:solidFill>
              </a:rPr>
              <a:t>Vyshi</a:t>
            </a:r>
            <a:r>
              <a:rPr lang="en-US" altLang="en-US" sz="2400" dirty="0" smtClean="0">
                <a:solidFill>
                  <a:srgbClr val="3308B5"/>
                </a:solidFill>
              </a:rPr>
              <a:t> Suntharalingam</a:t>
            </a:r>
            <a:endParaRPr lang="en-US" altLang="en-US" sz="2400" dirty="0">
              <a:solidFill>
                <a:srgbClr val="3308B5"/>
              </a:solidFill>
            </a:endParaRPr>
          </a:p>
          <a:p>
            <a:pPr>
              <a:spcAft>
                <a:spcPts val="0"/>
              </a:spcAft>
            </a:pPr>
            <a:r>
              <a:rPr lang="en-US" altLang="en-US" sz="1800" dirty="0" smtClean="0"/>
              <a:t>D. </a:t>
            </a:r>
            <a:r>
              <a:rPr lang="en-US" altLang="en-US" sz="1800" dirty="0"/>
              <a:t>Young, K. Warner, </a:t>
            </a:r>
            <a:r>
              <a:rPr lang="en-US" altLang="en-US" sz="1800" dirty="0" smtClean="0"/>
              <a:t>B. </a:t>
            </a:r>
            <a:r>
              <a:rPr lang="en-US" altLang="en-US" sz="1800" dirty="0"/>
              <a:t>Burke, </a:t>
            </a:r>
            <a:r>
              <a:rPr lang="en-US" altLang="en-US" sz="1800" dirty="0" smtClean="0"/>
              <a:t>J. </a:t>
            </a:r>
            <a:r>
              <a:rPr lang="en-US" altLang="en-US" sz="1800" dirty="0"/>
              <a:t>Ciampi</a:t>
            </a:r>
            <a:r>
              <a:rPr lang="en-US" altLang="en-US" sz="1800" dirty="0" smtClean="0"/>
              <a:t>, M. </a:t>
            </a:r>
            <a:r>
              <a:rPr lang="en-US" altLang="en-US" sz="1800" dirty="0"/>
              <a:t>Cooper, </a:t>
            </a:r>
            <a:endParaRPr lang="en-US" altLang="en-US" sz="1800" dirty="0" smtClean="0"/>
          </a:p>
          <a:p>
            <a:pPr>
              <a:spcAft>
                <a:spcPts val="0"/>
              </a:spcAft>
            </a:pPr>
            <a:r>
              <a:rPr lang="en-US" altLang="en-US" sz="1800" dirty="0" smtClean="0"/>
              <a:t>R. </a:t>
            </a:r>
            <a:r>
              <a:rPr lang="en-US" altLang="en-US" sz="1800" dirty="0"/>
              <a:t>Lambert, </a:t>
            </a:r>
            <a:r>
              <a:rPr lang="en-US" altLang="en-US" sz="1800" dirty="0" smtClean="0"/>
              <a:t>D. </a:t>
            </a:r>
            <a:r>
              <a:rPr lang="en-US" altLang="en-US" sz="1800" dirty="0"/>
              <a:t>O’Mara, D. </a:t>
            </a:r>
            <a:r>
              <a:rPr lang="en-US" altLang="en-US" sz="1800" dirty="0" smtClean="0"/>
              <a:t>Woods (MIT-LL)</a:t>
            </a:r>
          </a:p>
          <a:p>
            <a:pPr>
              <a:spcAft>
                <a:spcPts val="0"/>
              </a:spcAft>
            </a:pPr>
            <a:r>
              <a:rPr lang="en-US" altLang="en-US" sz="1800" dirty="0" smtClean="0"/>
              <a:t>M. </a:t>
            </a:r>
            <a:r>
              <a:rPr lang="en-US" altLang="en-US" sz="1800" dirty="0"/>
              <a:t>Bautz, </a:t>
            </a:r>
            <a:r>
              <a:rPr lang="en-US" altLang="en-US" sz="1800" dirty="0" smtClean="0"/>
              <a:t>R. </a:t>
            </a:r>
            <a:r>
              <a:rPr lang="en-US" altLang="en-US" sz="1800" dirty="0"/>
              <a:t>Foster, A. Krishnamurthy, B. LaMarr, </a:t>
            </a:r>
            <a:r>
              <a:rPr lang="en-US" altLang="en-US" sz="1800" dirty="0" smtClean="0"/>
              <a:t>A. </a:t>
            </a:r>
            <a:r>
              <a:rPr lang="en-US" altLang="en-US" sz="1800" dirty="0"/>
              <a:t>Malonis, </a:t>
            </a:r>
            <a:endParaRPr lang="en-US" altLang="en-US" sz="1800" dirty="0" smtClean="0"/>
          </a:p>
          <a:p>
            <a:pPr>
              <a:spcAft>
                <a:spcPts val="0"/>
              </a:spcAft>
            </a:pPr>
            <a:r>
              <a:rPr lang="en-US" altLang="en-US" sz="1800" dirty="0" smtClean="0"/>
              <a:t>G. </a:t>
            </a:r>
            <a:r>
              <a:rPr lang="en-US" altLang="en-US" sz="1800" dirty="0"/>
              <a:t>Prigozhin</a:t>
            </a:r>
            <a:r>
              <a:rPr lang="en-US" altLang="en-US" sz="1800" dirty="0" smtClean="0"/>
              <a:t>, G. </a:t>
            </a:r>
            <a:r>
              <a:rPr lang="en-US" altLang="en-US" sz="1800" dirty="0"/>
              <a:t>Ricker, C. Thayer, R. Vanderspek, J. </a:t>
            </a:r>
            <a:r>
              <a:rPr lang="en-US" altLang="en-US" sz="1800" dirty="0" smtClean="0"/>
              <a:t>Villasenor (MIT-MKI)</a:t>
            </a:r>
            <a:endParaRPr lang="en-US" altLang="en-US" sz="1800" dirty="0"/>
          </a:p>
          <a:p>
            <a:r>
              <a:rPr lang="en-US" altLang="en-US" sz="1800" dirty="0" smtClean="0"/>
              <a:t>26 September 2017</a:t>
            </a:r>
            <a:endParaRPr lang="en-US" altLang="en-US" sz="1800" dirty="0"/>
          </a:p>
        </p:txBody>
      </p:sp>
      <p:sp>
        <p:nvSpPr>
          <p:cNvPr id="5" name="Rectangle 4"/>
          <p:cNvSpPr/>
          <p:nvPr/>
        </p:nvSpPr>
        <p:spPr>
          <a:xfrm>
            <a:off x="10008704" y="1088949"/>
            <a:ext cx="2127225" cy="5216813"/>
          </a:xfrm>
          <a:prstGeom prst="rect">
            <a:avLst/>
          </a:prstGeom>
          <a:ln w="3175">
            <a:solidFill>
              <a:schemeClr val="tx1">
                <a:lumMod val="50000"/>
                <a:lumOff val="50000"/>
                <a:alpha val="47000"/>
              </a:schemeClr>
            </a:solidFill>
          </a:ln>
        </p:spPr>
        <p:txBody>
          <a:bodyPr wrap="square">
            <a:spAutoFit/>
          </a:bodyPr>
          <a:lstStyle/>
          <a:p>
            <a:pPr lvl="0" algn="just"/>
            <a:r>
              <a:rPr lang="en-US" sz="900" dirty="0" smtClean="0">
                <a:solidFill>
                  <a:schemeClr val="bg1">
                    <a:lumMod val="50000"/>
                  </a:schemeClr>
                </a:solidFill>
              </a:rPr>
              <a:t>Distribution </a:t>
            </a:r>
            <a:r>
              <a:rPr lang="en-US" sz="900" dirty="0">
                <a:solidFill>
                  <a:schemeClr val="bg1">
                    <a:lumMod val="50000"/>
                  </a:schemeClr>
                </a:solidFill>
              </a:rPr>
              <a:t>authorized to U.S. Government agencies and their contractors. Other requests for this document shall be referred to the MIT Lincoln Laboratory Technology Office.</a:t>
            </a:r>
          </a:p>
          <a:p>
            <a:pPr lvl="0" algn="just"/>
            <a:endParaRPr lang="en-US" sz="900" dirty="0">
              <a:solidFill>
                <a:schemeClr val="bg1">
                  <a:lumMod val="50000"/>
                </a:schemeClr>
              </a:solidFill>
            </a:endParaRPr>
          </a:p>
          <a:p>
            <a:pPr lvl="0" algn="just"/>
            <a:r>
              <a:rPr lang="en-US" sz="900" dirty="0">
                <a:solidFill>
                  <a:schemeClr val="bg1">
                    <a:lumMod val="50000"/>
                  </a:schemeClr>
                </a:solidFill>
              </a:rPr>
              <a:t>This material is based upon work supported by the National Aeronautics and Space Administration and Assistant Secretary of Defense for Research and Engineering under Air Force Contract No. FA8721-05-C-0002 and/or FA8702-15-D-0001. Any opinions, findings, conclusions or recommendations expressed in this material are those of the author(s) and do not necessarily reflect the views of the National Aeronautics and Space Administration and Assistant Secretary of Defense for Research and Engineering.</a:t>
            </a:r>
          </a:p>
          <a:p>
            <a:pPr lvl="0" algn="just"/>
            <a:endParaRPr lang="en-US" sz="900" dirty="0">
              <a:solidFill>
                <a:schemeClr val="bg1">
                  <a:lumMod val="50000"/>
                </a:schemeClr>
              </a:solidFill>
            </a:endParaRPr>
          </a:p>
          <a:p>
            <a:pPr lvl="0" algn="just"/>
            <a:r>
              <a:rPr lang="en-US" sz="900" dirty="0">
                <a:solidFill>
                  <a:schemeClr val="bg1">
                    <a:lumMod val="50000"/>
                  </a:schemeClr>
                </a:solidFill>
              </a:rPr>
              <a:t>© 2017 Massachusetts Institute of Technology.</a:t>
            </a:r>
          </a:p>
          <a:p>
            <a:pPr lvl="0" algn="just"/>
            <a:endParaRPr lang="en-US" sz="900" dirty="0">
              <a:solidFill>
                <a:schemeClr val="bg1">
                  <a:lumMod val="50000"/>
                </a:schemeClr>
              </a:solidFill>
            </a:endParaRPr>
          </a:p>
          <a:p>
            <a:pPr lvl="0" algn="just"/>
            <a:r>
              <a:rPr lang="en-US" sz="900" dirty="0">
                <a:solidFill>
                  <a:schemeClr val="bg1">
                    <a:lumMod val="50000"/>
                  </a:schemeClr>
                </a:solidFill>
              </a:rPr>
              <a:t>Delivered to the U.S. Government with Unlimited Rights, as defined in DFARS Part 252.227-7013 or 7014 (Feb 2014). Notwithstanding any copyright notice, U.S. Government rights in this work are defined by DFARS 252.227-7013 or DFARS 252.227-7014 as detailed above. Use of this work other than as specifically authorized by the U.S. Government may violate any copyrights that exist in this work.</a:t>
            </a:r>
          </a:p>
        </p:txBody>
      </p:sp>
      <p:sp>
        <p:nvSpPr>
          <p:cNvPr id="4" name="TextBox 3"/>
          <p:cNvSpPr txBox="1"/>
          <p:nvPr/>
        </p:nvSpPr>
        <p:spPr>
          <a:xfrm>
            <a:off x="-819389" y="1304144"/>
            <a:ext cx="184731" cy="307777"/>
          </a:xfrm>
          <a:prstGeom prst="rect">
            <a:avLst/>
          </a:prstGeom>
          <a:noFill/>
        </p:spPr>
        <p:txBody>
          <a:bodyPr wrap="none" rtlCol="0">
            <a:spAutoFit/>
          </a:bodyPr>
          <a:lstStyle/>
          <a:p>
            <a:pPr algn="ctr"/>
            <a:endParaRPr lang="en-US" sz="14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Fully Depleted Back-Illuminated CCD for TESS: CCID-</a:t>
            </a:r>
            <a:r>
              <a:rPr lang="en-US" dirty="0" smtClean="0"/>
              <a:t>80</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074916487"/>
              </p:ext>
            </p:extLst>
          </p:nvPr>
        </p:nvGraphicFramePr>
        <p:xfrm>
          <a:off x="696183" y="1442676"/>
          <a:ext cx="5228902" cy="3955416"/>
        </p:xfrm>
        <a:graphic>
          <a:graphicData uri="http://schemas.openxmlformats.org/drawingml/2006/table">
            <a:tbl>
              <a:tblPr firstRow="1" bandRow="1">
                <a:tableStyleId>{3B4B98B0-60AC-42C2-AFA5-B58CD77FA1E5}</a:tableStyleId>
              </a:tblPr>
              <a:tblGrid>
                <a:gridCol w="1924663"/>
                <a:gridCol w="3304239"/>
              </a:tblGrid>
              <a:tr h="370840">
                <a:tc>
                  <a:txBody>
                    <a:bodyPr/>
                    <a:lstStyle/>
                    <a:p>
                      <a:r>
                        <a:rPr lang="en-US" sz="1600" dirty="0" smtClean="0"/>
                        <a:t>Parameter</a:t>
                      </a:r>
                      <a:endParaRPr lang="en-US" sz="1600" dirty="0"/>
                    </a:p>
                  </a:txBody>
                  <a:tcPr anchor="ctr">
                    <a:lnL w="28575" cap="flat" cmpd="sng" algn="ctr">
                      <a:solidFill>
                        <a:schemeClr val="bg1">
                          <a:lumMod val="50000"/>
                        </a:schemeClr>
                      </a:solidFill>
                      <a:prstDash val="solid"/>
                      <a:round/>
                      <a:headEnd type="none" w="med" len="med"/>
                      <a:tailEnd type="none" w="med" len="med"/>
                    </a:lnL>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FFFAC7"/>
                    </a:solidFill>
                  </a:tcPr>
                </a:tc>
                <a:tc>
                  <a:txBody>
                    <a:bodyPr/>
                    <a:lstStyle/>
                    <a:p>
                      <a:r>
                        <a:rPr lang="en-US" sz="1600" dirty="0" smtClean="0"/>
                        <a:t>Specification</a:t>
                      </a:r>
                      <a:endParaRPr lang="en-US" sz="1600" dirty="0"/>
                    </a:p>
                  </a:txBody>
                  <a:tcPr anchor="ctr">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FFFAC7"/>
                    </a:solidFill>
                  </a:tcPr>
                </a:tc>
              </a:tr>
              <a:tr h="355362">
                <a:tc>
                  <a:txBody>
                    <a:bodyPr/>
                    <a:lstStyle/>
                    <a:p>
                      <a:r>
                        <a:rPr lang="en-US" sz="1400" b="1" dirty="0" smtClean="0"/>
                        <a:t>Format</a:t>
                      </a:r>
                      <a:endParaRPr lang="en-US" sz="1400" b="1" dirty="0"/>
                    </a:p>
                  </a:txBody>
                  <a:tcPr anchor="ctr">
                    <a:lnL w="28575" cap="flat" cmpd="sng" algn="ctr">
                      <a:solidFill>
                        <a:schemeClr val="bg1">
                          <a:lumMod val="50000"/>
                        </a:schemeClr>
                      </a:solidFill>
                      <a:prstDash val="solid"/>
                      <a:round/>
                      <a:headEnd type="none" w="med" len="med"/>
                      <a:tailEnd type="none" w="med" len="med"/>
                    </a:lnL>
                    <a:lnT w="28575" cap="flat" cmpd="sng" algn="ctr">
                      <a:solidFill>
                        <a:schemeClr val="bg1">
                          <a:lumMod val="50000"/>
                        </a:schemeClr>
                      </a:solidFill>
                      <a:prstDash val="solid"/>
                      <a:round/>
                      <a:headEnd type="none" w="med" len="med"/>
                      <a:tailEnd type="none" w="med" len="med"/>
                    </a:lnT>
                    <a:noFill/>
                  </a:tcPr>
                </a:tc>
                <a:tc>
                  <a:txBody>
                    <a:bodyPr/>
                    <a:lstStyle/>
                    <a:p>
                      <a:r>
                        <a:rPr lang="en-US" sz="1400" dirty="0" smtClean="0"/>
                        <a:t>2048(H) x 2048(V)</a:t>
                      </a:r>
                      <a:r>
                        <a:rPr lang="en-US" sz="1400" baseline="0" dirty="0" smtClean="0"/>
                        <a:t> Frame Transfer</a:t>
                      </a:r>
                      <a:endParaRPr lang="en-US" sz="1400" dirty="0"/>
                    </a:p>
                  </a:txBody>
                  <a:tcPr anchor="ctr">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noFill/>
                  </a:tcPr>
                </a:tc>
              </a:tr>
              <a:tr h="355362">
                <a:tc>
                  <a:txBody>
                    <a:bodyPr/>
                    <a:lstStyle/>
                    <a:p>
                      <a:r>
                        <a:rPr lang="en-US" sz="1400" b="1" dirty="0" smtClean="0"/>
                        <a:t>Physical Pixels</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r>
                        <a:rPr lang="en-US" sz="1400" dirty="0" smtClean="0"/>
                        <a:t>2048 x 4132 </a:t>
                      </a:r>
                      <a:r>
                        <a:rPr lang="en-US" sz="1400" baseline="0" dirty="0" smtClean="0"/>
                        <a:t> [ 32 x 64 mm die ]</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r>
                        <a:rPr lang="en-US" sz="1400" b="1" dirty="0" smtClean="0"/>
                        <a:t>Pixel Size</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r>
                        <a:rPr lang="en-US" sz="1400" dirty="0" smtClean="0"/>
                        <a:t>15µm x 15µm</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r>
                        <a:rPr lang="en-US" sz="1400" b="1" dirty="0" smtClean="0"/>
                        <a:t>Output Ports</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r>
                        <a:rPr lang="en-US" sz="1400" dirty="0" smtClean="0"/>
                        <a:t>4 single stage MOSFET</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pPr>
                        <a:lnSpc>
                          <a:spcPct val="90000"/>
                        </a:lnSpc>
                      </a:pPr>
                      <a:r>
                        <a:rPr lang="en-US" sz="1400" b="1" dirty="0" smtClean="0"/>
                        <a:t>Charge Injection</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pPr>
                        <a:lnSpc>
                          <a:spcPct val="90000"/>
                        </a:lnSpc>
                      </a:pPr>
                      <a:r>
                        <a:rPr lang="en-US" sz="1400" dirty="0" smtClean="0"/>
                        <a:t>Three-phase CI register</a:t>
                      </a:r>
                      <a:r>
                        <a:rPr lang="en-US" sz="1400" baseline="0" dirty="0" smtClean="0"/>
                        <a:t> at top</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r>
                        <a:rPr lang="en-US" sz="1400" b="1" dirty="0" smtClean="0"/>
                        <a:t>Silicon Thickness</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r>
                        <a:rPr lang="en-US" sz="1400" dirty="0" smtClean="0"/>
                        <a:t>100µm high resistivity (&gt;5kohm-cm)</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pPr>
                        <a:lnSpc>
                          <a:spcPct val="90000"/>
                        </a:lnSpc>
                      </a:pPr>
                      <a:r>
                        <a:rPr lang="en-US" sz="1400" b="1" dirty="0" smtClean="0"/>
                        <a:t>Depletion</a:t>
                      </a:r>
                      <a:r>
                        <a:rPr lang="en-US" sz="1400" b="1" baseline="0" dirty="0" smtClean="0"/>
                        <a:t> Control</a:t>
                      </a:r>
                      <a:endParaRPr lang="en-US" sz="1400" b="1" dirty="0"/>
                    </a:p>
                  </a:txBody>
                  <a:tcPr anchor="ctr">
                    <a:lnL w="28575" cap="flat" cmpd="sng" algn="ctr">
                      <a:solidFill>
                        <a:schemeClr val="bg1">
                          <a:lumMod val="50000"/>
                        </a:schemeClr>
                      </a:solidFill>
                      <a:prstDash val="solid"/>
                      <a:round/>
                      <a:headEnd type="none" w="med" len="med"/>
                      <a:tailEnd type="none" w="med" len="med"/>
                    </a:lnL>
                    <a:noFill/>
                  </a:tcPr>
                </a:tc>
                <a:tc>
                  <a:txBody>
                    <a:bodyPr/>
                    <a:lstStyle/>
                    <a:p>
                      <a:pPr>
                        <a:lnSpc>
                          <a:spcPct val="90000"/>
                        </a:lnSpc>
                      </a:pPr>
                      <a:r>
                        <a:rPr lang="en-US" sz="1400" dirty="0" smtClean="0"/>
                        <a:t>Detector bias</a:t>
                      </a:r>
                      <a:endParaRPr lang="en-US" sz="1400" dirty="0"/>
                    </a:p>
                  </a:txBody>
                  <a:tcPr anchor="ctr">
                    <a:lnR w="28575" cap="flat" cmpd="sng" algn="ctr">
                      <a:solidFill>
                        <a:schemeClr val="bg1">
                          <a:lumMod val="50000"/>
                        </a:schemeClr>
                      </a:solidFill>
                      <a:prstDash val="solid"/>
                      <a:round/>
                      <a:headEnd type="none" w="med" len="med"/>
                      <a:tailEnd type="none" w="med" len="med"/>
                    </a:lnR>
                    <a:noFill/>
                  </a:tcPr>
                </a:tc>
              </a:tr>
              <a:tr h="355362">
                <a:tc>
                  <a:txBody>
                    <a:bodyPr/>
                    <a:lstStyle/>
                    <a:p>
                      <a:r>
                        <a:rPr lang="en-US" sz="1400" b="1" dirty="0" smtClean="0"/>
                        <a:t>Package Type</a:t>
                      </a:r>
                      <a:endParaRPr lang="en-US" sz="1400" b="1" dirty="0"/>
                    </a:p>
                  </a:txBody>
                  <a:tcPr anchor="ctr">
                    <a:lnL w="28575" cap="flat" cmpd="sng" algn="ctr">
                      <a:solidFill>
                        <a:schemeClr val="bg1">
                          <a:lumMod val="50000"/>
                        </a:schemeClr>
                      </a:solidFill>
                      <a:prstDash val="solid"/>
                      <a:round/>
                      <a:headEnd type="none" w="med" len="med"/>
                      <a:tailEnd type="none" w="med" len="med"/>
                    </a:lnL>
                    <a:lnB w="28575" cap="flat" cmpd="sng" algn="ctr">
                      <a:solidFill>
                        <a:schemeClr val="bg1">
                          <a:lumMod val="50000"/>
                        </a:schemeClr>
                      </a:solidFill>
                      <a:prstDash val="solid"/>
                      <a:round/>
                      <a:headEnd type="none" w="med" len="med"/>
                      <a:tailEnd type="none" w="med" len="med"/>
                    </a:lnB>
                    <a:noFill/>
                  </a:tcPr>
                </a:tc>
                <a:tc>
                  <a:txBody>
                    <a:bodyPr/>
                    <a:lstStyle/>
                    <a:p>
                      <a:r>
                        <a:rPr lang="en-US" sz="1400" dirty="0" smtClean="0"/>
                        <a:t>3-side abuttable</a:t>
                      </a:r>
                      <a:endParaRPr lang="en-US" sz="1400" dirty="0"/>
                    </a:p>
                  </a:txBody>
                  <a:tcPr anchor="ctr">
                    <a:lnR w="28575" cap="flat" cmpd="sng" algn="ctr">
                      <a:solidFill>
                        <a:schemeClr val="bg1">
                          <a:lumMod val="50000"/>
                        </a:schemeClr>
                      </a:solidFill>
                      <a:prstDash val="solid"/>
                      <a:round/>
                      <a:headEnd type="none" w="med" len="med"/>
                      <a:tailEnd type="none" w="med" len="med"/>
                    </a:lnR>
                    <a:lnB w="28575" cap="flat" cmpd="sng" algn="ctr">
                      <a:solidFill>
                        <a:schemeClr val="bg1">
                          <a:lumMod val="50000"/>
                        </a:schemeClr>
                      </a:solidFill>
                      <a:prstDash val="solid"/>
                      <a:round/>
                      <a:headEnd type="none" w="med" len="med"/>
                      <a:tailEnd type="none" w="med" len="med"/>
                    </a:lnB>
                    <a:noFill/>
                  </a:tcPr>
                </a:tc>
              </a:tr>
              <a:tr h="741680">
                <a:tc>
                  <a:txBody>
                    <a:bodyPr/>
                    <a:lstStyle/>
                    <a:p>
                      <a:r>
                        <a:rPr lang="en-US" sz="1400" b="1" dirty="0" smtClean="0"/>
                        <a:t>Quantity</a:t>
                      </a:r>
                      <a:endParaRPr lang="en-US" sz="1400" b="1" dirty="0"/>
                    </a:p>
                  </a:txBody>
                  <a:tcPr anchor="ctr">
                    <a:lnL w="28575" cap="flat" cmpd="sng" algn="ctr">
                      <a:solidFill>
                        <a:schemeClr val="bg1">
                          <a:lumMod val="50000"/>
                        </a:schemeClr>
                      </a:solidFill>
                      <a:prstDash val="solid"/>
                      <a:round/>
                      <a:headEnd type="none" w="med" len="med"/>
                      <a:tailEnd type="none" w="med" len="med"/>
                    </a:lnL>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noFill/>
                  </a:tcPr>
                </a:tc>
                <a:tc>
                  <a:txBody>
                    <a:bodyPr/>
                    <a:lstStyle/>
                    <a:p>
                      <a:r>
                        <a:rPr lang="en-US" sz="1400" dirty="0" smtClean="0"/>
                        <a:t>&gt; 26 flight grade devices</a:t>
                      </a:r>
                      <a:endParaRPr lang="en-US" sz="1400" dirty="0"/>
                    </a:p>
                  </a:txBody>
                  <a:tcPr anchor="ctr">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noFill/>
                  </a:tcPr>
                </a:tc>
              </a:tr>
            </a:tbl>
          </a:graphicData>
        </a:graphic>
      </p:graphicFrame>
      <p:grpSp>
        <p:nvGrpSpPr>
          <p:cNvPr id="5" name="Group 4"/>
          <p:cNvGrpSpPr/>
          <p:nvPr/>
        </p:nvGrpSpPr>
        <p:grpSpPr>
          <a:xfrm>
            <a:off x="6014016" y="995146"/>
            <a:ext cx="6079761" cy="5316178"/>
            <a:chOff x="6014016" y="995146"/>
            <a:chExt cx="6079761" cy="5316178"/>
          </a:xfrm>
        </p:grpSpPr>
        <p:grpSp>
          <p:nvGrpSpPr>
            <p:cNvPr id="9" name="Group 8"/>
            <p:cNvGrpSpPr>
              <a:grpSpLocks noChangeAspect="1"/>
            </p:cNvGrpSpPr>
            <p:nvPr/>
          </p:nvGrpSpPr>
          <p:grpSpPr>
            <a:xfrm>
              <a:off x="6457136" y="1341773"/>
              <a:ext cx="5123732" cy="2477885"/>
              <a:chOff x="5410200" y="1143000"/>
              <a:chExt cx="3403405" cy="1645920"/>
            </a:xfrm>
          </p:grpSpPr>
          <p:pic>
            <p:nvPicPr>
              <p:cNvPr id="10" name="Picture 9" descr="503215-2D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0200" y="1143000"/>
                <a:ext cx="1645801" cy="1645920"/>
              </a:xfrm>
              <a:prstGeom prst="ellipse">
                <a:avLst/>
              </a:prstGeom>
              <a:effectLst>
                <a:outerShdw blurRad="76200" dir="18900000" sy="23000" kx="-1200000" algn="bl" rotWithShape="0">
                  <a:prstClr val="black">
                    <a:alpha val="20000"/>
                  </a:prstClr>
                </a:outerShdw>
              </a:effectLst>
            </p:spPr>
          </p:pic>
          <p:pic>
            <p:nvPicPr>
              <p:cNvPr id="11" name="Picture 10" descr="80lot1a_bi_w101_Complete_straigh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62800" y="1143000"/>
                <a:ext cx="1650805" cy="1645920"/>
              </a:xfrm>
              <a:prstGeom prst="ellipse">
                <a:avLst/>
              </a:prstGeom>
              <a:effectLst>
                <a:outerShdw blurRad="76200" dir="18900000" sy="23000" kx="-1200000" algn="bl" rotWithShape="0">
                  <a:prstClr val="black">
                    <a:alpha val="20000"/>
                  </a:prstClr>
                </a:outerShdw>
              </a:effectLst>
            </p:spPr>
          </p:pic>
        </p:grpSp>
        <p:pic>
          <p:nvPicPr>
            <p:cNvPr id="13" name="Picture 12" descr="TESS_CCID_80_L1a_W105_C1_JonB_pic.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14016" y="4517440"/>
              <a:ext cx="3019994" cy="1709443"/>
            </a:xfrm>
            <a:prstGeom prst="rect">
              <a:avLst/>
            </a:prstGeom>
            <a:ln w="6350" cmpd="sng">
              <a:noFill/>
            </a:ln>
            <a:effectLst>
              <a:outerShdw blurRad="50800" dist="38100" dir="2700000" algn="tl" rotWithShape="0">
                <a:prstClr val="black">
                  <a:alpha val="40000"/>
                </a:prstClr>
              </a:outerShdw>
            </a:effectLst>
          </p:spPr>
        </p:pic>
        <p:pic>
          <p:nvPicPr>
            <p:cNvPr id="16" name="Picture 15" descr="L1030525.JPG"/>
            <p:cNvPicPr>
              <a:picLocks noChangeAspect="1"/>
            </p:cNvPicPr>
            <p:nvPr/>
          </p:nvPicPr>
          <p:blipFill rotWithShape="1">
            <a:blip r:embed="rId6" cstate="print">
              <a:extLst>
                <a:ext uri="{28A0092B-C50C-407E-A947-70E740481C1C}">
                  <a14:useLocalDpi xmlns:a14="http://schemas.microsoft.com/office/drawing/2010/main"/>
                </a:ext>
              </a:extLst>
            </a:blip>
            <a:srcRect t="2971" b="3684"/>
            <a:stretch/>
          </p:blipFill>
          <p:spPr>
            <a:xfrm>
              <a:off x="9101815" y="4006774"/>
              <a:ext cx="2991962" cy="230455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7097469" y="995146"/>
              <a:ext cx="3929068" cy="307777"/>
            </a:xfrm>
            <a:prstGeom prst="rect">
              <a:avLst/>
            </a:prstGeom>
            <a:noFill/>
          </p:spPr>
          <p:txBody>
            <a:bodyPr wrap="none" rtlCol="0">
              <a:spAutoFit/>
            </a:bodyPr>
            <a:lstStyle/>
            <a:p>
              <a:pPr algn="ctr"/>
              <a:r>
                <a:rPr lang="en-US" sz="1400" b="1" dirty="0" smtClean="0"/>
                <a:t>200-mm Front- and Back-Illuminated Wafers</a:t>
              </a:r>
              <a:endParaRPr lang="en-US" sz="1400" b="1" dirty="0"/>
            </a:p>
          </p:txBody>
        </p:sp>
        <p:grpSp>
          <p:nvGrpSpPr>
            <p:cNvPr id="22" name="Group 21"/>
            <p:cNvGrpSpPr/>
            <p:nvPr/>
          </p:nvGrpSpPr>
          <p:grpSpPr>
            <a:xfrm>
              <a:off x="6015266" y="4027881"/>
              <a:ext cx="3020986" cy="523220"/>
              <a:chOff x="6052082" y="3785309"/>
              <a:chExt cx="3002698" cy="523220"/>
            </a:xfrm>
          </p:grpSpPr>
          <p:sp>
            <p:nvSpPr>
              <p:cNvPr id="8" name="Rectangle 7"/>
              <p:cNvSpPr/>
              <p:nvPr/>
            </p:nvSpPr>
            <p:spPr bwMode="auto">
              <a:xfrm>
                <a:off x="6052082" y="3792919"/>
                <a:ext cx="3002698" cy="508000"/>
              </a:xfrm>
              <a:prstGeom prst="rect">
                <a:avLst/>
              </a:prstGeom>
              <a:solidFill>
                <a:srgbClr val="4C78A9"/>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19" name="TextBox 18"/>
              <p:cNvSpPr txBox="1"/>
              <p:nvPr/>
            </p:nvSpPr>
            <p:spPr>
              <a:xfrm>
                <a:off x="6561663" y="3785309"/>
                <a:ext cx="1983536" cy="523220"/>
              </a:xfrm>
              <a:prstGeom prst="rect">
                <a:avLst/>
              </a:prstGeom>
              <a:noFill/>
            </p:spPr>
            <p:txBody>
              <a:bodyPr wrap="none" rtlCol="0">
                <a:spAutoFit/>
              </a:bodyPr>
              <a:lstStyle/>
              <a:p>
                <a:pPr algn="ctr"/>
                <a:r>
                  <a:rPr lang="en-US" sz="1400" b="1" dirty="0" smtClean="0">
                    <a:solidFill>
                      <a:srgbClr val="FFFFFF"/>
                    </a:solidFill>
                  </a:rPr>
                  <a:t>Three-Side Abuttable </a:t>
                </a:r>
              </a:p>
              <a:p>
                <a:pPr algn="ctr"/>
                <a:r>
                  <a:rPr lang="en-US" sz="1400" b="1" dirty="0" smtClean="0">
                    <a:solidFill>
                      <a:srgbClr val="FFFFFF"/>
                    </a:solidFill>
                  </a:rPr>
                  <a:t>Package (GLS)</a:t>
                </a:r>
                <a:endParaRPr lang="en-US" sz="1400" b="1" dirty="0">
                  <a:solidFill>
                    <a:srgbClr val="FFFFFF"/>
                  </a:solidFill>
                </a:endParaRPr>
              </a:p>
            </p:txBody>
          </p:sp>
        </p:grpSp>
        <p:sp>
          <p:nvSpPr>
            <p:cNvPr id="20" name="TextBox 19"/>
            <p:cNvSpPr txBox="1"/>
            <p:nvPr/>
          </p:nvSpPr>
          <p:spPr>
            <a:xfrm>
              <a:off x="9302833" y="4021441"/>
              <a:ext cx="2612439" cy="307777"/>
            </a:xfrm>
            <a:prstGeom prst="rect">
              <a:avLst/>
            </a:prstGeom>
            <a:noFill/>
          </p:spPr>
          <p:txBody>
            <a:bodyPr wrap="none" rtlCol="0">
              <a:spAutoFit/>
            </a:bodyPr>
            <a:lstStyle/>
            <a:p>
              <a:pPr algn="ctr"/>
              <a:r>
                <a:rPr lang="en-US" sz="1400" b="1" dirty="0" smtClean="0">
                  <a:solidFill>
                    <a:srgbClr val="FFFFFF"/>
                  </a:solidFill>
                </a:rPr>
                <a:t>Focal Plane Assembly (GLS)</a:t>
              </a:r>
              <a:endParaRPr lang="en-US" sz="1400" b="1" dirty="0">
                <a:solidFill>
                  <a:srgbClr val="FFFFFF"/>
                </a:solidFill>
              </a:endParaRPr>
            </a:p>
          </p:txBody>
        </p:sp>
      </p:grpSp>
      <p:pic>
        <p:nvPicPr>
          <p:cNvPr id="15" name="Picture 14" descr="TESS just logo copy.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Tree>
    <p:extLst>
      <p:ext uri="{BB962C8B-B14F-4D97-AF65-F5344CB8AC3E}">
        <p14:creationId xmlns:p14="http://schemas.microsoft.com/office/powerpoint/2010/main" val="100863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a:t>
            </a:r>
            <a:r>
              <a:rPr lang="en-US" dirty="0"/>
              <a:t>-Illuminated </a:t>
            </a:r>
            <a:r>
              <a:rPr lang="en-US" dirty="0" smtClean="0"/>
              <a:t>Test Results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21953887"/>
              </p:ext>
            </p:extLst>
          </p:nvPr>
        </p:nvGraphicFramePr>
        <p:xfrm>
          <a:off x="394129" y="1138943"/>
          <a:ext cx="7713551" cy="4470486"/>
        </p:xfrm>
        <a:graphic>
          <a:graphicData uri="http://schemas.openxmlformats.org/drawingml/2006/table">
            <a:tbl>
              <a:tblPr firstRow="1" bandRow="1">
                <a:tableStyleId>{5C22544A-7EE6-4342-B048-85BDC9FD1C3A}</a:tableStyleId>
              </a:tblPr>
              <a:tblGrid>
                <a:gridCol w="485734"/>
                <a:gridCol w="3163615"/>
                <a:gridCol w="2032101"/>
                <a:gridCol w="2032101"/>
              </a:tblGrid>
              <a:tr h="323842">
                <a:tc>
                  <a:txBody>
                    <a:bodyPr/>
                    <a:lstStyle/>
                    <a:p>
                      <a:pPr algn="ctr">
                        <a:lnSpc>
                          <a:spcPct val="90000"/>
                        </a:lnSpc>
                      </a:pPr>
                      <a:endParaRPr lang="en-US" sz="1400" dirty="0">
                        <a:solidFill>
                          <a:srgbClr val="FFFF00"/>
                        </a:solidFill>
                      </a:endParaRPr>
                    </a:p>
                  </a:txBody>
                  <a:tcPr anchor="ctr">
                    <a:lnL w="12700" cap="flat" cmpd="sng" algn="ctr">
                      <a:no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noFill/>
                  </a:tcPr>
                </a:tc>
                <a:tc>
                  <a:txBody>
                    <a:bodyPr/>
                    <a:lstStyle/>
                    <a:p>
                      <a:pPr algn="r">
                        <a:lnSpc>
                          <a:spcPct val="90000"/>
                        </a:lnSpc>
                      </a:pPr>
                      <a:r>
                        <a:rPr lang="en-US" sz="1600" dirty="0" smtClean="0">
                          <a:solidFill>
                            <a:srgbClr val="FFFF00"/>
                          </a:solidFill>
                        </a:rPr>
                        <a:t>Performance</a:t>
                      </a:r>
                      <a:endParaRPr lang="en-US" sz="1600" dirty="0">
                        <a:solidFill>
                          <a:srgbClr val="FFFF00"/>
                        </a:solidFill>
                      </a:endParaRPr>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accent5">
                        <a:lumMod val="25000"/>
                      </a:schemeClr>
                    </a:solidFill>
                  </a:tcPr>
                </a:tc>
                <a:tc>
                  <a:txBody>
                    <a:bodyPr/>
                    <a:lstStyle/>
                    <a:p>
                      <a:pPr algn="ctr">
                        <a:lnSpc>
                          <a:spcPct val="90000"/>
                        </a:lnSpc>
                      </a:pPr>
                      <a:r>
                        <a:rPr lang="en-US" sz="1600" dirty="0" smtClean="0">
                          <a:solidFill>
                            <a:srgbClr val="FFFF00"/>
                          </a:solidFill>
                        </a:rPr>
                        <a:t>Specification</a:t>
                      </a:r>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accent5">
                        <a:lumMod val="25000"/>
                      </a:schemeClr>
                    </a:solidFill>
                  </a:tcPr>
                </a:tc>
                <a:tc>
                  <a:txBody>
                    <a:bodyPr/>
                    <a:lstStyle/>
                    <a:p>
                      <a:pPr algn="ctr">
                        <a:lnSpc>
                          <a:spcPct val="90000"/>
                        </a:lnSpc>
                      </a:pPr>
                      <a:r>
                        <a:rPr lang="en-US" sz="1600" dirty="0" smtClean="0">
                          <a:solidFill>
                            <a:srgbClr val="FFFF00"/>
                          </a:solidFill>
                        </a:rPr>
                        <a:t>Achieved</a:t>
                      </a:r>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accent5">
                        <a:lumMod val="25000"/>
                      </a:schemeClr>
                    </a:solidFill>
                  </a:tcPr>
                </a:tc>
              </a:tr>
              <a:tr h="444590">
                <a:tc>
                  <a:txBody>
                    <a:bodyPr/>
                    <a:lstStyle/>
                    <a:p>
                      <a:pPr algn="ctr">
                        <a:lnSpc>
                          <a:spcPct val="90000"/>
                        </a:lnSpc>
                      </a:pPr>
                      <a:r>
                        <a:rPr lang="en-US" sz="1400" b="1" dirty="0" smtClean="0">
                          <a:solidFill>
                            <a:srgbClr val="008040"/>
                          </a:solidFill>
                          <a:latin typeface="Zapf Dingbats"/>
                          <a:ea typeface="Zapf Dingbats"/>
                          <a:cs typeface="Zapf Dingbats"/>
                          <a:sym typeface="Zapf Dingbats"/>
                        </a:rPr>
                        <a:t>✔</a:t>
                      </a:r>
                      <a:endParaRPr lang="en-US" sz="1400" b="1" dirty="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Well</a:t>
                      </a:r>
                      <a:r>
                        <a:rPr lang="en-US" sz="1400" b="1" baseline="0" dirty="0" smtClean="0"/>
                        <a:t> Capacity</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c>
                  <a:txBody>
                    <a:bodyPr/>
                    <a:lstStyle/>
                    <a:p>
                      <a:pPr algn="ctr">
                        <a:lnSpc>
                          <a:spcPct val="90000"/>
                        </a:lnSpc>
                      </a:pPr>
                      <a:r>
                        <a:rPr lang="en-US" sz="1400" dirty="0" smtClean="0"/>
                        <a:t>&gt; 150,000 e-</a:t>
                      </a:r>
                      <a:r>
                        <a:rPr lang="en-US" sz="1400" baseline="0" dirty="0" smtClean="0"/>
                        <a:t> (goal)</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c>
                  <a:txBody>
                    <a:bodyPr/>
                    <a:lstStyle/>
                    <a:p>
                      <a:pPr algn="ctr">
                        <a:lnSpc>
                          <a:spcPct val="90000"/>
                        </a:lnSpc>
                      </a:pPr>
                      <a:r>
                        <a:rPr lang="en-US" sz="1400" b="1" dirty="0" smtClean="0"/>
                        <a:t>&gt; 200,000 e-</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Conservation of Bloomed Charge</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c>
                  <a:txBody>
                    <a:bodyPr/>
                    <a:lstStyle/>
                    <a:p>
                      <a:pPr algn="ctr">
                        <a:lnSpc>
                          <a:spcPct val="90000"/>
                        </a:lnSpc>
                      </a:pPr>
                      <a:r>
                        <a:rPr lang="en-US" sz="1400" dirty="0" smtClean="0"/>
                        <a:t>Best Effort</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c>
                  <a:txBody>
                    <a:bodyPr/>
                    <a:lstStyle/>
                    <a:p>
                      <a:pPr algn="ctr">
                        <a:lnSpc>
                          <a:spcPct val="90000"/>
                        </a:lnSpc>
                      </a:pPr>
                      <a:r>
                        <a:rPr lang="en-US" sz="1400" b="1" dirty="0" smtClean="0"/>
                        <a:t>~100x full well</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rgbClr val="FFFECD"/>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baseline="0" dirty="0" smtClean="0"/>
                        <a:t>Conversion Gain</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&lt; 10 µV/e-</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8 µV/e-</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Read Noise @ 625 kHz</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&lt; 20 e- </a:t>
                      </a:r>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t>&lt; 10 e-</a:t>
                      </a:r>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Dark Current @ -30°C</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&lt; 8</a:t>
                      </a:r>
                      <a:r>
                        <a:rPr lang="en-US" sz="1400" baseline="0" dirty="0" smtClean="0"/>
                        <a:t> e-/pix/sec</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&lt;</a:t>
                      </a:r>
                      <a:r>
                        <a:rPr lang="en-US" sz="1400" b="1" baseline="0" dirty="0" smtClean="0"/>
                        <a:t> </a:t>
                      </a:r>
                      <a:r>
                        <a:rPr lang="en-US" sz="1400" b="1" dirty="0" smtClean="0"/>
                        <a:t>2.5 e-/pix/s</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Device Thickness</a:t>
                      </a:r>
                      <a:endParaRPr lang="en-US" sz="11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100 µm (-10/+15µm)</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95 – 115 µm</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Depletion-depth</a:t>
                      </a:r>
                      <a:r>
                        <a:rPr lang="en-US" sz="1400" b="1" baseline="0" dirty="0" smtClean="0"/>
                        <a:t> control</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Substrate bias</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Functional</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444590">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Targeted</a:t>
                      </a:r>
                      <a:r>
                        <a:rPr lang="en-US" sz="1400" b="1" baseline="0" dirty="0" smtClean="0"/>
                        <a:t> Spectral Range</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600-1000 nm</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70% @ 950 nm</a:t>
                      </a:r>
                      <a:endParaRPr lang="en-US" sz="140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solidFill>
                      <a:schemeClr val="bg1"/>
                    </a:solidFill>
                  </a:tcPr>
                </a:tc>
              </a:tr>
              <a:tr h="589924">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400" b="1" dirty="0" smtClean="0">
                          <a:solidFill>
                            <a:srgbClr val="008040"/>
                          </a:solidFill>
                          <a:latin typeface="Zapf Dingbats"/>
                          <a:ea typeface="Zapf Dingbats"/>
                          <a:cs typeface="Zapf Dingbats"/>
                          <a:sym typeface="Zapf Dingbats"/>
                        </a:rPr>
                        <a:t>✔</a:t>
                      </a:r>
                      <a:endParaRPr lang="en-US" sz="1400" b="1" dirty="0" smtClean="0">
                        <a:solidFill>
                          <a:srgbClr val="008040"/>
                        </a:solidFill>
                      </a:endParaRPr>
                    </a:p>
                  </a:txBody>
                  <a:tcPr anchor="ctr">
                    <a:lnL w="12700" cap="flat" cmpd="sng" algn="ctr">
                      <a:solidFill>
                        <a:srgbClr val="000000">
                          <a:lumMod val="50000"/>
                          <a:lumOff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solidFill>
                      <a:schemeClr val="bg1"/>
                    </a:solidFill>
                  </a:tcPr>
                </a:tc>
                <a:tc>
                  <a:txBody>
                    <a:bodyPr/>
                    <a:lstStyle/>
                    <a:p>
                      <a:pPr algn="r">
                        <a:lnSpc>
                          <a:spcPct val="90000"/>
                        </a:lnSpc>
                      </a:pPr>
                      <a:r>
                        <a:rPr lang="en-US" sz="1400" b="1" dirty="0" smtClean="0"/>
                        <a:t>Flight Quantity</a:t>
                      </a:r>
                      <a:r>
                        <a:rPr lang="en-US" sz="1400" b="1" baseline="0" dirty="0" smtClean="0"/>
                        <a:t> Needed</a:t>
                      </a:r>
                      <a:endParaRPr lang="en-US" sz="1400" b="1"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solidFill>
                      <a:schemeClr val="bg1"/>
                    </a:solidFill>
                  </a:tcPr>
                </a:tc>
                <a:tc>
                  <a:txBody>
                    <a:bodyPr/>
                    <a:lstStyle/>
                    <a:p>
                      <a:pPr algn="ctr">
                        <a:lnSpc>
                          <a:spcPct val="90000"/>
                        </a:lnSpc>
                      </a:pPr>
                      <a:r>
                        <a:rPr lang="en-US" sz="1400" dirty="0" smtClean="0"/>
                        <a:t>26</a:t>
                      </a:r>
                      <a:endParaRPr lang="en-US" sz="1400" dirty="0"/>
                    </a:p>
                  </a:txBody>
                  <a:tcPr anchor="ctr">
                    <a:lnL w="6350" cap="flat" cmpd="sng" algn="ctr">
                      <a:solidFill>
                        <a:srgbClr val="FFFFFF">
                          <a:lumMod val="50000"/>
                        </a:srgbClr>
                      </a:solidFill>
                      <a:prstDash val="solid"/>
                      <a:round/>
                      <a:headEnd type="none" w="med" len="med"/>
                      <a:tailEnd type="none" w="med" len="med"/>
                    </a:lnL>
                    <a:lnR w="6350" cap="flat" cmpd="sng" algn="ctr">
                      <a:solidFill>
                        <a:srgbClr val="FFFFFF">
                          <a:lumMod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solidFill>
                      <a:schemeClr val="bg1"/>
                    </a:solidFill>
                  </a:tcPr>
                </a:tc>
                <a:tc>
                  <a:txBody>
                    <a:bodyPr/>
                    <a:lstStyle/>
                    <a:p>
                      <a:pPr algn="ctr">
                        <a:lnSpc>
                          <a:spcPct val="90000"/>
                        </a:lnSpc>
                      </a:pPr>
                      <a:r>
                        <a:rPr lang="en-US" sz="1400" b="1" dirty="0" smtClean="0"/>
                        <a:t>&gt;70</a:t>
                      </a:r>
                    </a:p>
                    <a:p>
                      <a:pPr algn="ctr">
                        <a:lnSpc>
                          <a:spcPct val="90000"/>
                        </a:lnSpc>
                      </a:pPr>
                      <a:r>
                        <a:rPr lang="en-US" sz="1050" b="1" dirty="0" smtClean="0"/>
                        <a:t>Candidates for packaging</a:t>
                      </a:r>
                      <a:endParaRPr lang="en-US" sz="1050" b="1" dirty="0"/>
                    </a:p>
                  </a:txBody>
                  <a:tcPr anchor="ctr">
                    <a:lnL w="6350" cap="flat" cmpd="sng" algn="ctr">
                      <a:solidFill>
                        <a:srgbClr val="FFFFFF">
                          <a:lumMod val="50000"/>
                        </a:srgbClr>
                      </a:solidFill>
                      <a:prstDash val="solid"/>
                      <a:round/>
                      <a:headEnd type="none" w="med" len="med"/>
                      <a:tailEnd type="none" w="med" len="med"/>
                    </a:lnL>
                    <a:lnR w="12700" cap="flat" cmpd="sng" algn="ctr">
                      <a:solidFill>
                        <a:srgbClr val="000000">
                          <a:lumMod val="50000"/>
                          <a:lumOff val="50000"/>
                        </a:srgbClr>
                      </a:solid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9927259" y="905807"/>
            <a:ext cx="637358" cy="207972"/>
          </a:xfrm>
          <a:prstGeom prst="rect">
            <a:avLst/>
          </a:prstGeom>
          <a:noFill/>
        </p:spPr>
        <p:txBody>
          <a:bodyPr wrap="none" rtlCol="0">
            <a:spAutoFit/>
          </a:bodyPr>
          <a:lstStyle/>
          <a:p>
            <a:pPr algn="ctr"/>
            <a:r>
              <a:rPr lang="en-US" sz="1400" b="1" dirty="0"/>
              <a:t>2</a:t>
            </a:r>
            <a:r>
              <a:rPr lang="en-US" sz="1400" b="1" dirty="0" smtClean="0"/>
              <a:t>k pixels</a:t>
            </a:r>
            <a:endParaRPr lang="en-US" sz="1400" b="1" dirty="0"/>
          </a:p>
        </p:txBody>
      </p:sp>
      <p:cxnSp>
        <p:nvCxnSpPr>
          <p:cNvPr id="7" name="Straight Arrow Connector 6"/>
          <p:cNvCxnSpPr/>
          <p:nvPr/>
        </p:nvCxnSpPr>
        <p:spPr bwMode="auto">
          <a:xfrm rot="5400000" flipV="1">
            <a:off x="8974158" y="3762401"/>
            <a:ext cx="5096745" cy="1"/>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8" name="Straight Arrow Connector 7"/>
          <p:cNvCxnSpPr/>
          <p:nvPr/>
        </p:nvCxnSpPr>
        <p:spPr bwMode="auto">
          <a:xfrm rot="5400000" flipH="1">
            <a:off x="10167081" y="-150372"/>
            <a:ext cx="1" cy="2613192"/>
          </a:xfrm>
          <a:prstGeom prst="straightConnector1">
            <a:avLst/>
          </a:prstGeom>
          <a:solidFill>
            <a:schemeClr val="accent1"/>
          </a:solidFill>
          <a:ln w="12700" cap="flat" cmpd="sng" algn="ctr">
            <a:solidFill>
              <a:schemeClr val="tx1"/>
            </a:solidFill>
            <a:prstDash val="solid"/>
            <a:round/>
            <a:headEnd type="triangle"/>
            <a:tailEnd type="triangle"/>
          </a:ln>
          <a:effectLst/>
        </p:spPr>
      </p:cxnSp>
      <p:sp>
        <p:nvSpPr>
          <p:cNvPr id="10" name="TextBox 9"/>
          <p:cNvSpPr txBox="1"/>
          <p:nvPr/>
        </p:nvSpPr>
        <p:spPr>
          <a:xfrm rot="5400000">
            <a:off x="11381503" y="3529303"/>
            <a:ext cx="637358" cy="207972"/>
          </a:xfrm>
          <a:prstGeom prst="rect">
            <a:avLst/>
          </a:prstGeom>
          <a:noFill/>
        </p:spPr>
        <p:txBody>
          <a:bodyPr wrap="none" rtlCol="0">
            <a:spAutoFit/>
          </a:bodyPr>
          <a:lstStyle/>
          <a:p>
            <a:pPr algn="ctr"/>
            <a:r>
              <a:rPr lang="en-US" sz="1400" b="1" dirty="0" smtClean="0"/>
              <a:t>4k pixels</a:t>
            </a:r>
            <a:endParaRPr lang="en-US" sz="1400" b="1" dirty="0"/>
          </a:p>
        </p:txBody>
      </p:sp>
      <p:pic>
        <p:nvPicPr>
          <p:cNvPr id="11" name="Picture 10" descr="BI 80-1a-1-4 t=20C 1s 1956RES Target.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10389" y="1204131"/>
            <a:ext cx="2669994" cy="5090589"/>
          </a:xfrm>
          <a:prstGeom prst="rect">
            <a:avLst/>
          </a:prstGeom>
          <a:ln>
            <a:solidFill>
              <a:schemeClr val="accent1"/>
            </a:solidFill>
          </a:ln>
        </p:spPr>
      </p:pic>
      <p:sp>
        <p:nvSpPr>
          <p:cNvPr id="12" name="TextBox 11"/>
          <p:cNvSpPr txBox="1"/>
          <p:nvPr/>
        </p:nvSpPr>
        <p:spPr>
          <a:xfrm>
            <a:off x="7164308" y="5586078"/>
            <a:ext cx="1552729" cy="707886"/>
          </a:xfrm>
          <a:prstGeom prst="rect">
            <a:avLst/>
          </a:prstGeom>
          <a:noFill/>
        </p:spPr>
        <p:txBody>
          <a:bodyPr wrap="none" rtlCol="0">
            <a:spAutoFit/>
          </a:bodyPr>
          <a:lstStyle/>
          <a:p>
            <a:pPr algn="r"/>
            <a:r>
              <a:rPr lang="en-US" sz="1000" b="1" dirty="0" smtClean="0">
                <a:solidFill>
                  <a:srgbClr val="000090"/>
                </a:solidFill>
              </a:rPr>
              <a:t>Wafer Probe</a:t>
            </a:r>
          </a:p>
          <a:p>
            <a:pPr algn="r"/>
            <a:r>
              <a:rPr lang="en-US" sz="1000" b="1" dirty="0" smtClean="0">
                <a:solidFill>
                  <a:srgbClr val="000090"/>
                </a:solidFill>
              </a:rPr>
              <a:t>Full Frame Imaging</a:t>
            </a:r>
          </a:p>
          <a:p>
            <a:pPr algn="r"/>
            <a:r>
              <a:rPr lang="en-US" sz="1000" b="1" dirty="0" smtClean="0">
                <a:solidFill>
                  <a:srgbClr val="000090"/>
                </a:solidFill>
              </a:rPr>
              <a:t>T = 0°C</a:t>
            </a:r>
          </a:p>
          <a:p>
            <a:pPr algn="r"/>
            <a:r>
              <a:rPr lang="en-US" sz="1000" b="1" dirty="0">
                <a:solidFill>
                  <a:srgbClr val="000090"/>
                </a:solidFill>
              </a:rPr>
              <a:t>t</a:t>
            </a:r>
            <a:r>
              <a:rPr lang="en-US" sz="1000" b="1" baseline="-25000" dirty="0" smtClean="0">
                <a:solidFill>
                  <a:srgbClr val="000090"/>
                </a:solidFill>
              </a:rPr>
              <a:t>int</a:t>
            </a:r>
            <a:r>
              <a:rPr lang="en-US" sz="1000" b="1" dirty="0" smtClean="0">
                <a:solidFill>
                  <a:srgbClr val="000090"/>
                </a:solidFill>
              </a:rPr>
              <a:t> = 1s + 4.5s readout</a:t>
            </a:r>
          </a:p>
        </p:txBody>
      </p:sp>
      <p:pic>
        <p:nvPicPr>
          <p:cNvPr id="14" name="Picture 13" descr="TESS just logo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Tree>
    <p:extLst>
      <p:ext uri="{BB962C8B-B14F-4D97-AF65-F5344CB8AC3E}">
        <p14:creationId xmlns:p14="http://schemas.microsoft.com/office/powerpoint/2010/main" val="12581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Aspects of Thick (100 µm) Deep Depletion Detector</a:t>
            </a:r>
            <a:endParaRPr lang="en-US" dirty="0"/>
          </a:p>
        </p:txBody>
      </p:sp>
      <p:sp>
        <p:nvSpPr>
          <p:cNvPr id="3" name="Content Placeholder 2"/>
          <p:cNvSpPr>
            <a:spLocks noGrp="1"/>
          </p:cNvSpPr>
          <p:nvPr>
            <p:ph idx="1"/>
          </p:nvPr>
        </p:nvSpPr>
        <p:spPr>
          <a:xfrm>
            <a:off x="633819" y="1100165"/>
            <a:ext cx="10921187" cy="602092"/>
          </a:xfrm>
        </p:spPr>
        <p:txBody>
          <a:bodyPr/>
          <a:lstStyle/>
          <a:p>
            <a:r>
              <a:rPr lang="en-US" dirty="0"/>
              <a:t>Anti-reflection coatings optimized for broadband sensitivity</a:t>
            </a:r>
          </a:p>
          <a:p>
            <a:r>
              <a:rPr lang="en-US" dirty="0"/>
              <a:t>Thicker silicon enables near-IR response</a:t>
            </a:r>
          </a:p>
          <a:p>
            <a:pPr lvl="1"/>
            <a:r>
              <a:rPr lang="en-US" dirty="0"/>
              <a:t>Specialized material with resistivity </a:t>
            </a:r>
            <a:r>
              <a:rPr lang="en-US" dirty="0" smtClean="0"/>
              <a:t>&gt;5000 </a:t>
            </a:r>
            <a:r>
              <a:rPr lang="en-US" dirty="0"/>
              <a:t>ohm-cm </a:t>
            </a:r>
          </a:p>
          <a:p>
            <a:pPr lvl="1"/>
            <a:r>
              <a:rPr lang="en-US" dirty="0"/>
              <a:t>Deep depletion operation requires </a:t>
            </a:r>
            <a:r>
              <a:rPr lang="en-US" dirty="0" smtClean="0"/>
              <a:t>design, process, and test modifications</a:t>
            </a:r>
            <a:endParaRPr lang="en-US" dirty="0"/>
          </a:p>
        </p:txBody>
      </p:sp>
      <p:pic>
        <p:nvPicPr>
          <p:cNvPr id="6" name="Picture 5" descr="BI-DeepDepletionCC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67501" y="2545087"/>
            <a:ext cx="4703615" cy="3377775"/>
          </a:xfrm>
          <a:prstGeom prst="rect">
            <a:avLst/>
          </a:prstGeom>
        </p:spPr>
      </p:pic>
      <p:sp>
        <p:nvSpPr>
          <p:cNvPr id="8" name="TextBox 7"/>
          <p:cNvSpPr txBox="1"/>
          <p:nvPr/>
        </p:nvSpPr>
        <p:spPr>
          <a:xfrm>
            <a:off x="7638905" y="5235333"/>
            <a:ext cx="527960" cy="229371"/>
          </a:xfrm>
          <a:prstGeom prst="rect">
            <a:avLst/>
          </a:prstGeom>
          <a:noFill/>
        </p:spPr>
        <p:txBody>
          <a:bodyPr wrap="square" lIns="91436" tIns="45718" rIns="91436" bIns="45718" rtlCol="0">
            <a:spAutoFit/>
          </a:bodyPr>
          <a:lstStyle/>
          <a:p>
            <a:r>
              <a:rPr lang="en-US" sz="900" b="1" dirty="0">
                <a:solidFill>
                  <a:schemeClr val="bg1"/>
                </a:solidFill>
                <a:cs typeface="ＭＳ Ｐゴシック" charset="0"/>
              </a:rPr>
              <a:t>p+</a:t>
            </a:r>
          </a:p>
        </p:txBody>
      </p:sp>
      <p:sp>
        <p:nvSpPr>
          <p:cNvPr id="9" name="TextBox 8"/>
          <p:cNvSpPr txBox="1"/>
          <p:nvPr/>
        </p:nvSpPr>
        <p:spPr>
          <a:xfrm>
            <a:off x="10476097" y="5317896"/>
            <a:ext cx="1577917" cy="275236"/>
          </a:xfrm>
          <a:prstGeom prst="rect">
            <a:avLst/>
          </a:prstGeom>
          <a:noFill/>
        </p:spPr>
        <p:txBody>
          <a:bodyPr wrap="square" lIns="91436" tIns="45718" rIns="91436" bIns="45718" rtlCol="0">
            <a:spAutoFit/>
          </a:bodyPr>
          <a:lstStyle/>
          <a:p>
            <a:r>
              <a:rPr lang="en-US" sz="800" b="1" dirty="0">
                <a:solidFill>
                  <a:srgbClr val="FFFFFF"/>
                </a:solidFill>
                <a:cs typeface="ＭＳ Ｐゴシック" charset="0"/>
              </a:rPr>
              <a:t>Buried Channel</a:t>
            </a:r>
          </a:p>
        </p:txBody>
      </p:sp>
      <p:sp>
        <p:nvSpPr>
          <p:cNvPr id="10" name="TextBox 9"/>
          <p:cNvSpPr txBox="1"/>
          <p:nvPr/>
        </p:nvSpPr>
        <p:spPr>
          <a:xfrm>
            <a:off x="458509" y="5827594"/>
            <a:ext cx="1502655" cy="523216"/>
          </a:xfrm>
          <a:prstGeom prst="rect">
            <a:avLst/>
          </a:prstGeom>
          <a:noFill/>
        </p:spPr>
        <p:txBody>
          <a:bodyPr wrap="square" lIns="91436" tIns="45718" rIns="91436" bIns="45718" rtlCol="0">
            <a:spAutoFit/>
          </a:bodyPr>
          <a:lstStyle/>
          <a:p>
            <a:pPr algn="ctr"/>
            <a:r>
              <a:rPr lang="en-US" sz="1400" b="1" dirty="0">
                <a:cs typeface="ＭＳ Ｐゴシック" charset="0"/>
              </a:rPr>
              <a:t>Substrate bias</a:t>
            </a:r>
          </a:p>
          <a:p>
            <a:pPr algn="ctr"/>
            <a:r>
              <a:rPr lang="en-US" sz="1400" b="1" dirty="0">
                <a:cs typeface="ＭＳ Ｐゴシック" charset="0"/>
              </a:rPr>
              <a:t>(V&lt;0)</a:t>
            </a:r>
          </a:p>
        </p:txBody>
      </p:sp>
      <p:sp>
        <p:nvSpPr>
          <p:cNvPr id="11" name="TextBox 10"/>
          <p:cNvSpPr txBox="1"/>
          <p:nvPr/>
        </p:nvSpPr>
        <p:spPr>
          <a:xfrm>
            <a:off x="1943216" y="5688456"/>
            <a:ext cx="1261964" cy="307773"/>
          </a:xfrm>
          <a:prstGeom prst="rect">
            <a:avLst/>
          </a:prstGeom>
          <a:noFill/>
        </p:spPr>
        <p:txBody>
          <a:bodyPr wrap="none" lIns="91436" tIns="45718" rIns="91436" bIns="45718" rtlCol="0">
            <a:spAutoFit/>
          </a:bodyPr>
          <a:lstStyle/>
          <a:p>
            <a:pPr algn="ctr"/>
            <a:r>
              <a:rPr lang="en-US" sz="1400" b="1" dirty="0">
                <a:cs typeface="ＭＳ Ｐゴシック" charset="0"/>
              </a:rPr>
              <a:t>Guard Rings</a:t>
            </a:r>
          </a:p>
        </p:txBody>
      </p:sp>
      <p:sp>
        <p:nvSpPr>
          <p:cNvPr id="12" name="TextBox 11"/>
          <p:cNvSpPr txBox="1"/>
          <p:nvPr/>
        </p:nvSpPr>
        <p:spPr>
          <a:xfrm>
            <a:off x="5111037" y="5876279"/>
            <a:ext cx="573624" cy="307773"/>
          </a:xfrm>
          <a:prstGeom prst="rect">
            <a:avLst/>
          </a:prstGeom>
          <a:noFill/>
        </p:spPr>
        <p:txBody>
          <a:bodyPr wrap="none" lIns="91436" tIns="45718" rIns="91436" bIns="45718" rtlCol="0">
            <a:spAutoFit/>
          </a:bodyPr>
          <a:lstStyle/>
          <a:p>
            <a:pPr algn="ctr"/>
            <a:r>
              <a:rPr lang="en-US" sz="1400" b="1" dirty="0">
                <a:cs typeface="ＭＳ Ｐゴシック" charset="0"/>
              </a:rPr>
              <a:t>CCD</a:t>
            </a:r>
          </a:p>
        </p:txBody>
      </p:sp>
      <p:sp>
        <p:nvSpPr>
          <p:cNvPr id="13" name="TextBox 12"/>
          <p:cNvSpPr txBox="1"/>
          <p:nvPr/>
        </p:nvSpPr>
        <p:spPr>
          <a:xfrm>
            <a:off x="8444131" y="4341402"/>
            <a:ext cx="1191576" cy="405260"/>
          </a:xfrm>
          <a:prstGeom prst="rect">
            <a:avLst/>
          </a:prstGeom>
          <a:noFill/>
        </p:spPr>
        <p:txBody>
          <a:bodyPr wrap="none" lIns="68589" tIns="34295" rIns="68589" bIns="34295" rtlCol="0">
            <a:spAutoFit/>
          </a:bodyPr>
          <a:lstStyle/>
          <a:p>
            <a:pPr algn="ctr"/>
            <a:r>
              <a:rPr lang="en-US" sz="1100" dirty="0"/>
              <a:t>Fully depleted</a:t>
            </a:r>
          </a:p>
          <a:p>
            <a:pPr algn="ctr"/>
            <a:r>
              <a:rPr lang="en-US" sz="1100" dirty="0"/>
              <a:t>high-resistivity p-Si</a:t>
            </a:r>
          </a:p>
        </p:txBody>
      </p:sp>
      <p:sp>
        <p:nvSpPr>
          <p:cNvPr id="15" name="TextBox 14"/>
          <p:cNvSpPr txBox="1"/>
          <p:nvPr/>
        </p:nvSpPr>
        <p:spPr>
          <a:xfrm>
            <a:off x="56338" y="4147948"/>
            <a:ext cx="783651" cy="307773"/>
          </a:xfrm>
          <a:prstGeom prst="rect">
            <a:avLst/>
          </a:prstGeom>
          <a:noFill/>
        </p:spPr>
        <p:txBody>
          <a:bodyPr wrap="square" lIns="91436" tIns="45718" rIns="91436" bIns="45718" rtlCol="0">
            <a:spAutoFit/>
          </a:bodyPr>
          <a:lstStyle/>
          <a:p>
            <a:pPr algn="r"/>
            <a:r>
              <a:rPr lang="en-US" sz="1400" b="1" dirty="0" smtClean="0">
                <a:cs typeface="ＭＳ Ｐゴシック" charset="0"/>
              </a:rPr>
              <a:t>100µm</a:t>
            </a:r>
            <a:endParaRPr lang="en-US" sz="1400" b="1" dirty="0">
              <a:cs typeface="ＭＳ Ｐゴシック" charset="0"/>
            </a:endParaRPr>
          </a:p>
        </p:txBody>
      </p:sp>
      <p:cxnSp>
        <p:nvCxnSpPr>
          <p:cNvPr id="17" name="Straight Arrow Connector 16"/>
          <p:cNvCxnSpPr/>
          <p:nvPr/>
        </p:nvCxnSpPr>
        <p:spPr bwMode="auto">
          <a:xfrm flipH="1">
            <a:off x="796731" y="3328996"/>
            <a:ext cx="0" cy="2201534"/>
          </a:xfrm>
          <a:prstGeom prst="straightConnector1">
            <a:avLst/>
          </a:prstGeom>
          <a:solidFill>
            <a:schemeClr val="accent1"/>
          </a:solidFill>
          <a:ln w="12700" cap="flat" cmpd="sng" algn="ctr">
            <a:solidFill>
              <a:schemeClr val="tx1"/>
            </a:solidFill>
            <a:prstDash val="solid"/>
            <a:round/>
            <a:headEnd type="triangle"/>
            <a:tailEnd type="triangle"/>
          </a:ln>
          <a:effectLst/>
        </p:spPr>
      </p:cxnSp>
      <p:grpSp>
        <p:nvGrpSpPr>
          <p:cNvPr id="20" name="Group 19"/>
          <p:cNvGrpSpPr/>
          <p:nvPr/>
        </p:nvGrpSpPr>
        <p:grpSpPr>
          <a:xfrm>
            <a:off x="977703" y="3074804"/>
            <a:ext cx="6042088" cy="2753725"/>
            <a:chOff x="260933" y="1278907"/>
            <a:chExt cx="4477766" cy="2040774"/>
          </a:xfrm>
        </p:grpSpPr>
        <p:pic>
          <p:nvPicPr>
            <p:cNvPr id="21" name="Picture 20" descr="BI-PartialDepletionCC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933" y="1278907"/>
              <a:ext cx="4477766" cy="2040774"/>
            </a:xfrm>
            <a:prstGeom prst="rect">
              <a:avLst/>
            </a:prstGeom>
          </p:spPr>
        </p:pic>
        <p:sp>
          <p:nvSpPr>
            <p:cNvPr id="22" name="TextBox 21"/>
            <p:cNvSpPr txBox="1"/>
            <p:nvPr/>
          </p:nvSpPr>
          <p:spPr>
            <a:xfrm>
              <a:off x="2859177" y="2609212"/>
              <a:ext cx="1242640" cy="261606"/>
            </a:xfrm>
            <a:prstGeom prst="rect">
              <a:avLst/>
            </a:prstGeom>
            <a:noFill/>
          </p:spPr>
          <p:txBody>
            <a:bodyPr wrap="none" lIns="91436" tIns="45718" rIns="91436" bIns="45718" rtlCol="0">
              <a:spAutoFit/>
            </a:bodyPr>
            <a:lstStyle/>
            <a:p>
              <a:pPr algn="ctr"/>
              <a:r>
                <a:rPr lang="en-US" sz="1100" b="1" dirty="0">
                  <a:cs typeface="ＭＳ Ｐゴシック" charset="0"/>
                </a:rPr>
                <a:t>Depletion Layer</a:t>
              </a:r>
            </a:p>
          </p:txBody>
        </p:sp>
        <p:sp>
          <p:nvSpPr>
            <p:cNvPr id="23" name="TextBox 22"/>
            <p:cNvSpPr txBox="1"/>
            <p:nvPr/>
          </p:nvSpPr>
          <p:spPr>
            <a:xfrm>
              <a:off x="804031" y="1729998"/>
              <a:ext cx="954099" cy="430883"/>
            </a:xfrm>
            <a:prstGeom prst="rect">
              <a:avLst/>
            </a:prstGeom>
            <a:noFill/>
          </p:spPr>
          <p:txBody>
            <a:bodyPr wrap="none" lIns="91436" tIns="45718" rIns="91436" bIns="45718" rtlCol="0">
              <a:spAutoFit/>
            </a:bodyPr>
            <a:lstStyle/>
            <a:p>
              <a:pPr algn="ctr"/>
              <a:r>
                <a:rPr lang="en-US" sz="1100" b="1" dirty="0" err="1">
                  <a:cs typeface="ＭＳ Ｐゴシック" charset="0"/>
                </a:rPr>
                <a:t>Undepleted</a:t>
              </a:r>
              <a:endParaRPr lang="en-US" sz="1100" b="1" dirty="0">
                <a:cs typeface="ＭＳ Ｐゴシック" charset="0"/>
              </a:endParaRPr>
            </a:p>
            <a:p>
              <a:pPr algn="ctr"/>
              <a:r>
                <a:rPr lang="en-US" sz="1100" b="1" dirty="0">
                  <a:cs typeface="ＭＳ Ｐゴシック" charset="0"/>
                </a:rPr>
                <a:t>(neutral)</a:t>
              </a:r>
            </a:p>
          </p:txBody>
        </p:sp>
      </p:grpSp>
      <p:sp>
        <p:nvSpPr>
          <p:cNvPr id="24" name="TextBox 23"/>
          <p:cNvSpPr txBox="1"/>
          <p:nvPr/>
        </p:nvSpPr>
        <p:spPr>
          <a:xfrm>
            <a:off x="2169887" y="2823584"/>
            <a:ext cx="3805812" cy="307777"/>
          </a:xfrm>
          <a:prstGeom prst="rect">
            <a:avLst/>
          </a:prstGeom>
          <a:noFill/>
        </p:spPr>
        <p:txBody>
          <a:bodyPr wrap="none" rtlCol="0">
            <a:spAutoFit/>
          </a:bodyPr>
          <a:lstStyle/>
          <a:p>
            <a:pPr algn="ctr"/>
            <a:r>
              <a:rPr lang="en-US" sz="1400" b="1" dirty="0" smtClean="0"/>
              <a:t>Charge Spreading Influenced by Depletion</a:t>
            </a:r>
            <a:endParaRPr lang="en-US" sz="1400" b="1" dirty="0"/>
          </a:p>
        </p:txBody>
      </p:sp>
    </p:spTree>
    <p:extLst>
      <p:ext uri="{BB962C8B-B14F-4D97-AF65-F5344CB8AC3E}">
        <p14:creationId xmlns:p14="http://schemas.microsoft.com/office/powerpoint/2010/main" val="142060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9586" cy="813816"/>
          </a:xfrm>
        </p:spPr>
        <p:txBody>
          <a:bodyPr/>
          <a:lstStyle/>
          <a:p>
            <a:r>
              <a:rPr lang="en-US" dirty="0" smtClean="0"/>
              <a:t>Precision Photometry in a Crowded Star Field</a:t>
            </a:r>
            <a:endParaRPr lang="en-US" dirty="0"/>
          </a:p>
        </p:txBody>
      </p:sp>
      <p:pic>
        <p:nvPicPr>
          <p:cNvPr id="8" name="Picture 7"/>
          <p:cNvPicPr>
            <a:picLocks noChangeAspect="1"/>
          </p:cNvPicPr>
          <p:nvPr/>
        </p:nvPicPr>
        <p:blipFill>
          <a:blip r:embed="rId3"/>
          <a:stretch>
            <a:fillRect/>
          </a:stretch>
        </p:blipFill>
        <p:spPr>
          <a:xfrm>
            <a:off x="5903615" y="973991"/>
            <a:ext cx="5359381" cy="5339964"/>
          </a:xfrm>
          <a:prstGeom prst="rect">
            <a:avLst/>
          </a:prstGeom>
        </p:spPr>
      </p:pic>
      <p:sp>
        <p:nvSpPr>
          <p:cNvPr id="9" name="TextBox 8"/>
          <p:cNvSpPr txBox="1"/>
          <p:nvPr/>
        </p:nvSpPr>
        <p:spPr>
          <a:xfrm>
            <a:off x="3043549" y="5805321"/>
            <a:ext cx="3018775" cy="307777"/>
          </a:xfrm>
          <a:prstGeom prst="rect">
            <a:avLst/>
          </a:prstGeom>
          <a:noFill/>
        </p:spPr>
        <p:txBody>
          <a:bodyPr wrap="none" rtlCol="0">
            <a:spAutoFit/>
          </a:bodyPr>
          <a:lstStyle/>
          <a:p>
            <a:pPr algn="ctr"/>
            <a:r>
              <a:rPr lang="en-US" sz="1400" b="1" i="1" dirty="0" smtClean="0"/>
              <a:t>Sullivan et al.</a:t>
            </a:r>
            <a:r>
              <a:rPr lang="nb-NO" sz="1400" b="1" i="1" dirty="0"/>
              <a:t> arXiv:1506.03845v4</a:t>
            </a:r>
            <a:endParaRPr lang="en-US" sz="1400" b="1" i="1" dirty="0"/>
          </a:p>
        </p:txBody>
      </p:sp>
      <p:sp>
        <p:nvSpPr>
          <p:cNvPr id="10" name="TextBox 9"/>
          <p:cNvSpPr txBox="1"/>
          <p:nvPr/>
        </p:nvSpPr>
        <p:spPr>
          <a:xfrm>
            <a:off x="11200335" y="3137578"/>
            <a:ext cx="736100" cy="461665"/>
          </a:xfrm>
          <a:prstGeom prst="rect">
            <a:avLst/>
          </a:prstGeom>
          <a:noFill/>
        </p:spPr>
        <p:txBody>
          <a:bodyPr wrap="none" rtlCol="0">
            <a:spAutoFit/>
          </a:bodyPr>
          <a:lstStyle/>
          <a:p>
            <a:pPr algn="ctr"/>
            <a:r>
              <a:rPr lang="en-US" b="1" dirty="0" smtClean="0"/>
              <a:t>2.8°</a:t>
            </a:r>
            <a:endParaRPr lang="en-US" b="1" dirty="0"/>
          </a:p>
        </p:txBody>
      </p:sp>
      <p:grpSp>
        <p:nvGrpSpPr>
          <p:cNvPr id="24" name="Group 23"/>
          <p:cNvGrpSpPr/>
          <p:nvPr/>
        </p:nvGrpSpPr>
        <p:grpSpPr>
          <a:xfrm>
            <a:off x="11063925" y="1159994"/>
            <a:ext cx="264574" cy="4960324"/>
            <a:chOff x="11740338" y="1049985"/>
            <a:chExt cx="108095" cy="2026603"/>
          </a:xfrm>
        </p:grpSpPr>
        <p:cxnSp>
          <p:nvCxnSpPr>
            <p:cNvPr id="15" name="Straight Arrow Connector 14"/>
            <p:cNvCxnSpPr/>
            <p:nvPr/>
          </p:nvCxnSpPr>
          <p:spPr bwMode="auto">
            <a:xfrm>
              <a:off x="11794385" y="1050168"/>
              <a:ext cx="0" cy="2026420"/>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17" name="Straight Connector 16"/>
            <p:cNvCxnSpPr/>
            <p:nvPr/>
          </p:nvCxnSpPr>
          <p:spPr bwMode="auto">
            <a:xfrm>
              <a:off x="11740338" y="3073638"/>
              <a:ext cx="108095"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1740338" y="1049985"/>
              <a:ext cx="108095"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0" name="TextBox 19"/>
          <p:cNvSpPr txBox="1"/>
          <p:nvPr/>
        </p:nvSpPr>
        <p:spPr>
          <a:xfrm>
            <a:off x="3292009" y="1159994"/>
            <a:ext cx="2363147" cy="707886"/>
          </a:xfrm>
          <a:prstGeom prst="rect">
            <a:avLst/>
          </a:prstGeom>
          <a:noFill/>
        </p:spPr>
        <p:txBody>
          <a:bodyPr wrap="none" rtlCol="0">
            <a:spAutoFit/>
          </a:bodyPr>
          <a:lstStyle/>
          <a:p>
            <a:pPr algn="r"/>
            <a:r>
              <a:rPr lang="en-US" sz="2000" b="1" dirty="0" smtClean="0"/>
              <a:t>Simulated ½ Hour</a:t>
            </a:r>
          </a:p>
          <a:p>
            <a:pPr algn="r"/>
            <a:r>
              <a:rPr lang="en-US" sz="2000" b="1" dirty="0" smtClean="0"/>
              <a:t>Stacked Image</a:t>
            </a:r>
            <a:endParaRPr lang="en-US" sz="2000" b="1" dirty="0"/>
          </a:p>
        </p:txBody>
      </p:sp>
    </p:spTree>
    <p:extLst>
      <p:ext uri="{BB962C8B-B14F-4D97-AF65-F5344CB8AC3E}">
        <p14:creationId xmlns:p14="http://schemas.microsoft.com/office/powerpoint/2010/main" val="12586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9586" cy="813816"/>
          </a:xfrm>
        </p:spPr>
        <p:txBody>
          <a:bodyPr/>
          <a:lstStyle/>
          <a:p>
            <a:r>
              <a:rPr lang="en-US" dirty="0" smtClean="0"/>
              <a:t>Increased Charge Confinement </a:t>
            </a:r>
            <a:r>
              <a:rPr lang="en-US" dirty="0"/>
              <a:t>A</a:t>
            </a:r>
            <a:r>
              <a:rPr lang="en-US" dirty="0" smtClean="0"/>
              <a:t>chieved with Over Depletion</a:t>
            </a:r>
            <a:endParaRPr lang="en-US" dirty="0"/>
          </a:p>
        </p:txBody>
      </p:sp>
      <p:sp>
        <p:nvSpPr>
          <p:cNvPr id="6" name="Content Placeholder 5"/>
          <p:cNvSpPr>
            <a:spLocks noGrp="1"/>
          </p:cNvSpPr>
          <p:nvPr>
            <p:ph idx="1"/>
          </p:nvPr>
        </p:nvSpPr>
        <p:spPr>
          <a:xfrm>
            <a:off x="633819" y="1289304"/>
            <a:ext cx="11073272" cy="968603"/>
          </a:xfrm>
        </p:spPr>
        <p:txBody>
          <a:bodyPr/>
          <a:lstStyle/>
          <a:p>
            <a:r>
              <a:rPr lang="en-US" dirty="0" smtClean="0"/>
              <a:t>TESS needs precision photometry in a crowded star field</a:t>
            </a:r>
          </a:p>
          <a:p>
            <a:r>
              <a:rPr lang="en-US" dirty="0" smtClean="0"/>
              <a:t>Charge profile measured with 660nm LED to optimize substrate bias</a:t>
            </a:r>
          </a:p>
        </p:txBody>
      </p:sp>
      <p:grpSp>
        <p:nvGrpSpPr>
          <p:cNvPr id="3" name="Group 2"/>
          <p:cNvGrpSpPr/>
          <p:nvPr/>
        </p:nvGrpSpPr>
        <p:grpSpPr>
          <a:xfrm>
            <a:off x="0" y="2883420"/>
            <a:ext cx="12188825" cy="2493814"/>
            <a:chOff x="0" y="3673137"/>
            <a:chExt cx="12188825" cy="2493814"/>
          </a:xfrm>
        </p:grpSpPr>
        <p:grpSp>
          <p:nvGrpSpPr>
            <p:cNvPr id="7" name="Group 6"/>
            <p:cNvGrpSpPr/>
            <p:nvPr/>
          </p:nvGrpSpPr>
          <p:grpSpPr>
            <a:xfrm>
              <a:off x="0" y="3772671"/>
              <a:ext cx="12188825" cy="2394280"/>
              <a:chOff x="0" y="3129358"/>
              <a:chExt cx="13957460" cy="2741697"/>
            </a:xfrm>
          </p:grpSpPr>
          <p:pic>
            <p:nvPicPr>
              <p:cNvPr id="5" name="Picture 4"/>
              <p:cNvPicPr>
                <a:picLocks noChangeAspect="1"/>
              </p:cNvPicPr>
              <p:nvPr/>
            </p:nvPicPr>
            <p:blipFill rotWithShape="1">
              <a:blip r:embed="rId3"/>
              <a:srcRect t="5222" b="50883"/>
              <a:stretch/>
            </p:blipFill>
            <p:spPr>
              <a:xfrm>
                <a:off x="0" y="3156212"/>
                <a:ext cx="7277100" cy="2714843"/>
              </a:xfrm>
              <a:prstGeom prst="rect">
                <a:avLst/>
              </a:prstGeom>
            </p:spPr>
          </p:pic>
          <p:pic>
            <p:nvPicPr>
              <p:cNvPr id="28" name="Picture 27"/>
              <p:cNvPicPr>
                <a:picLocks noChangeAspect="1"/>
              </p:cNvPicPr>
              <p:nvPr/>
            </p:nvPicPr>
            <p:blipFill rotWithShape="1">
              <a:blip r:embed="rId3"/>
              <a:srcRect l="3502" t="57622" b="1"/>
              <a:stretch/>
            </p:blipFill>
            <p:spPr>
              <a:xfrm>
                <a:off x="6935211" y="3129358"/>
                <a:ext cx="7022249" cy="2620982"/>
              </a:xfrm>
              <a:prstGeom prst="rect">
                <a:avLst/>
              </a:prstGeom>
            </p:spPr>
          </p:pic>
        </p:grpSp>
        <p:sp>
          <p:nvSpPr>
            <p:cNvPr id="4" name="TextBox 3"/>
            <p:cNvSpPr txBox="1"/>
            <p:nvPr/>
          </p:nvSpPr>
          <p:spPr>
            <a:xfrm>
              <a:off x="1103778" y="3673137"/>
              <a:ext cx="1341921" cy="553998"/>
            </a:xfrm>
            <a:prstGeom prst="rect">
              <a:avLst/>
            </a:prstGeom>
            <a:solidFill>
              <a:schemeClr val="bg1"/>
            </a:solidFill>
          </p:spPr>
          <p:txBody>
            <a:bodyPr wrap="none" rtlCol="0">
              <a:spAutoFit/>
            </a:bodyPr>
            <a:lstStyle/>
            <a:p>
              <a:pPr algn="ctr"/>
              <a:r>
                <a:rPr lang="en-US" sz="1400" b="1" dirty="0" smtClean="0"/>
                <a:t>Sub Bias: -5V </a:t>
              </a:r>
            </a:p>
            <a:p>
              <a:pPr algn="ctr"/>
              <a:r>
                <a:rPr lang="en-US" sz="1600" b="1" dirty="0" smtClean="0">
                  <a:latin typeface="Symbol" charset="2"/>
                  <a:cs typeface="Symbol" charset="2"/>
                </a:rPr>
                <a:t>s</a:t>
              </a:r>
              <a:r>
                <a:rPr lang="en-US" sz="1400" b="1" dirty="0" smtClean="0"/>
                <a:t>: 24µm</a:t>
              </a:r>
              <a:endParaRPr lang="en-US" sz="1400" b="1" dirty="0"/>
            </a:p>
          </p:txBody>
        </p:sp>
        <p:sp>
          <p:nvSpPr>
            <p:cNvPr id="11" name="TextBox 10"/>
            <p:cNvSpPr txBox="1"/>
            <p:nvPr/>
          </p:nvSpPr>
          <p:spPr>
            <a:xfrm>
              <a:off x="4120662" y="3673137"/>
              <a:ext cx="1441771" cy="553998"/>
            </a:xfrm>
            <a:prstGeom prst="rect">
              <a:avLst/>
            </a:prstGeom>
            <a:solidFill>
              <a:schemeClr val="bg1"/>
            </a:solidFill>
          </p:spPr>
          <p:txBody>
            <a:bodyPr wrap="none" rtlCol="0">
              <a:spAutoFit/>
            </a:bodyPr>
            <a:lstStyle/>
            <a:p>
              <a:pPr algn="ctr"/>
              <a:r>
                <a:rPr lang="en-US" sz="1400" b="1" dirty="0" smtClean="0"/>
                <a:t>Sub Bias: -10V </a:t>
              </a:r>
            </a:p>
            <a:p>
              <a:pPr algn="ctr"/>
              <a:r>
                <a:rPr lang="en-US" sz="1600" b="1" dirty="0" smtClean="0">
                  <a:latin typeface="Symbol" charset="2"/>
                  <a:cs typeface="Symbol" charset="2"/>
                </a:rPr>
                <a:t>s</a:t>
              </a:r>
              <a:r>
                <a:rPr lang="en-US" sz="1400" b="1" dirty="0" smtClean="0"/>
                <a:t>: 15µm</a:t>
              </a:r>
              <a:endParaRPr lang="en-US" sz="1400" b="1" dirty="0"/>
            </a:p>
          </p:txBody>
        </p:sp>
        <p:sp>
          <p:nvSpPr>
            <p:cNvPr id="12" name="TextBox 11"/>
            <p:cNvSpPr txBox="1"/>
            <p:nvPr/>
          </p:nvSpPr>
          <p:spPr>
            <a:xfrm>
              <a:off x="7089781" y="3673137"/>
              <a:ext cx="1441771" cy="553998"/>
            </a:xfrm>
            <a:prstGeom prst="rect">
              <a:avLst/>
            </a:prstGeom>
            <a:solidFill>
              <a:schemeClr val="bg1"/>
            </a:solidFill>
          </p:spPr>
          <p:txBody>
            <a:bodyPr wrap="none" rtlCol="0">
              <a:spAutoFit/>
            </a:bodyPr>
            <a:lstStyle/>
            <a:p>
              <a:pPr algn="ctr"/>
              <a:r>
                <a:rPr lang="en-US" sz="1400" b="1" dirty="0" smtClean="0"/>
                <a:t>Sub Bias: -25V </a:t>
              </a:r>
            </a:p>
            <a:p>
              <a:pPr algn="ctr"/>
              <a:r>
                <a:rPr lang="en-US" sz="1600" b="1" dirty="0" smtClean="0">
                  <a:latin typeface="Symbol" charset="2"/>
                  <a:cs typeface="Symbol" charset="2"/>
                </a:rPr>
                <a:t>s</a:t>
              </a:r>
              <a:r>
                <a:rPr lang="en-US" sz="1400" b="1" dirty="0" smtClean="0"/>
                <a:t>: 5.6µm</a:t>
              </a:r>
              <a:endParaRPr lang="en-US" sz="1400" b="1" dirty="0"/>
            </a:p>
          </p:txBody>
        </p:sp>
        <p:sp>
          <p:nvSpPr>
            <p:cNvPr id="13" name="TextBox 12"/>
            <p:cNvSpPr txBox="1"/>
            <p:nvPr/>
          </p:nvSpPr>
          <p:spPr>
            <a:xfrm>
              <a:off x="9814676" y="3673137"/>
              <a:ext cx="1441771" cy="553998"/>
            </a:xfrm>
            <a:prstGeom prst="rect">
              <a:avLst/>
            </a:prstGeom>
            <a:solidFill>
              <a:schemeClr val="bg1"/>
            </a:solidFill>
          </p:spPr>
          <p:txBody>
            <a:bodyPr wrap="none" rtlCol="0">
              <a:spAutoFit/>
            </a:bodyPr>
            <a:lstStyle/>
            <a:p>
              <a:pPr algn="ctr"/>
              <a:r>
                <a:rPr lang="en-US" sz="1400" b="1" dirty="0" smtClean="0"/>
                <a:t>Sub Bias: -50V </a:t>
              </a:r>
            </a:p>
            <a:p>
              <a:pPr algn="ctr"/>
              <a:r>
                <a:rPr lang="en-US" sz="1600" b="1" dirty="0" smtClean="0">
                  <a:latin typeface="Symbol" charset="2"/>
                  <a:cs typeface="Symbol" charset="2"/>
                </a:rPr>
                <a:t>s</a:t>
              </a:r>
              <a:r>
                <a:rPr lang="en-US" sz="1400" b="1" dirty="0" smtClean="0"/>
                <a:t>: 4.0µm</a:t>
              </a:r>
              <a:endParaRPr lang="en-US" sz="1400" b="1" dirty="0"/>
            </a:p>
          </p:txBody>
        </p:sp>
      </p:grpSp>
    </p:spTree>
    <p:extLst>
      <p:ext uri="{BB962C8B-B14F-4D97-AF65-F5344CB8AC3E}">
        <p14:creationId xmlns:p14="http://schemas.microsoft.com/office/powerpoint/2010/main" val="48839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CCD Voltages </a:t>
            </a:r>
            <a:br>
              <a:rPr lang="en-US" dirty="0" smtClean="0"/>
            </a:br>
            <a:r>
              <a:rPr lang="en-US" dirty="0" smtClean="0"/>
              <a:t>to </a:t>
            </a:r>
            <a:r>
              <a:rPr lang="en-US" dirty="0"/>
              <a:t>M</a:t>
            </a:r>
            <a:r>
              <a:rPr lang="en-US" dirty="0" smtClean="0"/>
              <a:t>eet Requirements with Thick Detectors</a:t>
            </a:r>
            <a:endParaRPr lang="en-US" dirty="0"/>
          </a:p>
        </p:txBody>
      </p:sp>
      <p:pic>
        <p:nvPicPr>
          <p:cNvPr id="3" name="Picture 2" descr="TESS just logo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
        <p:nvSpPr>
          <p:cNvPr id="14" name="TextBox 13"/>
          <p:cNvSpPr txBox="1"/>
          <p:nvPr/>
        </p:nvSpPr>
        <p:spPr>
          <a:xfrm>
            <a:off x="1188557" y="1122901"/>
            <a:ext cx="4558853" cy="800219"/>
          </a:xfrm>
          <a:prstGeom prst="rect">
            <a:avLst/>
          </a:prstGeom>
          <a:solidFill>
            <a:srgbClr val="FFFDA9"/>
          </a:solidFill>
          <a:effectLst>
            <a:outerShdw blurRad="50800" dist="76200" dir="2700000" algn="tl" rotWithShape="0">
              <a:prstClr val="black">
                <a:alpha val="40000"/>
              </a:prstClr>
            </a:outerShdw>
          </a:effectLst>
        </p:spPr>
        <p:txBody>
          <a:bodyPr wrap="square" rtlCol="0">
            <a:spAutoFit/>
          </a:bodyPr>
          <a:lstStyle/>
          <a:p>
            <a:pPr algn="ctr"/>
            <a:r>
              <a:rPr lang="en-US" sz="1600" b="1" dirty="0"/>
              <a:t>For Minimum Charge Cloud </a:t>
            </a:r>
            <a:r>
              <a:rPr lang="en-US" sz="1600" b="1" dirty="0" smtClean="0"/>
              <a:t>Size </a:t>
            </a:r>
            <a:endParaRPr lang="en-US" sz="1600" b="1" dirty="0"/>
          </a:p>
          <a:p>
            <a:pPr algn="ctr"/>
            <a:r>
              <a:rPr lang="en-US" sz="1600" b="1" dirty="0" err="1" smtClean="0"/>
              <a:t>V</a:t>
            </a:r>
            <a:r>
              <a:rPr lang="en-US" sz="1600" b="1" baseline="-25000" dirty="0" err="1" smtClean="0"/>
              <a:t>sub</a:t>
            </a:r>
            <a:r>
              <a:rPr lang="en-US" sz="1600" b="1" dirty="0" smtClean="0"/>
              <a:t> above -25V</a:t>
            </a:r>
          </a:p>
          <a:p>
            <a:pPr algn="ctr"/>
            <a:r>
              <a:rPr lang="en-US" sz="1400" b="1" dirty="0" smtClean="0"/>
              <a:t>(Virtual knife </a:t>
            </a:r>
            <a:r>
              <a:rPr lang="en-US" sz="1400" b="1" dirty="0"/>
              <a:t>e</a:t>
            </a:r>
            <a:r>
              <a:rPr lang="en-US" sz="1400" b="1" dirty="0" smtClean="0"/>
              <a:t>dge technique)</a:t>
            </a:r>
            <a:endParaRPr lang="en-US" sz="1400" b="1" dirty="0"/>
          </a:p>
        </p:txBody>
      </p:sp>
      <p:sp>
        <p:nvSpPr>
          <p:cNvPr id="25" name="TextBox 24"/>
          <p:cNvSpPr txBox="1"/>
          <p:nvPr/>
        </p:nvSpPr>
        <p:spPr>
          <a:xfrm>
            <a:off x="4530282" y="6398086"/>
            <a:ext cx="3042257" cy="307777"/>
          </a:xfrm>
          <a:prstGeom prst="rect">
            <a:avLst/>
          </a:prstGeom>
          <a:noFill/>
        </p:spPr>
        <p:txBody>
          <a:bodyPr wrap="none" rtlCol="0">
            <a:spAutoFit/>
          </a:bodyPr>
          <a:lstStyle/>
          <a:p>
            <a:pPr algn="ctr"/>
            <a:r>
              <a:rPr lang="en-US" sz="1400" dirty="0"/>
              <a:t>J. </a:t>
            </a:r>
            <a:r>
              <a:rPr lang="en-US" sz="1400" dirty="0" err="1"/>
              <a:t>Villasenor</a:t>
            </a:r>
            <a:r>
              <a:rPr lang="en-US" sz="1400" dirty="0" smtClean="0"/>
              <a:t>, et al J. </a:t>
            </a:r>
            <a:r>
              <a:rPr lang="en-US" sz="1400" dirty="0" err="1" smtClean="0"/>
              <a:t>Inst</a:t>
            </a:r>
            <a:r>
              <a:rPr lang="en-US" sz="1400" dirty="0" smtClean="0"/>
              <a:t> v. 12, 2017</a:t>
            </a:r>
            <a:endParaRPr lang="en-US" sz="1400" b="1"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07" t="10065" r="2080" b="3460"/>
          <a:stretch/>
        </p:blipFill>
        <p:spPr>
          <a:xfrm>
            <a:off x="295338" y="2155218"/>
            <a:ext cx="5709248" cy="3810867"/>
          </a:xfrm>
          <a:prstGeom prst="rect">
            <a:avLst/>
          </a:prstGeom>
        </p:spPr>
      </p:pic>
      <p:cxnSp>
        <p:nvCxnSpPr>
          <p:cNvPr id="13" name="Straight Connector 12"/>
          <p:cNvCxnSpPr/>
          <p:nvPr/>
        </p:nvCxnSpPr>
        <p:spPr bwMode="auto">
          <a:xfrm>
            <a:off x="1049311" y="3657600"/>
            <a:ext cx="4797056" cy="0"/>
          </a:xfrm>
          <a:prstGeom prst="line">
            <a:avLst/>
          </a:prstGeom>
          <a:solidFill>
            <a:schemeClr val="accent1"/>
          </a:solidFill>
          <a:ln w="15875" cap="flat" cmpd="sng" algn="ctr">
            <a:solidFill>
              <a:schemeClr val="accent6">
                <a:lumMod val="75000"/>
              </a:schemeClr>
            </a:solidFill>
            <a:prstDash val="solid"/>
            <a:round/>
            <a:headEnd type="none" w="sm" len="sm"/>
            <a:tailEnd type="none" w="sm" len="sm"/>
          </a:ln>
          <a:effectLst/>
        </p:spPr>
      </p:cxnSp>
      <p:cxnSp>
        <p:nvCxnSpPr>
          <p:cNvPr id="23" name="Straight Arrow Connector 22"/>
          <p:cNvCxnSpPr/>
          <p:nvPr/>
        </p:nvCxnSpPr>
        <p:spPr bwMode="auto">
          <a:xfrm>
            <a:off x="1580379" y="3657600"/>
            <a:ext cx="0" cy="507413"/>
          </a:xfrm>
          <a:prstGeom prst="straightConnector1">
            <a:avLst/>
          </a:prstGeom>
          <a:solidFill>
            <a:schemeClr val="accent1"/>
          </a:solidFill>
          <a:ln w="15875" cap="flat" cmpd="sng" algn="ctr">
            <a:solidFill>
              <a:schemeClr val="accent6">
                <a:lumMod val="75000"/>
              </a:schemeClr>
            </a:solidFill>
            <a:prstDash val="solid"/>
            <a:round/>
            <a:headEnd type="none" w="sm" len="sm"/>
            <a:tailEnd type="triangle"/>
          </a:ln>
          <a:effectLst/>
        </p:spPr>
      </p:cxnSp>
      <p:sp>
        <p:nvSpPr>
          <p:cNvPr id="26" name="TextBox 25"/>
          <p:cNvSpPr txBox="1"/>
          <p:nvPr/>
        </p:nvSpPr>
        <p:spPr>
          <a:xfrm>
            <a:off x="1046172" y="4134792"/>
            <a:ext cx="1144865" cy="276999"/>
          </a:xfrm>
          <a:prstGeom prst="rect">
            <a:avLst/>
          </a:prstGeom>
          <a:noFill/>
        </p:spPr>
        <p:txBody>
          <a:bodyPr wrap="none" rtlCol="0">
            <a:spAutoFit/>
          </a:bodyPr>
          <a:lstStyle/>
          <a:p>
            <a:pPr algn="ctr"/>
            <a:r>
              <a:rPr lang="en-US" sz="1200" b="1" i="1" dirty="0">
                <a:solidFill>
                  <a:schemeClr val="accent6">
                    <a:lumMod val="75000"/>
                  </a:schemeClr>
                </a:solidFill>
              </a:rPr>
              <a:t>b</a:t>
            </a:r>
            <a:r>
              <a:rPr lang="en-US" sz="1200" b="1" i="1" dirty="0" smtClean="0">
                <a:solidFill>
                  <a:schemeClr val="accent6">
                    <a:lumMod val="75000"/>
                  </a:schemeClr>
                </a:solidFill>
              </a:rPr>
              <a:t>elow 1 pixel</a:t>
            </a:r>
            <a:endParaRPr lang="en-US" sz="1200" b="1" i="1" dirty="0">
              <a:solidFill>
                <a:schemeClr val="accent6">
                  <a:lumMod val="75000"/>
                </a:schemeClr>
              </a:solidFill>
            </a:endParaRPr>
          </a:p>
        </p:txBody>
      </p:sp>
      <p:cxnSp>
        <p:nvCxnSpPr>
          <p:cNvPr id="24" name="Straight Arrow Connector 23"/>
          <p:cNvCxnSpPr/>
          <p:nvPr/>
        </p:nvCxnSpPr>
        <p:spPr bwMode="auto">
          <a:xfrm rot="16200000">
            <a:off x="3429962" y="2756971"/>
            <a:ext cx="0" cy="507413"/>
          </a:xfrm>
          <a:prstGeom prst="straightConnector1">
            <a:avLst/>
          </a:prstGeom>
          <a:solidFill>
            <a:schemeClr val="accent1"/>
          </a:solidFill>
          <a:ln w="15875" cap="flat" cmpd="sng" algn="ctr">
            <a:solidFill>
              <a:schemeClr val="accent6">
                <a:lumMod val="75000"/>
              </a:schemeClr>
            </a:solidFill>
            <a:prstDash val="solid"/>
            <a:round/>
            <a:headEnd type="none" w="sm" len="sm"/>
            <a:tailEnd type="triangle"/>
          </a:ln>
          <a:effectLst/>
        </p:spPr>
      </p:cxnSp>
      <p:sp>
        <p:nvSpPr>
          <p:cNvPr id="27" name="TextBox 26"/>
          <p:cNvSpPr txBox="1"/>
          <p:nvPr/>
        </p:nvSpPr>
        <p:spPr>
          <a:xfrm>
            <a:off x="3110575" y="3041909"/>
            <a:ext cx="995785" cy="276999"/>
          </a:xfrm>
          <a:prstGeom prst="rect">
            <a:avLst/>
          </a:prstGeom>
          <a:noFill/>
        </p:spPr>
        <p:txBody>
          <a:bodyPr wrap="none" rtlCol="0">
            <a:spAutoFit/>
          </a:bodyPr>
          <a:lstStyle/>
          <a:p>
            <a:pPr algn="ctr"/>
            <a:r>
              <a:rPr lang="en-US" sz="1200" b="1" i="1" dirty="0">
                <a:solidFill>
                  <a:schemeClr val="accent6">
                    <a:lumMod val="75000"/>
                  </a:schemeClr>
                </a:solidFill>
              </a:rPr>
              <a:t>a</a:t>
            </a:r>
            <a:r>
              <a:rPr lang="en-US" sz="1200" b="1" i="1" dirty="0" smtClean="0">
                <a:solidFill>
                  <a:schemeClr val="accent6">
                    <a:lumMod val="75000"/>
                  </a:schemeClr>
                </a:solidFill>
              </a:rPr>
              <a:t>bove -25V</a:t>
            </a:r>
            <a:endParaRPr lang="en-US" sz="1200" b="1" i="1" dirty="0">
              <a:solidFill>
                <a:schemeClr val="accent6">
                  <a:lumMod val="75000"/>
                </a:schemeClr>
              </a:solidFill>
            </a:endParaRPr>
          </a:p>
        </p:txBody>
      </p:sp>
      <p:grpSp>
        <p:nvGrpSpPr>
          <p:cNvPr id="4" name="Group 3"/>
          <p:cNvGrpSpPr/>
          <p:nvPr/>
        </p:nvGrpSpPr>
        <p:grpSpPr>
          <a:xfrm>
            <a:off x="6343859" y="1122901"/>
            <a:ext cx="5817106" cy="4834817"/>
            <a:chOff x="6343859" y="1122901"/>
            <a:chExt cx="5817106" cy="4834817"/>
          </a:xfrm>
        </p:grpSpPr>
        <p:sp>
          <p:nvSpPr>
            <p:cNvPr id="10" name="TextBox 9"/>
            <p:cNvSpPr txBox="1"/>
            <p:nvPr/>
          </p:nvSpPr>
          <p:spPr>
            <a:xfrm rot="16200000">
              <a:off x="5466763" y="3785793"/>
              <a:ext cx="2427367" cy="338554"/>
            </a:xfrm>
            <a:prstGeom prst="rect">
              <a:avLst/>
            </a:prstGeom>
            <a:noFill/>
          </p:spPr>
          <p:txBody>
            <a:bodyPr wrap="none" rtlCol="0">
              <a:spAutoFit/>
            </a:bodyPr>
            <a:lstStyle/>
            <a:p>
              <a:pPr algn="ctr"/>
              <a:r>
                <a:rPr lang="en-US" sz="1600" b="1" dirty="0" smtClean="0"/>
                <a:t>Peak Well Capacity (e-)</a:t>
              </a:r>
              <a:endParaRPr lang="en-US" sz="1600" b="1" dirty="0"/>
            </a:p>
          </p:txBody>
        </p:sp>
        <p:sp>
          <p:nvSpPr>
            <p:cNvPr id="15" name="TextBox 14"/>
            <p:cNvSpPr txBox="1"/>
            <p:nvPr/>
          </p:nvSpPr>
          <p:spPr>
            <a:xfrm>
              <a:off x="7395596" y="1122901"/>
              <a:ext cx="4558853" cy="800219"/>
            </a:xfrm>
            <a:prstGeom prst="rect">
              <a:avLst/>
            </a:prstGeom>
            <a:solidFill>
              <a:srgbClr val="FFFDA9"/>
            </a:solidFill>
            <a:effectLst>
              <a:outerShdw blurRad="50800" dist="76200" dir="2700000" algn="tl" rotWithShape="0">
                <a:prstClr val="black">
                  <a:alpha val="40000"/>
                </a:prstClr>
              </a:outerShdw>
            </a:effectLst>
          </p:spPr>
          <p:txBody>
            <a:bodyPr wrap="square" rtlCol="0">
              <a:spAutoFit/>
            </a:bodyPr>
            <a:lstStyle/>
            <a:p>
              <a:pPr algn="ctr"/>
              <a:r>
                <a:rPr lang="en-US" sz="1600" b="1" dirty="0"/>
                <a:t>For High Full Well Without Charge Loss</a:t>
              </a:r>
            </a:p>
            <a:p>
              <a:pPr algn="ctr"/>
              <a:r>
                <a:rPr lang="en-US" sz="1600" b="1" dirty="0" err="1" smtClean="0"/>
                <a:t>V</a:t>
              </a:r>
              <a:r>
                <a:rPr lang="en-US" sz="1600" b="1" baseline="-25000" dirty="0" err="1" smtClean="0"/>
                <a:t>sub</a:t>
              </a:r>
              <a:r>
                <a:rPr lang="en-US" sz="1600" b="1" dirty="0" smtClean="0"/>
                <a:t> </a:t>
              </a:r>
              <a:r>
                <a:rPr lang="en-US" sz="1600" b="1" dirty="0"/>
                <a:t>b</a:t>
              </a:r>
              <a:r>
                <a:rPr lang="en-US" sz="1600" b="1" dirty="0" smtClean="0"/>
                <a:t>elow -35V </a:t>
              </a:r>
            </a:p>
            <a:p>
              <a:pPr algn="ctr"/>
              <a:r>
                <a:rPr lang="en-US" sz="1400" b="1" dirty="0" smtClean="0"/>
                <a:t>(Pulsed </a:t>
              </a:r>
              <a:r>
                <a:rPr lang="en-US" sz="1400" b="1" dirty="0"/>
                <a:t>s</a:t>
              </a:r>
              <a:r>
                <a:rPr lang="en-US" sz="1400" b="1" dirty="0" smtClean="0"/>
                <a:t>ub-pixel LED technique)</a:t>
              </a:r>
              <a:endParaRPr lang="en-US" sz="1400" b="1" dirty="0"/>
            </a:p>
          </p:txBody>
        </p:sp>
        <p:cxnSp>
          <p:nvCxnSpPr>
            <p:cNvPr id="18" name="Straight Arrow Connector 17"/>
            <p:cNvCxnSpPr/>
            <p:nvPr/>
          </p:nvCxnSpPr>
          <p:spPr bwMode="auto">
            <a:xfrm flipV="1">
              <a:off x="8627846" y="3153493"/>
              <a:ext cx="0" cy="1497772"/>
            </a:xfrm>
            <a:prstGeom prst="straightConnector1">
              <a:avLst/>
            </a:prstGeom>
            <a:solidFill>
              <a:schemeClr val="accent1"/>
            </a:solidFill>
            <a:ln w="28575" cap="flat" cmpd="sng" algn="ctr">
              <a:solidFill>
                <a:schemeClr val="tx1"/>
              </a:solidFill>
              <a:prstDash val="solid"/>
              <a:round/>
              <a:headEnd type="none" w="sm" len="sm"/>
              <a:tailEnd type="arrow"/>
            </a:ln>
            <a:effectLst/>
          </p:spPr>
        </p:cxnSp>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8741" t="2267" r="3560" b="2183"/>
            <a:stretch/>
          </p:blipFill>
          <p:spPr>
            <a:xfrm>
              <a:off x="6511169" y="2270946"/>
              <a:ext cx="5649796" cy="3686772"/>
            </a:xfrm>
            <a:prstGeom prst="rect">
              <a:avLst/>
            </a:prstGeom>
          </p:spPr>
        </p:pic>
        <p:cxnSp>
          <p:nvCxnSpPr>
            <p:cNvPr id="32" name="Straight Connector 31"/>
            <p:cNvCxnSpPr/>
            <p:nvPr/>
          </p:nvCxnSpPr>
          <p:spPr bwMode="auto">
            <a:xfrm>
              <a:off x="7365394" y="3819523"/>
              <a:ext cx="4589055" cy="0"/>
            </a:xfrm>
            <a:prstGeom prst="line">
              <a:avLst/>
            </a:prstGeom>
            <a:solidFill>
              <a:schemeClr val="accent1"/>
            </a:solidFill>
            <a:ln w="15875" cap="flat" cmpd="sng" algn="ctr">
              <a:solidFill>
                <a:schemeClr val="accent6">
                  <a:lumMod val="75000"/>
                </a:schemeClr>
              </a:solidFill>
              <a:prstDash val="solid"/>
              <a:round/>
              <a:headEnd type="none" w="sm" len="sm"/>
              <a:tailEnd type="none" w="sm" len="sm"/>
            </a:ln>
            <a:effectLst/>
          </p:spPr>
        </p:cxnSp>
        <p:cxnSp>
          <p:nvCxnSpPr>
            <p:cNvPr id="33" name="Straight Arrow Connector 32"/>
            <p:cNvCxnSpPr/>
            <p:nvPr/>
          </p:nvCxnSpPr>
          <p:spPr bwMode="auto">
            <a:xfrm flipV="1">
              <a:off x="7491730" y="3312110"/>
              <a:ext cx="0" cy="507413"/>
            </a:xfrm>
            <a:prstGeom prst="straightConnector1">
              <a:avLst/>
            </a:prstGeom>
            <a:solidFill>
              <a:schemeClr val="accent1"/>
            </a:solidFill>
            <a:ln w="15875" cap="flat" cmpd="sng" algn="ctr">
              <a:solidFill>
                <a:schemeClr val="accent6">
                  <a:lumMod val="75000"/>
                </a:schemeClr>
              </a:solidFill>
              <a:prstDash val="solid"/>
              <a:round/>
              <a:headEnd type="none" w="sm" len="sm"/>
              <a:tailEnd type="triangle"/>
            </a:ln>
            <a:effectLst/>
          </p:spPr>
        </p:cxnSp>
        <p:sp>
          <p:nvSpPr>
            <p:cNvPr id="34" name="TextBox 33"/>
            <p:cNvSpPr txBox="1"/>
            <p:nvPr/>
          </p:nvSpPr>
          <p:spPr>
            <a:xfrm>
              <a:off x="7300695" y="3067892"/>
              <a:ext cx="1148071" cy="276999"/>
            </a:xfrm>
            <a:prstGeom prst="rect">
              <a:avLst/>
            </a:prstGeom>
            <a:noFill/>
          </p:spPr>
          <p:txBody>
            <a:bodyPr wrap="none" rtlCol="0">
              <a:spAutoFit/>
            </a:bodyPr>
            <a:lstStyle/>
            <a:p>
              <a:pPr algn="ctr"/>
              <a:r>
                <a:rPr lang="en-US" sz="1200" b="1" i="1" dirty="0">
                  <a:solidFill>
                    <a:schemeClr val="accent6">
                      <a:lumMod val="75000"/>
                    </a:schemeClr>
                  </a:solidFill>
                </a:rPr>
                <a:t>a</a:t>
              </a:r>
              <a:r>
                <a:rPr lang="en-US" sz="1200" b="1" i="1" dirty="0" smtClean="0">
                  <a:solidFill>
                    <a:schemeClr val="accent6">
                      <a:lumMod val="75000"/>
                    </a:schemeClr>
                  </a:solidFill>
                </a:rPr>
                <a:t>bove 150ke-</a:t>
              </a:r>
              <a:endParaRPr lang="en-US" sz="1200" b="1" i="1" dirty="0">
                <a:solidFill>
                  <a:schemeClr val="accent6">
                    <a:lumMod val="75000"/>
                  </a:schemeClr>
                </a:solidFill>
              </a:endParaRPr>
            </a:p>
          </p:txBody>
        </p:sp>
        <p:cxnSp>
          <p:nvCxnSpPr>
            <p:cNvPr id="28" name="Straight Arrow Connector 27"/>
            <p:cNvCxnSpPr/>
            <p:nvPr/>
          </p:nvCxnSpPr>
          <p:spPr bwMode="auto">
            <a:xfrm rot="16200000" flipV="1">
              <a:off x="10152263" y="2905884"/>
              <a:ext cx="0" cy="507413"/>
            </a:xfrm>
            <a:prstGeom prst="straightConnector1">
              <a:avLst/>
            </a:prstGeom>
            <a:solidFill>
              <a:schemeClr val="accent1"/>
            </a:solidFill>
            <a:ln w="15875" cap="flat" cmpd="sng" algn="ctr">
              <a:solidFill>
                <a:schemeClr val="accent6">
                  <a:lumMod val="75000"/>
                </a:schemeClr>
              </a:solidFill>
              <a:prstDash val="solid"/>
              <a:round/>
              <a:headEnd type="none" w="sm" len="sm"/>
              <a:tailEnd type="triangle"/>
            </a:ln>
            <a:effectLst/>
          </p:spPr>
        </p:cxnSp>
        <p:sp>
          <p:nvSpPr>
            <p:cNvPr id="16" name="TextBox 15"/>
            <p:cNvSpPr txBox="1"/>
            <p:nvPr/>
          </p:nvSpPr>
          <p:spPr>
            <a:xfrm>
              <a:off x="8293564" y="4435342"/>
              <a:ext cx="1604992" cy="307777"/>
            </a:xfrm>
            <a:prstGeom prst="rect">
              <a:avLst/>
            </a:prstGeom>
            <a:noFill/>
          </p:spPr>
          <p:txBody>
            <a:bodyPr wrap="square" rtlCol="0">
              <a:spAutoFit/>
            </a:bodyPr>
            <a:lstStyle/>
            <a:p>
              <a:r>
                <a:rPr lang="en-US" sz="1400" b="1" smtClean="0">
                  <a:solidFill>
                    <a:srgbClr val="0070C0"/>
                  </a:solidFill>
                </a:rPr>
                <a:t>8V clock swing</a:t>
              </a:r>
              <a:endParaRPr lang="en-US" sz="1400" b="1" dirty="0">
                <a:solidFill>
                  <a:srgbClr val="0070C0"/>
                </a:solidFill>
              </a:endParaRPr>
            </a:p>
          </p:txBody>
        </p:sp>
        <p:sp>
          <p:nvSpPr>
            <p:cNvPr id="21" name="TextBox 20"/>
            <p:cNvSpPr txBox="1"/>
            <p:nvPr/>
          </p:nvSpPr>
          <p:spPr>
            <a:xfrm>
              <a:off x="10700301" y="4936266"/>
              <a:ext cx="1223412" cy="246221"/>
            </a:xfrm>
            <a:prstGeom prst="rect">
              <a:avLst/>
            </a:prstGeom>
            <a:noFill/>
          </p:spPr>
          <p:txBody>
            <a:bodyPr wrap="none" rtlCol="0">
              <a:spAutoFit/>
            </a:bodyPr>
            <a:lstStyle/>
            <a:p>
              <a:pPr algn="ctr"/>
              <a:r>
                <a:rPr lang="en-US" sz="1000" dirty="0" smtClean="0"/>
                <a:t>Vertical Low = -8V</a:t>
              </a:r>
              <a:endParaRPr lang="en-US" sz="1000" dirty="0"/>
            </a:p>
          </p:txBody>
        </p:sp>
        <p:sp>
          <p:nvSpPr>
            <p:cNvPr id="29" name="TextBox 28"/>
            <p:cNvSpPr txBox="1"/>
            <p:nvPr/>
          </p:nvSpPr>
          <p:spPr>
            <a:xfrm>
              <a:off x="9320124" y="2853717"/>
              <a:ext cx="989374" cy="276999"/>
            </a:xfrm>
            <a:prstGeom prst="rect">
              <a:avLst/>
            </a:prstGeom>
            <a:noFill/>
          </p:spPr>
          <p:txBody>
            <a:bodyPr wrap="none" rtlCol="0">
              <a:spAutoFit/>
            </a:bodyPr>
            <a:lstStyle/>
            <a:p>
              <a:pPr algn="ctr"/>
              <a:r>
                <a:rPr lang="en-US" sz="1200" b="1" i="1" dirty="0">
                  <a:solidFill>
                    <a:schemeClr val="accent6">
                      <a:lumMod val="75000"/>
                    </a:schemeClr>
                  </a:solidFill>
                </a:rPr>
                <a:t>b</a:t>
              </a:r>
              <a:r>
                <a:rPr lang="en-US" sz="1200" b="1" i="1" dirty="0" smtClean="0">
                  <a:solidFill>
                    <a:schemeClr val="accent6">
                      <a:lumMod val="75000"/>
                    </a:schemeClr>
                  </a:solidFill>
                </a:rPr>
                <a:t>elow -35V</a:t>
              </a:r>
              <a:endParaRPr lang="en-US" sz="1200" b="1" i="1" dirty="0">
                <a:solidFill>
                  <a:schemeClr val="accent6">
                    <a:lumMod val="75000"/>
                  </a:schemeClr>
                </a:solidFill>
              </a:endParaRPr>
            </a:p>
          </p:txBody>
        </p:sp>
        <p:sp>
          <p:nvSpPr>
            <p:cNvPr id="30" name="TextBox 29"/>
            <p:cNvSpPr txBox="1"/>
            <p:nvPr/>
          </p:nvSpPr>
          <p:spPr>
            <a:xfrm>
              <a:off x="8293564" y="3964171"/>
              <a:ext cx="1447256" cy="307777"/>
            </a:xfrm>
            <a:prstGeom prst="rect">
              <a:avLst/>
            </a:prstGeom>
            <a:noFill/>
          </p:spPr>
          <p:txBody>
            <a:bodyPr wrap="square" rtlCol="0">
              <a:spAutoFit/>
            </a:bodyPr>
            <a:lstStyle/>
            <a:p>
              <a:r>
                <a:rPr lang="en-US" sz="1400" b="1" smtClean="0">
                  <a:ln>
                    <a:solidFill>
                      <a:schemeClr val="bg1">
                        <a:lumMod val="75000"/>
                      </a:schemeClr>
                    </a:solidFill>
                  </a:ln>
                  <a:solidFill>
                    <a:srgbClr val="FFC101"/>
                  </a:solidFill>
                </a:rPr>
                <a:t>9V</a:t>
              </a:r>
              <a:endParaRPr lang="en-US" sz="1400" b="1" dirty="0">
                <a:ln>
                  <a:solidFill>
                    <a:schemeClr val="bg1">
                      <a:lumMod val="75000"/>
                    </a:schemeClr>
                  </a:solidFill>
                </a:ln>
                <a:solidFill>
                  <a:srgbClr val="FFC101"/>
                </a:solidFill>
              </a:endParaRPr>
            </a:p>
          </p:txBody>
        </p:sp>
        <p:sp>
          <p:nvSpPr>
            <p:cNvPr id="35" name="TextBox 34"/>
            <p:cNvSpPr txBox="1"/>
            <p:nvPr/>
          </p:nvSpPr>
          <p:spPr>
            <a:xfrm>
              <a:off x="8293564" y="3538828"/>
              <a:ext cx="1447256" cy="307777"/>
            </a:xfrm>
            <a:prstGeom prst="rect">
              <a:avLst/>
            </a:prstGeom>
            <a:noFill/>
          </p:spPr>
          <p:txBody>
            <a:bodyPr wrap="square" rtlCol="0">
              <a:spAutoFit/>
            </a:bodyPr>
            <a:lstStyle/>
            <a:p>
              <a:r>
                <a:rPr lang="en-US" sz="1400" b="1" dirty="0" smtClean="0">
                  <a:solidFill>
                    <a:srgbClr val="C00000"/>
                  </a:solidFill>
                </a:rPr>
                <a:t>9.8V</a:t>
              </a:r>
              <a:endParaRPr lang="en-US" sz="1400" b="1" dirty="0">
                <a:solidFill>
                  <a:srgbClr val="C00000"/>
                </a:solidFill>
              </a:endParaRPr>
            </a:p>
          </p:txBody>
        </p:sp>
        <p:sp>
          <p:nvSpPr>
            <p:cNvPr id="36" name="TextBox 35"/>
            <p:cNvSpPr txBox="1"/>
            <p:nvPr/>
          </p:nvSpPr>
          <p:spPr>
            <a:xfrm>
              <a:off x="11128442" y="2858609"/>
              <a:ext cx="878402" cy="410819"/>
            </a:xfrm>
            <a:prstGeom prst="rect">
              <a:avLst/>
            </a:prstGeom>
            <a:noFill/>
          </p:spPr>
          <p:txBody>
            <a:bodyPr wrap="square" rtlCol="0">
              <a:spAutoFit/>
            </a:bodyPr>
            <a:lstStyle/>
            <a:p>
              <a:r>
                <a:rPr lang="en-US" sz="1000" dirty="0" smtClean="0"/>
                <a:t>Charge lost </a:t>
              </a:r>
              <a:r>
                <a:rPr lang="en-US" sz="1000" smtClean="0"/>
                <a:t>to surface</a:t>
              </a:r>
              <a:endParaRPr lang="en-US" sz="1000" dirty="0"/>
            </a:p>
          </p:txBody>
        </p:sp>
        <p:sp>
          <p:nvSpPr>
            <p:cNvPr id="37" name="TextBox 36"/>
            <p:cNvSpPr txBox="1"/>
            <p:nvPr/>
          </p:nvSpPr>
          <p:spPr>
            <a:xfrm>
              <a:off x="6343859" y="1955073"/>
              <a:ext cx="1244251" cy="307777"/>
            </a:xfrm>
            <a:prstGeom prst="rect">
              <a:avLst/>
            </a:prstGeom>
            <a:noFill/>
          </p:spPr>
          <p:txBody>
            <a:bodyPr wrap="none" rtlCol="0">
              <a:spAutoFit/>
            </a:bodyPr>
            <a:lstStyle/>
            <a:p>
              <a:pPr algn="ctr"/>
              <a:r>
                <a:rPr lang="en-US" sz="1400" b="1" smtClean="0"/>
                <a:t>Full Well (e-)</a:t>
              </a:r>
              <a:endParaRPr lang="en-US" sz="1400" b="1" dirty="0"/>
            </a:p>
          </p:txBody>
        </p:sp>
      </p:grpSp>
      <p:sp>
        <p:nvSpPr>
          <p:cNvPr id="38" name="TextBox 37"/>
          <p:cNvSpPr txBox="1"/>
          <p:nvPr/>
        </p:nvSpPr>
        <p:spPr>
          <a:xfrm>
            <a:off x="4733325" y="4955777"/>
            <a:ext cx="857928" cy="246221"/>
          </a:xfrm>
          <a:prstGeom prst="rect">
            <a:avLst/>
          </a:prstGeom>
          <a:noFill/>
        </p:spPr>
        <p:txBody>
          <a:bodyPr wrap="none" rtlCol="0">
            <a:spAutoFit/>
          </a:bodyPr>
          <a:lstStyle/>
          <a:p>
            <a:pPr algn="ctr"/>
            <a:r>
              <a:rPr lang="en-US" sz="1000" smtClean="0"/>
              <a:t>660nm LED</a:t>
            </a:r>
            <a:endParaRPr lang="en-US" sz="1000" dirty="0"/>
          </a:p>
        </p:txBody>
      </p:sp>
    </p:spTree>
    <p:extLst>
      <p:ext uri="{BB962C8B-B14F-4D97-AF65-F5344CB8AC3E}">
        <p14:creationId xmlns:p14="http://schemas.microsoft.com/office/powerpoint/2010/main" val="269671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Stretched Non-Uniformity</a:t>
            </a:r>
            <a:br>
              <a:rPr lang="en-US" dirty="0" smtClean="0"/>
            </a:br>
            <a:r>
              <a:rPr lang="en-US" sz="2400" dirty="0" smtClean="0"/>
              <a:t>TESS Focal Plane Array Flat Field (4 CCDs)</a:t>
            </a:r>
            <a:endParaRPr lang="en-US" sz="2400" dirty="0"/>
          </a:p>
        </p:txBody>
      </p:sp>
      <p:pic>
        <p:nvPicPr>
          <p:cNvPr id="5" name="Picture 4"/>
          <p:cNvPicPr>
            <a:picLocks noChangeAspect="1"/>
          </p:cNvPicPr>
          <p:nvPr/>
        </p:nvPicPr>
        <p:blipFill>
          <a:blip r:embed="rId3"/>
          <a:stretch>
            <a:fillRect/>
          </a:stretch>
        </p:blipFill>
        <p:spPr>
          <a:xfrm>
            <a:off x="537642" y="1028246"/>
            <a:ext cx="5314903" cy="5173247"/>
          </a:xfrm>
          <a:prstGeom prst="rect">
            <a:avLst/>
          </a:prstGeom>
        </p:spPr>
      </p:pic>
      <p:sp>
        <p:nvSpPr>
          <p:cNvPr id="7" name="TextBox 6"/>
          <p:cNvSpPr txBox="1"/>
          <p:nvPr/>
        </p:nvSpPr>
        <p:spPr>
          <a:xfrm>
            <a:off x="5989519" y="1125738"/>
            <a:ext cx="3314204" cy="369332"/>
          </a:xfrm>
          <a:prstGeom prst="rect">
            <a:avLst/>
          </a:prstGeom>
          <a:noFill/>
        </p:spPr>
        <p:txBody>
          <a:bodyPr wrap="none" rtlCol="0">
            <a:spAutoFit/>
          </a:bodyPr>
          <a:lstStyle/>
          <a:p>
            <a:pPr algn="ctr"/>
            <a:r>
              <a:rPr lang="en-US" sz="1800" b="1" dirty="0" smtClean="0">
                <a:solidFill>
                  <a:srgbClr val="3308B5"/>
                </a:solidFill>
              </a:rPr>
              <a:t>Tree Rings (FZ Si impurities)</a:t>
            </a:r>
            <a:endParaRPr lang="en-US" sz="1800" b="1" dirty="0">
              <a:solidFill>
                <a:srgbClr val="3308B5"/>
              </a:solidFill>
            </a:endParaRPr>
          </a:p>
        </p:txBody>
      </p:sp>
      <p:sp>
        <p:nvSpPr>
          <p:cNvPr id="8" name="TextBox 7"/>
          <p:cNvSpPr txBox="1"/>
          <p:nvPr/>
        </p:nvSpPr>
        <p:spPr>
          <a:xfrm>
            <a:off x="5959635" y="2364533"/>
            <a:ext cx="4567226" cy="369332"/>
          </a:xfrm>
          <a:prstGeom prst="rect">
            <a:avLst/>
          </a:prstGeom>
          <a:noFill/>
        </p:spPr>
        <p:txBody>
          <a:bodyPr wrap="square" rtlCol="0">
            <a:spAutoFit/>
          </a:bodyPr>
          <a:lstStyle/>
          <a:p>
            <a:pPr algn="ctr"/>
            <a:r>
              <a:rPr lang="en-US" sz="1800" b="1" dirty="0" smtClean="0">
                <a:solidFill>
                  <a:schemeClr val="accent2">
                    <a:lumMod val="50000"/>
                  </a:schemeClr>
                </a:solidFill>
              </a:rPr>
              <a:t>Backside Laser Anneal (stepped pulses)</a:t>
            </a:r>
            <a:endParaRPr lang="en-US" sz="1800" b="1" dirty="0">
              <a:solidFill>
                <a:schemeClr val="accent2">
                  <a:lumMod val="50000"/>
                </a:schemeClr>
              </a:solidFill>
            </a:endParaRPr>
          </a:p>
        </p:txBody>
      </p:sp>
      <p:sp>
        <p:nvSpPr>
          <p:cNvPr id="9" name="TextBox 8"/>
          <p:cNvSpPr txBox="1"/>
          <p:nvPr/>
        </p:nvSpPr>
        <p:spPr>
          <a:xfrm>
            <a:off x="5914810" y="3126933"/>
            <a:ext cx="3010289" cy="369332"/>
          </a:xfrm>
          <a:prstGeom prst="rect">
            <a:avLst/>
          </a:prstGeom>
          <a:noFill/>
        </p:spPr>
        <p:txBody>
          <a:bodyPr wrap="square" rtlCol="0">
            <a:spAutoFit/>
          </a:bodyPr>
          <a:lstStyle/>
          <a:p>
            <a:pPr algn="ctr"/>
            <a:r>
              <a:rPr lang="en-US" sz="1800" b="1" dirty="0" smtClean="0">
                <a:solidFill>
                  <a:schemeClr val="bg1">
                    <a:lumMod val="50000"/>
                  </a:schemeClr>
                </a:solidFill>
              </a:rPr>
              <a:t>Image Processing Artifact</a:t>
            </a:r>
            <a:endParaRPr lang="en-US" sz="1800" b="1" dirty="0">
              <a:solidFill>
                <a:schemeClr val="bg1">
                  <a:lumMod val="50000"/>
                </a:schemeClr>
              </a:solidFill>
            </a:endParaRPr>
          </a:p>
        </p:txBody>
      </p:sp>
      <p:cxnSp>
        <p:nvCxnSpPr>
          <p:cNvPr id="11" name="Straight Arrow Connector 10"/>
          <p:cNvCxnSpPr>
            <a:stCxn id="7" idx="1"/>
          </p:cNvCxnSpPr>
          <p:nvPr/>
        </p:nvCxnSpPr>
        <p:spPr bwMode="auto">
          <a:xfrm flipH="1">
            <a:off x="4738255" y="1310404"/>
            <a:ext cx="1251264" cy="738428"/>
          </a:xfrm>
          <a:prstGeom prst="straightConnector1">
            <a:avLst/>
          </a:prstGeom>
          <a:solidFill>
            <a:schemeClr val="accent1"/>
          </a:solidFill>
          <a:ln w="28575" cap="flat" cmpd="sng" algn="ctr">
            <a:solidFill>
              <a:srgbClr val="3308B5"/>
            </a:solidFill>
            <a:prstDash val="solid"/>
            <a:round/>
            <a:headEnd type="none" w="sm" len="sm"/>
            <a:tailEnd type="arrow"/>
          </a:ln>
          <a:effectLst/>
        </p:spPr>
      </p:cxnSp>
      <p:cxnSp>
        <p:nvCxnSpPr>
          <p:cNvPr id="12" name="Straight Arrow Connector 11"/>
          <p:cNvCxnSpPr>
            <a:stCxn id="8" idx="1"/>
          </p:cNvCxnSpPr>
          <p:nvPr/>
        </p:nvCxnSpPr>
        <p:spPr bwMode="auto">
          <a:xfrm flipH="1">
            <a:off x="5083215" y="2549199"/>
            <a:ext cx="876420" cy="134693"/>
          </a:xfrm>
          <a:prstGeom prst="straightConnector1">
            <a:avLst/>
          </a:prstGeom>
          <a:solidFill>
            <a:schemeClr val="accent1"/>
          </a:solidFill>
          <a:ln w="28575" cap="flat" cmpd="sng" algn="ctr">
            <a:solidFill>
              <a:schemeClr val="accent2">
                <a:lumMod val="50000"/>
              </a:schemeClr>
            </a:solidFill>
            <a:prstDash val="solid"/>
            <a:round/>
            <a:headEnd type="none" w="sm" len="sm"/>
            <a:tailEnd type="arrow"/>
          </a:ln>
          <a:effectLst/>
        </p:spPr>
      </p:cxnSp>
      <p:cxnSp>
        <p:nvCxnSpPr>
          <p:cNvPr id="14" name="Straight Arrow Connector 13"/>
          <p:cNvCxnSpPr>
            <a:stCxn id="9" idx="1"/>
          </p:cNvCxnSpPr>
          <p:nvPr/>
        </p:nvCxnSpPr>
        <p:spPr bwMode="auto">
          <a:xfrm flipH="1" flipV="1">
            <a:off x="3045638" y="3283527"/>
            <a:ext cx="2869172" cy="28072"/>
          </a:xfrm>
          <a:prstGeom prst="straightConnector1">
            <a:avLst/>
          </a:prstGeom>
          <a:solidFill>
            <a:schemeClr val="accent1"/>
          </a:solidFill>
          <a:ln w="28575" cap="flat" cmpd="sng" algn="ctr">
            <a:solidFill>
              <a:schemeClr val="bg1">
                <a:lumMod val="65000"/>
              </a:schemeClr>
            </a:solidFill>
            <a:prstDash val="solid"/>
            <a:round/>
            <a:headEnd type="none" w="sm" len="sm"/>
            <a:tailEnd type="arrow"/>
          </a:ln>
          <a:effectLst/>
        </p:spPr>
      </p:cxnSp>
      <p:sp>
        <p:nvSpPr>
          <p:cNvPr id="16" name="Rectangle 15"/>
          <p:cNvSpPr/>
          <p:nvPr/>
        </p:nvSpPr>
        <p:spPr bwMode="auto">
          <a:xfrm>
            <a:off x="6573491" y="5472546"/>
            <a:ext cx="5230581" cy="745940"/>
          </a:xfrm>
          <a:prstGeom prst="rect">
            <a:avLst/>
          </a:prstGeom>
          <a:solidFill>
            <a:srgbClr val="FFFDA9"/>
          </a:solidFill>
          <a:ln w="12700" cap="flat" cmpd="sng" algn="ctr">
            <a:noFill/>
            <a:prstDash val="solid"/>
            <a:round/>
            <a:headEnd type="none" w="sm" len="sm"/>
            <a:tailEnd type="none" w="sm" len="sm"/>
          </a:ln>
          <a:effectLst>
            <a:outerShdw blurRad="50800" dist="76200" dir="2700000" algn="tl" rotWithShape="0">
              <a:prstClr val="black">
                <a:alpha val="40000"/>
              </a:prstClr>
            </a:outerShdw>
          </a:effectLst>
        </p:spPr>
        <p:txBody>
          <a:bodyPr vert="horz" wrap="square" lIns="182880" tIns="274320" rIns="182880" bIns="2743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t>Total non-uniformity across FPA falls well within requirements budget</a:t>
            </a:r>
            <a:endParaRPr kumimoji="0" lang="en-US" sz="2000" b="1" i="0" u="none" strike="noStrike" cap="none" normalizeH="0" baseline="0" dirty="0" smtClean="0">
              <a:ln>
                <a:noFill/>
              </a:ln>
              <a:solidFill>
                <a:schemeClr val="tx1"/>
              </a:solidFill>
              <a:effectLst/>
            </a:endParaRPr>
          </a:p>
        </p:txBody>
      </p:sp>
      <p:pic>
        <p:nvPicPr>
          <p:cNvPr id="15" name="Picture 14" descr="TESS just logo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Tree>
    <p:extLst>
      <p:ext uri="{BB962C8B-B14F-4D97-AF65-F5344CB8AC3E}">
        <p14:creationId xmlns:p14="http://schemas.microsoft.com/office/powerpoint/2010/main" val="31170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57530"/>
            <a:ext cx="12188825" cy="5402391"/>
          </a:xfrm>
          <a:prstGeom prst="rect">
            <a:avLst/>
          </a:prstGeom>
        </p:spPr>
      </p:pic>
      <p:sp>
        <p:nvSpPr>
          <p:cNvPr id="2" name="Title 1"/>
          <p:cNvSpPr>
            <a:spLocks noGrp="1"/>
          </p:cNvSpPr>
          <p:nvPr>
            <p:ph type="title"/>
          </p:nvPr>
        </p:nvSpPr>
        <p:spPr/>
        <p:txBody>
          <a:bodyPr/>
          <a:lstStyle/>
          <a:p>
            <a:r>
              <a:rPr lang="en-US" dirty="0" smtClean="0"/>
              <a:t>NASA X-Ray Astrophysics Missions</a:t>
            </a:r>
            <a:endParaRPr lang="en-US" dirty="0"/>
          </a:p>
        </p:txBody>
      </p:sp>
      <p:sp>
        <p:nvSpPr>
          <p:cNvPr id="14" name="Rectangle 24"/>
          <p:cNvSpPr>
            <a:spLocks noChangeArrowheads="1"/>
          </p:cNvSpPr>
          <p:nvPr/>
        </p:nvSpPr>
        <p:spPr bwMode="auto">
          <a:xfrm>
            <a:off x="1762596" y="6382182"/>
            <a:ext cx="2501018" cy="219456"/>
          </a:xfrm>
          <a:prstGeom prst="rect">
            <a:avLst/>
          </a:prstGeom>
          <a:noFill/>
          <a:ln w="9525">
            <a:noFill/>
            <a:miter lim="800000"/>
            <a:headEnd/>
            <a:tailEnd/>
          </a:ln>
          <a:effectLst/>
        </p:spPr>
        <p:txBody>
          <a:bodyPr wrap="square" lIns="0" tIns="0" rIns="0" bIns="0" anchor="t" anchorCtr="0">
            <a:prstTxWarp prst="textNoShape">
              <a:avLst/>
            </a:prstTxWarp>
          </a:bodyPr>
          <a:lstStyle/>
          <a:p>
            <a:pPr>
              <a:defRPr/>
            </a:pPr>
            <a:r>
              <a:rPr lang="cs-CZ" altLang="en-US" sz="700" dirty="0"/>
              <a:t>Keck Observatory, JPL, 2008., NASA ISS007-E-10807, 2003.</a:t>
            </a:r>
            <a:endParaRPr lang="en-US" altLang="en-US" sz="700" b="0" i="0" baseline="0" dirty="0" smtClean="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968577"/>
            <a:ext cx="12188825" cy="5402391"/>
          </a:xfrm>
          <a:prstGeom prst="rect">
            <a:avLst/>
          </a:prstGeom>
        </p:spPr>
      </p:pic>
      <p:sp>
        <p:nvSpPr>
          <p:cNvPr id="7" name="Rectangle 6"/>
          <p:cNvSpPr/>
          <p:nvPr/>
        </p:nvSpPr>
        <p:spPr bwMode="auto">
          <a:xfrm>
            <a:off x="10363200" y="2903837"/>
            <a:ext cx="1351005" cy="1013255"/>
          </a:xfrm>
          <a:prstGeom prst="rect">
            <a:avLst/>
          </a:prstGeom>
          <a:noFill/>
          <a:ln w="1905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8" name="Rectangle 7"/>
          <p:cNvSpPr/>
          <p:nvPr/>
        </p:nvSpPr>
        <p:spPr bwMode="auto">
          <a:xfrm>
            <a:off x="9193427" y="1569308"/>
            <a:ext cx="914399" cy="815546"/>
          </a:xfrm>
          <a:prstGeom prst="rect">
            <a:avLst/>
          </a:prstGeom>
          <a:noFill/>
          <a:ln w="635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Tree>
    <p:extLst>
      <p:ext uri="{BB962C8B-B14F-4D97-AF65-F5344CB8AC3E}">
        <p14:creationId xmlns:p14="http://schemas.microsoft.com/office/powerpoint/2010/main" val="28111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472564" y="1022311"/>
            <a:ext cx="11623337" cy="2834588"/>
          </a:xfrm>
          <a:prstGeom prst="roundRect">
            <a:avLst/>
          </a:prstGeom>
          <a:gradFill flip="none" rotWithShape="1">
            <a:gsLst>
              <a:gs pos="0">
                <a:srgbClr val="2500A6">
                  <a:alpha val="86000"/>
                </a:srgbClr>
              </a:gs>
              <a:gs pos="100000">
                <a:srgbClr val="26166C">
                  <a:alpha val="9000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r>
              <a:rPr lang="en-US" dirty="0" smtClean="0"/>
              <a:t>Beyond Chandra to Lynx</a:t>
            </a:r>
            <a:br>
              <a:rPr lang="en-US" dirty="0" smtClean="0"/>
            </a:br>
            <a:r>
              <a:rPr lang="en-US" sz="2400" dirty="0" smtClean="0"/>
              <a:t>Candidate NAS 2020 Decadal Survey Mission</a:t>
            </a:r>
            <a:endParaRPr lang="en-US" dirty="0"/>
          </a:p>
        </p:txBody>
      </p:sp>
      <p:sp>
        <p:nvSpPr>
          <p:cNvPr id="7" name="TextBox 6"/>
          <p:cNvSpPr txBox="1"/>
          <p:nvPr/>
        </p:nvSpPr>
        <p:spPr>
          <a:xfrm>
            <a:off x="6768597" y="6362466"/>
            <a:ext cx="2824882" cy="400110"/>
          </a:xfrm>
          <a:prstGeom prst="rect">
            <a:avLst/>
          </a:prstGeom>
          <a:noFill/>
        </p:spPr>
        <p:txBody>
          <a:bodyPr wrap="square" rtlCol="0">
            <a:spAutoFit/>
          </a:bodyPr>
          <a:lstStyle/>
          <a:p>
            <a:r>
              <a:rPr lang="en-US" sz="1000" dirty="0" smtClean="0"/>
              <a:t>Ref:  </a:t>
            </a:r>
            <a:r>
              <a:rPr lang="en-US" sz="1000" dirty="0" err="1" smtClean="0"/>
              <a:t>Weisskopf</a:t>
            </a:r>
            <a:r>
              <a:rPr lang="en-US" sz="1000" dirty="0" smtClean="0"/>
              <a:t> (MSFC), </a:t>
            </a:r>
            <a:r>
              <a:rPr lang="en-US" sz="1000" dirty="0" err="1" smtClean="0"/>
              <a:t>Vikhlinin</a:t>
            </a:r>
            <a:r>
              <a:rPr lang="en-US" sz="1000" dirty="0" smtClean="0"/>
              <a:t> (SAO) et al., SPIE, PhysPAG2015, HEAD2015</a:t>
            </a:r>
            <a:endParaRPr lang="en-US" sz="1000" dirty="0"/>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8" b="90000" l="3056" r="92963"/>
                    </a14:imgEffect>
                  </a14:imgLayer>
                </a14:imgProps>
              </a:ext>
              <a:ext uri="{28A0092B-C50C-407E-A947-70E740481C1C}">
                <a14:useLocalDpi xmlns:a14="http://schemas.microsoft.com/office/drawing/2010/main"/>
              </a:ext>
            </a:extLst>
          </a:blip>
          <a:srcRect r="5536" b="5204"/>
          <a:stretch/>
        </p:blipFill>
        <p:spPr>
          <a:xfrm rot="11977629" flipH="1">
            <a:off x="7742900" y="1038032"/>
            <a:ext cx="4456311" cy="2114940"/>
          </a:xfrm>
          <a:prstGeom prst="rect">
            <a:avLst/>
          </a:prstGeom>
        </p:spPr>
      </p:pic>
      <p:sp>
        <p:nvSpPr>
          <p:cNvPr id="12" name="TextBox 11"/>
          <p:cNvSpPr txBox="1"/>
          <p:nvPr/>
        </p:nvSpPr>
        <p:spPr>
          <a:xfrm>
            <a:off x="4704928" y="2575325"/>
            <a:ext cx="3315115" cy="830997"/>
          </a:xfrm>
          <a:prstGeom prst="rect">
            <a:avLst/>
          </a:prstGeom>
          <a:solidFill>
            <a:schemeClr val="lt1">
              <a:alpha val="40000"/>
            </a:schemeClr>
          </a:solidFill>
          <a:ln>
            <a:noFill/>
          </a:ln>
          <a:effectLst>
            <a:softEdge rad="88900"/>
          </a:effectLst>
        </p:spPr>
        <p:style>
          <a:lnRef idx="2">
            <a:schemeClr val="accent3"/>
          </a:lnRef>
          <a:fillRef idx="1">
            <a:schemeClr val="lt1"/>
          </a:fillRef>
          <a:effectRef idx="0">
            <a:schemeClr val="accent3"/>
          </a:effectRef>
          <a:fontRef idx="minor">
            <a:schemeClr val="dk1"/>
          </a:fontRef>
        </p:style>
        <p:txBody>
          <a:bodyPr wrap="square" tIns="91440" bIns="91440" rtlCol="0">
            <a:spAutoFit/>
          </a:bodyPr>
          <a:lstStyle/>
          <a:p>
            <a:pPr algn="ctr"/>
            <a:r>
              <a:rPr lang="en-US" sz="1400" b="1" dirty="0" smtClean="0"/>
              <a:t>Next-generation X-ray mirrors</a:t>
            </a:r>
          </a:p>
          <a:p>
            <a:pPr algn="ctr"/>
            <a:r>
              <a:rPr lang="en-US" sz="1400" b="1" dirty="0" smtClean="0"/>
              <a:t>~1200 kg for 2.3m</a:t>
            </a:r>
            <a:r>
              <a:rPr lang="en-US" sz="1400" b="1" baseline="30000" dirty="0" smtClean="0"/>
              <a:t>2</a:t>
            </a:r>
            <a:r>
              <a:rPr lang="en-US" sz="1400" b="1" dirty="0" smtClean="0"/>
              <a:t> collection area</a:t>
            </a:r>
          </a:p>
          <a:p>
            <a:pPr algn="ctr"/>
            <a:r>
              <a:rPr lang="en-US" sz="1400" b="1" dirty="0" smtClean="0"/>
              <a:t>[Chandra: 1500 kg for 0.08m</a:t>
            </a:r>
            <a:r>
              <a:rPr lang="en-US" sz="1400" b="1" baseline="30000" dirty="0" smtClean="0"/>
              <a:t>2</a:t>
            </a:r>
            <a:r>
              <a:rPr lang="en-US" sz="1400" b="1" dirty="0" smtClean="0"/>
              <a:t>]</a:t>
            </a:r>
            <a:endParaRPr lang="en-US" sz="1400" b="1" dirty="0"/>
          </a:p>
        </p:txBody>
      </p:sp>
      <p:sp>
        <p:nvSpPr>
          <p:cNvPr id="17" name="TextBox 16"/>
          <p:cNvSpPr txBox="1"/>
          <p:nvPr/>
        </p:nvSpPr>
        <p:spPr>
          <a:xfrm>
            <a:off x="6592794" y="3363095"/>
            <a:ext cx="5334477" cy="379591"/>
          </a:xfrm>
          <a:prstGeom prst="rect">
            <a:avLst/>
          </a:prstGeom>
          <a:noFill/>
          <a:effectLst>
            <a:outerShdw blurRad="50800" dist="38100" dir="2700000" algn="tl" rotWithShape="0">
              <a:prstClr val="black">
                <a:alpha val="40000"/>
              </a:prstClr>
            </a:outerShdw>
          </a:effectLst>
        </p:spPr>
        <p:txBody>
          <a:bodyPr wrap="square" rtlCol="0">
            <a:spAutoFit/>
          </a:bodyPr>
          <a:lstStyle/>
          <a:p>
            <a:pPr algn="r">
              <a:lnSpc>
                <a:spcPct val="120000"/>
              </a:lnSpc>
            </a:pPr>
            <a:r>
              <a:rPr lang="en-US" sz="1600" b="1" dirty="0" smtClean="0">
                <a:solidFill>
                  <a:srgbClr val="FFFF00"/>
                </a:solidFill>
              </a:rPr>
              <a:t>Sub-</a:t>
            </a:r>
            <a:r>
              <a:rPr lang="en-US" sz="1600" b="1" dirty="0" err="1" smtClean="0">
                <a:solidFill>
                  <a:srgbClr val="FFFF00"/>
                </a:solidFill>
              </a:rPr>
              <a:t>arcsec</a:t>
            </a:r>
            <a:r>
              <a:rPr lang="en-US" sz="1600" b="1" dirty="0" smtClean="0">
                <a:solidFill>
                  <a:srgbClr val="FFFF00"/>
                </a:solidFill>
              </a:rPr>
              <a:t> imaging over 15x15 </a:t>
            </a:r>
            <a:r>
              <a:rPr lang="en-US" sz="1600" b="1" dirty="0" err="1" smtClean="0">
                <a:solidFill>
                  <a:srgbClr val="FFFF00"/>
                </a:solidFill>
              </a:rPr>
              <a:t>arcmin</a:t>
            </a:r>
            <a:r>
              <a:rPr lang="en-US" sz="1600" b="1" dirty="0" smtClean="0">
                <a:solidFill>
                  <a:srgbClr val="FFFF00"/>
                </a:solidFill>
              </a:rPr>
              <a:t> field</a:t>
            </a:r>
            <a:endParaRPr lang="en-US" sz="1600" b="1" dirty="0">
              <a:solidFill>
                <a:srgbClr val="FFFF00"/>
              </a:solidFill>
            </a:endParaRPr>
          </a:p>
        </p:txBody>
      </p:sp>
      <p:cxnSp>
        <p:nvCxnSpPr>
          <p:cNvPr id="14" name="Straight Arrow Connector 13"/>
          <p:cNvCxnSpPr/>
          <p:nvPr/>
        </p:nvCxnSpPr>
        <p:spPr bwMode="auto">
          <a:xfrm flipV="1">
            <a:off x="7930212" y="2244772"/>
            <a:ext cx="1580136" cy="443047"/>
          </a:xfrm>
          <a:prstGeom prst="straightConnector1">
            <a:avLst/>
          </a:prstGeom>
          <a:solidFill>
            <a:schemeClr val="accent1"/>
          </a:solidFill>
          <a:ln w="3175" cap="flat" cmpd="sng" algn="ctr">
            <a:solidFill>
              <a:schemeClr val="tx1">
                <a:lumMod val="95000"/>
                <a:lumOff val="5000"/>
              </a:schemeClr>
            </a:solidFill>
            <a:prstDash val="solid"/>
            <a:round/>
            <a:headEnd type="none" w="sm" len="sm"/>
            <a:tailEnd type="oval" w="med" len="med"/>
          </a:ln>
          <a:effectLst>
            <a:outerShdw blurRad="50800" dist="38100" dir="2700000" algn="tl" rotWithShape="0">
              <a:prstClr val="black">
                <a:alpha val="40000"/>
              </a:prstClr>
            </a:outerShdw>
          </a:effectLst>
        </p:spPr>
      </p:cxnSp>
      <p:sp>
        <p:nvSpPr>
          <p:cNvPr id="19" name="Content Placeholder 2"/>
          <p:cNvSpPr txBox="1">
            <a:spLocks/>
          </p:cNvSpPr>
          <p:nvPr/>
        </p:nvSpPr>
        <p:spPr>
          <a:xfrm>
            <a:off x="305226" y="4045009"/>
            <a:ext cx="5996151" cy="1588970"/>
          </a:xfrm>
          <a:prstGeom prst="rect">
            <a:avLst/>
          </a:prstGeom>
        </p:spPr>
        <p:txBody>
          <a:bodyPr>
            <a:noAutofit/>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spcAft>
                <a:spcPts val="1200"/>
              </a:spcAft>
              <a:buNone/>
            </a:pPr>
            <a:r>
              <a:rPr lang="en-US" u="sng" dirty="0" smtClean="0"/>
              <a:t>Key </a:t>
            </a:r>
            <a:r>
              <a:rPr lang="en-US" u="sng" dirty="0"/>
              <a:t>Science Goals goals (TBR</a:t>
            </a:r>
            <a:r>
              <a:rPr lang="en-US" u="sng" dirty="0" smtClean="0"/>
              <a:t>) </a:t>
            </a:r>
          </a:p>
          <a:p>
            <a:pPr marL="450850" indent="-209550">
              <a:lnSpc>
                <a:spcPct val="100000"/>
              </a:lnSpc>
              <a:spcBef>
                <a:spcPts val="0"/>
              </a:spcBef>
            </a:pPr>
            <a:r>
              <a:rPr lang="en-US" sz="1600" dirty="0" smtClean="0"/>
              <a:t>Find </a:t>
            </a:r>
            <a:r>
              <a:rPr lang="en-US" sz="1600" dirty="0"/>
              <a:t>first massive black </a:t>
            </a:r>
            <a:r>
              <a:rPr lang="en-US" sz="1600" dirty="0" smtClean="0"/>
              <a:t>holes</a:t>
            </a:r>
          </a:p>
          <a:p>
            <a:pPr marL="450850" indent="-209550">
              <a:lnSpc>
                <a:spcPct val="100000"/>
              </a:lnSpc>
              <a:spcBef>
                <a:spcPts val="0"/>
              </a:spcBef>
            </a:pPr>
            <a:r>
              <a:rPr lang="en-US" sz="1600" dirty="0" smtClean="0"/>
              <a:t>Understand </a:t>
            </a:r>
            <a:r>
              <a:rPr lang="en-US" sz="1600" dirty="0"/>
              <a:t>co-evolution of dark &amp; baryonic </a:t>
            </a:r>
            <a:r>
              <a:rPr lang="en-US" sz="1600" dirty="0" smtClean="0"/>
              <a:t>matter</a:t>
            </a:r>
            <a:endParaRPr lang="en-US" sz="1600" dirty="0"/>
          </a:p>
          <a:p>
            <a:pPr marL="450850" indent="-209550">
              <a:lnSpc>
                <a:spcPct val="100000"/>
              </a:lnSpc>
              <a:spcBef>
                <a:spcPts val="0"/>
              </a:spcBef>
            </a:pPr>
            <a:r>
              <a:rPr lang="en-US" sz="1600" dirty="0" smtClean="0"/>
              <a:t>Explain </a:t>
            </a:r>
            <a:r>
              <a:rPr lang="en-US" sz="1600" dirty="0"/>
              <a:t>connection between black holes and galaxy evolution</a:t>
            </a:r>
          </a:p>
          <a:p>
            <a:endParaRPr lang="en-US" sz="1800" dirty="0" smtClean="0"/>
          </a:p>
        </p:txBody>
      </p:sp>
      <p:sp>
        <p:nvSpPr>
          <p:cNvPr id="21" name="Content Placeholder 2"/>
          <p:cNvSpPr txBox="1">
            <a:spLocks/>
          </p:cNvSpPr>
          <p:nvPr/>
        </p:nvSpPr>
        <p:spPr>
          <a:xfrm>
            <a:off x="6192674" y="4016471"/>
            <a:ext cx="5996151" cy="1758070"/>
          </a:xfrm>
          <a:prstGeom prst="rect">
            <a:avLst/>
          </a:prstGeom>
        </p:spPr>
        <p:txBody>
          <a:bodyPr>
            <a:noAutofit/>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nSpc>
                <a:spcPct val="100000"/>
              </a:lnSpc>
              <a:spcBef>
                <a:spcPts val="600"/>
              </a:spcBef>
              <a:spcAft>
                <a:spcPts val="1200"/>
              </a:spcAft>
              <a:buNone/>
            </a:pPr>
            <a:r>
              <a:rPr lang="en-US" u="sng" dirty="0" smtClean="0"/>
              <a:t>Chandra Successor</a:t>
            </a:r>
          </a:p>
          <a:p>
            <a:pPr marL="450850" lvl="1" indent="-209550">
              <a:lnSpc>
                <a:spcPct val="100000"/>
              </a:lnSpc>
              <a:spcBef>
                <a:spcPts val="0"/>
              </a:spcBef>
              <a:buSzPct val="125000"/>
              <a:buChar char="•"/>
            </a:pPr>
            <a:r>
              <a:rPr lang="en-US" sz="1600" dirty="0">
                <a:ea typeface="+mn-ea"/>
              </a:rPr>
              <a:t>30x collecting area (2 m</a:t>
            </a:r>
            <a:r>
              <a:rPr lang="en-US" sz="1600" baseline="30000" dirty="0">
                <a:ea typeface="+mn-ea"/>
              </a:rPr>
              <a:t>2</a:t>
            </a:r>
            <a:r>
              <a:rPr lang="en-US" sz="1600" dirty="0">
                <a:ea typeface="+mn-ea"/>
              </a:rPr>
              <a:t>), same PSF (0.5”) or </a:t>
            </a:r>
            <a:r>
              <a:rPr lang="en-US" sz="1600" dirty="0" smtClean="0">
                <a:ea typeface="+mn-ea"/>
              </a:rPr>
              <a:t>better</a:t>
            </a:r>
          </a:p>
          <a:p>
            <a:pPr marL="450850" lvl="1" indent="-209550">
              <a:lnSpc>
                <a:spcPct val="100000"/>
              </a:lnSpc>
              <a:spcBef>
                <a:spcPts val="0"/>
              </a:spcBef>
              <a:buSzPct val="125000"/>
              <a:buChar char="•"/>
            </a:pPr>
            <a:r>
              <a:rPr lang="en-US" sz="1600" dirty="0">
                <a:ea typeface="+mn-ea"/>
              </a:rPr>
              <a:t>S</a:t>
            </a:r>
            <a:r>
              <a:rPr lang="en-US" sz="1600" dirty="0" smtClean="0">
                <a:ea typeface="+mn-ea"/>
              </a:rPr>
              <a:t>imilar </a:t>
            </a:r>
            <a:r>
              <a:rPr lang="en-US" sz="1600" dirty="0">
                <a:ea typeface="+mn-ea"/>
              </a:rPr>
              <a:t>focal </a:t>
            </a:r>
            <a:r>
              <a:rPr lang="en-US" sz="1600" dirty="0" smtClean="0">
                <a:ea typeface="+mn-ea"/>
              </a:rPr>
              <a:t>length</a:t>
            </a:r>
          </a:p>
          <a:p>
            <a:pPr marL="527050" lvl="1" indent="-285750">
              <a:lnSpc>
                <a:spcPct val="100000"/>
              </a:lnSpc>
              <a:spcBef>
                <a:spcPts val="0"/>
              </a:spcBef>
              <a:buSzPct val="110000"/>
              <a:buFont typeface="Wingdings" charset="2"/>
              <a:buChar char="²"/>
            </a:pPr>
            <a:r>
              <a:rPr lang="en-US" sz="1600" dirty="0" smtClean="0">
                <a:ea typeface="+mn-ea"/>
              </a:rPr>
              <a:t>High Definition Imager</a:t>
            </a:r>
          </a:p>
          <a:p>
            <a:pPr marL="527050" lvl="1" indent="-285750">
              <a:lnSpc>
                <a:spcPct val="100000"/>
              </a:lnSpc>
              <a:spcBef>
                <a:spcPts val="0"/>
              </a:spcBef>
              <a:buSzPct val="110000"/>
              <a:buFont typeface="Wingdings" charset="2"/>
              <a:buChar char="²"/>
            </a:pPr>
            <a:r>
              <a:rPr lang="en-US" sz="1600" dirty="0" smtClean="0">
                <a:ea typeface="+mn-ea"/>
              </a:rPr>
              <a:t>Grating Spectrometer</a:t>
            </a:r>
          </a:p>
          <a:p>
            <a:pPr marL="527050" lvl="1" indent="-285750">
              <a:lnSpc>
                <a:spcPct val="100000"/>
              </a:lnSpc>
              <a:spcBef>
                <a:spcPts val="0"/>
              </a:spcBef>
              <a:buSzPct val="110000"/>
              <a:buFont typeface="Wingdings" charset="2"/>
              <a:buChar char="²"/>
            </a:pPr>
            <a:r>
              <a:rPr lang="en-US" sz="1600" dirty="0" smtClean="0">
                <a:ea typeface="+mn-ea"/>
              </a:rPr>
              <a:t>Micro-calorimeter</a:t>
            </a:r>
            <a:endParaRPr lang="en-US" sz="1600" dirty="0">
              <a:ea typeface="+mn-ea"/>
            </a:endParaRPr>
          </a:p>
        </p:txBody>
      </p:sp>
      <p:grpSp>
        <p:nvGrpSpPr>
          <p:cNvPr id="39" name="Group 38"/>
          <p:cNvGrpSpPr/>
          <p:nvPr/>
        </p:nvGrpSpPr>
        <p:grpSpPr>
          <a:xfrm>
            <a:off x="995923" y="1065464"/>
            <a:ext cx="3766967" cy="2781005"/>
            <a:chOff x="995923" y="1065464"/>
            <a:chExt cx="3766967" cy="2781005"/>
          </a:xfrm>
        </p:grpSpPr>
        <p:pic>
          <p:nvPicPr>
            <p:cNvPr id="35" name="Picture 34"/>
            <p:cNvPicPr>
              <a:picLocks noChangeAspect="1"/>
            </p:cNvPicPr>
            <p:nvPr/>
          </p:nvPicPr>
          <p:blipFill rotWithShape="1">
            <a:blip r:embed="rId5">
              <a:extLst>
                <a:ext uri="{BEBA8EAE-BF5A-486C-A8C5-ECC9F3942E4B}">
                  <a14:imgProps xmlns:a14="http://schemas.microsoft.com/office/drawing/2010/main">
                    <a14:imgLayer r:embed="rId6">
                      <a14:imgEffect>
                        <a14:backgroundRemoval t="1997" b="100000" l="0" r="97252">
                          <a14:backgroundMark x1="24186" y1="97656" x2="24186" y2="97656"/>
                          <a14:backgroundMark x1="49695" y1="97743" x2="49695" y2="97743"/>
                          <a14:backgroundMark x1="57395" y1="98177" x2="57395" y2="98177"/>
                          <a14:backgroundMark x1="52273" y1="98177" x2="52273" y2="98177"/>
                          <a14:backgroundMark x1="54206" y1="97309" x2="54206" y2="97309"/>
                          <a14:backgroundMark x1="26187" y1="97309" x2="26187" y2="97309"/>
                          <a14:backgroundMark x1="29545" y1="98611" x2="29545" y2="98611"/>
                          <a14:backgroundMark x1="27951" y1="97917" x2="27951" y2="97917"/>
                          <a14:backgroundMark x1="30868" y1="98177" x2="30868" y2="98177"/>
                          <a14:backgroundMark x1="32395" y1="97743" x2="32395" y2="97743"/>
                          <a14:backgroundMark x1="34464" y1="97483" x2="34464" y2="97483"/>
                          <a14:backgroundMark x1="36398" y1="97049" x2="36398" y2="97049"/>
                        </a14:backgroundRemoval>
                      </a14:imgEffect>
                    </a14:imgLayer>
                  </a14:imgProps>
                </a:ext>
                <a:ext uri="{28A0092B-C50C-407E-A947-70E740481C1C}">
                  <a14:useLocalDpi xmlns:a14="http://schemas.microsoft.com/office/drawing/2010/main" val="0"/>
                </a:ext>
              </a:extLst>
            </a:blip>
            <a:srcRect l="10516" r="24059"/>
            <a:stretch/>
          </p:blipFill>
          <p:spPr>
            <a:xfrm>
              <a:off x="995923" y="1361763"/>
              <a:ext cx="3766967" cy="2249962"/>
            </a:xfrm>
            <a:prstGeom prst="rect">
              <a:avLst/>
            </a:prstGeom>
          </p:spPr>
        </p:pic>
        <p:sp>
          <p:nvSpPr>
            <p:cNvPr id="37" name="TextBox 36"/>
            <p:cNvSpPr txBox="1"/>
            <p:nvPr/>
          </p:nvSpPr>
          <p:spPr>
            <a:xfrm>
              <a:off x="1206782" y="1065464"/>
              <a:ext cx="3345249" cy="369332"/>
            </a:xfrm>
            <a:prstGeom prst="rect">
              <a:avLst/>
            </a:prstGeom>
            <a:noFill/>
          </p:spPr>
          <p:txBody>
            <a:bodyPr wrap="square" rtlCol="0">
              <a:spAutoFit/>
            </a:bodyPr>
            <a:lstStyle/>
            <a:p>
              <a:pPr algn="ctr"/>
              <a:r>
                <a:rPr lang="en-US" sz="1800" b="1" dirty="0" smtClean="0">
                  <a:solidFill>
                    <a:schemeClr val="bg1"/>
                  </a:solidFill>
                  <a:latin typeface="Papyrus"/>
                </a:rPr>
                <a:t>Revealing the Invisible Universe</a:t>
              </a:r>
              <a:endParaRPr lang="en-US" sz="1800" b="1" dirty="0">
                <a:solidFill>
                  <a:schemeClr val="bg1"/>
                </a:solidFill>
                <a:latin typeface="Papyrus"/>
              </a:endParaRPr>
            </a:p>
          </p:txBody>
        </p:sp>
        <p:sp>
          <p:nvSpPr>
            <p:cNvPr id="38" name="TextBox 37"/>
            <p:cNvSpPr txBox="1"/>
            <p:nvPr/>
          </p:nvSpPr>
          <p:spPr>
            <a:xfrm>
              <a:off x="1584758" y="3538692"/>
              <a:ext cx="2589296" cy="307777"/>
            </a:xfrm>
            <a:prstGeom prst="rect">
              <a:avLst/>
            </a:prstGeom>
            <a:noFill/>
          </p:spPr>
          <p:txBody>
            <a:bodyPr wrap="none" rtlCol="0">
              <a:spAutoFit/>
            </a:bodyPr>
            <a:lstStyle/>
            <a:p>
              <a:pPr algn="ctr"/>
              <a:r>
                <a:rPr lang="en-US" sz="1400" dirty="0" err="1" smtClean="0">
                  <a:solidFill>
                    <a:srgbClr val="FFFFFF"/>
                  </a:solidFill>
                </a:rPr>
                <a:t>www.astro.msfc.nasa.gov</a:t>
              </a:r>
              <a:r>
                <a:rPr lang="en-US" sz="1400" dirty="0" smtClean="0">
                  <a:solidFill>
                    <a:srgbClr val="FFFFFF"/>
                  </a:solidFill>
                </a:rPr>
                <a:t>/lynx</a:t>
              </a:r>
              <a:endParaRPr lang="en-US" sz="1400" dirty="0">
                <a:solidFill>
                  <a:srgbClr val="FFFFFF"/>
                </a:solidFill>
              </a:endParaRPr>
            </a:p>
          </p:txBody>
        </p:sp>
      </p:grpSp>
      <p:sp>
        <p:nvSpPr>
          <p:cNvPr id="45" name="TextBox 44"/>
          <p:cNvSpPr txBox="1"/>
          <p:nvPr/>
        </p:nvSpPr>
        <p:spPr>
          <a:xfrm>
            <a:off x="0" y="1469925"/>
            <a:ext cx="1624439" cy="1815882"/>
          </a:xfrm>
          <a:prstGeom prst="rect">
            <a:avLst/>
          </a:prstGeom>
          <a:noFill/>
        </p:spPr>
        <p:txBody>
          <a:bodyPr wrap="square" rtlCol="0">
            <a:spAutoFit/>
          </a:bodyPr>
          <a:lstStyle/>
          <a:p>
            <a:pPr algn="ctr"/>
            <a:r>
              <a:rPr lang="en-US" sz="2800" b="1" dirty="0" smtClean="0">
                <a:solidFill>
                  <a:schemeClr val="bg1"/>
                </a:solidFill>
                <a:latin typeface="Papyrus"/>
              </a:rPr>
              <a:t>L</a:t>
            </a:r>
          </a:p>
          <a:p>
            <a:pPr algn="ctr"/>
            <a:r>
              <a:rPr lang="en-US" sz="2800" b="1" dirty="0" smtClean="0">
                <a:solidFill>
                  <a:schemeClr val="bg1"/>
                </a:solidFill>
                <a:latin typeface="Papyrus"/>
              </a:rPr>
              <a:t>Y</a:t>
            </a:r>
          </a:p>
          <a:p>
            <a:pPr algn="ctr"/>
            <a:r>
              <a:rPr lang="en-US" sz="2800" b="1" dirty="0" smtClean="0">
                <a:solidFill>
                  <a:schemeClr val="bg1"/>
                </a:solidFill>
                <a:latin typeface="Papyrus"/>
              </a:rPr>
              <a:t>N</a:t>
            </a:r>
          </a:p>
          <a:p>
            <a:pPr algn="ctr"/>
            <a:r>
              <a:rPr lang="en-US" sz="2800" b="1" dirty="0" smtClean="0">
                <a:solidFill>
                  <a:schemeClr val="bg1"/>
                </a:solidFill>
                <a:latin typeface="Papyrus"/>
              </a:rPr>
              <a:t>X</a:t>
            </a:r>
            <a:endParaRPr lang="en-US" sz="2800" b="1" dirty="0">
              <a:solidFill>
                <a:schemeClr val="bg1"/>
              </a:solidFill>
              <a:latin typeface="Papyrus"/>
            </a:endParaRPr>
          </a:p>
        </p:txBody>
      </p:sp>
    </p:spTree>
    <p:extLst>
      <p:ext uri="{BB962C8B-B14F-4D97-AF65-F5344CB8AC3E}">
        <p14:creationId xmlns:p14="http://schemas.microsoft.com/office/powerpoint/2010/main" val="294867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CCD Technology for </a:t>
            </a:r>
            <a:br>
              <a:rPr lang="en-US" dirty="0" smtClean="0"/>
            </a:br>
            <a:r>
              <a:rPr lang="en-US" dirty="0" smtClean="0"/>
              <a:t>Lynx </a:t>
            </a:r>
            <a:r>
              <a:rPr lang="en-US" dirty="0"/>
              <a:t>High Definition X-ray Imager (HDXI)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1486880"/>
              </p:ext>
            </p:extLst>
          </p:nvPr>
        </p:nvGraphicFramePr>
        <p:xfrm>
          <a:off x="490708" y="1046482"/>
          <a:ext cx="4888363" cy="5111875"/>
        </p:xfrm>
        <a:graphic>
          <a:graphicData uri="http://schemas.openxmlformats.org/drawingml/2006/table">
            <a:tbl>
              <a:tblPr firstRow="1" bandRow="1">
                <a:tableStyleId>{073A0DAA-6AF3-43AB-8588-CEC1D06C72B9}</a:tableStyleId>
              </a:tblPr>
              <a:tblGrid>
                <a:gridCol w="2117358"/>
                <a:gridCol w="2771005"/>
              </a:tblGrid>
              <a:tr h="625887">
                <a:tc gridSpan="2">
                  <a:txBody>
                    <a:bodyPr/>
                    <a:lstStyle/>
                    <a:p>
                      <a:pPr algn="ctr"/>
                      <a:r>
                        <a:rPr lang="en-US" sz="2000" dirty="0" smtClean="0"/>
                        <a:t>HDXI Parameters/Requirements</a:t>
                      </a:r>
                      <a:endParaRPr lang="en-US" sz="2000" dirty="0"/>
                    </a:p>
                  </a:txBody>
                  <a:tcPr anchor="ctr">
                    <a:solidFill>
                      <a:srgbClr val="30005D"/>
                    </a:solidFill>
                  </a:tcPr>
                </a:tc>
                <a:tc hMerge="1">
                  <a:txBody>
                    <a:bodyPr/>
                    <a:lstStyle/>
                    <a:p>
                      <a:pPr algn="ctr"/>
                      <a:endParaRPr lang="en-US" dirty="0"/>
                    </a:p>
                  </a:txBody>
                  <a:tcPr anchor="ctr"/>
                </a:tc>
              </a:tr>
              <a:tr h="894124">
                <a:tc>
                  <a:txBody>
                    <a:bodyPr/>
                    <a:lstStyle/>
                    <a:p>
                      <a:pPr algn="ctr"/>
                      <a:r>
                        <a:rPr lang="en-US" sz="1600" b="1" dirty="0" smtClean="0"/>
                        <a:t>Energy Range</a:t>
                      </a:r>
                      <a:endParaRPr lang="en-US" sz="1600" b="1" dirty="0"/>
                    </a:p>
                  </a:txBody>
                  <a:tcPr anchor="ctr"/>
                </a:tc>
                <a:tc>
                  <a:txBody>
                    <a:bodyPr/>
                    <a:lstStyle/>
                    <a:p>
                      <a:pPr algn="ctr"/>
                      <a:r>
                        <a:rPr lang="en-US" sz="1600" dirty="0" smtClean="0"/>
                        <a:t>0.2-10keV</a:t>
                      </a:r>
                    </a:p>
                    <a:p>
                      <a:pPr algn="ctr"/>
                      <a:r>
                        <a:rPr lang="en-US" sz="1600" dirty="0" smtClean="0"/>
                        <a:t>QE &gt;</a:t>
                      </a:r>
                      <a:r>
                        <a:rPr lang="en-US" sz="1600" baseline="0" dirty="0" smtClean="0"/>
                        <a:t> 90% (0.3-6keV)</a:t>
                      </a:r>
                    </a:p>
                    <a:p>
                      <a:pPr algn="ctr"/>
                      <a:r>
                        <a:rPr lang="en-US" sz="1600" baseline="0" dirty="0" smtClean="0"/>
                        <a:t>QE &gt; 10% (0.2-9keV)</a:t>
                      </a:r>
                      <a:endParaRPr lang="en-US" sz="1600" dirty="0"/>
                    </a:p>
                  </a:txBody>
                  <a:tcPr anchor="ctr"/>
                </a:tc>
              </a:tr>
              <a:tr h="625887">
                <a:tc>
                  <a:txBody>
                    <a:bodyPr/>
                    <a:lstStyle/>
                    <a:p>
                      <a:pPr algn="ctr"/>
                      <a:r>
                        <a:rPr lang="en-US" sz="1600" b="1" dirty="0" smtClean="0"/>
                        <a:t>Field of View</a:t>
                      </a:r>
                      <a:endParaRPr lang="en-US" sz="1600" b="1" dirty="0"/>
                    </a:p>
                  </a:txBody>
                  <a:tcPr anchor="ctr"/>
                </a:tc>
                <a:tc>
                  <a:txBody>
                    <a:bodyPr/>
                    <a:lstStyle/>
                    <a:p>
                      <a:pPr algn="ctr"/>
                      <a:r>
                        <a:rPr lang="en-US" sz="1600" dirty="0" smtClean="0"/>
                        <a:t>22’</a:t>
                      </a:r>
                      <a:r>
                        <a:rPr lang="en-US" sz="1600" baseline="0" dirty="0" smtClean="0"/>
                        <a:t> x 22’</a:t>
                      </a:r>
                    </a:p>
                    <a:p>
                      <a:pPr algn="ctr"/>
                      <a:r>
                        <a:rPr lang="en-US" sz="1600" baseline="0" dirty="0" smtClean="0"/>
                        <a:t>4k x 4k pixels</a:t>
                      </a:r>
                      <a:endParaRPr lang="en-US" sz="1600" dirty="0"/>
                    </a:p>
                  </a:txBody>
                  <a:tcPr anchor="ctr"/>
                </a:tc>
              </a:tr>
              <a:tr h="625887">
                <a:tc>
                  <a:txBody>
                    <a:bodyPr/>
                    <a:lstStyle/>
                    <a:p>
                      <a:pPr algn="ctr"/>
                      <a:r>
                        <a:rPr lang="en-US" sz="1600" b="1" dirty="0" smtClean="0"/>
                        <a:t>Pixel size</a:t>
                      </a:r>
                      <a:endParaRPr lang="en-US" sz="1600" b="1" dirty="0"/>
                    </a:p>
                  </a:txBody>
                  <a:tcPr anchor="ctr"/>
                </a:tc>
                <a:tc>
                  <a:txBody>
                    <a:bodyPr/>
                    <a:lstStyle/>
                    <a:p>
                      <a:pPr algn="ctr"/>
                      <a:r>
                        <a:rPr lang="en-US" sz="1600" b="1" dirty="0" smtClean="0"/>
                        <a:t>≦</a:t>
                      </a:r>
                      <a:r>
                        <a:rPr lang="en-US" sz="1600" dirty="0" smtClean="0"/>
                        <a:t> 16 x 16 µm</a:t>
                      </a:r>
                    </a:p>
                    <a:p>
                      <a:pPr algn="ctr"/>
                      <a:r>
                        <a:rPr lang="en-US" sz="1600" dirty="0" smtClean="0"/>
                        <a:t>0.33 </a:t>
                      </a:r>
                      <a:r>
                        <a:rPr lang="en-US" sz="1600" dirty="0" err="1" smtClean="0"/>
                        <a:t>arcsec</a:t>
                      </a:r>
                      <a:endParaRPr lang="en-US" sz="1600" dirty="0"/>
                    </a:p>
                  </a:txBody>
                  <a:tcPr anchor="ctr"/>
                </a:tc>
              </a:tr>
              <a:tr h="544158">
                <a:tc>
                  <a:txBody>
                    <a:bodyPr/>
                    <a:lstStyle/>
                    <a:p>
                      <a:pPr algn="ctr"/>
                      <a:r>
                        <a:rPr lang="en-US" sz="1600" b="1" dirty="0" smtClean="0"/>
                        <a:t>Read noise</a:t>
                      </a:r>
                      <a:endParaRPr lang="en-US" sz="1600" b="1" dirty="0"/>
                    </a:p>
                  </a:txBody>
                  <a:tcPr anchor="ctr"/>
                </a:tc>
                <a:tc>
                  <a:txBody>
                    <a:bodyPr/>
                    <a:lstStyle/>
                    <a:p>
                      <a:pPr algn="ctr"/>
                      <a:r>
                        <a:rPr lang="en-US" sz="1600" b="1" dirty="0" smtClean="0"/>
                        <a:t>≦</a:t>
                      </a:r>
                      <a:r>
                        <a:rPr lang="en-US" sz="1600" dirty="0" smtClean="0"/>
                        <a:t> 4e-</a:t>
                      </a:r>
                      <a:endParaRPr lang="en-US" sz="1600" dirty="0"/>
                    </a:p>
                  </a:txBody>
                  <a:tcPr anchor="ctr"/>
                </a:tc>
              </a:tr>
              <a:tr h="625887">
                <a:tc>
                  <a:txBody>
                    <a:bodyPr/>
                    <a:lstStyle/>
                    <a:p>
                      <a:pPr algn="ctr"/>
                      <a:r>
                        <a:rPr lang="en-US" sz="1600" b="1" dirty="0" smtClean="0"/>
                        <a:t>Energy resolution</a:t>
                      </a:r>
                    </a:p>
                    <a:p>
                      <a:pPr algn="ctr"/>
                      <a:r>
                        <a:rPr lang="en-US" sz="1600" b="1" dirty="0" smtClean="0"/>
                        <a:t>(FWHM)</a:t>
                      </a:r>
                      <a:endParaRPr lang="en-US" sz="1600" b="1" dirty="0"/>
                    </a:p>
                  </a:txBody>
                  <a:tcPr anchor="ctr"/>
                </a:tc>
                <a:tc>
                  <a:txBody>
                    <a:bodyPr/>
                    <a:lstStyle/>
                    <a:p>
                      <a:pPr algn="ctr"/>
                      <a:r>
                        <a:rPr lang="en-US" sz="1600" dirty="0" smtClean="0"/>
                        <a:t>37 </a:t>
                      </a:r>
                      <a:r>
                        <a:rPr lang="en-US" sz="1600" dirty="0" err="1" smtClean="0"/>
                        <a:t>eV</a:t>
                      </a:r>
                      <a:r>
                        <a:rPr lang="en-US" sz="1600" dirty="0" smtClean="0"/>
                        <a:t> @ 0.3keV</a:t>
                      </a:r>
                    </a:p>
                    <a:p>
                      <a:pPr algn="ctr"/>
                      <a:r>
                        <a:rPr lang="en-US" sz="1600" dirty="0" smtClean="0"/>
                        <a:t>120 </a:t>
                      </a:r>
                      <a:r>
                        <a:rPr lang="en-US" sz="1600" dirty="0" err="1" smtClean="0"/>
                        <a:t>eV</a:t>
                      </a:r>
                      <a:r>
                        <a:rPr lang="en-US" sz="1600" dirty="0" smtClean="0"/>
                        <a:t> @ 6keV</a:t>
                      </a:r>
                      <a:endParaRPr lang="en-US" sz="1600" dirty="0"/>
                    </a:p>
                  </a:txBody>
                  <a:tcPr anchor="ctr"/>
                </a:tc>
              </a:tr>
              <a:tr h="625887">
                <a:tc>
                  <a:txBody>
                    <a:bodyPr/>
                    <a:lstStyle/>
                    <a:p>
                      <a:pPr algn="ctr"/>
                      <a:r>
                        <a:rPr lang="en-US" sz="1600" b="1" dirty="0" smtClean="0"/>
                        <a:t>Frame rate</a:t>
                      </a:r>
                      <a:endParaRPr lang="en-US" sz="1600" b="1" dirty="0"/>
                    </a:p>
                  </a:txBody>
                  <a:tcPr anchor="ctr"/>
                </a:tc>
                <a:tc>
                  <a:txBody>
                    <a:bodyPr/>
                    <a:lstStyle/>
                    <a:p>
                      <a:pPr algn="ctr"/>
                      <a:r>
                        <a:rPr lang="en-US" sz="1600" dirty="0" smtClean="0"/>
                        <a:t>&gt; 100 fps</a:t>
                      </a:r>
                      <a:r>
                        <a:rPr lang="en-US" sz="1600" baseline="0" dirty="0" smtClean="0"/>
                        <a:t> (full frame)</a:t>
                      </a:r>
                    </a:p>
                    <a:p>
                      <a:pPr algn="ctr"/>
                      <a:r>
                        <a:rPr lang="en-US" sz="1600" baseline="0" dirty="0" smtClean="0"/>
                        <a:t>&gt; 10,000 fps (windowed)</a:t>
                      </a:r>
                      <a:endParaRPr lang="en-US" sz="1600" dirty="0"/>
                    </a:p>
                  </a:txBody>
                  <a:tcPr anchor="ctr"/>
                </a:tc>
              </a:tr>
              <a:tr h="544158">
                <a:tc>
                  <a:txBody>
                    <a:bodyPr/>
                    <a:lstStyle/>
                    <a:p>
                      <a:pPr algn="ctr"/>
                      <a:r>
                        <a:rPr lang="en-US" sz="1600" b="1" dirty="0" smtClean="0"/>
                        <a:t>Radiation tolerance</a:t>
                      </a:r>
                      <a:endParaRPr lang="en-US" sz="1600" b="1" dirty="0"/>
                    </a:p>
                  </a:txBody>
                  <a:tcPr anchor="ctr"/>
                </a:tc>
                <a:tc>
                  <a:txBody>
                    <a:bodyPr/>
                    <a:lstStyle/>
                    <a:p>
                      <a:pPr algn="ctr"/>
                      <a:r>
                        <a:rPr lang="en-US" sz="1600" dirty="0" smtClean="0"/>
                        <a:t>10 years at L2</a:t>
                      </a:r>
                      <a:endParaRPr lang="en-US" sz="1600" dirty="0"/>
                    </a:p>
                  </a:txBody>
                  <a:tcPr anchor="ctr"/>
                </a:tc>
              </a:tr>
            </a:tbl>
          </a:graphicData>
        </a:graphic>
      </p:graphicFrame>
      <p:sp>
        <p:nvSpPr>
          <p:cNvPr id="10" name="Rectangle 9"/>
          <p:cNvSpPr/>
          <p:nvPr/>
        </p:nvSpPr>
        <p:spPr bwMode="auto">
          <a:xfrm>
            <a:off x="10241702" y="3827440"/>
            <a:ext cx="1224893" cy="1514746"/>
          </a:xfrm>
          <a:prstGeom prst="rect">
            <a:avLst/>
          </a:prstGeom>
          <a:solidFill>
            <a:srgbClr val="FFFFFF"/>
          </a:solidFill>
          <a:ln w="12700" cap="flat" cmpd="sng" algn="ctr">
            <a:solidFill>
              <a:srgbClr val="80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grpSp>
        <p:nvGrpSpPr>
          <p:cNvPr id="11" name="Group 10"/>
          <p:cNvGrpSpPr/>
          <p:nvPr/>
        </p:nvGrpSpPr>
        <p:grpSpPr>
          <a:xfrm>
            <a:off x="10337749" y="4021244"/>
            <a:ext cx="1104785" cy="1278958"/>
            <a:chOff x="4719059" y="3616626"/>
            <a:chExt cx="1177067" cy="1362636"/>
          </a:xfrm>
        </p:grpSpPr>
        <p:grpSp>
          <p:nvGrpSpPr>
            <p:cNvPr id="15" name="Group 14"/>
            <p:cNvGrpSpPr/>
            <p:nvPr/>
          </p:nvGrpSpPr>
          <p:grpSpPr>
            <a:xfrm>
              <a:off x="4734586" y="3616626"/>
              <a:ext cx="1098842" cy="1355418"/>
              <a:chOff x="1143002" y="2209800"/>
              <a:chExt cx="807847" cy="996476"/>
            </a:xfrm>
          </p:grpSpPr>
          <p:pic>
            <p:nvPicPr>
              <p:cNvPr id="17"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43002" y="2292970"/>
                <a:ext cx="807847" cy="913306"/>
              </a:xfrm>
              <a:prstGeom prst="rect">
                <a:avLst/>
              </a:prstGeom>
              <a:noFill/>
              <a:ln w="9525">
                <a:noFill/>
                <a:miter lim="800000"/>
                <a:headEnd/>
                <a:tailEnd/>
              </a:ln>
              <a:effectLst/>
            </p:spPr>
          </p:pic>
          <p:sp>
            <p:nvSpPr>
              <p:cNvPr id="18" name="TextBox 17"/>
              <p:cNvSpPr txBox="1"/>
              <p:nvPr/>
            </p:nvSpPr>
            <p:spPr>
              <a:xfrm>
                <a:off x="1153654" y="2590800"/>
                <a:ext cx="603801" cy="276999"/>
              </a:xfrm>
              <a:prstGeom prst="rect">
                <a:avLst/>
              </a:prstGeom>
              <a:noFill/>
            </p:spPr>
            <p:txBody>
              <a:bodyPr wrap="none" rtlCol="0">
                <a:spAutoFit/>
              </a:bodyPr>
              <a:lstStyle/>
              <a:p>
                <a:pPr algn="ctr"/>
                <a:r>
                  <a:rPr lang="en-US" sz="600" b="1" dirty="0" smtClean="0">
                    <a:solidFill>
                      <a:srgbClr val="0000FF"/>
                    </a:solidFill>
                  </a:rPr>
                  <a:t>Buried </a:t>
                </a:r>
              </a:p>
              <a:p>
                <a:pPr algn="ctr"/>
                <a:r>
                  <a:rPr lang="en-US" sz="600" b="1" dirty="0" smtClean="0">
                    <a:solidFill>
                      <a:srgbClr val="0000FF"/>
                    </a:solidFill>
                  </a:rPr>
                  <a:t>Sense Gate</a:t>
                </a:r>
                <a:endParaRPr lang="en-US" sz="600" b="1" dirty="0">
                  <a:solidFill>
                    <a:srgbClr val="0000FF"/>
                  </a:solidFill>
                </a:endParaRPr>
              </a:p>
            </p:txBody>
          </p:sp>
          <p:sp>
            <p:nvSpPr>
              <p:cNvPr id="19" name="Oval 18"/>
              <p:cNvSpPr/>
              <p:nvPr/>
            </p:nvSpPr>
            <p:spPr bwMode="auto">
              <a:xfrm rot="1315506">
                <a:off x="1230991" y="2499191"/>
                <a:ext cx="113406" cy="65069"/>
              </a:xfrm>
              <a:prstGeom prst="ellipse">
                <a:avLst/>
              </a:prstGeom>
              <a:noFill/>
              <a:ln w="6350" cap="flat" cmpd="sng" algn="ctr">
                <a:solidFill>
                  <a:schemeClr val="accent1">
                    <a:lumMod val="75000"/>
                  </a:schemeClr>
                </a:solidFill>
                <a:prstDash val="dash"/>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20" name="TextBox 19"/>
              <p:cNvSpPr txBox="1"/>
              <p:nvPr/>
            </p:nvSpPr>
            <p:spPr>
              <a:xfrm>
                <a:off x="1166827" y="2351331"/>
                <a:ext cx="166562" cy="86354"/>
              </a:xfrm>
              <a:prstGeom prst="rect">
                <a:avLst/>
              </a:prstGeom>
              <a:noFill/>
            </p:spPr>
            <p:txBody>
              <a:bodyPr wrap="none" rtlCol="0">
                <a:spAutoFit/>
              </a:bodyPr>
              <a:lstStyle/>
              <a:p>
                <a:pPr algn="ctr"/>
                <a:r>
                  <a:rPr lang="en-US" sz="600" b="1" dirty="0" smtClean="0">
                    <a:solidFill>
                      <a:schemeClr val="bg1"/>
                    </a:solidFill>
                  </a:rPr>
                  <a:t>Gate</a:t>
                </a:r>
                <a:endParaRPr lang="en-US" sz="600" b="1" dirty="0">
                  <a:solidFill>
                    <a:schemeClr val="bg1"/>
                  </a:solidFill>
                </a:endParaRPr>
              </a:p>
            </p:txBody>
          </p:sp>
          <p:sp>
            <p:nvSpPr>
              <p:cNvPr id="21" name="TextBox 20"/>
              <p:cNvSpPr txBox="1"/>
              <p:nvPr/>
            </p:nvSpPr>
            <p:spPr>
              <a:xfrm>
                <a:off x="1274749" y="2209800"/>
                <a:ext cx="208540" cy="86354"/>
              </a:xfrm>
              <a:prstGeom prst="rect">
                <a:avLst/>
              </a:prstGeom>
              <a:noFill/>
            </p:spPr>
            <p:txBody>
              <a:bodyPr wrap="none" rtlCol="0">
                <a:spAutoFit/>
              </a:bodyPr>
              <a:lstStyle/>
              <a:p>
                <a:pPr algn="ctr"/>
                <a:r>
                  <a:rPr lang="en-US" sz="600" b="1" dirty="0" smtClean="0">
                    <a:solidFill>
                      <a:schemeClr val="bg1">
                        <a:lumMod val="50000"/>
                      </a:schemeClr>
                    </a:solidFill>
                  </a:rPr>
                  <a:t>Source</a:t>
                </a:r>
                <a:endParaRPr lang="en-US" sz="600" b="1" dirty="0">
                  <a:solidFill>
                    <a:schemeClr val="bg1">
                      <a:lumMod val="50000"/>
                    </a:schemeClr>
                  </a:solidFill>
                </a:endParaRPr>
              </a:p>
            </p:txBody>
          </p:sp>
          <p:sp>
            <p:nvSpPr>
              <p:cNvPr id="22" name="TextBox 21"/>
              <p:cNvSpPr txBox="1"/>
              <p:nvPr/>
            </p:nvSpPr>
            <p:spPr>
              <a:xfrm>
                <a:off x="1600820" y="2372354"/>
                <a:ext cx="178556" cy="86354"/>
              </a:xfrm>
              <a:prstGeom prst="rect">
                <a:avLst/>
              </a:prstGeom>
              <a:noFill/>
            </p:spPr>
            <p:txBody>
              <a:bodyPr wrap="none" rtlCol="0">
                <a:spAutoFit/>
              </a:bodyPr>
              <a:lstStyle/>
              <a:p>
                <a:pPr algn="ctr"/>
                <a:r>
                  <a:rPr lang="en-US" sz="600" b="1" dirty="0" smtClean="0">
                    <a:solidFill>
                      <a:schemeClr val="bg1">
                        <a:lumMod val="50000"/>
                      </a:schemeClr>
                    </a:solidFill>
                  </a:rPr>
                  <a:t>Drain</a:t>
                </a:r>
                <a:endParaRPr lang="en-US" sz="600" b="1" dirty="0">
                  <a:solidFill>
                    <a:schemeClr val="bg1">
                      <a:lumMod val="50000"/>
                    </a:schemeClr>
                  </a:solidFill>
                </a:endParaRPr>
              </a:p>
            </p:txBody>
          </p:sp>
        </p:grpSp>
        <p:sp>
          <p:nvSpPr>
            <p:cNvPr id="16" name="Freeform 15"/>
            <p:cNvSpPr/>
            <p:nvPr/>
          </p:nvSpPr>
          <p:spPr>
            <a:xfrm>
              <a:off x="4719059" y="3646026"/>
              <a:ext cx="1177067" cy="1333236"/>
            </a:xfrm>
            <a:custGeom>
              <a:avLst/>
              <a:gdLst>
                <a:gd name="connsiteX0" fmla="*/ 515 w 226385"/>
                <a:gd name="connsiteY0" fmla="*/ 1005740 h 1005740"/>
                <a:gd name="connsiteX1" fmla="*/ 515 w 226385"/>
                <a:gd name="connsiteY1" fmla="*/ 1005740 h 1005740"/>
                <a:gd name="connsiteX2" fmla="*/ 21823 w 226385"/>
                <a:gd name="connsiteY2" fmla="*/ 967386 h 1005740"/>
                <a:gd name="connsiteX3" fmla="*/ 30347 w 226385"/>
                <a:gd name="connsiteY3" fmla="*/ 946078 h 1005740"/>
                <a:gd name="connsiteX4" fmla="*/ 51655 w 226385"/>
                <a:gd name="connsiteY4" fmla="*/ 911985 h 1005740"/>
                <a:gd name="connsiteX5" fmla="*/ 30347 w 226385"/>
                <a:gd name="connsiteY5" fmla="*/ 882154 h 1005740"/>
                <a:gd name="connsiteX6" fmla="*/ 9038 w 226385"/>
                <a:gd name="connsiteY6" fmla="*/ 886415 h 1005740"/>
                <a:gd name="connsiteX7" fmla="*/ 4776 w 226385"/>
                <a:gd name="connsiteY7" fmla="*/ 856584 h 1005740"/>
                <a:gd name="connsiteX8" fmla="*/ 9038 w 226385"/>
                <a:gd name="connsiteY8" fmla="*/ 826753 h 1005740"/>
                <a:gd name="connsiteX9" fmla="*/ 13300 w 226385"/>
                <a:gd name="connsiteY9" fmla="*/ 788398 h 1005740"/>
                <a:gd name="connsiteX10" fmla="*/ 64440 w 226385"/>
                <a:gd name="connsiteY10" fmla="*/ 0 h 1005740"/>
                <a:gd name="connsiteX11" fmla="*/ 226385 w 226385"/>
                <a:gd name="connsiteY11" fmla="*/ 605149 h 1005740"/>
                <a:gd name="connsiteX12" fmla="*/ 170983 w 226385"/>
                <a:gd name="connsiteY12" fmla="*/ 958863 h 1005740"/>
                <a:gd name="connsiteX13" fmla="*/ 515 w 226385"/>
                <a:gd name="connsiteY13" fmla="*/ 1005740 h 1005740"/>
                <a:gd name="connsiteX0" fmla="*/ 515 w 226385"/>
                <a:gd name="connsiteY0" fmla="*/ 1005740 h 1005740"/>
                <a:gd name="connsiteX1" fmla="*/ 515 w 226385"/>
                <a:gd name="connsiteY1" fmla="*/ 1005740 h 1005740"/>
                <a:gd name="connsiteX2" fmla="*/ 21823 w 226385"/>
                <a:gd name="connsiteY2" fmla="*/ 967386 h 1005740"/>
                <a:gd name="connsiteX3" fmla="*/ 30347 w 226385"/>
                <a:gd name="connsiteY3" fmla="*/ 946078 h 1005740"/>
                <a:gd name="connsiteX4" fmla="*/ 51655 w 226385"/>
                <a:gd name="connsiteY4" fmla="*/ 911985 h 1005740"/>
                <a:gd name="connsiteX5" fmla="*/ 30347 w 226385"/>
                <a:gd name="connsiteY5" fmla="*/ 882154 h 1005740"/>
                <a:gd name="connsiteX6" fmla="*/ 9038 w 226385"/>
                <a:gd name="connsiteY6" fmla="*/ 886415 h 1005740"/>
                <a:gd name="connsiteX7" fmla="*/ 4776 w 226385"/>
                <a:gd name="connsiteY7" fmla="*/ 856584 h 1005740"/>
                <a:gd name="connsiteX8" fmla="*/ 9038 w 226385"/>
                <a:gd name="connsiteY8" fmla="*/ 826753 h 1005740"/>
                <a:gd name="connsiteX9" fmla="*/ 64440 w 226385"/>
                <a:gd name="connsiteY9" fmla="*/ 0 h 1005740"/>
                <a:gd name="connsiteX10" fmla="*/ 226385 w 226385"/>
                <a:gd name="connsiteY10" fmla="*/ 605149 h 1005740"/>
                <a:gd name="connsiteX11" fmla="*/ 170983 w 226385"/>
                <a:gd name="connsiteY11" fmla="*/ 958863 h 1005740"/>
                <a:gd name="connsiteX12" fmla="*/ 515 w 226385"/>
                <a:gd name="connsiteY12" fmla="*/ 1005740 h 1005740"/>
                <a:gd name="connsiteX0" fmla="*/ 515 w 226385"/>
                <a:gd name="connsiteY0" fmla="*/ 1005740 h 1005740"/>
                <a:gd name="connsiteX1" fmla="*/ 515 w 226385"/>
                <a:gd name="connsiteY1" fmla="*/ 1005740 h 1005740"/>
                <a:gd name="connsiteX2" fmla="*/ 21823 w 226385"/>
                <a:gd name="connsiteY2" fmla="*/ 967386 h 1005740"/>
                <a:gd name="connsiteX3" fmla="*/ 30347 w 226385"/>
                <a:gd name="connsiteY3" fmla="*/ 946078 h 1005740"/>
                <a:gd name="connsiteX4" fmla="*/ 51655 w 226385"/>
                <a:gd name="connsiteY4" fmla="*/ 911985 h 1005740"/>
                <a:gd name="connsiteX5" fmla="*/ 30347 w 226385"/>
                <a:gd name="connsiteY5" fmla="*/ 882154 h 1005740"/>
                <a:gd name="connsiteX6" fmla="*/ 9038 w 226385"/>
                <a:gd name="connsiteY6" fmla="*/ 886415 h 1005740"/>
                <a:gd name="connsiteX7" fmla="*/ 4776 w 226385"/>
                <a:gd name="connsiteY7" fmla="*/ 856584 h 1005740"/>
                <a:gd name="connsiteX8" fmla="*/ 64440 w 226385"/>
                <a:gd name="connsiteY8" fmla="*/ 0 h 1005740"/>
                <a:gd name="connsiteX9" fmla="*/ 226385 w 226385"/>
                <a:gd name="connsiteY9" fmla="*/ 605149 h 1005740"/>
                <a:gd name="connsiteX10" fmla="*/ 170983 w 226385"/>
                <a:gd name="connsiteY10" fmla="*/ 958863 h 1005740"/>
                <a:gd name="connsiteX11" fmla="*/ 515 w 226385"/>
                <a:gd name="connsiteY11" fmla="*/ 1005740 h 1005740"/>
                <a:gd name="connsiteX0" fmla="*/ 0 w 225870"/>
                <a:gd name="connsiteY0" fmla="*/ 1005740 h 1005740"/>
                <a:gd name="connsiteX1" fmla="*/ 0 w 225870"/>
                <a:gd name="connsiteY1" fmla="*/ 1005740 h 1005740"/>
                <a:gd name="connsiteX2" fmla="*/ 21308 w 225870"/>
                <a:gd name="connsiteY2" fmla="*/ 967386 h 1005740"/>
                <a:gd name="connsiteX3" fmla="*/ 29832 w 225870"/>
                <a:gd name="connsiteY3" fmla="*/ 946078 h 1005740"/>
                <a:gd name="connsiteX4" fmla="*/ 51140 w 225870"/>
                <a:gd name="connsiteY4" fmla="*/ 911985 h 1005740"/>
                <a:gd name="connsiteX5" fmla="*/ 29832 w 225870"/>
                <a:gd name="connsiteY5" fmla="*/ 882154 h 1005740"/>
                <a:gd name="connsiteX6" fmla="*/ 8523 w 225870"/>
                <a:gd name="connsiteY6" fmla="*/ 886415 h 1005740"/>
                <a:gd name="connsiteX7" fmla="*/ 63925 w 225870"/>
                <a:gd name="connsiteY7" fmla="*/ 0 h 1005740"/>
                <a:gd name="connsiteX8" fmla="*/ 225870 w 225870"/>
                <a:gd name="connsiteY8" fmla="*/ 605149 h 1005740"/>
                <a:gd name="connsiteX9" fmla="*/ 170468 w 225870"/>
                <a:gd name="connsiteY9" fmla="*/ 958863 h 1005740"/>
                <a:gd name="connsiteX10" fmla="*/ 0 w 225870"/>
                <a:gd name="connsiteY10" fmla="*/ 1005740 h 1005740"/>
                <a:gd name="connsiteX0" fmla="*/ 0 w 225870"/>
                <a:gd name="connsiteY0" fmla="*/ 1005740 h 1005740"/>
                <a:gd name="connsiteX1" fmla="*/ 0 w 225870"/>
                <a:gd name="connsiteY1" fmla="*/ 1005740 h 1005740"/>
                <a:gd name="connsiteX2" fmla="*/ 21308 w 225870"/>
                <a:gd name="connsiteY2" fmla="*/ 967386 h 1005740"/>
                <a:gd name="connsiteX3" fmla="*/ 29832 w 225870"/>
                <a:gd name="connsiteY3" fmla="*/ 946078 h 1005740"/>
                <a:gd name="connsiteX4" fmla="*/ 29832 w 225870"/>
                <a:gd name="connsiteY4" fmla="*/ 882154 h 1005740"/>
                <a:gd name="connsiteX5" fmla="*/ 8523 w 225870"/>
                <a:gd name="connsiteY5" fmla="*/ 886415 h 1005740"/>
                <a:gd name="connsiteX6" fmla="*/ 63925 w 225870"/>
                <a:gd name="connsiteY6" fmla="*/ 0 h 1005740"/>
                <a:gd name="connsiteX7" fmla="*/ 225870 w 225870"/>
                <a:gd name="connsiteY7" fmla="*/ 605149 h 1005740"/>
                <a:gd name="connsiteX8" fmla="*/ 170468 w 225870"/>
                <a:gd name="connsiteY8" fmla="*/ 958863 h 1005740"/>
                <a:gd name="connsiteX9" fmla="*/ 0 w 225870"/>
                <a:gd name="connsiteY9" fmla="*/ 1005740 h 1005740"/>
                <a:gd name="connsiteX0" fmla="*/ 0 w 225870"/>
                <a:gd name="connsiteY0" fmla="*/ 1005740 h 1005740"/>
                <a:gd name="connsiteX1" fmla="*/ 0 w 225870"/>
                <a:gd name="connsiteY1" fmla="*/ 1005740 h 1005740"/>
                <a:gd name="connsiteX2" fmla="*/ 21308 w 225870"/>
                <a:gd name="connsiteY2" fmla="*/ 967386 h 1005740"/>
                <a:gd name="connsiteX3" fmla="*/ 29832 w 225870"/>
                <a:gd name="connsiteY3" fmla="*/ 946078 h 1005740"/>
                <a:gd name="connsiteX4" fmla="*/ 8523 w 225870"/>
                <a:gd name="connsiteY4" fmla="*/ 886415 h 1005740"/>
                <a:gd name="connsiteX5" fmla="*/ 63925 w 225870"/>
                <a:gd name="connsiteY5" fmla="*/ 0 h 1005740"/>
                <a:gd name="connsiteX6" fmla="*/ 225870 w 225870"/>
                <a:gd name="connsiteY6" fmla="*/ 605149 h 1005740"/>
                <a:gd name="connsiteX7" fmla="*/ 170468 w 225870"/>
                <a:gd name="connsiteY7" fmla="*/ 958863 h 1005740"/>
                <a:gd name="connsiteX8" fmla="*/ 0 w 225870"/>
                <a:gd name="connsiteY8" fmla="*/ 1005740 h 1005740"/>
                <a:gd name="connsiteX0" fmla="*/ 0 w 225870"/>
                <a:gd name="connsiteY0" fmla="*/ 1005740 h 1005740"/>
                <a:gd name="connsiteX1" fmla="*/ 0 w 225870"/>
                <a:gd name="connsiteY1" fmla="*/ 1005740 h 1005740"/>
                <a:gd name="connsiteX2" fmla="*/ 21308 w 225870"/>
                <a:gd name="connsiteY2" fmla="*/ 967386 h 1005740"/>
                <a:gd name="connsiteX3" fmla="*/ 8523 w 225870"/>
                <a:gd name="connsiteY3" fmla="*/ 886415 h 1005740"/>
                <a:gd name="connsiteX4" fmla="*/ 63925 w 225870"/>
                <a:gd name="connsiteY4" fmla="*/ 0 h 1005740"/>
                <a:gd name="connsiteX5" fmla="*/ 225870 w 225870"/>
                <a:gd name="connsiteY5" fmla="*/ 605149 h 1005740"/>
                <a:gd name="connsiteX6" fmla="*/ 170468 w 225870"/>
                <a:gd name="connsiteY6" fmla="*/ 958863 h 1005740"/>
                <a:gd name="connsiteX7" fmla="*/ 0 w 225870"/>
                <a:gd name="connsiteY7" fmla="*/ 1005740 h 1005740"/>
                <a:gd name="connsiteX0" fmla="*/ 0 w 225870"/>
                <a:gd name="connsiteY0" fmla="*/ 1005740 h 1005740"/>
                <a:gd name="connsiteX1" fmla="*/ 0 w 225870"/>
                <a:gd name="connsiteY1" fmla="*/ 1005740 h 1005740"/>
                <a:gd name="connsiteX2" fmla="*/ 8523 w 225870"/>
                <a:gd name="connsiteY2" fmla="*/ 886415 h 1005740"/>
                <a:gd name="connsiteX3" fmla="*/ 63925 w 225870"/>
                <a:gd name="connsiteY3" fmla="*/ 0 h 1005740"/>
                <a:gd name="connsiteX4" fmla="*/ 225870 w 225870"/>
                <a:gd name="connsiteY4" fmla="*/ 605149 h 1005740"/>
                <a:gd name="connsiteX5" fmla="*/ 170468 w 225870"/>
                <a:gd name="connsiteY5" fmla="*/ 958863 h 1005740"/>
                <a:gd name="connsiteX6" fmla="*/ 0 w 225870"/>
                <a:gd name="connsiteY6" fmla="*/ 1005740 h 1005740"/>
                <a:gd name="connsiteX0" fmla="*/ 0 w 894956"/>
                <a:gd name="connsiteY0" fmla="*/ 1014263 h 1017147"/>
                <a:gd name="connsiteX1" fmla="*/ 669086 w 894956"/>
                <a:gd name="connsiteY1" fmla="*/ 1005740 h 1017147"/>
                <a:gd name="connsiteX2" fmla="*/ 677609 w 894956"/>
                <a:gd name="connsiteY2" fmla="*/ 886415 h 1017147"/>
                <a:gd name="connsiteX3" fmla="*/ 733011 w 894956"/>
                <a:gd name="connsiteY3" fmla="*/ 0 h 1017147"/>
                <a:gd name="connsiteX4" fmla="*/ 894956 w 894956"/>
                <a:gd name="connsiteY4" fmla="*/ 605149 h 1017147"/>
                <a:gd name="connsiteX5" fmla="*/ 839554 w 894956"/>
                <a:gd name="connsiteY5" fmla="*/ 958863 h 1017147"/>
                <a:gd name="connsiteX6" fmla="*/ 0 w 894956"/>
                <a:gd name="connsiteY6" fmla="*/ 1014263 h 1017147"/>
                <a:gd name="connsiteX0" fmla="*/ 0 w 894956"/>
                <a:gd name="connsiteY0" fmla="*/ 1014263 h 1017147"/>
                <a:gd name="connsiteX1" fmla="*/ 669086 w 894956"/>
                <a:gd name="connsiteY1" fmla="*/ 1005740 h 1017147"/>
                <a:gd name="connsiteX2" fmla="*/ 677609 w 894956"/>
                <a:gd name="connsiteY2" fmla="*/ 886415 h 1017147"/>
                <a:gd name="connsiteX3" fmla="*/ 733011 w 894956"/>
                <a:gd name="connsiteY3" fmla="*/ 0 h 1017147"/>
                <a:gd name="connsiteX4" fmla="*/ 894956 w 894956"/>
                <a:gd name="connsiteY4" fmla="*/ 605149 h 1017147"/>
                <a:gd name="connsiteX5" fmla="*/ 839554 w 894956"/>
                <a:gd name="connsiteY5" fmla="*/ 958863 h 1017147"/>
                <a:gd name="connsiteX6" fmla="*/ 0 w 894956"/>
                <a:gd name="connsiteY6" fmla="*/ 1014263 h 1017147"/>
                <a:gd name="connsiteX0" fmla="*/ 0 w 894956"/>
                <a:gd name="connsiteY0" fmla="*/ 1014263 h 1017448"/>
                <a:gd name="connsiteX1" fmla="*/ 669086 w 894956"/>
                <a:gd name="connsiteY1" fmla="*/ 1005740 h 1017448"/>
                <a:gd name="connsiteX2" fmla="*/ 758581 w 894956"/>
                <a:gd name="connsiteY2" fmla="*/ 882154 h 1017448"/>
                <a:gd name="connsiteX3" fmla="*/ 733011 w 894956"/>
                <a:gd name="connsiteY3" fmla="*/ 0 h 1017448"/>
                <a:gd name="connsiteX4" fmla="*/ 894956 w 894956"/>
                <a:gd name="connsiteY4" fmla="*/ 605149 h 1017448"/>
                <a:gd name="connsiteX5" fmla="*/ 839554 w 894956"/>
                <a:gd name="connsiteY5" fmla="*/ 958863 h 1017448"/>
                <a:gd name="connsiteX6" fmla="*/ 0 w 894956"/>
                <a:gd name="connsiteY6" fmla="*/ 1014263 h 1017448"/>
                <a:gd name="connsiteX0" fmla="*/ 0 w 894956"/>
                <a:gd name="connsiteY0" fmla="*/ 1014263 h 1021433"/>
                <a:gd name="connsiteX1" fmla="*/ 669086 w 894956"/>
                <a:gd name="connsiteY1" fmla="*/ 1005740 h 1021433"/>
                <a:gd name="connsiteX2" fmla="*/ 686132 w 894956"/>
                <a:gd name="connsiteY2" fmla="*/ 826753 h 1021433"/>
                <a:gd name="connsiteX3" fmla="*/ 733011 w 894956"/>
                <a:gd name="connsiteY3" fmla="*/ 0 h 1021433"/>
                <a:gd name="connsiteX4" fmla="*/ 894956 w 894956"/>
                <a:gd name="connsiteY4" fmla="*/ 605149 h 1021433"/>
                <a:gd name="connsiteX5" fmla="*/ 839554 w 894956"/>
                <a:gd name="connsiteY5" fmla="*/ 958863 h 1021433"/>
                <a:gd name="connsiteX6" fmla="*/ 0 w 894956"/>
                <a:gd name="connsiteY6" fmla="*/ 1014263 h 1021433"/>
                <a:gd name="connsiteX0" fmla="*/ 0 w 894956"/>
                <a:gd name="connsiteY0" fmla="*/ 1014263 h 1021433"/>
                <a:gd name="connsiteX1" fmla="*/ 669086 w 894956"/>
                <a:gd name="connsiteY1" fmla="*/ 1005740 h 1021433"/>
                <a:gd name="connsiteX2" fmla="*/ 686132 w 894956"/>
                <a:gd name="connsiteY2" fmla="*/ 826753 h 1021433"/>
                <a:gd name="connsiteX3" fmla="*/ 733011 w 894956"/>
                <a:gd name="connsiteY3" fmla="*/ 0 h 1021433"/>
                <a:gd name="connsiteX4" fmla="*/ 894956 w 894956"/>
                <a:gd name="connsiteY4" fmla="*/ 605149 h 1021433"/>
                <a:gd name="connsiteX5" fmla="*/ 839554 w 894956"/>
                <a:gd name="connsiteY5" fmla="*/ 958863 h 1021433"/>
                <a:gd name="connsiteX6" fmla="*/ 0 w 894956"/>
                <a:gd name="connsiteY6" fmla="*/ 1014263 h 1021433"/>
                <a:gd name="connsiteX0" fmla="*/ 0 w 839554"/>
                <a:gd name="connsiteY0" fmla="*/ 1014263 h 1021433"/>
                <a:gd name="connsiteX1" fmla="*/ 669086 w 839554"/>
                <a:gd name="connsiteY1" fmla="*/ 1005740 h 1021433"/>
                <a:gd name="connsiteX2" fmla="*/ 686132 w 839554"/>
                <a:gd name="connsiteY2" fmla="*/ 826753 h 1021433"/>
                <a:gd name="connsiteX3" fmla="*/ 733011 w 839554"/>
                <a:gd name="connsiteY3" fmla="*/ 0 h 1021433"/>
                <a:gd name="connsiteX4" fmla="*/ 784151 w 839554"/>
                <a:gd name="connsiteY4" fmla="*/ 596626 h 1021433"/>
                <a:gd name="connsiteX5" fmla="*/ 839554 w 839554"/>
                <a:gd name="connsiteY5" fmla="*/ 958863 h 1021433"/>
                <a:gd name="connsiteX6" fmla="*/ 0 w 839554"/>
                <a:gd name="connsiteY6" fmla="*/ 1014263 h 1021433"/>
                <a:gd name="connsiteX0" fmla="*/ 0 w 784151"/>
                <a:gd name="connsiteY0" fmla="*/ 1014263 h 1021433"/>
                <a:gd name="connsiteX1" fmla="*/ 669086 w 784151"/>
                <a:gd name="connsiteY1" fmla="*/ 1005740 h 1021433"/>
                <a:gd name="connsiteX2" fmla="*/ 686132 w 784151"/>
                <a:gd name="connsiteY2" fmla="*/ 826753 h 1021433"/>
                <a:gd name="connsiteX3" fmla="*/ 733011 w 784151"/>
                <a:gd name="connsiteY3" fmla="*/ 0 h 1021433"/>
                <a:gd name="connsiteX4" fmla="*/ 784151 w 784151"/>
                <a:gd name="connsiteY4" fmla="*/ 596626 h 1021433"/>
                <a:gd name="connsiteX5" fmla="*/ 762843 w 784151"/>
                <a:gd name="connsiteY5" fmla="*/ 946078 h 1021433"/>
                <a:gd name="connsiteX6" fmla="*/ 0 w 784151"/>
                <a:gd name="connsiteY6" fmla="*/ 1014263 h 102143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14263"/>
                <a:gd name="connsiteX1" fmla="*/ 306842 w 784151"/>
                <a:gd name="connsiteY1" fmla="*/ 941816 h 1014263"/>
                <a:gd name="connsiteX2" fmla="*/ 686132 w 784151"/>
                <a:gd name="connsiteY2" fmla="*/ 826753 h 1014263"/>
                <a:gd name="connsiteX3" fmla="*/ 733011 w 784151"/>
                <a:gd name="connsiteY3" fmla="*/ 0 h 1014263"/>
                <a:gd name="connsiteX4" fmla="*/ 784151 w 784151"/>
                <a:gd name="connsiteY4" fmla="*/ 596626 h 1014263"/>
                <a:gd name="connsiteX5" fmla="*/ 762843 w 784151"/>
                <a:gd name="connsiteY5" fmla="*/ 946078 h 1014263"/>
                <a:gd name="connsiteX6" fmla="*/ 0 w 784151"/>
                <a:gd name="connsiteY6" fmla="*/ 1014263 h 1014263"/>
                <a:gd name="connsiteX0" fmla="*/ 0 w 784151"/>
                <a:gd name="connsiteY0" fmla="*/ 1014263 h 1024452"/>
                <a:gd name="connsiteX1" fmla="*/ 306842 w 784151"/>
                <a:gd name="connsiteY1" fmla="*/ 941816 h 1024452"/>
                <a:gd name="connsiteX2" fmla="*/ 686132 w 784151"/>
                <a:gd name="connsiteY2" fmla="*/ 826753 h 1024452"/>
                <a:gd name="connsiteX3" fmla="*/ 733011 w 784151"/>
                <a:gd name="connsiteY3" fmla="*/ 0 h 1024452"/>
                <a:gd name="connsiteX4" fmla="*/ 784151 w 784151"/>
                <a:gd name="connsiteY4" fmla="*/ 596626 h 1024452"/>
                <a:gd name="connsiteX5" fmla="*/ 762843 w 784151"/>
                <a:gd name="connsiteY5" fmla="*/ 946078 h 1024452"/>
                <a:gd name="connsiteX6" fmla="*/ 0 w 784151"/>
                <a:gd name="connsiteY6" fmla="*/ 1014263 h 1024452"/>
                <a:gd name="connsiteX0" fmla="*/ 0 w 647777"/>
                <a:gd name="connsiteY0" fmla="*/ 946077 h 967491"/>
                <a:gd name="connsiteX1" fmla="*/ 170468 w 647777"/>
                <a:gd name="connsiteY1" fmla="*/ 941816 h 967491"/>
                <a:gd name="connsiteX2" fmla="*/ 549758 w 647777"/>
                <a:gd name="connsiteY2" fmla="*/ 826753 h 967491"/>
                <a:gd name="connsiteX3" fmla="*/ 596637 w 647777"/>
                <a:gd name="connsiteY3" fmla="*/ 0 h 967491"/>
                <a:gd name="connsiteX4" fmla="*/ 647777 w 647777"/>
                <a:gd name="connsiteY4" fmla="*/ 596626 h 967491"/>
                <a:gd name="connsiteX5" fmla="*/ 626469 w 647777"/>
                <a:gd name="connsiteY5" fmla="*/ 946078 h 967491"/>
                <a:gd name="connsiteX6" fmla="*/ 0 w 647777"/>
                <a:gd name="connsiteY6" fmla="*/ 946077 h 967491"/>
                <a:gd name="connsiteX0" fmla="*/ 411 w 648188"/>
                <a:gd name="connsiteY0" fmla="*/ 946077 h 950189"/>
                <a:gd name="connsiteX1" fmla="*/ 170879 w 648188"/>
                <a:gd name="connsiteY1" fmla="*/ 941816 h 950189"/>
                <a:gd name="connsiteX2" fmla="*/ 550169 w 648188"/>
                <a:gd name="connsiteY2" fmla="*/ 826753 h 950189"/>
                <a:gd name="connsiteX3" fmla="*/ 597048 w 648188"/>
                <a:gd name="connsiteY3" fmla="*/ 0 h 950189"/>
                <a:gd name="connsiteX4" fmla="*/ 648188 w 648188"/>
                <a:gd name="connsiteY4" fmla="*/ 596626 h 950189"/>
                <a:gd name="connsiteX5" fmla="*/ 626880 w 648188"/>
                <a:gd name="connsiteY5" fmla="*/ 946078 h 950189"/>
                <a:gd name="connsiteX6" fmla="*/ 411 w 648188"/>
                <a:gd name="connsiteY6" fmla="*/ 946077 h 950189"/>
                <a:gd name="connsiteX0" fmla="*/ 411 w 648188"/>
                <a:gd name="connsiteY0" fmla="*/ 946077 h 971648"/>
                <a:gd name="connsiteX1" fmla="*/ 170879 w 648188"/>
                <a:gd name="connsiteY1" fmla="*/ 941816 h 971648"/>
                <a:gd name="connsiteX2" fmla="*/ 550169 w 648188"/>
                <a:gd name="connsiteY2" fmla="*/ 826753 h 971648"/>
                <a:gd name="connsiteX3" fmla="*/ 597048 w 648188"/>
                <a:gd name="connsiteY3" fmla="*/ 0 h 971648"/>
                <a:gd name="connsiteX4" fmla="*/ 648188 w 648188"/>
                <a:gd name="connsiteY4" fmla="*/ 596626 h 971648"/>
                <a:gd name="connsiteX5" fmla="*/ 626880 w 648188"/>
                <a:gd name="connsiteY5" fmla="*/ 971648 h 971648"/>
                <a:gd name="connsiteX6" fmla="*/ 411 w 648188"/>
                <a:gd name="connsiteY6" fmla="*/ 946077 h 971648"/>
                <a:gd name="connsiteX0" fmla="*/ 142 w 856742"/>
                <a:gd name="connsiteY0" fmla="*/ 967385 h 971648"/>
                <a:gd name="connsiteX1" fmla="*/ 379433 w 856742"/>
                <a:gd name="connsiteY1" fmla="*/ 941816 h 971648"/>
                <a:gd name="connsiteX2" fmla="*/ 758723 w 856742"/>
                <a:gd name="connsiteY2" fmla="*/ 826753 h 971648"/>
                <a:gd name="connsiteX3" fmla="*/ 805602 w 856742"/>
                <a:gd name="connsiteY3" fmla="*/ 0 h 971648"/>
                <a:gd name="connsiteX4" fmla="*/ 856742 w 856742"/>
                <a:gd name="connsiteY4" fmla="*/ 596626 h 971648"/>
                <a:gd name="connsiteX5" fmla="*/ 835434 w 856742"/>
                <a:gd name="connsiteY5" fmla="*/ 971648 h 971648"/>
                <a:gd name="connsiteX6" fmla="*/ 142 w 856742"/>
                <a:gd name="connsiteY6" fmla="*/ 967385 h 971648"/>
                <a:gd name="connsiteX0" fmla="*/ 142 w 856742"/>
                <a:gd name="connsiteY0" fmla="*/ 967385 h 971648"/>
                <a:gd name="connsiteX1" fmla="*/ 379433 w 856742"/>
                <a:gd name="connsiteY1" fmla="*/ 941816 h 971648"/>
                <a:gd name="connsiteX2" fmla="*/ 758723 w 856742"/>
                <a:gd name="connsiteY2" fmla="*/ 826753 h 971648"/>
                <a:gd name="connsiteX3" fmla="*/ 805602 w 856742"/>
                <a:gd name="connsiteY3" fmla="*/ 0 h 971648"/>
                <a:gd name="connsiteX4" fmla="*/ 856742 w 856742"/>
                <a:gd name="connsiteY4" fmla="*/ 596626 h 971648"/>
                <a:gd name="connsiteX5" fmla="*/ 835434 w 856742"/>
                <a:gd name="connsiteY5" fmla="*/ 971648 h 971648"/>
                <a:gd name="connsiteX6" fmla="*/ 387956 w 856742"/>
                <a:gd name="connsiteY6" fmla="*/ 963122 h 971648"/>
                <a:gd name="connsiteX7" fmla="*/ 142 w 856742"/>
                <a:gd name="connsiteY7" fmla="*/ 967385 h 971648"/>
                <a:gd name="connsiteX0" fmla="*/ 142 w 856742"/>
                <a:gd name="connsiteY0" fmla="*/ 967385 h 997215"/>
                <a:gd name="connsiteX1" fmla="*/ 379433 w 856742"/>
                <a:gd name="connsiteY1" fmla="*/ 941816 h 997215"/>
                <a:gd name="connsiteX2" fmla="*/ 758723 w 856742"/>
                <a:gd name="connsiteY2" fmla="*/ 826753 h 997215"/>
                <a:gd name="connsiteX3" fmla="*/ 805602 w 856742"/>
                <a:gd name="connsiteY3" fmla="*/ 0 h 997215"/>
                <a:gd name="connsiteX4" fmla="*/ 856742 w 856742"/>
                <a:gd name="connsiteY4" fmla="*/ 596626 h 997215"/>
                <a:gd name="connsiteX5" fmla="*/ 835434 w 856742"/>
                <a:gd name="connsiteY5" fmla="*/ 971648 h 997215"/>
                <a:gd name="connsiteX6" fmla="*/ 179133 w 856742"/>
                <a:gd name="connsiteY6" fmla="*/ 997215 h 997215"/>
                <a:gd name="connsiteX7" fmla="*/ 142 w 856742"/>
                <a:gd name="connsiteY7" fmla="*/ 967385 h 997215"/>
                <a:gd name="connsiteX0" fmla="*/ 140 w 861002"/>
                <a:gd name="connsiteY0" fmla="*/ 775612 h 997215"/>
                <a:gd name="connsiteX1" fmla="*/ 383693 w 861002"/>
                <a:gd name="connsiteY1" fmla="*/ 941816 h 997215"/>
                <a:gd name="connsiteX2" fmla="*/ 762983 w 861002"/>
                <a:gd name="connsiteY2" fmla="*/ 826753 h 997215"/>
                <a:gd name="connsiteX3" fmla="*/ 809862 w 861002"/>
                <a:gd name="connsiteY3" fmla="*/ 0 h 997215"/>
                <a:gd name="connsiteX4" fmla="*/ 861002 w 861002"/>
                <a:gd name="connsiteY4" fmla="*/ 596626 h 997215"/>
                <a:gd name="connsiteX5" fmla="*/ 839694 w 861002"/>
                <a:gd name="connsiteY5" fmla="*/ 971648 h 997215"/>
                <a:gd name="connsiteX6" fmla="*/ 183393 w 861002"/>
                <a:gd name="connsiteY6" fmla="*/ 997215 h 997215"/>
                <a:gd name="connsiteX7" fmla="*/ 140 w 861002"/>
                <a:gd name="connsiteY7" fmla="*/ 775612 h 997215"/>
                <a:gd name="connsiteX0" fmla="*/ 196 w 861058"/>
                <a:gd name="connsiteY0" fmla="*/ 775612 h 997215"/>
                <a:gd name="connsiteX1" fmla="*/ 307038 w 861058"/>
                <a:gd name="connsiteY1" fmla="*/ 941816 h 997215"/>
                <a:gd name="connsiteX2" fmla="*/ 763039 w 861058"/>
                <a:gd name="connsiteY2" fmla="*/ 826753 h 997215"/>
                <a:gd name="connsiteX3" fmla="*/ 809918 w 861058"/>
                <a:gd name="connsiteY3" fmla="*/ 0 h 997215"/>
                <a:gd name="connsiteX4" fmla="*/ 861058 w 861058"/>
                <a:gd name="connsiteY4" fmla="*/ 596626 h 997215"/>
                <a:gd name="connsiteX5" fmla="*/ 839750 w 861058"/>
                <a:gd name="connsiteY5" fmla="*/ 971648 h 997215"/>
                <a:gd name="connsiteX6" fmla="*/ 183449 w 861058"/>
                <a:gd name="connsiteY6" fmla="*/ 997215 h 997215"/>
                <a:gd name="connsiteX7" fmla="*/ 196 w 861058"/>
                <a:gd name="connsiteY7" fmla="*/ 775612 h 997215"/>
                <a:gd name="connsiteX0" fmla="*/ 196 w 861058"/>
                <a:gd name="connsiteY0" fmla="*/ 775612 h 997215"/>
                <a:gd name="connsiteX1" fmla="*/ 307038 w 861058"/>
                <a:gd name="connsiteY1" fmla="*/ 941816 h 997215"/>
                <a:gd name="connsiteX2" fmla="*/ 763039 w 861058"/>
                <a:gd name="connsiteY2" fmla="*/ 826753 h 997215"/>
                <a:gd name="connsiteX3" fmla="*/ 809918 w 861058"/>
                <a:gd name="connsiteY3" fmla="*/ 0 h 997215"/>
                <a:gd name="connsiteX4" fmla="*/ 861058 w 861058"/>
                <a:gd name="connsiteY4" fmla="*/ 596626 h 997215"/>
                <a:gd name="connsiteX5" fmla="*/ 839750 w 861058"/>
                <a:gd name="connsiteY5" fmla="*/ 971648 h 997215"/>
                <a:gd name="connsiteX6" fmla="*/ 183449 w 861058"/>
                <a:gd name="connsiteY6" fmla="*/ 997215 h 997215"/>
                <a:gd name="connsiteX7" fmla="*/ 196 w 861058"/>
                <a:gd name="connsiteY7" fmla="*/ 775612 h 997215"/>
                <a:gd name="connsiteX0" fmla="*/ 227 w 861089"/>
                <a:gd name="connsiteY0" fmla="*/ 775612 h 997215"/>
                <a:gd name="connsiteX1" fmla="*/ 307069 w 861089"/>
                <a:gd name="connsiteY1" fmla="*/ 941816 h 997215"/>
                <a:gd name="connsiteX2" fmla="*/ 763070 w 861089"/>
                <a:gd name="connsiteY2" fmla="*/ 826753 h 997215"/>
                <a:gd name="connsiteX3" fmla="*/ 809949 w 861089"/>
                <a:gd name="connsiteY3" fmla="*/ 0 h 997215"/>
                <a:gd name="connsiteX4" fmla="*/ 861089 w 861089"/>
                <a:gd name="connsiteY4" fmla="*/ 596626 h 997215"/>
                <a:gd name="connsiteX5" fmla="*/ 839781 w 861089"/>
                <a:gd name="connsiteY5" fmla="*/ 971648 h 997215"/>
                <a:gd name="connsiteX6" fmla="*/ 183480 w 861089"/>
                <a:gd name="connsiteY6" fmla="*/ 997215 h 997215"/>
                <a:gd name="connsiteX7" fmla="*/ 227 w 861089"/>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22 w 861084"/>
                <a:gd name="connsiteY0" fmla="*/ 775612 h 997215"/>
                <a:gd name="connsiteX1" fmla="*/ 311326 w 861084"/>
                <a:gd name="connsiteY1" fmla="*/ 954601 h 997215"/>
                <a:gd name="connsiteX2" fmla="*/ 763065 w 861084"/>
                <a:gd name="connsiteY2" fmla="*/ 826753 h 997215"/>
                <a:gd name="connsiteX3" fmla="*/ 809944 w 861084"/>
                <a:gd name="connsiteY3" fmla="*/ 0 h 997215"/>
                <a:gd name="connsiteX4" fmla="*/ 861084 w 861084"/>
                <a:gd name="connsiteY4" fmla="*/ 596626 h 997215"/>
                <a:gd name="connsiteX5" fmla="*/ 839776 w 861084"/>
                <a:gd name="connsiteY5" fmla="*/ 971648 h 997215"/>
                <a:gd name="connsiteX6" fmla="*/ 183475 w 861084"/>
                <a:gd name="connsiteY6" fmla="*/ 997215 h 997215"/>
                <a:gd name="connsiteX7" fmla="*/ 222 w 861084"/>
                <a:gd name="connsiteY7" fmla="*/ 775612 h 997215"/>
                <a:gd name="connsiteX0" fmla="*/ 239 w 861101"/>
                <a:gd name="connsiteY0" fmla="*/ 775612 h 997215"/>
                <a:gd name="connsiteX1" fmla="*/ 298558 w 861101"/>
                <a:gd name="connsiteY1" fmla="*/ 963124 h 997215"/>
                <a:gd name="connsiteX2" fmla="*/ 763082 w 861101"/>
                <a:gd name="connsiteY2" fmla="*/ 826753 h 997215"/>
                <a:gd name="connsiteX3" fmla="*/ 809961 w 861101"/>
                <a:gd name="connsiteY3" fmla="*/ 0 h 997215"/>
                <a:gd name="connsiteX4" fmla="*/ 861101 w 861101"/>
                <a:gd name="connsiteY4" fmla="*/ 596626 h 997215"/>
                <a:gd name="connsiteX5" fmla="*/ 839793 w 861101"/>
                <a:gd name="connsiteY5" fmla="*/ 971648 h 997215"/>
                <a:gd name="connsiteX6" fmla="*/ 183492 w 861101"/>
                <a:gd name="connsiteY6" fmla="*/ 997215 h 997215"/>
                <a:gd name="connsiteX7" fmla="*/ 239 w 861101"/>
                <a:gd name="connsiteY7" fmla="*/ 775612 h 997215"/>
                <a:gd name="connsiteX0" fmla="*/ 233 w 865356"/>
                <a:gd name="connsiteY0" fmla="*/ 741519 h 997215"/>
                <a:gd name="connsiteX1" fmla="*/ 302813 w 865356"/>
                <a:gd name="connsiteY1" fmla="*/ 963124 h 997215"/>
                <a:gd name="connsiteX2" fmla="*/ 767337 w 865356"/>
                <a:gd name="connsiteY2" fmla="*/ 826753 h 997215"/>
                <a:gd name="connsiteX3" fmla="*/ 814216 w 865356"/>
                <a:gd name="connsiteY3" fmla="*/ 0 h 997215"/>
                <a:gd name="connsiteX4" fmla="*/ 865356 w 865356"/>
                <a:gd name="connsiteY4" fmla="*/ 596626 h 997215"/>
                <a:gd name="connsiteX5" fmla="*/ 844048 w 865356"/>
                <a:gd name="connsiteY5" fmla="*/ 971648 h 997215"/>
                <a:gd name="connsiteX6" fmla="*/ 187747 w 865356"/>
                <a:gd name="connsiteY6" fmla="*/ 997215 h 997215"/>
                <a:gd name="connsiteX7" fmla="*/ 233 w 865356"/>
                <a:gd name="connsiteY7" fmla="*/ 741519 h 997215"/>
                <a:gd name="connsiteX0" fmla="*/ 233 w 865356"/>
                <a:gd name="connsiteY0" fmla="*/ 741519 h 980168"/>
                <a:gd name="connsiteX1" fmla="*/ 302813 w 865356"/>
                <a:gd name="connsiteY1" fmla="*/ 963124 h 980168"/>
                <a:gd name="connsiteX2" fmla="*/ 767337 w 865356"/>
                <a:gd name="connsiteY2" fmla="*/ 826753 h 980168"/>
                <a:gd name="connsiteX3" fmla="*/ 814216 w 865356"/>
                <a:gd name="connsiteY3" fmla="*/ 0 h 980168"/>
                <a:gd name="connsiteX4" fmla="*/ 865356 w 865356"/>
                <a:gd name="connsiteY4" fmla="*/ 596626 h 980168"/>
                <a:gd name="connsiteX5" fmla="*/ 844048 w 865356"/>
                <a:gd name="connsiteY5" fmla="*/ 971648 h 980168"/>
                <a:gd name="connsiteX6" fmla="*/ 232 w 865356"/>
                <a:gd name="connsiteY6" fmla="*/ 980168 h 980168"/>
                <a:gd name="connsiteX7" fmla="*/ 233 w 865356"/>
                <a:gd name="connsiteY7" fmla="*/ 741519 h 9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356" h="980168">
                  <a:moveTo>
                    <a:pt x="233" y="741519"/>
                  </a:moveTo>
                  <a:cubicBezTo>
                    <a:pt x="-6870" y="734416"/>
                    <a:pt x="149392" y="880022"/>
                    <a:pt x="302813" y="963124"/>
                  </a:cubicBezTo>
                  <a:cubicBezTo>
                    <a:pt x="434214" y="937554"/>
                    <a:pt x="731112" y="849481"/>
                    <a:pt x="767337" y="826753"/>
                  </a:cubicBezTo>
                  <a:cubicBezTo>
                    <a:pt x="778747" y="697263"/>
                    <a:pt x="795038" y="80971"/>
                    <a:pt x="814216" y="0"/>
                  </a:cubicBezTo>
                  <a:lnTo>
                    <a:pt x="865356" y="596626"/>
                  </a:lnTo>
                  <a:lnTo>
                    <a:pt x="844048" y="971648"/>
                  </a:lnTo>
                  <a:lnTo>
                    <a:pt x="232" y="980168"/>
                  </a:lnTo>
                  <a:cubicBezTo>
                    <a:pt x="232" y="900618"/>
                    <a:pt x="233" y="821069"/>
                    <a:pt x="233" y="741519"/>
                  </a:cubicBezTo>
                  <a:close/>
                </a:path>
              </a:pathLst>
            </a:custGeom>
            <a:solidFill>
              <a:schemeClr val="bg1"/>
            </a:solidFill>
            <a:ln>
              <a:noFill/>
            </a:ln>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grpSp>
      <p:pic>
        <p:nvPicPr>
          <p:cNvPr id="12" name="Picture 11"/>
          <p:cNvPicPr/>
          <p:nvPr/>
        </p:nvPicPr>
        <p:blipFill rotWithShape="1">
          <a:blip r:embed="rId4" cstate="print">
            <a:extLst>
              <a:ext uri="{28A0092B-C50C-407E-A947-70E740481C1C}">
                <a14:useLocalDpi xmlns:a14="http://schemas.microsoft.com/office/drawing/2010/main"/>
              </a:ext>
            </a:extLst>
          </a:blip>
          <a:srcRect l="-4469"/>
          <a:stretch/>
        </p:blipFill>
        <p:spPr>
          <a:xfrm>
            <a:off x="6366152" y="3980957"/>
            <a:ext cx="3671403" cy="2168396"/>
          </a:xfrm>
          <a:prstGeom prst="rect">
            <a:avLst/>
          </a:prstGeom>
          <a:ln>
            <a:noFill/>
          </a:ln>
        </p:spPr>
      </p:pic>
      <p:sp>
        <p:nvSpPr>
          <p:cNvPr id="13" name="TextBox 12"/>
          <p:cNvSpPr txBox="1"/>
          <p:nvPr/>
        </p:nvSpPr>
        <p:spPr>
          <a:xfrm>
            <a:off x="10253369" y="3814269"/>
            <a:ext cx="1128835" cy="246221"/>
          </a:xfrm>
          <a:prstGeom prst="rect">
            <a:avLst/>
          </a:prstGeom>
          <a:noFill/>
        </p:spPr>
        <p:txBody>
          <a:bodyPr wrap="none" rtlCol="0">
            <a:spAutoFit/>
          </a:bodyPr>
          <a:lstStyle/>
          <a:p>
            <a:pPr algn="ctr"/>
            <a:r>
              <a:rPr lang="en-US" sz="1000" b="1" i="1" dirty="0" err="1" smtClean="0">
                <a:solidFill>
                  <a:srgbClr val="800000"/>
                </a:solidFill>
              </a:rPr>
              <a:t>jFET</a:t>
            </a:r>
            <a:r>
              <a:rPr lang="en-US" sz="1000" b="1" i="1" dirty="0" smtClean="0">
                <a:solidFill>
                  <a:srgbClr val="800000"/>
                </a:solidFill>
              </a:rPr>
              <a:t> or </a:t>
            </a:r>
            <a:r>
              <a:rPr lang="en-US" sz="1000" b="1" i="1" dirty="0" err="1" smtClean="0">
                <a:solidFill>
                  <a:srgbClr val="800000"/>
                </a:solidFill>
              </a:rPr>
              <a:t>SiSeRO</a:t>
            </a:r>
            <a:endParaRPr lang="en-US" sz="1000" b="1" i="1" dirty="0">
              <a:solidFill>
                <a:srgbClr val="800000"/>
              </a:solidFill>
            </a:endParaRPr>
          </a:p>
        </p:txBody>
      </p:sp>
      <p:cxnSp>
        <p:nvCxnSpPr>
          <p:cNvPr id="14" name="Straight Connector 23"/>
          <p:cNvCxnSpPr/>
          <p:nvPr/>
        </p:nvCxnSpPr>
        <p:spPr bwMode="auto">
          <a:xfrm rot="10800000" flipV="1">
            <a:off x="8871930" y="3829481"/>
            <a:ext cx="1376358" cy="256847"/>
          </a:xfrm>
          <a:prstGeom prst="bentConnector3">
            <a:avLst>
              <a:gd name="adj1" fmla="val 100239"/>
            </a:avLst>
          </a:prstGeom>
          <a:solidFill>
            <a:schemeClr val="accent1"/>
          </a:solidFill>
          <a:ln w="12700" cap="flat" cmpd="sng" algn="ctr">
            <a:solidFill>
              <a:srgbClr val="800000"/>
            </a:solidFill>
            <a:prstDash val="solid"/>
            <a:round/>
            <a:headEnd type="none" w="sm" len="sm"/>
            <a:tailEnd type="none" w="sm" len="sm"/>
          </a:ln>
          <a:effectLst/>
        </p:spPr>
      </p:cxnSp>
      <p:sp>
        <p:nvSpPr>
          <p:cNvPr id="23" name="Content Placeholder 2"/>
          <p:cNvSpPr txBox="1">
            <a:spLocks/>
          </p:cNvSpPr>
          <p:nvPr/>
        </p:nvSpPr>
        <p:spPr>
          <a:xfrm>
            <a:off x="5955069" y="1543301"/>
            <a:ext cx="5936864" cy="2281637"/>
          </a:xfrm>
          <a:prstGeom prst="rect">
            <a:avLst/>
          </a:prstGeom>
        </p:spPr>
        <p:txBody>
          <a:bodyPr/>
          <a:lstStyle>
            <a:lvl1pPr marL="237744" indent="-237744" algn="l" rtl="0" eaLnBrk="1" fontAlgn="base" hangingPunct="1">
              <a:lnSpc>
                <a:spcPct val="900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ct val="90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ct val="900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033272" indent="0" algn="l" rtl="0" eaLnBrk="1" fontAlgn="base" hangingPunct="1">
              <a:lnSpc>
                <a:spcPct val="90000"/>
              </a:lnSpc>
              <a:spcBef>
                <a:spcPts val="600"/>
              </a:spcBef>
              <a:spcAft>
                <a:spcPct val="0"/>
              </a:spcAft>
              <a:buSzPct val="100000"/>
              <a:buFontTx/>
              <a:buNone/>
              <a:defRPr sz="1400" b="1">
                <a:solidFill>
                  <a:schemeClr val="tx1"/>
                </a:solidFill>
                <a:latin typeface="+mn-lt"/>
                <a:ea typeface="ＭＳ Ｐゴシック" pitchFamily="-110" charset="-128"/>
              </a:defRPr>
            </a:lvl4pPr>
            <a:lvl5pPr marL="1261872" indent="0" algn="l" rtl="0" eaLnBrk="1" fontAlgn="base" hangingPunct="1">
              <a:lnSpc>
                <a:spcPct val="90000"/>
              </a:lnSpc>
              <a:spcBef>
                <a:spcPts val="600"/>
              </a:spcBef>
              <a:spcAft>
                <a:spcPct val="0"/>
              </a:spcAft>
              <a:buSzPct val="85000"/>
              <a:buFontTx/>
              <a:buNone/>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r>
              <a:rPr lang="en-US" sz="1600" dirty="0" smtClean="0"/>
              <a:t>Scientific Grade CCD</a:t>
            </a:r>
          </a:p>
          <a:p>
            <a:pPr lvl="1"/>
            <a:r>
              <a:rPr lang="en-US" sz="1600" dirty="0" smtClean="0"/>
              <a:t>High speed, high-responsivity on-chip amplifier</a:t>
            </a:r>
          </a:p>
          <a:p>
            <a:r>
              <a:rPr lang="en-US" sz="1600" dirty="0" smtClean="0"/>
              <a:t>Compact, short, highly parallel readout and digitization video signal chain</a:t>
            </a:r>
          </a:p>
          <a:p>
            <a:r>
              <a:rPr lang="en-US" sz="1600" dirty="0" smtClean="0"/>
              <a:t>Direct integration of CCD-to-CMOS</a:t>
            </a:r>
          </a:p>
          <a:p>
            <a:r>
              <a:rPr lang="en-US" sz="1600" dirty="0" smtClean="0"/>
              <a:t>Customized backside process (MBE)</a:t>
            </a:r>
            <a:endParaRPr lang="en-US" sz="1600" dirty="0"/>
          </a:p>
        </p:txBody>
      </p:sp>
      <p:sp>
        <p:nvSpPr>
          <p:cNvPr id="24" name="TextBox 23"/>
          <p:cNvSpPr txBox="1"/>
          <p:nvPr/>
        </p:nvSpPr>
        <p:spPr>
          <a:xfrm>
            <a:off x="5994562" y="1046482"/>
            <a:ext cx="5551010" cy="411826"/>
          </a:xfrm>
          <a:prstGeom prst="rect">
            <a:avLst/>
          </a:prstGeom>
          <a:solidFill>
            <a:srgbClr val="FEB55B"/>
          </a:solidFill>
          <a:ln w="19050">
            <a:noFill/>
          </a:ln>
          <a:effectLst>
            <a:outerShdw blurRad="76200" dist="25400" dir="2700000" algn="tl" rotWithShape="0">
              <a:prstClr val="black">
                <a:alpha val="60000"/>
              </a:prstClr>
            </a:outerShdw>
          </a:effectLst>
        </p:spPr>
        <p:txBody>
          <a:bodyPr wrap="square" rtlCol="0" anchor="ctr">
            <a:spAutoFit/>
          </a:bodyPr>
          <a:lstStyle>
            <a:defPPr>
              <a:defRPr lang="en-US"/>
            </a:defPPr>
            <a:lvl1pPr algn="ctr">
              <a:defRPr b="1">
                <a:solidFill>
                  <a:srgbClr val="7F1228"/>
                </a:solidFill>
                <a:effectLst>
                  <a:outerShdw blurRad="50800" dist="38100" dir="2700000" algn="tl" rotWithShape="0">
                    <a:srgbClr val="FBDFB9">
                      <a:alpha val="40000"/>
                    </a:srgbClr>
                  </a:outerShdw>
                </a:effectLst>
              </a:defRPr>
            </a:lvl1pPr>
          </a:lstStyle>
          <a:p>
            <a:r>
              <a:rPr lang="en-US" sz="2000" dirty="0" smtClean="0">
                <a:latin typeface="Arial"/>
                <a:cs typeface="Arial"/>
              </a:rPr>
              <a:t>Hybrid CCD/CMOS Sensor</a:t>
            </a:r>
            <a:endParaRPr lang="en-US" sz="2000" dirty="0">
              <a:latin typeface="Arial"/>
              <a:cs typeface="Arial"/>
            </a:endParaRPr>
          </a:p>
        </p:txBody>
      </p:sp>
      <p:sp>
        <p:nvSpPr>
          <p:cNvPr id="29" name="Rectangle 28"/>
          <p:cNvSpPr/>
          <p:nvPr/>
        </p:nvSpPr>
        <p:spPr>
          <a:xfrm>
            <a:off x="9391684" y="5884881"/>
            <a:ext cx="1609597" cy="400110"/>
          </a:xfrm>
          <a:prstGeom prst="rect">
            <a:avLst/>
          </a:prstGeom>
        </p:spPr>
        <p:txBody>
          <a:bodyPr wrap="square">
            <a:spAutoFit/>
          </a:bodyPr>
          <a:lstStyle/>
          <a:p>
            <a:r>
              <a:rPr lang="en-US" sz="1000" b="1" dirty="0" smtClean="0"/>
              <a:t>High-Speed differential digital outputs</a:t>
            </a:r>
          </a:p>
        </p:txBody>
      </p:sp>
      <p:sp>
        <p:nvSpPr>
          <p:cNvPr id="30" name="TextBox 29"/>
          <p:cNvSpPr txBox="1"/>
          <p:nvPr/>
        </p:nvSpPr>
        <p:spPr>
          <a:xfrm>
            <a:off x="9854330" y="3572728"/>
            <a:ext cx="1695058" cy="246221"/>
          </a:xfrm>
          <a:prstGeom prst="rect">
            <a:avLst/>
          </a:prstGeom>
          <a:noFill/>
        </p:spPr>
        <p:txBody>
          <a:bodyPr wrap="none" rtlCol="0">
            <a:spAutoFit/>
          </a:bodyPr>
          <a:lstStyle/>
          <a:p>
            <a:pPr algn="r"/>
            <a:r>
              <a:rPr lang="en-US" sz="1000" b="1" dirty="0" smtClean="0"/>
              <a:t>High responsivity output</a:t>
            </a:r>
          </a:p>
        </p:txBody>
      </p:sp>
    </p:spTree>
    <p:extLst>
      <p:ext uri="{BB962C8B-B14F-4D97-AF65-F5344CB8AC3E}">
        <p14:creationId xmlns:p14="http://schemas.microsoft.com/office/powerpoint/2010/main" val="32653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a:t>
            </a:r>
            <a:r>
              <a:rPr lang="en-US" dirty="0" smtClean="0"/>
              <a:t>Astrophysics and </a:t>
            </a:r>
            <a:r>
              <a:rPr lang="en-US" dirty="0"/>
              <a:t>Exoplanet Missions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8" y="968577"/>
            <a:ext cx="12188825" cy="5402391"/>
          </a:xfrm>
        </p:spPr>
      </p:pic>
      <p:sp>
        <p:nvSpPr>
          <p:cNvPr id="5" name="Rectangle 24"/>
          <p:cNvSpPr>
            <a:spLocks noChangeArrowheads="1"/>
          </p:cNvSpPr>
          <p:nvPr/>
        </p:nvSpPr>
        <p:spPr bwMode="auto">
          <a:xfrm>
            <a:off x="1762596" y="6382182"/>
            <a:ext cx="2501018" cy="219456"/>
          </a:xfrm>
          <a:prstGeom prst="rect">
            <a:avLst/>
          </a:prstGeom>
          <a:noFill/>
          <a:ln w="9525">
            <a:noFill/>
            <a:miter lim="800000"/>
            <a:headEnd/>
            <a:tailEnd/>
          </a:ln>
          <a:effectLst/>
        </p:spPr>
        <p:txBody>
          <a:bodyPr wrap="square" lIns="0" tIns="0" rIns="0" bIns="0" anchor="t" anchorCtr="0">
            <a:prstTxWarp prst="textNoShape">
              <a:avLst/>
            </a:prstTxWarp>
          </a:bodyPr>
          <a:lstStyle/>
          <a:p>
            <a:pPr>
              <a:defRPr/>
            </a:pPr>
            <a:r>
              <a:rPr lang="cs-CZ" altLang="en-US" sz="700" dirty="0"/>
              <a:t>Keck Observatory, JPL, 2008., NASA ISS007-E-10807, 2003.</a:t>
            </a:r>
            <a:endParaRPr lang="en-US" altLang="en-US" sz="700" b="0" i="0" baseline="0" dirty="0" smtClean="0"/>
          </a:p>
        </p:txBody>
      </p:sp>
    </p:spTree>
    <p:extLst>
      <p:ext uri="{BB962C8B-B14F-4D97-AF65-F5344CB8AC3E}">
        <p14:creationId xmlns:p14="http://schemas.microsoft.com/office/powerpoint/2010/main" val="2824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Test CCD Imager Results</a:t>
            </a:r>
            <a:endParaRPr lang="en-US" dirty="0"/>
          </a:p>
        </p:txBody>
      </p:sp>
      <p:pic>
        <p:nvPicPr>
          <p:cNvPr id="4" name="Picture 3" descr="hist2.5MHz.png"/>
          <p:cNvPicPr>
            <a:picLocks noChangeAspect="1"/>
          </p:cNvPicPr>
          <p:nvPr/>
        </p:nvPicPr>
        <p:blipFill rotWithShape="1">
          <a:blip r:embed="rId3">
            <a:extLst>
              <a:ext uri="{28A0092B-C50C-407E-A947-70E740481C1C}">
                <a14:useLocalDpi xmlns:a14="http://schemas.microsoft.com/office/drawing/2010/main" val="0"/>
              </a:ext>
            </a:extLst>
          </a:blip>
          <a:srcRect t="1561" b="1221"/>
          <a:stretch/>
        </p:blipFill>
        <p:spPr>
          <a:xfrm>
            <a:off x="4826615" y="1038961"/>
            <a:ext cx="6854653" cy="5251004"/>
          </a:xfrm>
          <a:prstGeom prst="rect">
            <a:avLst/>
          </a:prstGeom>
        </p:spPr>
      </p:pic>
      <p:sp>
        <p:nvSpPr>
          <p:cNvPr id="5" name="TextBox 4"/>
          <p:cNvSpPr txBox="1"/>
          <p:nvPr/>
        </p:nvSpPr>
        <p:spPr>
          <a:xfrm>
            <a:off x="6612461" y="4046440"/>
            <a:ext cx="315711" cy="276999"/>
          </a:xfrm>
          <a:prstGeom prst="rect">
            <a:avLst/>
          </a:prstGeom>
          <a:noFill/>
        </p:spPr>
        <p:txBody>
          <a:bodyPr wrap="none" rtlCol="0">
            <a:spAutoFit/>
          </a:bodyPr>
          <a:lstStyle/>
          <a:p>
            <a:pPr algn="ctr"/>
            <a:r>
              <a:rPr lang="en-US" sz="1200" b="1" dirty="0" smtClean="0">
                <a:latin typeface="Calibri"/>
                <a:cs typeface="Calibri"/>
              </a:rPr>
              <a:t>Al</a:t>
            </a:r>
            <a:endParaRPr lang="en-US" sz="1200" b="1" dirty="0">
              <a:latin typeface="Calibri"/>
              <a:cs typeface="Calibri"/>
            </a:endParaRPr>
          </a:p>
        </p:txBody>
      </p:sp>
      <p:sp>
        <p:nvSpPr>
          <p:cNvPr id="6" name="TextBox 5"/>
          <p:cNvSpPr txBox="1"/>
          <p:nvPr/>
        </p:nvSpPr>
        <p:spPr>
          <a:xfrm>
            <a:off x="8912913" y="2515661"/>
            <a:ext cx="1328909" cy="276999"/>
          </a:xfrm>
          <a:prstGeom prst="rect">
            <a:avLst/>
          </a:prstGeom>
          <a:noFill/>
        </p:spPr>
        <p:txBody>
          <a:bodyPr wrap="none" rtlCol="0">
            <a:spAutoFit/>
          </a:bodyPr>
          <a:lstStyle/>
          <a:p>
            <a:pPr algn="r"/>
            <a:r>
              <a:rPr lang="en-US" sz="1200" b="1" dirty="0" smtClean="0">
                <a:latin typeface="Calibri"/>
                <a:cs typeface="Calibri"/>
              </a:rPr>
              <a:t>FWHM = 141.8 eV</a:t>
            </a:r>
            <a:endParaRPr lang="en-US" sz="1200" b="1" dirty="0">
              <a:latin typeface="Calibri"/>
              <a:cs typeface="Calibri"/>
            </a:endParaRPr>
          </a:p>
        </p:txBody>
      </p:sp>
      <p:sp>
        <p:nvSpPr>
          <p:cNvPr id="7" name="TextBox 6"/>
          <p:cNvSpPr txBox="1"/>
          <p:nvPr/>
        </p:nvSpPr>
        <p:spPr>
          <a:xfrm>
            <a:off x="6870919" y="3440177"/>
            <a:ext cx="300082" cy="276999"/>
          </a:xfrm>
          <a:prstGeom prst="rect">
            <a:avLst/>
          </a:prstGeom>
          <a:noFill/>
        </p:spPr>
        <p:txBody>
          <a:bodyPr wrap="none" rtlCol="0">
            <a:spAutoFit/>
          </a:bodyPr>
          <a:lstStyle/>
          <a:p>
            <a:pPr algn="ctr"/>
            <a:r>
              <a:rPr lang="en-US" sz="1200" b="1" dirty="0" smtClean="0">
                <a:latin typeface="Calibri"/>
                <a:cs typeface="Calibri"/>
              </a:rPr>
              <a:t>Si</a:t>
            </a:r>
            <a:endParaRPr lang="en-US" sz="1200" b="1" dirty="0">
              <a:latin typeface="Calibri"/>
              <a:cs typeface="Calibri"/>
            </a:endParaRPr>
          </a:p>
        </p:txBody>
      </p:sp>
      <p:sp>
        <p:nvSpPr>
          <p:cNvPr id="8" name="TextBox 7"/>
          <p:cNvSpPr txBox="1"/>
          <p:nvPr/>
        </p:nvSpPr>
        <p:spPr>
          <a:xfrm>
            <a:off x="7579874" y="3661434"/>
            <a:ext cx="303914" cy="276999"/>
          </a:xfrm>
          <a:prstGeom prst="rect">
            <a:avLst/>
          </a:prstGeom>
          <a:noFill/>
        </p:spPr>
        <p:txBody>
          <a:bodyPr wrap="none" rtlCol="0">
            <a:spAutoFit/>
          </a:bodyPr>
          <a:lstStyle/>
          <a:p>
            <a:pPr algn="ctr"/>
            <a:r>
              <a:rPr lang="en-US" sz="1200" b="1" dirty="0" smtClean="0">
                <a:latin typeface="Calibri"/>
                <a:cs typeface="Calibri"/>
              </a:rPr>
              <a:t>Cl</a:t>
            </a:r>
            <a:endParaRPr lang="en-US" sz="1200" b="1" dirty="0">
              <a:latin typeface="Calibri"/>
              <a:cs typeface="Calibri"/>
            </a:endParaRPr>
          </a:p>
        </p:txBody>
      </p:sp>
      <p:sp>
        <p:nvSpPr>
          <p:cNvPr id="9" name="TextBox 8"/>
          <p:cNvSpPr txBox="1"/>
          <p:nvPr/>
        </p:nvSpPr>
        <p:spPr>
          <a:xfrm>
            <a:off x="8608270" y="3102309"/>
            <a:ext cx="342086" cy="276999"/>
          </a:xfrm>
          <a:prstGeom prst="rect">
            <a:avLst/>
          </a:prstGeom>
          <a:noFill/>
        </p:spPr>
        <p:txBody>
          <a:bodyPr wrap="none" rtlCol="0">
            <a:spAutoFit/>
          </a:bodyPr>
          <a:lstStyle/>
          <a:p>
            <a:pPr algn="ctr"/>
            <a:r>
              <a:rPr lang="en-US" sz="1200" b="1" dirty="0" smtClean="0">
                <a:latin typeface="Calibri"/>
                <a:cs typeface="Calibri"/>
              </a:rPr>
              <a:t>Ca</a:t>
            </a:r>
            <a:endParaRPr lang="en-US" sz="1200" b="1" dirty="0">
              <a:latin typeface="Calibri"/>
              <a:cs typeface="Calibri"/>
            </a:endParaRPr>
          </a:p>
        </p:txBody>
      </p:sp>
      <p:sp>
        <p:nvSpPr>
          <p:cNvPr id="10" name="TextBox 9"/>
          <p:cNvSpPr txBox="1"/>
          <p:nvPr/>
        </p:nvSpPr>
        <p:spPr>
          <a:xfrm>
            <a:off x="10122282" y="1556226"/>
            <a:ext cx="617777" cy="276999"/>
          </a:xfrm>
          <a:prstGeom prst="rect">
            <a:avLst/>
          </a:prstGeom>
          <a:noFill/>
        </p:spPr>
        <p:txBody>
          <a:bodyPr wrap="none" rtlCol="0">
            <a:spAutoFit/>
          </a:bodyPr>
          <a:lstStyle/>
          <a:p>
            <a:pPr algn="ctr"/>
            <a:r>
              <a:rPr lang="en-US" sz="1200" b="1" dirty="0" smtClean="0">
                <a:latin typeface="Calibri"/>
                <a:cs typeface="Calibri"/>
              </a:rPr>
              <a:t>Mn K</a:t>
            </a:r>
            <a:r>
              <a:rPr lang="en-US" sz="1200" b="1" dirty="0" smtClean="0">
                <a:latin typeface="Symbol" charset="2"/>
                <a:cs typeface="Symbol" charset="2"/>
              </a:rPr>
              <a:t>a</a:t>
            </a:r>
            <a:endParaRPr lang="en-US" sz="1200" b="1" dirty="0">
              <a:latin typeface="Symbol" charset="2"/>
              <a:cs typeface="Symbol" charset="2"/>
            </a:endParaRPr>
          </a:p>
        </p:txBody>
      </p:sp>
      <p:sp>
        <p:nvSpPr>
          <p:cNvPr id="11" name="TextBox 10"/>
          <p:cNvSpPr txBox="1"/>
          <p:nvPr/>
        </p:nvSpPr>
        <p:spPr>
          <a:xfrm>
            <a:off x="10609956" y="2550215"/>
            <a:ext cx="605154" cy="276999"/>
          </a:xfrm>
          <a:prstGeom prst="rect">
            <a:avLst/>
          </a:prstGeom>
          <a:noFill/>
        </p:spPr>
        <p:txBody>
          <a:bodyPr wrap="none" rtlCol="0">
            <a:spAutoFit/>
          </a:bodyPr>
          <a:lstStyle/>
          <a:p>
            <a:pPr algn="ctr"/>
            <a:r>
              <a:rPr lang="en-US" sz="1200" b="1" dirty="0" smtClean="0">
                <a:latin typeface="Calibri"/>
                <a:cs typeface="Calibri"/>
              </a:rPr>
              <a:t>Mn K</a:t>
            </a:r>
            <a:r>
              <a:rPr lang="en-US" sz="1200" b="1" dirty="0">
                <a:latin typeface="Symbol" charset="2"/>
                <a:cs typeface="Symbol" charset="2"/>
              </a:rPr>
              <a:t>b</a:t>
            </a:r>
          </a:p>
        </p:txBody>
      </p:sp>
      <p:cxnSp>
        <p:nvCxnSpPr>
          <p:cNvPr id="12" name="Straight Connector 11"/>
          <p:cNvCxnSpPr>
            <a:stCxn id="9" idx="2"/>
          </p:cNvCxnSpPr>
          <p:nvPr/>
        </p:nvCxnSpPr>
        <p:spPr bwMode="auto">
          <a:xfrm flipH="1">
            <a:off x="8621155" y="3379308"/>
            <a:ext cx="158158" cy="307544"/>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p:cNvCxnSpPr/>
          <p:nvPr/>
        </p:nvCxnSpPr>
        <p:spPr bwMode="auto">
          <a:xfrm>
            <a:off x="8773555" y="3371041"/>
            <a:ext cx="123010" cy="139842"/>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4" name="Rectangle 13"/>
          <p:cNvSpPr/>
          <p:nvPr/>
        </p:nvSpPr>
        <p:spPr bwMode="auto">
          <a:xfrm>
            <a:off x="7557766" y="1720592"/>
            <a:ext cx="1591258" cy="24482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382465592"/>
              </p:ext>
            </p:extLst>
          </p:nvPr>
        </p:nvGraphicFramePr>
        <p:xfrm>
          <a:off x="5587673" y="1449715"/>
          <a:ext cx="2452586" cy="1874519"/>
        </p:xfrm>
        <a:graphic>
          <a:graphicData uri="http://schemas.openxmlformats.org/drawingml/2006/table">
            <a:tbl>
              <a:tblPr firstRow="1" bandRow="1">
                <a:tableStyleId>{5C22544A-7EE6-4342-B048-85BDC9FD1C3A}</a:tableStyleId>
              </a:tblPr>
              <a:tblGrid>
                <a:gridCol w="1397485"/>
                <a:gridCol w="1055101"/>
              </a:tblGrid>
              <a:tr h="208107">
                <a:tc>
                  <a:txBody>
                    <a:bodyPr/>
                    <a:lstStyle/>
                    <a:p>
                      <a:r>
                        <a:rPr lang="en-US" sz="900" b="1" dirty="0" smtClean="0">
                          <a:solidFill>
                            <a:srgbClr val="0000D3"/>
                          </a:solidFill>
                          <a:latin typeface="Calibri"/>
                          <a:cs typeface="Calibri"/>
                        </a:rPr>
                        <a:t>Pixel rate</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1.25</a:t>
                      </a:r>
                      <a:r>
                        <a:rPr lang="en-US" sz="900" b="1" baseline="0" dirty="0" smtClean="0">
                          <a:solidFill>
                            <a:srgbClr val="0000D3"/>
                          </a:solidFill>
                          <a:latin typeface="Calibri"/>
                          <a:cs typeface="Calibri"/>
                        </a:rPr>
                        <a:t> to </a:t>
                      </a:r>
                      <a:r>
                        <a:rPr lang="en-US" sz="900" b="1" dirty="0" smtClean="0">
                          <a:solidFill>
                            <a:srgbClr val="0000D3"/>
                          </a:solidFill>
                          <a:latin typeface="Calibri"/>
                          <a:cs typeface="Calibri"/>
                        </a:rPr>
                        <a:t>5 MHz</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208107">
                <a:tc>
                  <a:txBody>
                    <a:bodyPr/>
                    <a:lstStyle/>
                    <a:p>
                      <a:r>
                        <a:rPr lang="en-US" sz="900" b="1" dirty="0" smtClean="0">
                          <a:solidFill>
                            <a:srgbClr val="0000D3"/>
                          </a:solidFill>
                          <a:latin typeface="Calibri"/>
                          <a:cs typeface="Calibri"/>
                        </a:rPr>
                        <a:t>Clock levels (par. &amp;</a:t>
                      </a:r>
                      <a:r>
                        <a:rPr lang="en-US" sz="900" b="1" baseline="0" dirty="0" smtClean="0">
                          <a:solidFill>
                            <a:srgbClr val="0000D3"/>
                          </a:solidFill>
                          <a:latin typeface="Calibri"/>
                          <a:cs typeface="Calibri"/>
                        </a:rPr>
                        <a:t> ser.)</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+0.9 to -1.1V</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208107">
                <a:tc>
                  <a:txBody>
                    <a:bodyPr/>
                    <a:lstStyle/>
                    <a:p>
                      <a:r>
                        <a:rPr lang="en-US" sz="900" b="1" dirty="0" smtClean="0">
                          <a:solidFill>
                            <a:srgbClr val="0000D3"/>
                          </a:solidFill>
                          <a:latin typeface="Calibri"/>
                          <a:cs typeface="Calibri"/>
                        </a:rPr>
                        <a:t>CCD temp (°C)</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-35°C</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208107">
                <a:tc>
                  <a:txBody>
                    <a:bodyPr/>
                    <a:lstStyle/>
                    <a:p>
                      <a:r>
                        <a:rPr lang="en-US" sz="900" b="1" dirty="0" smtClean="0">
                          <a:solidFill>
                            <a:srgbClr val="0000D3"/>
                          </a:solidFill>
                          <a:latin typeface="Calibri"/>
                          <a:cs typeface="Calibri"/>
                        </a:rPr>
                        <a:t>Responsivity</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17 µV/e-</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468241">
                <a:tc>
                  <a:txBody>
                    <a:bodyPr/>
                    <a:lstStyle/>
                    <a:p>
                      <a:r>
                        <a:rPr lang="en-US" sz="900" b="1" dirty="0" smtClean="0">
                          <a:solidFill>
                            <a:srgbClr val="0000D3"/>
                          </a:solidFill>
                          <a:latin typeface="Calibri"/>
                          <a:cs typeface="Calibri"/>
                        </a:rPr>
                        <a:t>Noise (e- RMS)</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6.4 @ 1.25 MHz</a:t>
                      </a:r>
                    </a:p>
                    <a:p>
                      <a:r>
                        <a:rPr lang="en-US" sz="900" b="1" dirty="0" smtClean="0">
                          <a:solidFill>
                            <a:srgbClr val="0000D3"/>
                          </a:solidFill>
                          <a:latin typeface="Calibri"/>
                          <a:cs typeface="Calibri"/>
                        </a:rPr>
                        <a:t>7 @ 2.5 mHz</a:t>
                      </a:r>
                    </a:p>
                    <a:p>
                      <a:r>
                        <a:rPr lang="en-US" sz="900" b="1" dirty="0" smtClean="0">
                          <a:solidFill>
                            <a:srgbClr val="0000D3"/>
                          </a:solidFill>
                          <a:latin typeface="Calibri"/>
                          <a:cs typeface="Calibri"/>
                        </a:rPr>
                        <a:t>10 @ 5.0 mHz</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208107">
                <a:tc>
                  <a:txBody>
                    <a:bodyPr/>
                    <a:lstStyle/>
                    <a:p>
                      <a:r>
                        <a:rPr lang="en-US" sz="900" b="1" dirty="0" smtClean="0">
                          <a:solidFill>
                            <a:srgbClr val="0000D3"/>
                          </a:solidFill>
                          <a:latin typeface="Calibri"/>
                          <a:cs typeface="Calibri"/>
                        </a:rPr>
                        <a:t>Parallel CTI @5.9keV</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&lt; 1.3 x 10</a:t>
                      </a:r>
                      <a:r>
                        <a:rPr lang="en-US" sz="900" b="1" baseline="30000" dirty="0" smtClean="0">
                          <a:solidFill>
                            <a:srgbClr val="0000D3"/>
                          </a:solidFill>
                          <a:latin typeface="Calibri"/>
                          <a:cs typeface="Calibri"/>
                        </a:rPr>
                        <a:t>-6</a:t>
                      </a:r>
                      <a:r>
                        <a:rPr lang="en-US" sz="900" b="1" baseline="0" dirty="0" smtClean="0">
                          <a:solidFill>
                            <a:srgbClr val="0000D3"/>
                          </a:solidFill>
                          <a:latin typeface="Calibri"/>
                          <a:cs typeface="Calibri"/>
                        </a:rPr>
                        <a:t> pixel</a:t>
                      </a:r>
                      <a:r>
                        <a:rPr lang="en-US" sz="900" b="1" baseline="30000" dirty="0" smtClean="0">
                          <a:solidFill>
                            <a:srgbClr val="0000D3"/>
                          </a:solidFill>
                          <a:latin typeface="Calibri"/>
                          <a:cs typeface="Calibri"/>
                        </a:rPr>
                        <a:t>-1</a:t>
                      </a:r>
                      <a:endParaRPr lang="en-US" sz="900" b="1" baseline="30000"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r h="208107">
                <a:tc>
                  <a:txBody>
                    <a:bodyPr/>
                    <a:lstStyle/>
                    <a:p>
                      <a:r>
                        <a:rPr lang="en-US" sz="900" b="1" dirty="0" smtClean="0">
                          <a:solidFill>
                            <a:srgbClr val="0000D3"/>
                          </a:solidFill>
                          <a:latin typeface="Calibri"/>
                          <a:cs typeface="Calibri"/>
                        </a:rPr>
                        <a:t>Dark Current</a:t>
                      </a:r>
                      <a:endParaRPr lang="en-US" sz="900" b="1"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c>
                  <a:txBody>
                    <a:bodyPr/>
                    <a:lstStyle/>
                    <a:p>
                      <a:r>
                        <a:rPr lang="en-US" sz="900" b="1" dirty="0" smtClean="0">
                          <a:solidFill>
                            <a:srgbClr val="0000D3"/>
                          </a:solidFill>
                          <a:latin typeface="Calibri"/>
                          <a:cs typeface="Calibri"/>
                        </a:rPr>
                        <a:t>11 e- pixel</a:t>
                      </a:r>
                      <a:r>
                        <a:rPr lang="en-US" sz="900" b="1" baseline="30000" dirty="0" smtClean="0">
                          <a:solidFill>
                            <a:srgbClr val="0000D3"/>
                          </a:solidFill>
                          <a:latin typeface="Calibri"/>
                          <a:cs typeface="Calibri"/>
                        </a:rPr>
                        <a:t>-1</a:t>
                      </a:r>
                      <a:r>
                        <a:rPr lang="en-US" sz="900" b="1" baseline="0" dirty="0" smtClean="0">
                          <a:solidFill>
                            <a:srgbClr val="0000D3"/>
                          </a:solidFill>
                          <a:latin typeface="Calibri"/>
                          <a:cs typeface="Calibri"/>
                        </a:rPr>
                        <a:t> s</a:t>
                      </a:r>
                      <a:r>
                        <a:rPr lang="en-US" sz="900" b="1" baseline="30000" dirty="0" smtClean="0">
                          <a:solidFill>
                            <a:srgbClr val="0000D3"/>
                          </a:solidFill>
                          <a:latin typeface="Calibri"/>
                          <a:cs typeface="Calibri"/>
                        </a:rPr>
                        <a:t>-1</a:t>
                      </a:r>
                      <a:endParaRPr lang="en-US" sz="900" b="1" baseline="30000" dirty="0">
                        <a:solidFill>
                          <a:srgbClr val="0000D3"/>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solidFill>
                  </a:tcPr>
                </a:tc>
              </a:tr>
            </a:tbl>
          </a:graphicData>
        </a:graphic>
      </p:graphicFrame>
      <p:grpSp>
        <p:nvGrpSpPr>
          <p:cNvPr id="17" name="Group 16"/>
          <p:cNvGrpSpPr/>
          <p:nvPr/>
        </p:nvGrpSpPr>
        <p:grpSpPr>
          <a:xfrm>
            <a:off x="572386" y="1012696"/>
            <a:ext cx="3483064" cy="5177154"/>
            <a:chOff x="4629830" y="1137391"/>
            <a:chExt cx="3483064" cy="5177154"/>
          </a:xfrm>
        </p:grpSpPr>
        <p:sp>
          <p:nvSpPr>
            <p:cNvPr id="18" name="TextBox 17"/>
            <p:cNvSpPr txBox="1"/>
            <p:nvPr/>
          </p:nvSpPr>
          <p:spPr>
            <a:xfrm>
              <a:off x="5072047" y="3025529"/>
              <a:ext cx="184666" cy="307777"/>
            </a:xfrm>
            <a:prstGeom prst="rect">
              <a:avLst/>
            </a:prstGeom>
            <a:noFill/>
          </p:spPr>
          <p:txBody>
            <a:bodyPr wrap="none" rtlCol="0">
              <a:spAutoFit/>
            </a:bodyPr>
            <a:lstStyle/>
            <a:p>
              <a:pPr algn="ctr"/>
              <a:endParaRPr lang="en-US" sz="1400" b="1" dirty="0"/>
            </a:p>
          </p:txBody>
        </p:sp>
        <p:sp>
          <p:nvSpPr>
            <p:cNvPr id="19" name="TextBox 18"/>
            <p:cNvSpPr txBox="1"/>
            <p:nvPr/>
          </p:nvSpPr>
          <p:spPr>
            <a:xfrm>
              <a:off x="4629830" y="1137391"/>
              <a:ext cx="3450638" cy="615553"/>
            </a:xfrm>
            <a:prstGeom prst="rect">
              <a:avLst/>
            </a:prstGeom>
            <a:noFill/>
            <a:effectLst/>
          </p:spPr>
          <p:txBody>
            <a:bodyPr wrap="square" rtlCol="0">
              <a:spAutoFit/>
            </a:bodyPr>
            <a:lstStyle>
              <a:defPPr>
                <a:defRPr lang="en-US"/>
              </a:defPPr>
              <a:lvl1pPr algn="ctr">
                <a:defRPr sz="1400" b="1"/>
              </a:lvl1pPr>
            </a:lstStyle>
            <a:p>
              <a:r>
                <a:rPr lang="en-US" sz="2000" dirty="0" smtClean="0"/>
                <a:t>Evaluation Camera</a:t>
              </a:r>
              <a:endParaRPr lang="en-US" sz="2000" dirty="0"/>
            </a:p>
            <a:p>
              <a:endParaRPr lang="en-US" b="0" dirty="0" smtClean="0"/>
            </a:p>
          </p:txBody>
        </p:sp>
        <p:pic>
          <p:nvPicPr>
            <p:cNvPr id="20" name="Picture 4" descr="C:\Users\da11399\Documents\work projects\SiSeRO\Data\CCID-85 W3R9C4\Room temperature\George output 2 itime 200, scp 9.0.bm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79286" y="4116528"/>
              <a:ext cx="1951727" cy="1878354"/>
            </a:xfrm>
            <a:prstGeom prst="rect">
              <a:avLst/>
            </a:prstGeom>
            <a:noFill/>
            <a:ln w="19050" cmpd="sng">
              <a:solidFill>
                <a:srgbClr val="FEA875"/>
              </a:solidFill>
            </a:ln>
            <a:effectLst>
              <a:outerShdw blurRad="50800" dist="38100" dir="2700000" algn="tl" rotWithShape="0">
                <a:prstClr val="black">
                  <a:alpha val="40000"/>
                </a:prstClr>
              </a:outerShdw>
            </a:effectLst>
          </p:spPr>
        </p:pic>
        <p:sp>
          <p:nvSpPr>
            <p:cNvPr id="21" name="TextBox 20"/>
            <p:cNvSpPr txBox="1"/>
            <p:nvPr/>
          </p:nvSpPr>
          <p:spPr>
            <a:xfrm>
              <a:off x="4883471" y="6052935"/>
              <a:ext cx="2943368" cy="261610"/>
            </a:xfrm>
            <a:prstGeom prst="rect">
              <a:avLst/>
            </a:prstGeom>
            <a:noFill/>
          </p:spPr>
          <p:txBody>
            <a:bodyPr wrap="none" rtlCol="0">
              <a:spAutoFit/>
            </a:bodyPr>
            <a:lstStyle/>
            <a:p>
              <a:pPr algn="ctr"/>
              <a:r>
                <a:rPr lang="en-US" sz="1100" b="1" i="1" dirty="0" smtClean="0"/>
                <a:t>512x512, 8-µm pixel CCD operation at 2V</a:t>
              </a:r>
              <a:endParaRPr lang="en-US" sz="1100" b="1" i="1" dirty="0"/>
            </a:p>
          </p:txBody>
        </p:sp>
        <p:pic>
          <p:nvPicPr>
            <p:cNvPr id="22" name="Picture 21" descr="cryo_1.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4000" contrast="7000"/>
                      </a14:imgEffect>
                    </a14:imgLayer>
                  </a14:imgProps>
                </a:ext>
                <a:ext uri="{28A0092B-C50C-407E-A947-70E740481C1C}">
                  <a14:useLocalDpi xmlns:a14="http://schemas.microsoft.com/office/drawing/2010/main"/>
                </a:ext>
              </a:extLst>
            </a:blip>
            <a:srcRect/>
            <a:stretch/>
          </p:blipFill>
          <p:spPr>
            <a:xfrm>
              <a:off x="4656462" y="1570783"/>
              <a:ext cx="3456432" cy="1860520"/>
            </a:xfrm>
            <a:prstGeom prst="rect">
              <a:avLst/>
            </a:prstGeom>
            <a:ln w="12700" cmpd="sng">
              <a:solidFill>
                <a:srgbClr val="FEA875"/>
              </a:solidFill>
            </a:ln>
            <a:effectLst>
              <a:outerShdw blurRad="50800" dist="38100" dir="2700000" algn="tl" rotWithShape="0">
                <a:prstClr val="black">
                  <a:alpha val="40000"/>
                </a:prstClr>
              </a:outerShdw>
            </a:effectLst>
          </p:spPr>
        </p:pic>
        <p:sp>
          <p:nvSpPr>
            <p:cNvPr id="23" name="Rectangle 22"/>
            <p:cNvSpPr/>
            <p:nvPr/>
          </p:nvSpPr>
          <p:spPr>
            <a:xfrm>
              <a:off x="5838825" y="3079750"/>
              <a:ext cx="1958975" cy="873125"/>
            </a:xfrm>
            <a:prstGeom prst="rect">
              <a:avLst/>
            </a:prstGeom>
            <a:solidFill>
              <a:srgbClr val="D2DC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grpSp>
          <p:nvGrpSpPr>
            <p:cNvPr id="24" name="Group 23"/>
            <p:cNvGrpSpPr/>
            <p:nvPr/>
          </p:nvGrpSpPr>
          <p:grpSpPr>
            <a:xfrm>
              <a:off x="5841426" y="3088518"/>
              <a:ext cx="1954167" cy="864357"/>
              <a:chOff x="5841426" y="3088518"/>
              <a:chExt cx="1954167" cy="864357"/>
            </a:xfrm>
          </p:grpSpPr>
          <p:pic>
            <p:nvPicPr>
              <p:cNvPr id="35" name="Picture 34" descr="CCID85_lot1_stp326_w20013.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41426" y="3088519"/>
                <a:ext cx="978599" cy="861182"/>
              </a:xfrm>
              <a:prstGeom prst="rect">
                <a:avLst/>
              </a:prstGeom>
              <a:noFill/>
              <a:ln>
                <a:solidFill>
                  <a:srgbClr val="FFFFFF"/>
                </a:solidFill>
              </a:ln>
            </p:spPr>
          </p:pic>
          <p:pic>
            <p:nvPicPr>
              <p:cNvPr id="36" name="Picture 35" descr="CCID_85lot1_stp326_W21_2009.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6820229" y="3088518"/>
                <a:ext cx="975364" cy="864357"/>
              </a:xfrm>
              <a:prstGeom prst="rect">
                <a:avLst/>
              </a:prstGeom>
              <a:noFill/>
              <a:ln>
                <a:solidFill>
                  <a:srgbClr val="FFFFFF"/>
                </a:solidFill>
              </a:ln>
            </p:spPr>
          </p:pic>
        </p:grpSp>
        <p:grpSp>
          <p:nvGrpSpPr>
            <p:cNvPr id="25" name="Group 24"/>
            <p:cNvGrpSpPr/>
            <p:nvPr/>
          </p:nvGrpSpPr>
          <p:grpSpPr>
            <a:xfrm>
              <a:off x="5782232" y="3127375"/>
              <a:ext cx="443902" cy="282575"/>
              <a:chOff x="5782232" y="3127375"/>
              <a:chExt cx="443902" cy="282575"/>
            </a:xfrm>
          </p:grpSpPr>
          <p:sp>
            <p:nvSpPr>
              <p:cNvPr id="33" name="TextBox 32"/>
              <p:cNvSpPr txBox="1"/>
              <p:nvPr/>
            </p:nvSpPr>
            <p:spPr>
              <a:xfrm>
                <a:off x="5782232" y="3145552"/>
                <a:ext cx="443902" cy="246221"/>
              </a:xfrm>
              <a:prstGeom prst="rect">
                <a:avLst/>
              </a:prstGeom>
              <a:noFill/>
            </p:spPr>
            <p:txBody>
              <a:bodyPr wrap="none" rtlCol="0">
                <a:spAutoFit/>
              </a:bodyPr>
              <a:lstStyle/>
              <a:p>
                <a:pPr algn="ctr"/>
                <a:r>
                  <a:rPr lang="en-US" sz="1000" b="1" dirty="0" smtClean="0">
                    <a:solidFill>
                      <a:srgbClr val="FFFF00"/>
                    </a:solidFill>
                  </a:rPr>
                  <a:t>8µm</a:t>
                </a:r>
                <a:endParaRPr lang="en-US" sz="1000" b="1" dirty="0">
                  <a:solidFill>
                    <a:srgbClr val="FFFF00"/>
                  </a:solidFill>
                </a:endParaRPr>
              </a:p>
            </p:txBody>
          </p:sp>
          <p:cxnSp>
            <p:nvCxnSpPr>
              <p:cNvPr id="34" name="Straight Arrow Connector 33"/>
              <p:cNvCxnSpPr/>
              <p:nvPr/>
            </p:nvCxnSpPr>
            <p:spPr>
              <a:xfrm flipV="1">
                <a:off x="6162675" y="3127375"/>
                <a:ext cx="0" cy="282575"/>
              </a:xfrm>
              <a:prstGeom prst="straightConnector1">
                <a:avLst/>
              </a:prstGeom>
              <a:ln w="12700">
                <a:solidFill>
                  <a:srgbClr val="FFFF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6763307" y="3434477"/>
              <a:ext cx="443902" cy="246221"/>
            </a:xfrm>
            <a:prstGeom prst="rect">
              <a:avLst/>
            </a:prstGeom>
            <a:noFill/>
          </p:spPr>
          <p:txBody>
            <a:bodyPr wrap="none" rtlCol="0">
              <a:spAutoFit/>
            </a:bodyPr>
            <a:lstStyle/>
            <a:p>
              <a:pPr algn="ctr"/>
              <a:r>
                <a:rPr lang="en-US" sz="1000" b="1" dirty="0" smtClean="0">
                  <a:solidFill>
                    <a:srgbClr val="FFFF00"/>
                  </a:solidFill>
                </a:rPr>
                <a:t>8µm</a:t>
              </a:r>
              <a:endParaRPr lang="en-US" sz="1000" b="1" dirty="0">
                <a:solidFill>
                  <a:srgbClr val="FFFF00"/>
                </a:solidFill>
              </a:endParaRPr>
            </a:p>
          </p:txBody>
        </p:sp>
        <p:cxnSp>
          <p:nvCxnSpPr>
            <p:cNvPr id="27" name="Straight Arrow Connector 26"/>
            <p:cNvCxnSpPr/>
            <p:nvPr/>
          </p:nvCxnSpPr>
          <p:spPr>
            <a:xfrm flipH="1">
              <a:off x="6862763" y="3465513"/>
              <a:ext cx="198437" cy="0"/>
            </a:xfrm>
            <a:prstGeom prst="straightConnector1">
              <a:avLst/>
            </a:prstGeom>
            <a:ln w="12700">
              <a:solidFill>
                <a:srgbClr val="FFFF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762663" y="3692525"/>
              <a:ext cx="720687" cy="246221"/>
              <a:chOff x="5762663" y="3692525"/>
              <a:chExt cx="720687" cy="246221"/>
            </a:xfrm>
          </p:grpSpPr>
          <p:sp>
            <p:nvSpPr>
              <p:cNvPr id="30" name="TextBox 29"/>
              <p:cNvSpPr txBox="1"/>
              <p:nvPr/>
            </p:nvSpPr>
            <p:spPr>
              <a:xfrm>
                <a:off x="5762663" y="3692525"/>
                <a:ext cx="590990" cy="246221"/>
              </a:xfrm>
              <a:prstGeom prst="rect">
                <a:avLst/>
              </a:prstGeom>
              <a:noFill/>
            </p:spPr>
            <p:txBody>
              <a:bodyPr wrap="none" rtlCol="0">
                <a:spAutoFit/>
              </a:bodyPr>
              <a:lstStyle/>
              <a:p>
                <a:pPr algn="ctr"/>
                <a:r>
                  <a:rPr lang="en-US" sz="1000" b="1" dirty="0" smtClean="0">
                    <a:solidFill>
                      <a:srgbClr val="FFFF00"/>
                    </a:solidFill>
                  </a:rPr>
                  <a:t>100nm</a:t>
                </a:r>
                <a:endParaRPr lang="en-US" sz="1000" b="1" dirty="0">
                  <a:solidFill>
                    <a:srgbClr val="FFFF00"/>
                  </a:solidFill>
                </a:endParaRPr>
              </a:p>
            </p:txBody>
          </p:sp>
          <p:cxnSp>
            <p:nvCxnSpPr>
              <p:cNvPr id="31" name="Straight Arrow Connector 30"/>
              <p:cNvCxnSpPr/>
              <p:nvPr/>
            </p:nvCxnSpPr>
            <p:spPr>
              <a:xfrm>
                <a:off x="6258403" y="3834685"/>
                <a:ext cx="110647" cy="0"/>
              </a:xfrm>
              <a:prstGeom prst="straightConnector1">
                <a:avLst/>
              </a:prstGeom>
              <a:ln w="127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372703" y="3834685"/>
                <a:ext cx="110647" cy="0"/>
              </a:xfrm>
              <a:prstGeom prst="straightConnector1">
                <a:avLst/>
              </a:prstGeom>
              <a:ln w="127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flipV="1">
              <a:off x="6813550" y="2403293"/>
              <a:ext cx="631063" cy="679633"/>
            </a:xfrm>
            <a:prstGeom prst="line">
              <a:avLst/>
            </a:prstGeom>
            <a:ln w="12700">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553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MBE Backside Treatment for</a:t>
            </a:r>
            <a:br>
              <a:rPr lang="en-US" dirty="0" smtClean="0"/>
            </a:br>
            <a:r>
              <a:rPr lang="en-US" dirty="0" smtClean="0"/>
              <a:t>REXIS </a:t>
            </a:r>
            <a:r>
              <a:rPr lang="en-US" dirty="0"/>
              <a:t>Instrument on OSIRIS-REX</a:t>
            </a:r>
          </a:p>
        </p:txBody>
      </p:sp>
      <p:pic>
        <p:nvPicPr>
          <p:cNvPr id="3" name="Picture 2" descr="REXIS patch-smal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3065" y="37133"/>
            <a:ext cx="1240541" cy="893189"/>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58679" y="15477"/>
            <a:ext cx="1001645" cy="89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Z:\My Documents\201206 REXIS_OBF\Reports\SPIE REXIS CCD\REXIS_open1.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209212" y="1038345"/>
            <a:ext cx="1624136" cy="3518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43099" y="4194642"/>
            <a:ext cx="1505540" cy="400110"/>
          </a:xfrm>
          <a:prstGeom prst="rect">
            <a:avLst/>
          </a:prstGeom>
          <a:solidFill>
            <a:srgbClr val="DFE9FF"/>
          </a:solidFill>
          <a:ln w="3175" cmpd="sng">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lgn="r"/>
            <a:r>
              <a:rPr lang="en-US" sz="1000" b="1" dirty="0" smtClean="0"/>
              <a:t>2x2 Array of 1K x 1K </a:t>
            </a:r>
          </a:p>
          <a:p>
            <a:pPr algn="r"/>
            <a:r>
              <a:rPr lang="en-US" sz="1000" b="1" dirty="0" smtClean="0"/>
              <a:t>Frame Transfer CCDs</a:t>
            </a:r>
          </a:p>
        </p:txBody>
      </p:sp>
      <p:cxnSp>
        <p:nvCxnSpPr>
          <p:cNvPr id="7" name="Straight Arrow Connector 6"/>
          <p:cNvCxnSpPr>
            <a:stCxn id="6" idx="3"/>
          </p:cNvCxnSpPr>
          <p:nvPr/>
        </p:nvCxnSpPr>
        <p:spPr>
          <a:xfrm flipV="1">
            <a:off x="10148639" y="3482001"/>
            <a:ext cx="699952" cy="912696"/>
          </a:xfrm>
          <a:prstGeom prst="straightConnector1">
            <a:avLst/>
          </a:prstGeom>
          <a:ln w="19050">
            <a:solidFill>
              <a:srgbClr val="0000FF"/>
            </a:solidFill>
            <a:tailEnd type="oval"/>
          </a:ln>
          <a:effectLst>
            <a:outerShdw blurRad="50800" dist="38100" dir="2700000" algn="tl" rotWithShape="0">
              <a:schemeClr val="accent1">
                <a:lumMod val="20000"/>
                <a:lumOff val="80000"/>
                <a:alpha val="43000"/>
              </a:schemeClr>
            </a:outerShdw>
          </a:effectLst>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639407" y="4655657"/>
            <a:ext cx="3039853" cy="1602085"/>
          </a:xfrm>
          <a:prstGeom prst="rect">
            <a:avLst/>
          </a:prstGeom>
          <a:noFill/>
          <a:ln w="3175" cmpd="sng">
            <a:solidFill>
              <a:srgbClr val="FFF89B"/>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9" name="Straight Arrow Connector 8"/>
          <p:cNvCxnSpPr>
            <a:stCxn id="6" idx="3"/>
          </p:cNvCxnSpPr>
          <p:nvPr/>
        </p:nvCxnSpPr>
        <p:spPr>
          <a:xfrm>
            <a:off x="10148639" y="4394697"/>
            <a:ext cx="130642" cy="366063"/>
          </a:xfrm>
          <a:prstGeom prst="straightConnector1">
            <a:avLst/>
          </a:prstGeom>
          <a:ln w="19050">
            <a:solidFill>
              <a:srgbClr val="0000FF"/>
            </a:solidFill>
            <a:tailEnd type="oval"/>
          </a:ln>
          <a:effectLst>
            <a:outerShdw blurRad="50800" dist="38100" dir="2700000" algn="tl" rotWithShape="0">
              <a:schemeClr val="accent1">
                <a:lumMod val="20000"/>
                <a:lumOff val="80000"/>
                <a:alpha val="43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32936" y="6438382"/>
            <a:ext cx="5509172" cy="400110"/>
          </a:xfrm>
          <a:prstGeom prst="rect">
            <a:avLst/>
          </a:prstGeom>
          <a:noFill/>
        </p:spPr>
        <p:txBody>
          <a:bodyPr wrap="square" rtlCol="0">
            <a:spAutoFit/>
          </a:bodyPr>
          <a:lstStyle/>
          <a:p>
            <a:pPr algn="ctr"/>
            <a:r>
              <a:rPr lang="en-US" sz="1000" dirty="0" smtClean="0">
                <a:solidFill>
                  <a:srgbClr val="0000FF"/>
                </a:solidFill>
              </a:rPr>
              <a:t>CCD Development work supported by the OBF </a:t>
            </a:r>
            <a:r>
              <a:rPr lang="en-US" sz="1000" dirty="0">
                <a:solidFill>
                  <a:srgbClr val="0000FF"/>
                </a:solidFill>
              </a:rPr>
              <a:t>Strategic Astrophysics </a:t>
            </a:r>
            <a:r>
              <a:rPr lang="en-US" sz="1000" dirty="0" smtClean="0">
                <a:solidFill>
                  <a:srgbClr val="0000FF"/>
                </a:solidFill>
              </a:rPr>
              <a:t>Technology</a:t>
            </a:r>
          </a:p>
          <a:p>
            <a:pPr algn="ctr"/>
            <a:r>
              <a:rPr lang="en-US" sz="1000" dirty="0" smtClean="0">
                <a:solidFill>
                  <a:srgbClr val="0000FF"/>
                </a:solidFill>
              </a:rPr>
              <a:t>and </a:t>
            </a:r>
            <a:r>
              <a:rPr lang="en-US" sz="1000" dirty="0">
                <a:solidFill>
                  <a:srgbClr val="0000FF"/>
                </a:solidFill>
              </a:rPr>
              <a:t>the REXIS programs</a:t>
            </a:r>
            <a:endParaRPr lang="en-US" sz="1000" b="1" dirty="0">
              <a:solidFill>
                <a:srgbClr val="0000FF"/>
              </a:solidFill>
            </a:endParaRPr>
          </a:p>
        </p:txBody>
      </p:sp>
      <p:pic>
        <p:nvPicPr>
          <p:cNvPr id="11" name="Content Placeholder 6" descr="CDIOClass_small.png"/>
          <p:cNvPicPr>
            <a:picLocks noChangeAspect="1"/>
          </p:cNvPicPr>
          <p:nvPr/>
        </p:nvPicPr>
        <p:blipFill>
          <a:blip r:embed="rId7" cstate="print">
            <a:extLst>
              <a:ext uri="{28A0092B-C50C-407E-A947-70E740481C1C}">
                <a14:useLocalDpi xmlns:a14="http://schemas.microsoft.com/office/drawing/2010/main"/>
              </a:ext>
            </a:extLst>
          </a:blip>
          <a:srcRect l="-4" r="-4"/>
          <a:stretch>
            <a:fillRect/>
          </a:stretch>
        </p:blipFill>
        <p:spPr>
          <a:xfrm>
            <a:off x="7923212" y="1183702"/>
            <a:ext cx="2222609" cy="1222349"/>
          </a:xfrm>
          <a:prstGeom prst="rect">
            <a:avLst/>
          </a:prstGeom>
          <a:noFill/>
          <a:ln w="3175" cmpd="sng">
            <a:solidFill>
              <a:srgbClr val="FFF89B"/>
            </a:solidFill>
            <a:miter lim="800000"/>
            <a:headEnd/>
            <a:tailEnd/>
          </a:ln>
          <a:effectLst>
            <a:outerShdw blurRad="50800" dist="38100" dir="2700000">
              <a:srgbClr val="000000">
                <a:alpha val="43000"/>
              </a:srgbClr>
            </a:outerShdw>
          </a:effectLst>
        </p:spPr>
      </p:pic>
      <p:sp>
        <p:nvSpPr>
          <p:cNvPr id="12" name="Rectangle 11"/>
          <p:cNvSpPr/>
          <p:nvPr/>
        </p:nvSpPr>
        <p:spPr>
          <a:xfrm>
            <a:off x="7886105" y="2149856"/>
            <a:ext cx="1415772" cy="261610"/>
          </a:xfrm>
          <a:prstGeom prst="rect">
            <a:avLst/>
          </a:prstGeom>
        </p:spPr>
        <p:txBody>
          <a:bodyPr wrap="none">
            <a:spAutoFit/>
          </a:bodyPr>
          <a:lstStyle/>
          <a:p>
            <a:r>
              <a:rPr lang="en-US" sz="1100" dirty="0">
                <a:solidFill>
                  <a:schemeClr val="bg1"/>
                </a:solidFill>
              </a:rPr>
              <a:t>REXIS CDIO Class</a:t>
            </a:r>
          </a:p>
        </p:txBody>
      </p:sp>
      <p:pic>
        <p:nvPicPr>
          <p:cNvPr id="13" name="Picture 12" descr="53_1_7_c1_composite_labeled.pd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8812" y="3257061"/>
            <a:ext cx="3886199" cy="3009105"/>
          </a:xfrm>
          <a:prstGeom prst="rect">
            <a:avLst/>
          </a:prstGeom>
          <a:noFill/>
          <a:ln w="3175" cmpd="sng">
            <a:solidFill>
              <a:srgbClr val="FFF89B"/>
            </a:solidFill>
            <a:miter lim="800000"/>
            <a:headEnd/>
            <a:tailEnd/>
          </a:ln>
          <a:effectLst>
            <a:outerShdw blurRad="50800" dist="38100" dir="2700000">
              <a:srgbClr val="000000">
                <a:alpha val="43000"/>
              </a:srgbClr>
            </a:outerShdw>
          </a:effectLst>
        </p:spPr>
      </p:pic>
      <p:sp>
        <p:nvSpPr>
          <p:cNvPr id="14" name="TextBox 13"/>
          <p:cNvSpPr txBox="1"/>
          <p:nvPr/>
        </p:nvSpPr>
        <p:spPr>
          <a:xfrm>
            <a:off x="170606" y="4619211"/>
            <a:ext cx="2161007" cy="1631216"/>
          </a:xfrm>
          <a:prstGeom prst="rect">
            <a:avLst/>
          </a:prstGeom>
          <a:solidFill>
            <a:srgbClr val="DFE9FF"/>
          </a:solidFill>
          <a:ln w="3175" cmpd="sng">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000" b="1" dirty="0" smtClean="0"/>
              <a:t>Clearly-resolved </a:t>
            </a:r>
          </a:p>
          <a:p>
            <a:pPr algn="r"/>
            <a:r>
              <a:rPr lang="en-US" sz="1000" b="1" dirty="0" smtClean="0"/>
              <a:t>characteristic </a:t>
            </a:r>
            <a:r>
              <a:rPr lang="en-US" sz="1000" dirty="0"/>
              <a:t>l</a:t>
            </a:r>
            <a:r>
              <a:rPr lang="en-US" sz="1000" b="1" dirty="0" smtClean="0"/>
              <a:t>ines </a:t>
            </a:r>
          </a:p>
          <a:p>
            <a:pPr algn="r"/>
            <a:r>
              <a:rPr lang="en-US" sz="1000" b="1" dirty="0" smtClean="0"/>
              <a:t>(Al, Si, </a:t>
            </a:r>
            <a:r>
              <a:rPr lang="en-US" sz="1000" b="1" dirty="0" err="1" smtClean="0"/>
              <a:t>ZnS</a:t>
            </a:r>
            <a:r>
              <a:rPr lang="en-US" sz="1000" b="1" dirty="0" smtClean="0"/>
              <a:t>, Fe, </a:t>
            </a:r>
            <a:r>
              <a:rPr lang="en-US" sz="1000" b="1" dirty="0" err="1" smtClean="0"/>
              <a:t>CaF</a:t>
            </a:r>
            <a:r>
              <a:rPr lang="en-US" sz="1000" b="1" dirty="0" smtClean="0"/>
              <a:t>) </a:t>
            </a:r>
          </a:p>
          <a:p>
            <a:pPr algn="r"/>
            <a:r>
              <a:rPr lang="en-US" sz="1000" b="1" dirty="0" smtClean="0"/>
              <a:t>from </a:t>
            </a:r>
          </a:p>
          <a:p>
            <a:pPr algn="r"/>
            <a:r>
              <a:rPr lang="en-US" sz="1000" b="1" dirty="0" smtClean="0"/>
              <a:t>fluorescent composite target</a:t>
            </a:r>
          </a:p>
          <a:p>
            <a:pPr algn="r"/>
            <a:endParaRPr lang="en-US" sz="1000" dirty="0" smtClean="0"/>
          </a:p>
          <a:p>
            <a:pPr algn="r"/>
            <a:endParaRPr lang="en-US" sz="1000" dirty="0" smtClean="0"/>
          </a:p>
          <a:p>
            <a:pPr algn="r"/>
            <a:r>
              <a:rPr lang="en-US" sz="1000" dirty="0" smtClean="0"/>
              <a:t>Low noise CCID-41</a:t>
            </a:r>
          </a:p>
          <a:p>
            <a:pPr algn="r"/>
            <a:r>
              <a:rPr lang="en-US" sz="1000" dirty="0" smtClean="0"/>
              <a:t>(REXIS EDU) </a:t>
            </a:r>
          </a:p>
          <a:p>
            <a:pPr algn="r"/>
            <a:r>
              <a:rPr lang="en-US" sz="1000" dirty="0" smtClean="0"/>
              <a:t>with MBE and 220nm OBF</a:t>
            </a:r>
            <a:endParaRPr lang="en-US" sz="1000" b="1" dirty="0" smtClean="0"/>
          </a:p>
        </p:txBody>
      </p:sp>
      <p:cxnSp>
        <p:nvCxnSpPr>
          <p:cNvPr id="15" name="Straight Arrow Connector 14"/>
          <p:cNvCxnSpPr/>
          <p:nvPr/>
        </p:nvCxnSpPr>
        <p:spPr>
          <a:xfrm flipV="1">
            <a:off x="2295389" y="4729165"/>
            <a:ext cx="794473" cy="192194"/>
          </a:xfrm>
          <a:prstGeom prst="straightConnector1">
            <a:avLst/>
          </a:prstGeom>
          <a:ln w="19050">
            <a:solidFill>
              <a:srgbClr val="0000FF"/>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6" name="Content Placeholder 1"/>
          <p:cNvSpPr txBox="1">
            <a:spLocks/>
          </p:cNvSpPr>
          <p:nvPr/>
        </p:nvSpPr>
        <p:spPr>
          <a:xfrm>
            <a:off x="304800" y="956178"/>
            <a:ext cx="8913812" cy="2956875"/>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spcBef>
                <a:spcPts val="600"/>
              </a:spcBef>
            </a:pPr>
            <a:r>
              <a:rPr lang="en-US" sz="1800" dirty="0" smtClean="0"/>
              <a:t>REXIS will map elements on the surface of asteroid </a:t>
            </a:r>
            <a:r>
              <a:rPr lang="en-US" sz="1800" dirty="0" err="1" smtClean="0"/>
              <a:t>Bennu</a:t>
            </a:r>
            <a:endParaRPr lang="en-US" sz="1800" dirty="0" smtClean="0"/>
          </a:p>
          <a:p>
            <a:pPr lvl="1">
              <a:lnSpc>
                <a:spcPct val="100000"/>
              </a:lnSpc>
              <a:spcBef>
                <a:spcPts val="0"/>
              </a:spcBef>
              <a:spcAft>
                <a:spcPts val="300"/>
              </a:spcAft>
            </a:pPr>
            <a:r>
              <a:rPr lang="en-US" sz="1600" dirty="0"/>
              <a:t>Onboard OSIRIS-</a:t>
            </a:r>
            <a:r>
              <a:rPr lang="en-US" sz="1600" dirty="0" err="1"/>
              <a:t>REx</a:t>
            </a:r>
            <a:r>
              <a:rPr lang="en-US" sz="1600" dirty="0"/>
              <a:t> spacecraft </a:t>
            </a:r>
          </a:p>
          <a:p>
            <a:pPr lvl="2">
              <a:lnSpc>
                <a:spcPct val="100000"/>
              </a:lnSpc>
              <a:spcBef>
                <a:spcPts val="0"/>
              </a:spcBef>
            </a:pPr>
            <a:r>
              <a:rPr lang="en-US" sz="1050" dirty="0"/>
              <a:t>Launch in 2016; Return in 2023</a:t>
            </a:r>
          </a:p>
          <a:p>
            <a:pPr lvl="1">
              <a:lnSpc>
                <a:spcPct val="100000"/>
              </a:lnSpc>
              <a:spcBef>
                <a:spcPts val="0"/>
              </a:spcBef>
            </a:pPr>
            <a:r>
              <a:rPr lang="en-US" sz="1600" dirty="0" smtClean="0"/>
              <a:t>Coded aperture for imaging single photon X-ray fluorescence</a:t>
            </a:r>
          </a:p>
          <a:p>
            <a:pPr lvl="1">
              <a:lnSpc>
                <a:spcPct val="100000"/>
              </a:lnSpc>
              <a:spcBef>
                <a:spcPts val="0"/>
              </a:spcBef>
              <a:spcAft>
                <a:spcPts val="300"/>
              </a:spcAft>
            </a:pPr>
            <a:r>
              <a:rPr lang="en-US" sz="1600" dirty="0" smtClean="0"/>
              <a:t>Lincoln Lab CCDs with MBE and OBF</a:t>
            </a:r>
          </a:p>
          <a:p>
            <a:pPr lvl="2">
              <a:lnSpc>
                <a:spcPct val="100000"/>
              </a:lnSpc>
              <a:spcBef>
                <a:spcPts val="0"/>
              </a:spcBef>
              <a:spcAft>
                <a:spcPts val="300"/>
              </a:spcAft>
            </a:pPr>
            <a:r>
              <a:rPr lang="en-US" sz="1050" dirty="0" smtClean="0"/>
              <a:t>MBE back illumination process for soft X-ray QE</a:t>
            </a:r>
          </a:p>
          <a:p>
            <a:pPr lvl="2">
              <a:lnSpc>
                <a:spcPct val="100000"/>
              </a:lnSpc>
              <a:spcBef>
                <a:spcPts val="0"/>
              </a:spcBef>
            </a:pPr>
            <a:r>
              <a:rPr lang="en-US" sz="1050" dirty="0" smtClean="0"/>
              <a:t>Direct deposit optical blocking filter improvement over previous free standing filters</a:t>
            </a:r>
          </a:p>
          <a:p>
            <a:pPr marL="233363" lvl="1" indent="-233363">
              <a:lnSpc>
                <a:spcPts val="2200"/>
              </a:lnSpc>
              <a:buFont typeface="Arial" pitchFamily="34" charset="0"/>
              <a:buChar char="•"/>
            </a:pPr>
            <a:r>
              <a:rPr lang="en-US" sz="1800" dirty="0" smtClean="0"/>
              <a:t>Student </a:t>
            </a:r>
            <a:r>
              <a:rPr lang="en-US" sz="1800" dirty="0"/>
              <a:t>led experiment (MIT SSL, MKI, Harvard, CFA, GSFC</a:t>
            </a:r>
            <a:r>
              <a:rPr lang="en-US" sz="1800" dirty="0" smtClean="0"/>
              <a:t>)</a:t>
            </a:r>
            <a:endParaRPr lang="en-US" sz="1800" dirty="0"/>
          </a:p>
        </p:txBody>
      </p:sp>
      <p:sp>
        <p:nvSpPr>
          <p:cNvPr id="19" name="TextBox 18"/>
          <p:cNvSpPr txBox="1"/>
          <p:nvPr/>
        </p:nvSpPr>
        <p:spPr>
          <a:xfrm>
            <a:off x="8291870" y="3786837"/>
            <a:ext cx="1936749" cy="307777"/>
          </a:xfrm>
          <a:prstGeom prst="rect">
            <a:avLst/>
          </a:prstGeom>
          <a:noFill/>
        </p:spPr>
        <p:txBody>
          <a:bodyPr wrap="none" rtlCol="0">
            <a:spAutoFit/>
          </a:bodyPr>
          <a:lstStyle/>
          <a:p>
            <a:pPr algn="ctr"/>
            <a:r>
              <a:rPr lang="en-US" sz="1400" b="1" i="1" dirty="0" err="1" smtClean="0"/>
              <a:t>Ryu</a:t>
            </a:r>
            <a:r>
              <a:rPr lang="en-US" sz="1400" b="1" i="1" dirty="0" smtClean="0"/>
              <a:t> et al., SPIE 2014</a:t>
            </a:r>
            <a:endParaRPr lang="en-US" sz="1400" b="1" i="1" dirty="0"/>
          </a:p>
        </p:txBody>
      </p:sp>
    </p:spTree>
    <p:extLst>
      <p:ext uri="{BB962C8B-B14F-4D97-AF65-F5344CB8AC3E}">
        <p14:creationId xmlns:p14="http://schemas.microsoft.com/office/powerpoint/2010/main" val="294958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 Advancements for Next Generation Systems</a:t>
            </a:r>
            <a:endParaRPr lang="en-US" dirty="0"/>
          </a:p>
        </p:txBody>
      </p:sp>
      <p:sp>
        <p:nvSpPr>
          <p:cNvPr id="3" name="Content Placeholder 2"/>
          <p:cNvSpPr>
            <a:spLocks noGrp="1"/>
          </p:cNvSpPr>
          <p:nvPr>
            <p:ph idx="1"/>
          </p:nvPr>
        </p:nvSpPr>
        <p:spPr>
          <a:xfrm>
            <a:off x="506435" y="1179483"/>
            <a:ext cx="7751299" cy="4828032"/>
          </a:xfrm>
        </p:spPr>
        <p:txBody>
          <a:bodyPr/>
          <a:lstStyle/>
          <a:p>
            <a:r>
              <a:rPr lang="en-US" dirty="0" smtClean="0"/>
              <a:t>TESS will find nearby small transiting planets</a:t>
            </a:r>
          </a:p>
          <a:p>
            <a:pPr lvl="1"/>
            <a:r>
              <a:rPr lang="en-US" dirty="0" smtClean="0"/>
              <a:t>Wide field of view photometric survey with deep depletion CCDs</a:t>
            </a:r>
          </a:p>
          <a:p>
            <a:pPr lvl="1"/>
            <a:r>
              <a:rPr lang="en-US" dirty="0" smtClean="0"/>
              <a:t>Four, 16 </a:t>
            </a:r>
            <a:r>
              <a:rPr lang="en-US" dirty="0" err="1" smtClean="0"/>
              <a:t>Mpix</a:t>
            </a:r>
            <a:r>
              <a:rPr lang="en-US" dirty="0" smtClean="0"/>
              <a:t> cameras with &lt;10e- noise</a:t>
            </a:r>
          </a:p>
          <a:p>
            <a:pPr lvl="1"/>
            <a:r>
              <a:rPr lang="en-US" dirty="0"/>
              <a:t>D</a:t>
            </a:r>
            <a:r>
              <a:rPr lang="en-US" dirty="0" smtClean="0"/>
              <a:t>etector fabrication and biasing optimized for broad QE and high well capacity without charge loss</a:t>
            </a:r>
          </a:p>
          <a:p>
            <a:pPr lvl="1"/>
            <a:r>
              <a:rPr lang="en-US" dirty="0" smtClean="0"/>
              <a:t>Launch 2018</a:t>
            </a:r>
          </a:p>
          <a:p>
            <a:pPr lvl="1"/>
            <a:endParaRPr lang="en-US" dirty="0" smtClean="0"/>
          </a:p>
          <a:p>
            <a:r>
              <a:rPr lang="en-US" dirty="0" smtClean="0"/>
              <a:t>Future NASA missions require large area, high frame rate, low noise sensors with very soft X-ray sensitivity (0.2keV)</a:t>
            </a:r>
          </a:p>
          <a:p>
            <a:pPr lvl="1"/>
            <a:r>
              <a:rPr lang="en-US" dirty="0" smtClean="0"/>
              <a:t>Lynx candidate mission exploits lightweight mirrors</a:t>
            </a:r>
          </a:p>
          <a:p>
            <a:pPr lvl="1"/>
            <a:r>
              <a:rPr lang="en-US" dirty="0" smtClean="0"/>
              <a:t>Lincoln is integrating CCDs with CMOS at high port density</a:t>
            </a:r>
          </a:p>
          <a:p>
            <a:pPr lvl="2"/>
            <a:r>
              <a:rPr lang="en-US" dirty="0" smtClean="0"/>
              <a:t>The Digital CCD is a ”best of both worlds” sensor technology</a:t>
            </a:r>
          </a:p>
          <a:p>
            <a:pPr lvl="1"/>
            <a:r>
              <a:rPr lang="en-US" dirty="0" smtClean="0"/>
              <a:t>Thin backside contact developed with MBE treatment</a:t>
            </a: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732" y="1081007"/>
            <a:ext cx="3415926" cy="5047674"/>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8560514" y="5820904"/>
            <a:ext cx="3388363" cy="307777"/>
          </a:xfrm>
          <a:prstGeom prst="rect">
            <a:avLst/>
          </a:prstGeom>
          <a:noFill/>
        </p:spPr>
        <p:txBody>
          <a:bodyPr wrap="none" rtlCol="0">
            <a:spAutoFit/>
          </a:bodyPr>
          <a:lstStyle/>
          <a:p>
            <a:pPr algn="ctr"/>
            <a:r>
              <a:rPr lang="en-US" sz="1400" b="1" dirty="0" smtClean="0">
                <a:solidFill>
                  <a:schemeClr val="bg1">
                    <a:lumMod val="50000"/>
                  </a:schemeClr>
                </a:solidFill>
              </a:rPr>
              <a:t>TESS Payload Integration Orbital ATK</a:t>
            </a:r>
            <a:endParaRPr lang="en-US" sz="1400" b="1" dirty="0">
              <a:solidFill>
                <a:schemeClr val="bg1">
                  <a:lumMod val="50000"/>
                </a:schemeClr>
              </a:solidFill>
            </a:endParaRPr>
          </a:p>
        </p:txBody>
      </p:sp>
    </p:spTree>
    <p:extLst>
      <p:ext uri="{BB962C8B-B14F-4D97-AF65-F5344CB8AC3E}">
        <p14:creationId xmlns:p14="http://schemas.microsoft.com/office/powerpoint/2010/main" val="3134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57530"/>
            <a:ext cx="12188825" cy="5402391"/>
          </a:xfrm>
          <a:prstGeom prst="rect">
            <a:avLst/>
          </a:prstGeom>
        </p:spPr>
      </p:pic>
      <p:sp>
        <p:nvSpPr>
          <p:cNvPr id="2" name="Title 1"/>
          <p:cNvSpPr>
            <a:spLocks noGrp="1"/>
          </p:cNvSpPr>
          <p:nvPr>
            <p:ph type="title"/>
          </p:nvPr>
        </p:nvSpPr>
        <p:spPr/>
        <p:txBody>
          <a:bodyPr/>
          <a:lstStyle/>
          <a:p>
            <a:r>
              <a:rPr lang="en-US" dirty="0" smtClean="0"/>
              <a:t>X-Ray Astrophysics and Exoplanet Missions</a:t>
            </a:r>
            <a:endParaRPr lang="en-US" dirty="0"/>
          </a:p>
        </p:txBody>
      </p:sp>
      <p:sp>
        <p:nvSpPr>
          <p:cNvPr id="14" name="Rectangle 24"/>
          <p:cNvSpPr>
            <a:spLocks noChangeArrowheads="1"/>
          </p:cNvSpPr>
          <p:nvPr/>
        </p:nvSpPr>
        <p:spPr bwMode="auto">
          <a:xfrm>
            <a:off x="1762596" y="6382182"/>
            <a:ext cx="2501018" cy="219456"/>
          </a:xfrm>
          <a:prstGeom prst="rect">
            <a:avLst/>
          </a:prstGeom>
          <a:noFill/>
          <a:ln w="9525">
            <a:noFill/>
            <a:miter lim="800000"/>
            <a:headEnd/>
            <a:tailEnd/>
          </a:ln>
          <a:effectLst/>
        </p:spPr>
        <p:txBody>
          <a:bodyPr wrap="square" lIns="0" tIns="0" rIns="0" bIns="0" anchor="t" anchorCtr="0">
            <a:prstTxWarp prst="textNoShape">
              <a:avLst/>
            </a:prstTxWarp>
          </a:bodyPr>
          <a:lstStyle/>
          <a:p>
            <a:pPr>
              <a:defRPr/>
            </a:pPr>
            <a:r>
              <a:rPr lang="cs-CZ" altLang="en-US" sz="700" dirty="0"/>
              <a:t>Keck Observatory, JPL, 2008., NASA ISS007-E-10807, 2003.</a:t>
            </a:r>
            <a:endParaRPr lang="en-US" altLang="en-US" sz="700" b="0" i="0" baseline="0" dirty="0" smtClean="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968577"/>
            <a:ext cx="12188825" cy="5402391"/>
          </a:xfrm>
          <a:prstGeom prst="rect">
            <a:avLst/>
          </a:prstGeom>
        </p:spPr>
      </p:pic>
      <p:sp>
        <p:nvSpPr>
          <p:cNvPr id="3" name="Rectangle 2"/>
          <p:cNvSpPr/>
          <p:nvPr/>
        </p:nvSpPr>
        <p:spPr bwMode="auto">
          <a:xfrm>
            <a:off x="5968314" y="3064476"/>
            <a:ext cx="1544594" cy="1124465"/>
          </a:xfrm>
          <a:prstGeom prst="rect">
            <a:avLst/>
          </a:prstGeom>
          <a:noFill/>
          <a:ln w="1905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Tree>
    <p:extLst>
      <p:ext uri="{BB962C8B-B14F-4D97-AF65-F5344CB8AC3E}">
        <p14:creationId xmlns:p14="http://schemas.microsoft.com/office/powerpoint/2010/main" val="239678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071" y="116401"/>
            <a:ext cx="9677927" cy="813816"/>
          </a:xfrm>
        </p:spPr>
        <p:txBody>
          <a:bodyPr/>
          <a:lstStyle/>
          <a:p>
            <a:r>
              <a:rPr lang="en-US" dirty="0"/>
              <a:t>Development of </a:t>
            </a:r>
            <a:r>
              <a:rPr lang="en-US" dirty="0" smtClean="0"/>
              <a:t>Large-Format </a:t>
            </a:r>
            <a:br>
              <a:rPr lang="en-US" dirty="0" smtClean="0"/>
            </a:br>
            <a:r>
              <a:rPr lang="en-US" dirty="0" smtClean="0"/>
              <a:t>Charge </a:t>
            </a:r>
            <a:r>
              <a:rPr lang="en-US" dirty="0"/>
              <a:t>Coupled Devices at Lincoln Laboratory</a:t>
            </a:r>
          </a:p>
        </p:txBody>
      </p:sp>
      <p:grpSp>
        <p:nvGrpSpPr>
          <p:cNvPr id="6" name="Group 5"/>
          <p:cNvGrpSpPr/>
          <p:nvPr/>
        </p:nvGrpSpPr>
        <p:grpSpPr>
          <a:xfrm>
            <a:off x="0" y="965200"/>
            <a:ext cx="12197969" cy="5384800"/>
            <a:chOff x="0" y="965200"/>
            <a:chExt cx="12197969" cy="5384800"/>
          </a:xfrm>
        </p:grpSpPr>
        <p:sp>
          <p:nvSpPr>
            <p:cNvPr id="3" name="Rectangle 2"/>
            <p:cNvSpPr/>
            <p:nvPr/>
          </p:nvSpPr>
          <p:spPr bwMode="auto">
            <a:xfrm>
              <a:off x="0" y="965200"/>
              <a:ext cx="12188825" cy="5384800"/>
            </a:xfrm>
            <a:prstGeom prst="rect">
              <a:avLst/>
            </a:prstGeom>
            <a:solidFill>
              <a:srgbClr val="CEE0F6">
                <a:alpha val="44000"/>
              </a:srgb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101" name="Freeform 100"/>
            <p:cNvSpPr/>
            <p:nvPr/>
          </p:nvSpPr>
          <p:spPr bwMode="auto">
            <a:xfrm>
              <a:off x="9311648" y="1334530"/>
              <a:ext cx="2879529" cy="4761470"/>
            </a:xfrm>
            <a:custGeom>
              <a:avLst/>
              <a:gdLst>
                <a:gd name="connsiteX0" fmla="*/ 0 w 2971800"/>
                <a:gd name="connsiteY0" fmla="*/ 2702859 h 5378824"/>
                <a:gd name="connsiteX1" fmla="*/ 0 w 2971800"/>
                <a:gd name="connsiteY1" fmla="*/ 3039035 h 5378824"/>
                <a:gd name="connsiteX2" fmla="*/ 484094 w 2971800"/>
                <a:gd name="connsiteY2" fmla="*/ 5378824 h 5378824"/>
                <a:gd name="connsiteX3" fmla="*/ 2971800 w 2971800"/>
                <a:gd name="connsiteY3" fmla="*/ 5378824 h 5378824"/>
                <a:gd name="connsiteX4" fmla="*/ 2971800 w 2971800"/>
                <a:gd name="connsiteY4" fmla="*/ 0 h 5378824"/>
                <a:gd name="connsiteX5" fmla="*/ 430306 w 2971800"/>
                <a:gd name="connsiteY5" fmla="*/ 0 h 5378824"/>
                <a:gd name="connsiteX6" fmla="*/ 0 w 2971800"/>
                <a:gd name="connsiteY6" fmla="*/ 2702859 h 5378824"/>
                <a:gd name="connsiteX0" fmla="*/ 7146 w 2978946"/>
                <a:gd name="connsiteY0" fmla="*/ 2702859 h 5378824"/>
                <a:gd name="connsiteX1" fmla="*/ 0 w 2978946"/>
                <a:gd name="connsiteY1" fmla="*/ 3093401 h 5378824"/>
                <a:gd name="connsiteX2" fmla="*/ 491240 w 2978946"/>
                <a:gd name="connsiteY2" fmla="*/ 5378824 h 5378824"/>
                <a:gd name="connsiteX3" fmla="*/ 2978946 w 2978946"/>
                <a:gd name="connsiteY3" fmla="*/ 5378824 h 5378824"/>
                <a:gd name="connsiteX4" fmla="*/ 2978946 w 2978946"/>
                <a:gd name="connsiteY4" fmla="*/ 0 h 5378824"/>
                <a:gd name="connsiteX5" fmla="*/ 437452 w 2978946"/>
                <a:gd name="connsiteY5" fmla="*/ 0 h 5378824"/>
                <a:gd name="connsiteX6" fmla="*/ 7146 w 2978946"/>
                <a:gd name="connsiteY6" fmla="*/ 2702859 h 5378824"/>
                <a:gd name="connsiteX0" fmla="*/ 0 w 2993239"/>
                <a:gd name="connsiteY0" fmla="*/ 2850425 h 5378824"/>
                <a:gd name="connsiteX1" fmla="*/ 14293 w 2993239"/>
                <a:gd name="connsiteY1" fmla="*/ 3093401 h 5378824"/>
                <a:gd name="connsiteX2" fmla="*/ 505533 w 2993239"/>
                <a:gd name="connsiteY2" fmla="*/ 5378824 h 5378824"/>
                <a:gd name="connsiteX3" fmla="*/ 2993239 w 2993239"/>
                <a:gd name="connsiteY3" fmla="*/ 5378824 h 5378824"/>
                <a:gd name="connsiteX4" fmla="*/ 2993239 w 2993239"/>
                <a:gd name="connsiteY4" fmla="*/ 0 h 5378824"/>
                <a:gd name="connsiteX5" fmla="*/ 451745 w 2993239"/>
                <a:gd name="connsiteY5" fmla="*/ 0 h 5378824"/>
                <a:gd name="connsiteX6" fmla="*/ 0 w 2993239"/>
                <a:gd name="connsiteY6" fmla="*/ 2850425 h 5378824"/>
                <a:gd name="connsiteX0" fmla="*/ 1 w 2993240"/>
                <a:gd name="connsiteY0" fmla="*/ 2850425 h 5378824"/>
                <a:gd name="connsiteX1" fmla="*/ 0 w 2993240"/>
                <a:gd name="connsiteY1" fmla="*/ 3108935 h 5378824"/>
                <a:gd name="connsiteX2" fmla="*/ 505534 w 2993240"/>
                <a:gd name="connsiteY2" fmla="*/ 5378824 h 5378824"/>
                <a:gd name="connsiteX3" fmla="*/ 2993240 w 2993240"/>
                <a:gd name="connsiteY3" fmla="*/ 5378824 h 5378824"/>
                <a:gd name="connsiteX4" fmla="*/ 2993240 w 2993240"/>
                <a:gd name="connsiteY4" fmla="*/ 0 h 5378824"/>
                <a:gd name="connsiteX5" fmla="*/ 451746 w 2993240"/>
                <a:gd name="connsiteY5" fmla="*/ 0 h 5378824"/>
                <a:gd name="connsiteX6" fmla="*/ 1 w 2993240"/>
                <a:gd name="connsiteY6" fmla="*/ 2850425 h 53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3240" h="5378824">
                  <a:moveTo>
                    <a:pt x="1" y="2850425"/>
                  </a:moveTo>
                  <a:cubicBezTo>
                    <a:pt x="1" y="2936595"/>
                    <a:pt x="0" y="3022765"/>
                    <a:pt x="0" y="3108935"/>
                  </a:cubicBezTo>
                  <a:lnTo>
                    <a:pt x="505534" y="5378824"/>
                  </a:lnTo>
                  <a:lnTo>
                    <a:pt x="2993240" y="5378824"/>
                  </a:lnTo>
                  <a:lnTo>
                    <a:pt x="2993240" y="0"/>
                  </a:lnTo>
                  <a:lnTo>
                    <a:pt x="451746" y="0"/>
                  </a:lnTo>
                  <a:lnTo>
                    <a:pt x="1" y="2850425"/>
                  </a:lnTo>
                  <a:close/>
                </a:path>
              </a:pathLst>
            </a:custGeom>
            <a:gradFill>
              <a:gsLst>
                <a:gs pos="100000">
                  <a:srgbClr val="154777">
                    <a:alpha val="58000"/>
                  </a:srgbClr>
                </a:gs>
                <a:gs pos="0">
                  <a:schemeClr val="bg1">
                    <a:lumMod val="0"/>
                    <a:lumOff val="100000"/>
                  </a:schemeClr>
                </a:gs>
              </a:gsLst>
              <a:lin ang="0" scaled="0"/>
            </a:gradFill>
            <a:ln w="12700" cap="flat" cmpd="sng" algn="ctr">
              <a:noFill/>
              <a:prstDash val="solid"/>
              <a:round/>
              <a:headEnd type="none" w="sm" len="sm"/>
              <a:tailEnd type="none" w="sm" len="sm"/>
            </a:ln>
            <a:effectLst/>
            <a:scene3d>
              <a:camera prst="orthographicFront">
                <a:rot lat="0" lon="0" rev="0"/>
              </a:camera>
              <a:lightRig rig="threePt" dir="t"/>
            </a:scene3d>
            <a:sp3d prstMaterial="matte"/>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103" name="Freeform 102"/>
            <p:cNvSpPr/>
            <p:nvPr/>
          </p:nvSpPr>
          <p:spPr bwMode="auto">
            <a:xfrm>
              <a:off x="9308193" y="966233"/>
              <a:ext cx="2889776" cy="5367522"/>
            </a:xfrm>
            <a:custGeom>
              <a:avLst/>
              <a:gdLst>
                <a:gd name="connsiteX0" fmla="*/ 0 w 2971800"/>
                <a:gd name="connsiteY0" fmla="*/ 2702859 h 5378824"/>
                <a:gd name="connsiteX1" fmla="*/ 0 w 2971800"/>
                <a:gd name="connsiteY1" fmla="*/ 3039035 h 5378824"/>
                <a:gd name="connsiteX2" fmla="*/ 484094 w 2971800"/>
                <a:gd name="connsiteY2" fmla="*/ 5378824 h 5378824"/>
                <a:gd name="connsiteX3" fmla="*/ 2971800 w 2971800"/>
                <a:gd name="connsiteY3" fmla="*/ 5378824 h 5378824"/>
                <a:gd name="connsiteX4" fmla="*/ 2971800 w 2971800"/>
                <a:gd name="connsiteY4" fmla="*/ 0 h 5378824"/>
                <a:gd name="connsiteX5" fmla="*/ 430306 w 2971800"/>
                <a:gd name="connsiteY5" fmla="*/ 0 h 5378824"/>
                <a:gd name="connsiteX6" fmla="*/ 0 w 2971800"/>
                <a:gd name="connsiteY6" fmla="*/ 2702859 h 5378824"/>
                <a:gd name="connsiteX0" fmla="*/ 7146 w 2978946"/>
                <a:gd name="connsiteY0" fmla="*/ 2702859 h 5378824"/>
                <a:gd name="connsiteX1" fmla="*/ 0 w 2978946"/>
                <a:gd name="connsiteY1" fmla="*/ 3093401 h 5378824"/>
                <a:gd name="connsiteX2" fmla="*/ 491240 w 2978946"/>
                <a:gd name="connsiteY2" fmla="*/ 5378824 h 5378824"/>
                <a:gd name="connsiteX3" fmla="*/ 2978946 w 2978946"/>
                <a:gd name="connsiteY3" fmla="*/ 5378824 h 5378824"/>
                <a:gd name="connsiteX4" fmla="*/ 2978946 w 2978946"/>
                <a:gd name="connsiteY4" fmla="*/ 0 h 5378824"/>
                <a:gd name="connsiteX5" fmla="*/ 437452 w 2978946"/>
                <a:gd name="connsiteY5" fmla="*/ 0 h 5378824"/>
                <a:gd name="connsiteX6" fmla="*/ 7146 w 2978946"/>
                <a:gd name="connsiteY6" fmla="*/ 2702859 h 5378824"/>
                <a:gd name="connsiteX0" fmla="*/ 0 w 2993239"/>
                <a:gd name="connsiteY0" fmla="*/ 2850425 h 5378824"/>
                <a:gd name="connsiteX1" fmla="*/ 14293 w 2993239"/>
                <a:gd name="connsiteY1" fmla="*/ 3093401 h 5378824"/>
                <a:gd name="connsiteX2" fmla="*/ 505533 w 2993239"/>
                <a:gd name="connsiteY2" fmla="*/ 5378824 h 5378824"/>
                <a:gd name="connsiteX3" fmla="*/ 2993239 w 2993239"/>
                <a:gd name="connsiteY3" fmla="*/ 5378824 h 5378824"/>
                <a:gd name="connsiteX4" fmla="*/ 2993239 w 2993239"/>
                <a:gd name="connsiteY4" fmla="*/ 0 h 5378824"/>
                <a:gd name="connsiteX5" fmla="*/ 451745 w 2993239"/>
                <a:gd name="connsiteY5" fmla="*/ 0 h 5378824"/>
                <a:gd name="connsiteX6" fmla="*/ 0 w 2993239"/>
                <a:gd name="connsiteY6" fmla="*/ 2850425 h 5378824"/>
                <a:gd name="connsiteX0" fmla="*/ 1 w 2993240"/>
                <a:gd name="connsiteY0" fmla="*/ 2850425 h 5378824"/>
                <a:gd name="connsiteX1" fmla="*/ 0 w 2993240"/>
                <a:gd name="connsiteY1" fmla="*/ 3108935 h 5378824"/>
                <a:gd name="connsiteX2" fmla="*/ 505534 w 2993240"/>
                <a:gd name="connsiteY2" fmla="*/ 5378824 h 5378824"/>
                <a:gd name="connsiteX3" fmla="*/ 2993240 w 2993240"/>
                <a:gd name="connsiteY3" fmla="*/ 5378824 h 5378824"/>
                <a:gd name="connsiteX4" fmla="*/ 2993240 w 2993240"/>
                <a:gd name="connsiteY4" fmla="*/ 0 h 5378824"/>
                <a:gd name="connsiteX5" fmla="*/ 451746 w 2993240"/>
                <a:gd name="connsiteY5" fmla="*/ 0 h 5378824"/>
                <a:gd name="connsiteX6" fmla="*/ 1 w 2993240"/>
                <a:gd name="connsiteY6" fmla="*/ 2850425 h 53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3240" h="5378824">
                  <a:moveTo>
                    <a:pt x="1" y="2850425"/>
                  </a:moveTo>
                  <a:cubicBezTo>
                    <a:pt x="1" y="2936595"/>
                    <a:pt x="0" y="3022765"/>
                    <a:pt x="0" y="3108935"/>
                  </a:cubicBezTo>
                  <a:lnTo>
                    <a:pt x="505534" y="5378824"/>
                  </a:lnTo>
                  <a:lnTo>
                    <a:pt x="2993240" y="5378824"/>
                  </a:lnTo>
                  <a:lnTo>
                    <a:pt x="2993240" y="0"/>
                  </a:lnTo>
                  <a:lnTo>
                    <a:pt x="451746" y="0"/>
                  </a:lnTo>
                  <a:lnTo>
                    <a:pt x="1" y="2850425"/>
                  </a:lnTo>
                  <a:close/>
                </a:path>
              </a:pathLst>
            </a:custGeom>
            <a:gradFill flip="none" rotWithShape="1">
              <a:gsLst>
                <a:gs pos="0">
                  <a:srgbClr val="7FA6CF"/>
                </a:gs>
                <a:gs pos="100000">
                  <a:srgbClr val="CEDFF1"/>
                </a:gs>
              </a:gsLst>
              <a:lin ang="10800000" scaled="0"/>
              <a:tileRect/>
            </a:gradFill>
            <a:ln w="12700" cap="flat" cmpd="sng" algn="ctr">
              <a:noFill/>
              <a:prstDash val="solid"/>
              <a:round/>
              <a:headEnd type="none" w="sm" len="sm"/>
              <a:tailEnd type="none" w="sm" len="sm"/>
            </a:ln>
            <a:effectLst/>
            <a:scene3d>
              <a:camera prst="orthographicFront">
                <a:rot lat="0" lon="0" rev="0"/>
              </a:camera>
              <a:lightRig rig="threePt" dir="t"/>
            </a:scene3d>
            <a:sp3d prstMaterial="matte"/>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pic>
          <p:nvPicPr>
            <p:cNvPr id="242" name="Picture 5" descr="EVEpackage-edited.jpg"/>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saturation sat="43000"/>
                      </a14:imgEffect>
                      <a14:imgEffect>
                        <a14:brightnessContrast bright="7000"/>
                      </a14:imgEffect>
                    </a14:imgLayer>
                  </a14:imgProps>
                </a:ext>
                <a:ext uri="{28A0092B-C50C-407E-A947-70E740481C1C}">
                  <a14:useLocalDpi xmlns:a14="http://schemas.microsoft.com/office/drawing/2010/main"/>
                </a:ext>
              </a:extLst>
            </a:blip>
            <a:srcRect/>
            <a:stretch>
              <a:fillRect/>
            </a:stretch>
          </p:blipFill>
          <p:spPr bwMode="auto">
            <a:xfrm>
              <a:off x="10413973" y="3594566"/>
              <a:ext cx="626550" cy="216288"/>
            </a:xfrm>
            <a:prstGeom prst="rect">
              <a:avLst/>
            </a:prstGeom>
            <a:noFill/>
            <a:ln w="9525" cmpd="sng">
              <a:solidFill>
                <a:srgbClr val="154777"/>
              </a:solidFill>
              <a:miter lim="800000"/>
              <a:headEnd/>
              <a:tailEnd/>
            </a:ln>
            <a:effectLst>
              <a:outerShdw blurRad="38100" dist="31750" dir="2700000" algn="tl" rotWithShape="0">
                <a:prstClr val="black">
                  <a:alpha val="25000"/>
                </a:prstClr>
              </a:outerShdw>
            </a:effectLst>
          </p:spPr>
        </p:pic>
        <p:pic>
          <p:nvPicPr>
            <p:cNvPr id="243" name="Picture 242" descr="EVEpackage-edited.jpg"/>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saturation sat="43000"/>
                      </a14:imgEffect>
                      <a14:imgEffect>
                        <a14:brightnessContrast bright="7000"/>
                      </a14:imgEffect>
                    </a14:imgLayer>
                  </a14:imgProps>
                </a:ext>
                <a:ext uri="{28A0092B-C50C-407E-A947-70E740481C1C}">
                  <a14:useLocalDpi xmlns:a14="http://schemas.microsoft.com/office/drawing/2010/main"/>
                </a:ext>
              </a:extLst>
            </a:blip>
            <a:srcRect/>
            <a:stretch>
              <a:fillRect/>
            </a:stretch>
          </p:blipFill>
          <p:spPr bwMode="auto">
            <a:xfrm>
              <a:off x="11119198" y="3176722"/>
              <a:ext cx="626549" cy="633392"/>
            </a:xfrm>
            <a:prstGeom prst="rect">
              <a:avLst/>
            </a:prstGeom>
            <a:noFill/>
            <a:ln w="9525" cmpd="sng">
              <a:solidFill>
                <a:srgbClr val="154777"/>
              </a:solidFill>
              <a:miter lim="800000"/>
              <a:headEnd/>
              <a:tailEnd/>
            </a:ln>
            <a:effectLst>
              <a:outerShdw blurRad="38100" dist="31750" dir="2700000" algn="tl" rotWithShape="0">
                <a:prstClr val="black">
                  <a:alpha val="25000"/>
                </a:prstClr>
              </a:outerShdw>
            </a:effectLst>
          </p:spPr>
        </p:pic>
        <p:sp>
          <p:nvSpPr>
            <p:cNvPr id="198" name="Right Arrow 197"/>
            <p:cNvSpPr/>
            <p:nvPr/>
          </p:nvSpPr>
          <p:spPr bwMode="auto">
            <a:xfrm>
              <a:off x="141279" y="3822274"/>
              <a:ext cx="11906164" cy="309779"/>
            </a:xfrm>
            <a:prstGeom prst="rightArrow">
              <a:avLst/>
            </a:prstGeom>
            <a:gradFill>
              <a:gsLst>
                <a:gs pos="100000">
                  <a:srgbClr val="154777">
                    <a:alpha val="95000"/>
                  </a:srgbClr>
                </a:gs>
                <a:gs pos="0">
                  <a:srgbClr val="1B83C4">
                    <a:alpha val="48000"/>
                  </a:srgbClr>
                </a:gs>
              </a:gsLst>
              <a:lin ang="0" scaled="0"/>
            </a:gra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grpSp>
          <p:nvGrpSpPr>
            <p:cNvPr id="71" name="Group 70"/>
            <p:cNvGrpSpPr/>
            <p:nvPr/>
          </p:nvGrpSpPr>
          <p:grpSpPr>
            <a:xfrm>
              <a:off x="1238690" y="3900793"/>
              <a:ext cx="8823249" cy="147524"/>
              <a:chOff x="1238690" y="3514199"/>
              <a:chExt cx="8823249" cy="246851"/>
            </a:xfrm>
          </p:grpSpPr>
          <p:cxnSp>
            <p:nvCxnSpPr>
              <p:cNvPr id="571" name="Straight Connector 570"/>
              <p:cNvCxnSpPr/>
              <p:nvPr/>
            </p:nvCxnSpPr>
            <p:spPr bwMode="auto">
              <a:xfrm>
                <a:off x="5064489" y="3514199"/>
                <a:ext cx="0" cy="246851"/>
              </a:xfrm>
              <a:prstGeom prst="line">
                <a:avLst/>
              </a:prstGeom>
              <a:solidFill>
                <a:schemeClr val="accent1"/>
              </a:solidFill>
              <a:ln w="19050" cap="flat" cmpd="sng" algn="ctr">
                <a:solidFill>
                  <a:srgbClr val="154777"/>
                </a:solidFill>
                <a:prstDash val="solid"/>
                <a:round/>
                <a:headEnd type="none" w="sm" len="sm"/>
                <a:tailEnd type="none" w="sm" len="sm"/>
              </a:ln>
              <a:effectLst/>
            </p:spPr>
          </p:cxnSp>
          <p:cxnSp>
            <p:nvCxnSpPr>
              <p:cNvPr id="165" name="Straight Connector 164"/>
              <p:cNvCxnSpPr/>
              <p:nvPr/>
            </p:nvCxnSpPr>
            <p:spPr bwMode="auto">
              <a:xfrm>
                <a:off x="7210789" y="3514199"/>
                <a:ext cx="0" cy="246851"/>
              </a:xfrm>
              <a:prstGeom prst="line">
                <a:avLst/>
              </a:prstGeom>
              <a:solidFill>
                <a:schemeClr val="accent1"/>
              </a:solidFill>
              <a:ln w="19050" cap="flat" cmpd="sng" algn="ctr">
                <a:solidFill>
                  <a:srgbClr val="154777"/>
                </a:solidFill>
                <a:prstDash val="solid"/>
                <a:round/>
                <a:headEnd type="none" w="sm" len="sm"/>
                <a:tailEnd type="none" w="sm" len="sm"/>
              </a:ln>
              <a:effectLst/>
            </p:spPr>
          </p:cxnSp>
          <p:cxnSp>
            <p:nvCxnSpPr>
              <p:cNvPr id="166" name="Straight Connector 165"/>
              <p:cNvCxnSpPr/>
              <p:nvPr/>
            </p:nvCxnSpPr>
            <p:spPr bwMode="auto">
              <a:xfrm>
                <a:off x="10061939" y="3514199"/>
                <a:ext cx="0" cy="246851"/>
              </a:xfrm>
              <a:prstGeom prst="line">
                <a:avLst/>
              </a:prstGeom>
              <a:solidFill>
                <a:schemeClr val="accent1"/>
              </a:solidFill>
              <a:ln w="19050" cap="flat" cmpd="sng" algn="ctr">
                <a:solidFill>
                  <a:srgbClr val="154777"/>
                </a:solidFill>
                <a:prstDash val="solid"/>
                <a:round/>
                <a:headEnd type="none" w="sm" len="sm"/>
                <a:tailEnd type="none" w="sm" len="sm"/>
              </a:ln>
              <a:effectLst/>
            </p:spPr>
          </p:cxnSp>
          <p:cxnSp>
            <p:nvCxnSpPr>
              <p:cNvPr id="167" name="Straight Connector 166"/>
              <p:cNvCxnSpPr/>
              <p:nvPr/>
            </p:nvCxnSpPr>
            <p:spPr bwMode="auto">
              <a:xfrm>
                <a:off x="2918189" y="3514199"/>
                <a:ext cx="0" cy="246851"/>
              </a:xfrm>
              <a:prstGeom prst="line">
                <a:avLst/>
              </a:prstGeom>
              <a:solidFill>
                <a:schemeClr val="accent1"/>
              </a:solidFill>
              <a:ln w="19050" cap="flat" cmpd="sng" algn="ctr">
                <a:solidFill>
                  <a:srgbClr val="154777"/>
                </a:solidFill>
                <a:prstDash val="solid"/>
                <a:round/>
                <a:headEnd type="none" w="sm" len="sm"/>
                <a:tailEnd type="none" w="sm" len="sm"/>
              </a:ln>
              <a:effectLst/>
            </p:spPr>
          </p:cxnSp>
          <p:cxnSp>
            <p:nvCxnSpPr>
              <p:cNvPr id="168" name="Straight Connector 167"/>
              <p:cNvCxnSpPr/>
              <p:nvPr/>
            </p:nvCxnSpPr>
            <p:spPr bwMode="auto">
              <a:xfrm>
                <a:off x="1238690" y="3514199"/>
                <a:ext cx="0" cy="246851"/>
              </a:xfrm>
              <a:prstGeom prst="line">
                <a:avLst/>
              </a:prstGeom>
              <a:solidFill>
                <a:schemeClr val="accent1"/>
              </a:solidFill>
              <a:ln w="19050" cap="flat" cmpd="sng" algn="ctr">
                <a:solidFill>
                  <a:srgbClr val="154777"/>
                </a:solidFill>
                <a:prstDash val="solid"/>
                <a:round/>
                <a:headEnd type="none" w="sm" len="sm"/>
                <a:tailEnd type="none" w="sm" len="sm"/>
              </a:ln>
              <a:effectLst/>
            </p:spPr>
          </p:cxnSp>
        </p:grpSp>
        <p:sp>
          <p:nvSpPr>
            <p:cNvPr id="584" name="TextBox 583"/>
            <p:cNvSpPr txBox="1"/>
            <p:nvPr/>
          </p:nvSpPr>
          <p:spPr>
            <a:xfrm>
              <a:off x="2915650" y="3846358"/>
              <a:ext cx="2145778" cy="261610"/>
            </a:xfrm>
            <a:prstGeom prst="rect">
              <a:avLst/>
            </a:prstGeom>
            <a:noFill/>
            <a:effectLst/>
          </p:spPr>
          <p:txBody>
            <a:bodyPr wrap="square" rtlCol="0">
              <a:spAutoFit/>
            </a:bodyPr>
            <a:lstStyle/>
            <a:p>
              <a:pPr algn="ctr"/>
              <a:r>
                <a:rPr lang="en-US" sz="1100" b="1" dirty="0" smtClean="0">
                  <a:solidFill>
                    <a:schemeClr val="bg1"/>
                  </a:solidFill>
                  <a:latin typeface="Helvetica Neue Condensed" charset="0"/>
                  <a:ea typeface="Helvetica Neue Condensed" charset="0"/>
                  <a:cs typeface="Helvetica Neue Condensed" charset="0"/>
                </a:rPr>
                <a:t>1990s</a:t>
              </a:r>
              <a:endParaRPr lang="en-US" sz="1100" b="1" dirty="0">
                <a:solidFill>
                  <a:schemeClr val="bg1"/>
                </a:solidFill>
                <a:latin typeface="Helvetica Neue Condensed" charset="0"/>
                <a:ea typeface="Helvetica Neue Condensed" charset="0"/>
                <a:cs typeface="Helvetica Neue Condensed" charset="0"/>
              </a:endParaRPr>
            </a:p>
          </p:txBody>
        </p:sp>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58" y="4009608"/>
              <a:ext cx="1399318" cy="1119259"/>
            </a:xfrm>
            <a:prstGeom prst="rect">
              <a:avLst/>
            </a:prstGeom>
            <a:ln w="12700">
              <a:noFill/>
            </a:ln>
            <a:effectLst>
              <a:softEdge rad="228600"/>
            </a:effectLst>
          </p:spPr>
        </p:pic>
        <p:sp>
          <p:nvSpPr>
            <p:cNvPr id="587" name="TextBox 586"/>
            <p:cNvSpPr txBox="1"/>
            <p:nvPr/>
          </p:nvSpPr>
          <p:spPr>
            <a:xfrm>
              <a:off x="10056965" y="3846358"/>
              <a:ext cx="1756140" cy="261610"/>
            </a:xfrm>
            <a:prstGeom prst="rect">
              <a:avLst/>
            </a:prstGeom>
            <a:noFill/>
            <a:effectLst/>
          </p:spPr>
          <p:txBody>
            <a:bodyPr wrap="square" rtlCol="0">
              <a:spAutoFit/>
            </a:bodyPr>
            <a:lstStyle/>
            <a:p>
              <a:pPr algn="ctr"/>
              <a:r>
                <a:rPr lang="en-US" sz="1100" b="1" dirty="0" smtClean="0">
                  <a:solidFill>
                    <a:schemeClr val="bg1"/>
                  </a:solidFill>
                  <a:latin typeface="Helvetica Neue Condensed" charset="0"/>
                  <a:ea typeface="Helvetica Neue Condensed" charset="0"/>
                  <a:cs typeface="Helvetica Neue Condensed" charset="0"/>
                </a:rPr>
                <a:t>2020s</a:t>
              </a:r>
              <a:endParaRPr lang="en-US" sz="1050" b="1" dirty="0">
                <a:solidFill>
                  <a:schemeClr val="bg1"/>
                </a:solidFill>
                <a:latin typeface="Helvetica Neue Condensed" charset="0"/>
                <a:ea typeface="Helvetica Neue Condensed" charset="0"/>
                <a:cs typeface="Helvetica Neue Condensed" charset="0"/>
              </a:endParaRPr>
            </a:p>
          </p:txBody>
        </p:sp>
        <p:sp>
          <p:nvSpPr>
            <p:cNvPr id="586" name="TextBox 585"/>
            <p:cNvSpPr txBox="1"/>
            <p:nvPr/>
          </p:nvSpPr>
          <p:spPr>
            <a:xfrm>
              <a:off x="7214119" y="3846358"/>
              <a:ext cx="2842845" cy="261610"/>
            </a:xfrm>
            <a:prstGeom prst="rect">
              <a:avLst/>
            </a:prstGeom>
            <a:noFill/>
            <a:effectLst/>
          </p:spPr>
          <p:txBody>
            <a:bodyPr wrap="square" rtlCol="0">
              <a:spAutoFit/>
            </a:bodyPr>
            <a:lstStyle/>
            <a:p>
              <a:pPr algn="ctr"/>
              <a:r>
                <a:rPr lang="en-US" sz="1100" b="1" dirty="0" smtClean="0">
                  <a:solidFill>
                    <a:schemeClr val="bg1"/>
                  </a:solidFill>
                  <a:latin typeface="Helvetica Neue Condensed" charset="0"/>
                  <a:ea typeface="Helvetica Neue Condensed" charset="0"/>
                  <a:cs typeface="Helvetica Neue Condensed" charset="0"/>
                </a:rPr>
                <a:t>2010s</a:t>
              </a:r>
              <a:endParaRPr lang="en-US" sz="1100" b="1" dirty="0">
                <a:solidFill>
                  <a:schemeClr val="bg1"/>
                </a:solidFill>
                <a:latin typeface="Helvetica Neue Condensed" charset="0"/>
                <a:ea typeface="Helvetica Neue Condensed" charset="0"/>
                <a:cs typeface="Helvetica Neue Condensed" charset="0"/>
              </a:endParaRPr>
            </a:p>
          </p:txBody>
        </p:sp>
        <p:sp>
          <p:nvSpPr>
            <p:cNvPr id="585" name="TextBox 584"/>
            <p:cNvSpPr txBox="1"/>
            <p:nvPr/>
          </p:nvSpPr>
          <p:spPr>
            <a:xfrm>
              <a:off x="5061428" y="3846358"/>
              <a:ext cx="2145778" cy="261610"/>
            </a:xfrm>
            <a:prstGeom prst="rect">
              <a:avLst/>
            </a:prstGeom>
            <a:noFill/>
            <a:effectLst/>
          </p:spPr>
          <p:txBody>
            <a:bodyPr wrap="square" rtlCol="0">
              <a:spAutoFit/>
            </a:bodyPr>
            <a:lstStyle/>
            <a:p>
              <a:pPr algn="ctr"/>
              <a:r>
                <a:rPr lang="en-US" sz="1100" b="1" dirty="0" smtClean="0">
                  <a:solidFill>
                    <a:schemeClr val="bg1"/>
                  </a:solidFill>
                  <a:latin typeface="Helvetica Neue Condensed" charset="0"/>
                  <a:ea typeface="Helvetica Neue Condensed" charset="0"/>
                  <a:cs typeface="Helvetica Neue Condensed" charset="0"/>
                </a:rPr>
                <a:t>2000s</a:t>
              </a:r>
              <a:endParaRPr lang="en-US" sz="1100" b="1" dirty="0">
                <a:solidFill>
                  <a:schemeClr val="bg1"/>
                </a:solidFill>
                <a:latin typeface="Helvetica Neue Condensed" charset="0"/>
                <a:ea typeface="Helvetica Neue Condensed" charset="0"/>
                <a:cs typeface="Helvetica Neue Condensed" charset="0"/>
              </a:endParaRPr>
            </a:p>
          </p:txBody>
        </p:sp>
        <p:pic>
          <p:nvPicPr>
            <p:cNvPr id="10" name="Picture 9"/>
            <p:cNvPicPr>
              <a:picLocks noChangeAspect="1"/>
            </p:cNvPicPr>
            <p:nvPr/>
          </p:nvPicPr>
          <p:blipFill rotWithShape="1">
            <a:blip r:embed="rId6"/>
            <a:srcRect l="33180" t="21089" r="34487" b="16572"/>
            <a:stretch/>
          </p:blipFill>
          <p:spPr>
            <a:xfrm>
              <a:off x="7902012" y="1930232"/>
              <a:ext cx="1109566" cy="1573853"/>
            </a:xfrm>
            <a:prstGeom prst="rect">
              <a:avLst/>
            </a:prstGeom>
            <a:ln w="6350">
              <a:solidFill>
                <a:srgbClr val="154777"/>
              </a:solidFill>
            </a:ln>
            <a:effectLst>
              <a:outerShdw blurRad="50800" dist="69850" dir="2700000" algn="tl" rotWithShape="0">
                <a:prstClr val="black">
                  <a:alpha val="25000"/>
                </a:prstClr>
              </a:outerShdw>
            </a:effectLst>
          </p:spPr>
        </p:pic>
        <p:pic>
          <p:nvPicPr>
            <p:cNvPr id="39" name="Picture 38"/>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2795633" y="2330878"/>
              <a:ext cx="1364096" cy="916217"/>
            </a:xfrm>
            <a:prstGeom prst="rect">
              <a:avLst/>
            </a:prstGeom>
            <a:ln w="12700">
              <a:noFill/>
            </a:ln>
            <a:effectLst>
              <a:softEdge rad="228600"/>
            </a:effectLst>
          </p:spPr>
        </p:pic>
        <p:pic>
          <p:nvPicPr>
            <p:cNvPr id="77" name="Picture 4" descr="CCID-1 quad-cropped.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83046" y="2518224"/>
              <a:ext cx="647475" cy="629126"/>
            </a:xfrm>
            <a:prstGeom prst="rect">
              <a:avLst/>
            </a:prstGeom>
            <a:noFill/>
            <a:ln w="6350">
              <a:solidFill>
                <a:srgbClr val="154777"/>
              </a:solidFill>
              <a:miter lim="800000"/>
              <a:headEnd/>
              <a:tailEnd/>
            </a:ln>
            <a:effectLst>
              <a:outerShdw blurRad="50800" dist="69850" dir="2700000" algn="tl" rotWithShape="0">
                <a:prstClr val="black">
                  <a:alpha val="25000"/>
                </a:prstClr>
              </a:outerShdw>
            </a:effectLst>
          </p:spPr>
        </p:pic>
        <p:sp>
          <p:nvSpPr>
            <p:cNvPr id="79" name="Text Box 23"/>
            <p:cNvSpPr txBox="1">
              <a:spLocks noChangeArrowheads="1"/>
            </p:cNvSpPr>
            <p:nvPr/>
          </p:nvSpPr>
          <p:spPr bwMode="auto">
            <a:xfrm>
              <a:off x="1394268" y="2621142"/>
              <a:ext cx="819885" cy="4308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100" b="1" dirty="0" smtClean="0">
                  <a:solidFill>
                    <a:schemeClr val="bg1"/>
                  </a:solidFill>
                </a:rPr>
                <a:t>706 </a:t>
              </a:r>
              <a:br>
                <a:rPr lang="en-US" sz="1100" b="1" dirty="0" smtClean="0">
                  <a:solidFill>
                    <a:schemeClr val="bg1"/>
                  </a:solidFill>
                </a:rPr>
              </a:br>
              <a:r>
                <a:rPr lang="en-US" sz="1100" b="1" dirty="0" err="1" smtClean="0">
                  <a:solidFill>
                    <a:schemeClr val="bg1"/>
                  </a:solidFill>
                </a:rPr>
                <a:t>kpix</a:t>
              </a:r>
              <a:endParaRPr lang="en-US" sz="1100" b="1" dirty="0" smtClean="0">
                <a:solidFill>
                  <a:schemeClr val="bg1"/>
                </a:solidFill>
              </a:endParaRPr>
            </a:p>
          </p:txBody>
        </p:sp>
        <p:pic>
          <p:nvPicPr>
            <p:cNvPr id="87" name="Picture 13"/>
            <p:cNvPicPr preferRelativeResize="0">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6000" contrast="6000"/>
                      </a14:imgEffect>
                    </a14:imgLayer>
                  </a14:imgProps>
                </a:ext>
                <a:ext uri="{28A0092B-C50C-407E-A947-70E740481C1C}">
                  <a14:useLocalDpi xmlns:a14="http://schemas.microsoft.com/office/drawing/2010/main"/>
                </a:ext>
              </a:extLst>
            </a:blip>
            <a:srcRect/>
            <a:stretch>
              <a:fillRect/>
            </a:stretch>
          </p:blipFill>
          <p:spPr bwMode="auto">
            <a:xfrm>
              <a:off x="2423906" y="2516416"/>
              <a:ext cx="376043" cy="630933"/>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88" name="Text Box 23"/>
            <p:cNvSpPr txBox="1">
              <a:spLocks noChangeArrowheads="1"/>
            </p:cNvSpPr>
            <p:nvPr/>
          </p:nvSpPr>
          <p:spPr bwMode="auto">
            <a:xfrm>
              <a:off x="2470863" y="2662605"/>
              <a:ext cx="282129"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a:r>
                <a:rPr lang="en-US" sz="1100" b="1" dirty="0">
                  <a:solidFill>
                    <a:schemeClr val="bg1"/>
                  </a:solidFill>
                </a:rPr>
                <a:t>353 </a:t>
              </a:r>
              <a:r>
                <a:rPr lang="en-US" sz="1100" b="1" dirty="0" smtClean="0">
                  <a:solidFill>
                    <a:schemeClr val="bg1"/>
                  </a:solidFill>
                </a:rPr>
                <a:t/>
              </a:r>
              <a:br>
                <a:rPr lang="en-US" sz="1100" b="1" dirty="0" smtClean="0">
                  <a:solidFill>
                    <a:schemeClr val="bg1"/>
                  </a:solidFill>
                </a:rPr>
              </a:br>
              <a:r>
                <a:rPr lang="en-US" sz="1100" b="1" dirty="0" err="1" smtClean="0">
                  <a:solidFill>
                    <a:schemeClr val="bg1"/>
                  </a:solidFill>
                </a:rPr>
                <a:t>kpix</a:t>
              </a:r>
              <a:endParaRPr lang="en-US" sz="1100" b="1" dirty="0" smtClean="0">
                <a:solidFill>
                  <a:schemeClr val="bg1"/>
                </a:solidFill>
              </a:endParaRPr>
            </a:p>
          </p:txBody>
        </p:sp>
        <p:sp>
          <p:nvSpPr>
            <p:cNvPr id="93" name="TextBox 92"/>
            <p:cNvSpPr txBox="1"/>
            <p:nvPr/>
          </p:nvSpPr>
          <p:spPr>
            <a:xfrm>
              <a:off x="2813703" y="3200465"/>
              <a:ext cx="1266937" cy="326243"/>
            </a:xfrm>
            <a:prstGeom prst="rect">
              <a:avLst/>
            </a:prstGeom>
            <a:noFill/>
          </p:spPr>
          <p:txBody>
            <a:bodyPr wrap="square" tIns="9144" bIns="9144" rtlCol="0">
              <a:spAutoFit/>
            </a:bodyPr>
            <a:lstStyle/>
            <a:p>
              <a:pPr algn="ctr"/>
              <a:r>
                <a:rPr lang="en-US" sz="1000" dirty="0" smtClean="0">
                  <a:solidFill>
                    <a:srgbClr val="154777"/>
                  </a:solidFill>
                  <a:latin typeface="Arial" charset="0"/>
                  <a:ea typeface="Arial" charset="0"/>
                  <a:cs typeface="Arial" charset="0"/>
                </a:rPr>
                <a:t>Microelectronics Laboratory</a:t>
              </a:r>
              <a:endParaRPr lang="en-US" sz="1000" dirty="0">
                <a:solidFill>
                  <a:srgbClr val="154777"/>
                </a:solidFill>
                <a:latin typeface="Arial" charset="0"/>
                <a:ea typeface="Arial" charset="0"/>
                <a:cs typeface="Arial" charset="0"/>
              </a:endParaRPr>
            </a:p>
          </p:txBody>
        </p:sp>
        <p:pic>
          <p:nvPicPr>
            <p:cNvPr id="100" name="Picture 15"/>
            <p:cNvPicPr preferRelativeResize="0">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376852" y="2109445"/>
              <a:ext cx="975797" cy="1084012"/>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Lst>
          </p:spPr>
        </p:pic>
        <p:sp>
          <p:nvSpPr>
            <p:cNvPr id="102" name="TextBox 101"/>
            <p:cNvSpPr txBox="1"/>
            <p:nvPr/>
          </p:nvSpPr>
          <p:spPr>
            <a:xfrm>
              <a:off x="4505726" y="2520646"/>
              <a:ext cx="718048"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b="1" dirty="0" smtClean="0">
                  <a:solidFill>
                    <a:schemeClr val="bg1"/>
                  </a:solidFill>
                </a:rPr>
                <a:t>10 Mp</a:t>
              </a:r>
            </a:p>
          </p:txBody>
        </p:sp>
        <p:sp>
          <p:nvSpPr>
            <p:cNvPr id="104" name="Text Box 25"/>
            <p:cNvSpPr txBox="1">
              <a:spLocks noChangeArrowheads="1"/>
            </p:cNvSpPr>
            <p:nvPr/>
          </p:nvSpPr>
          <p:spPr bwMode="auto">
            <a:xfrm>
              <a:off x="4378016" y="3430410"/>
              <a:ext cx="1471721" cy="107722"/>
            </a:xfrm>
            <a:prstGeom prst="rect">
              <a:avLst/>
            </a:prstGeom>
            <a:noFill/>
            <a:ln>
              <a:noFill/>
            </a:ln>
            <a:effectLst/>
            <a:extLst/>
          </p:spPr>
          <p:txBody>
            <a:bodyPr wrap="square" lIns="0" tIns="0" rIns="0" bIns="0">
              <a:spAutoFit/>
            </a:bodyPr>
            <a:lstStyle/>
            <a:p>
              <a:r>
                <a:rPr lang="en-US" sz="700" b="1" i="1" dirty="0" smtClean="0">
                  <a:solidFill>
                    <a:srgbClr val="154777"/>
                  </a:solidFill>
                </a:rPr>
                <a:t>Tech </a:t>
              </a:r>
              <a:r>
                <a:rPr lang="en-US" sz="700" b="1" i="1" dirty="0" err="1" smtClean="0">
                  <a:solidFill>
                    <a:srgbClr val="154777"/>
                  </a:solidFill>
                </a:rPr>
                <a:t>Transfer</a:t>
              </a:r>
              <a:r>
                <a:rPr lang="en-US" sz="700" b="1" i="1" dirty="0" err="1" smtClean="0">
                  <a:solidFill>
                    <a:srgbClr val="154777"/>
                  </a:solidFill>
                  <a:sym typeface="Wingdings" pitchFamily="2" charset="2"/>
                </a:rPr>
                <a:t></a:t>
              </a:r>
              <a:r>
                <a:rPr lang="en-US" sz="700" b="1" i="1" dirty="0" err="1" smtClean="0">
                  <a:solidFill>
                    <a:srgbClr val="154777"/>
                  </a:solidFill>
                </a:rPr>
                <a:t>Sarnoff</a:t>
              </a:r>
              <a:r>
                <a:rPr lang="en-US" sz="700" b="1" i="1" dirty="0" smtClean="0">
                  <a:solidFill>
                    <a:srgbClr val="154777"/>
                  </a:solidFill>
                </a:rPr>
                <a:t> (2004)</a:t>
              </a:r>
              <a:endParaRPr lang="en-US" sz="700" b="1" i="1" dirty="0">
                <a:solidFill>
                  <a:srgbClr val="154777"/>
                </a:solidFill>
              </a:endParaRPr>
            </a:p>
          </p:txBody>
        </p:sp>
        <p:sp>
          <p:nvSpPr>
            <p:cNvPr id="114" name="TextBox 113"/>
            <p:cNvSpPr txBox="1"/>
            <p:nvPr/>
          </p:nvSpPr>
          <p:spPr>
            <a:xfrm>
              <a:off x="203564" y="4841477"/>
              <a:ext cx="1321149" cy="480131"/>
            </a:xfrm>
            <a:prstGeom prst="rect">
              <a:avLst/>
            </a:prstGeom>
            <a:noFill/>
          </p:spPr>
          <p:txBody>
            <a:bodyPr wrap="square" tIns="9144" bIns="9144" rtlCol="0">
              <a:spAutoFit/>
            </a:bodyPr>
            <a:lstStyle/>
            <a:p>
              <a:pPr algn="ctr"/>
              <a:r>
                <a:rPr lang="en-US" sz="1000" dirty="0" smtClean="0">
                  <a:solidFill>
                    <a:srgbClr val="154777"/>
                  </a:solidFill>
                  <a:latin typeface="Arial" charset="0"/>
                  <a:ea typeface="Arial" charset="0"/>
                  <a:cs typeface="Arial" charset="0"/>
                </a:rPr>
                <a:t>Beginning of collaboration with MIT </a:t>
              </a:r>
              <a:r>
                <a:rPr lang="en-US" sz="1000" dirty="0" err="1" smtClean="0">
                  <a:solidFill>
                    <a:srgbClr val="154777"/>
                  </a:solidFill>
                  <a:latin typeface="Arial" charset="0"/>
                  <a:ea typeface="Arial" charset="0"/>
                  <a:cs typeface="Arial" charset="0"/>
                </a:rPr>
                <a:t>Kavli</a:t>
              </a:r>
              <a:r>
                <a:rPr lang="en-US" sz="1000" dirty="0" smtClean="0">
                  <a:solidFill>
                    <a:srgbClr val="154777"/>
                  </a:solidFill>
                  <a:latin typeface="Arial" charset="0"/>
                  <a:ea typeface="Arial" charset="0"/>
                  <a:cs typeface="Arial" charset="0"/>
                </a:rPr>
                <a:t> (CSR)</a:t>
              </a:r>
              <a:endParaRPr lang="en-US" sz="1000" dirty="0">
                <a:solidFill>
                  <a:srgbClr val="154777"/>
                </a:solidFill>
                <a:latin typeface="Arial" charset="0"/>
                <a:ea typeface="Arial" charset="0"/>
                <a:cs typeface="Arial" charset="0"/>
              </a:endParaRPr>
            </a:p>
          </p:txBody>
        </p:sp>
        <p:pic>
          <p:nvPicPr>
            <p:cNvPr id="118" name="Picture 117"/>
            <p:cNvPicPr>
              <a:picLocks noChangeAspect="1"/>
            </p:cNvPicPr>
            <p:nvPr/>
          </p:nvPicPr>
          <p:blipFill rotWithShape="1">
            <a:blip r:embed="rId12" cstate="print">
              <a:extLst>
                <a:ext uri="{28A0092B-C50C-407E-A947-70E740481C1C}">
                  <a14:useLocalDpi xmlns:a14="http://schemas.microsoft.com/office/drawing/2010/main"/>
                </a:ext>
              </a:extLst>
            </a:blip>
            <a:srcRect l="21980" t="3289" r="23292" b="4537"/>
            <a:stretch/>
          </p:blipFill>
          <p:spPr>
            <a:xfrm>
              <a:off x="1597471" y="4636697"/>
              <a:ext cx="376879" cy="634743"/>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p:spPr>
        </p:pic>
        <p:pic>
          <p:nvPicPr>
            <p:cNvPr id="359" name="Picture 5" descr="SST FPA.jpg"/>
            <p:cNvPicPr>
              <a:picLocks noChangeAspect="1"/>
            </p:cNvPicPr>
            <p:nvPr/>
          </p:nvPicPr>
          <p:blipFill rotWithShape="1">
            <a:blip r:embed="rId13" cstate="print">
              <a:extLst>
                <a:ext uri="{28A0092B-C50C-407E-A947-70E740481C1C}">
                  <a14:useLocalDpi xmlns:a14="http://schemas.microsoft.com/office/drawing/2010/main"/>
                </a:ext>
              </a:extLst>
            </a:blip>
            <a:srcRect t="1" r="182" b="6042"/>
            <a:stretch/>
          </p:blipFill>
          <p:spPr bwMode="auto">
            <a:xfrm>
              <a:off x="5991618" y="1940645"/>
              <a:ext cx="1563439" cy="1563439"/>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p:spPr>
        </p:pic>
        <p:cxnSp>
          <p:nvCxnSpPr>
            <p:cNvPr id="405" name="Straight Connector 112"/>
            <p:cNvCxnSpPr/>
            <p:nvPr/>
          </p:nvCxnSpPr>
          <p:spPr>
            <a:xfrm rot="16200000" flipH="1">
              <a:off x="2430606" y="3628925"/>
              <a:ext cx="422543" cy="113159"/>
            </a:xfrm>
            <a:prstGeom prst="bentConnector3">
              <a:avLst>
                <a:gd name="adj1" fmla="val 50000"/>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413" name="TextBox 412"/>
            <p:cNvSpPr txBox="1"/>
            <p:nvPr/>
          </p:nvSpPr>
          <p:spPr>
            <a:xfrm>
              <a:off x="6063549" y="2506921"/>
              <a:ext cx="1419576"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b="1" dirty="0" smtClean="0">
                  <a:solidFill>
                    <a:schemeClr val="bg1"/>
                  </a:solidFill>
                </a:rPr>
                <a:t>96 </a:t>
              </a:r>
              <a:r>
                <a:rPr lang="en-US" sz="1100" b="1" dirty="0" err="1" smtClean="0">
                  <a:solidFill>
                    <a:schemeClr val="bg1"/>
                  </a:solidFill>
                </a:rPr>
                <a:t>Mp</a:t>
              </a:r>
              <a:endParaRPr lang="en-US" sz="1100" b="1" dirty="0" smtClean="0">
                <a:solidFill>
                  <a:schemeClr val="bg1"/>
                </a:solidFill>
              </a:endParaRPr>
            </a:p>
            <a:p>
              <a:pPr algn="ctr"/>
              <a:r>
                <a:rPr lang="en-US" sz="1100" b="1" dirty="0" smtClean="0">
                  <a:solidFill>
                    <a:schemeClr val="bg1"/>
                  </a:solidFill>
                </a:rPr>
                <a:t>8 </a:t>
              </a:r>
              <a:r>
                <a:rPr lang="en-US" sz="1100" b="1" dirty="0" err="1" smtClean="0">
                  <a:solidFill>
                    <a:schemeClr val="bg1"/>
                  </a:solidFill>
                </a:rPr>
                <a:t>Mp</a:t>
              </a:r>
              <a:r>
                <a:rPr lang="en-US" sz="1100" b="1" dirty="0" smtClean="0">
                  <a:solidFill>
                    <a:schemeClr val="bg1"/>
                  </a:solidFill>
                </a:rPr>
                <a:t> Tile</a:t>
              </a:r>
            </a:p>
          </p:txBody>
        </p:sp>
        <p:sp>
          <p:nvSpPr>
            <p:cNvPr id="414" name="TextBox 413"/>
            <p:cNvSpPr txBox="1"/>
            <p:nvPr/>
          </p:nvSpPr>
          <p:spPr>
            <a:xfrm>
              <a:off x="7956660" y="2586353"/>
              <a:ext cx="1000271"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b="1" dirty="0" smtClean="0">
                  <a:solidFill>
                    <a:schemeClr val="bg1"/>
                  </a:solidFill>
                </a:rPr>
                <a:t>64 </a:t>
              </a:r>
              <a:r>
                <a:rPr lang="en-US" sz="1100" b="1" dirty="0" err="1" smtClean="0">
                  <a:solidFill>
                    <a:schemeClr val="bg1"/>
                  </a:solidFill>
                </a:rPr>
                <a:t>Mp</a:t>
              </a:r>
              <a:endParaRPr lang="en-US" sz="1100" b="1" dirty="0" smtClean="0">
                <a:solidFill>
                  <a:schemeClr val="bg1"/>
                </a:solidFill>
              </a:endParaRPr>
            </a:p>
          </p:txBody>
        </p:sp>
        <p:cxnSp>
          <p:nvCxnSpPr>
            <p:cNvPr id="94" name="Straight Connector 112"/>
            <p:cNvCxnSpPr/>
            <p:nvPr/>
          </p:nvCxnSpPr>
          <p:spPr>
            <a:xfrm flipV="1">
              <a:off x="3433222" y="3595009"/>
              <a:ext cx="0" cy="300409"/>
            </a:xfrm>
            <a:prstGeom prst="straightConnector1">
              <a:avLst/>
            </a:prstGeom>
            <a:ln w="12700">
              <a:solidFill>
                <a:srgbClr val="154777"/>
              </a:solidFill>
              <a:headEnd type="triangl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429" name="Straight Connector 112"/>
            <p:cNvCxnSpPr/>
            <p:nvPr/>
          </p:nvCxnSpPr>
          <p:spPr>
            <a:xfrm rot="10800000" flipV="1">
              <a:off x="5620721" y="3636528"/>
              <a:ext cx="266186" cy="260205"/>
            </a:xfrm>
            <a:prstGeom prst="bentConnector2">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026" name="Picture 2" descr="ttp://space.mit.edu/XIS/pics/xis_ccdonheatsink_zoom.jpg"/>
            <p:cNvPicPr>
              <a:picLocks noChangeAspect="1" noChangeArrowheads="1"/>
            </p:cNvPicPr>
            <p:nvPr/>
          </p:nvPicPr>
          <p:blipFill rotWithShape="1">
            <a:blip r:embed="rId14">
              <a:extLst>
                <a:ext uri="{28A0092B-C50C-407E-A947-70E740481C1C}">
                  <a14:useLocalDpi xmlns:a14="http://schemas.microsoft.com/office/drawing/2010/main" val="0"/>
                </a:ext>
              </a:extLst>
            </a:blip>
            <a:srcRect l="16278" t="19146" r="16046" b="4794"/>
            <a:stretch/>
          </p:blipFill>
          <p:spPr bwMode="auto">
            <a:xfrm>
              <a:off x="6000851" y="4577638"/>
              <a:ext cx="924670" cy="684941"/>
            </a:xfrm>
            <a:prstGeom prst="rect">
              <a:avLst/>
            </a:prstGeom>
            <a:noFill/>
            <a:ln w="6350">
              <a:solidFill>
                <a:srgbClr val="154777"/>
              </a:solidFill>
            </a:ln>
            <a:effectLst>
              <a:outerShdw blurRad="50800" dist="6985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531" name="TextBox 530"/>
            <p:cNvSpPr txBox="1"/>
            <p:nvPr/>
          </p:nvSpPr>
          <p:spPr>
            <a:xfrm>
              <a:off x="6000851" y="5308228"/>
              <a:ext cx="793487" cy="377026"/>
            </a:xfrm>
            <a:prstGeom prst="rect">
              <a:avLst/>
            </a:prstGeom>
            <a:noFill/>
          </p:spPr>
          <p:txBody>
            <a:bodyPr wrap="none" lIns="0" tIns="0" rIns="0" bIns="0" rtlCol="0">
              <a:spAutoFit/>
            </a:bodyPr>
            <a:lstStyle/>
            <a:p>
              <a:r>
                <a:rPr lang="en-US" sz="1400" b="1" dirty="0" err="1" smtClean="0">
                  <a:solidFill>
                    <a:srgbClr val="154777"/>
                  </a:solidFill>
                </a:rPr>
                <a:t>Suzaku</a:t>
              </a:r>
              <a:r>
                <a:rPr lang="en-US" sz="1400" b="1" dirty="0" smtClean="0">
                  <a:solidFill>
                    <a:srgbClr val="154777"/>
                  </a:solidFill>
                </a:rPr>
                <a:t> </a:t>
              </a:r>
            </a:p>
            <a:p>
              <a:r>
                <a:rPr lang="en-US" sz="1050" dirty="0" smtClean="0">
                  <a:solidFill>
                    <a:srgbClr val="154777"/>
                  </a:solidFill>
                  <a:latin typeface="Arial" charset="0"/>
                  <a:ea typeface="Arial" charset="0"/>
                  <a:cs typeface="Arial" charset="0"/>
                </a:rPr>
                <a:t>(U.S., Japan)</a:t>
              </a:r>
              <a:endParaRPr lang="en-US" sz="1050" dirty="0">
                <a:solidFill>
                  <a:srgbClr val="154777"/>
                </a:solidFill>
                <a:latin typeface="Arial" charset="0"/>
                <a:ea typeface="Arial" charset="0"/>
                <a:cs typeface="Arial" charset="0"/>
              </a:endParaRPr>
            </a:p>
          </p:txBody>
        </p:sp>
        <p:sp>
          <p:nvSpPr>
            <p:cNvPr id="536" name="TextBox 535"/>
            <p:cNvSpPr txBox="1"/>
            <p:nvPr/>
          </p:nvSpPr>
          <p:spPr>
            <a:xfrm>
              <a:off x="2038425" y="4585647"/>
              <a:ext cx="850643" cy="707886"/>
            </a:xfrm>
            <a:prstGeom prst="rect">
              <a:avLst/>
            </a:prstGeom>
            <a:noFill/>
            <a:effectLst/>
          </p:spPr>
          <p:txBody>
            <a:bodyPr wrap="square" lIns="45720" tIns="0" rIns="45720" bIns="0" rtlCol="0">
              <a:spAutoFit/>
            </a:bodyPr>
            <a:lstStyle/>
            <a:p>
              <a:r>
                <a:rPr lang="en-US" sz="1200" b="1" dirty="0" smtClean="0">
                  <a:solidFill>
                    <a:srgbClr val="154777"/>
                  </a:solidFill>
                </a:rPr>
                <a:t>Sounding Rocket</a:t>
              </a:r>
            </a:p>
            <a:p>
              <a:r>
                <a:rPr lang="en-US" sz="1050" dirty="0" smtClean="0">
                  <a:solidFill>
                    <a:srgbClr val="154777"/>
                  </a:solidFill>
                  <a:latin typeface="Arial" charset="0"/>
                  <a:ea typeface="Arial" charset="0"/>
                  <a:cs typeface="Arial" charset="0"/>
                </a:rPr>
                <a:t>WSMR (PSU)</a:t>
              </a:r>
              <a:endParaRPr lang="en-US" sz="1050" dirty="0">
                <a:solidFill>
                  <a:srgbClr val="154777"/>
                </a:solidFill>
                <a:latin typeface="Arial" charset="0"/>
                <a:ea typeface="Arial" charset="0"/>
                <a:cs typeface="Arial" charset="0"/>
              </a:endParaRPr>
            </a:p>
          </p:txBody>
        </p:sp>
        <p:pic>
          <p:nvPicPr>
            <p:cNvPr id="195" name="Picture 194" descr="Chandra FP3.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18720" y="4577638"/>
              <a:ext cx="849199" cy="689413"/>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p:spPr>
        </p:pic>
        <p:sp>
          <p:nvSpPr>
            <p:cNvPr id="137" name="TextBox 136"/>
            <p:cNvSpPr txBox="1"/>
            <p:nvPr/>
          </p:nvSpPr>
          <p:spPr>
            <a:xfrm>
              <a:off x="4118720" y="5308228"/>
              <a:ext cx="726161" cy="215444"/>
            </a:xfrm>
            <a:prstGeom prst="rect">
              <a:avLst/>
            </a:prstGeom>
            <a:noFill/>
          </p:spPr>
          <p:txBody>
            <a:bodyPr wrap="none" lIns="0" tIns="0" rIns="0" bIns="0" rtlCol="0">
              <a:spAutoFit/>
            </a:bodyPr>
            <a:lstStyle/>
            <a:p>
              <a:r>
                <a:rPr lang="en-US" sz="1400" b="1" dirty="0" smtClean="0">
                  <a:solidFill>
                    <a:srgbClr val="154777"/>
                  </a:solidFill>
                </a:rPr>
                <a:t>Chandra</a:t>
              </a:r>
              <a:endParaRPr lang="en-US" sz="1400" b="1" dirty="0">
                <a:solidFill>
                  <a:srgbClr val="154777"/>
                </a:solidFill>
              </a:endParaRPr>
            </a:p>
          </p:txBody>
        </p:sp>
        <p:pic>
          <p:nvPicPr>
            <p:cNvPr id="249" name="Picture 248" descr="HETE-2 FPA.jpg"/>
            <p:cNvPicPr>
              <a:picLocks noChangeAspect="1"/>
            </p:cNvPicPr>
            <p:nvPr/>
          </p:nvPicPr>
          <p:blipFill rotWithShape="1">
            <a:blip r:embed="rId16" cstate="print">
              <a:extLst>
                <a:ext uri="{28A0092B-C50C-407E-A947-70E740481C1C}">
                  <a14:useLocalDpi xmlns:a14="http://schemas.microsoft.com/office/drawing/2010/main"/>
                </a:ext>
              </a:extLst>
            </a:blip>
            <a:srcRect l="2644" t="845" r="3489" b="4997"/>
            <a:stretch/>
          </p:blipFill>
          <p:spPr>
            <a:xfrm>
              <a:off x="5159773" y="4577638"/>
              <a:ext cx="649224" cy="688571"/>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p:spPr>
        </p:pic>
        <p:sp>
          <p:nvSpPr>
            <p:cNvPr id="141" name="TextBox 140"/>
            <p:cNvSpPr txBox="1"/>
            <p:nvPr/>
          </p:nvSpPr>
          <p:spPr>
            <a:xfrm>
              <a:off x="5159773" y="5308228"/>
              <a:ext cx="637995" cy="215444"/>
            </a:xfrm>
            <a:prstGeom prst="rect">
              <a:avLst/>
            </a:prstGeom>
            <a:noFill/>
          </p:spPr>
          <p:txBody>
            <a:bodyPr wrap="none" lIns="0" tIns="0" rIns="0" bIns="0" rtlCol="0">
              <a:spAutoFit/>
            </a:bodyPr>
            <a:lstStyle/>
            <a:p>
              <a:r>
                <a:rPr lang="en-US" sz="1400" b="1" dirty="0" smtClean="0">
                  <a:solidFill>
                    <a:srgbClr val="154777"/>
                  </a:solidFill>
                </a:rPr>
                <a:t>HETE-2</a:t>
              </a:r>
              <a:endParaRPr lang="en-US" sz="1400" b="1" dirty="0">
                <a:solidFill>
                  <a:srgbClr val="154777"/>
                </a:solidFill>
              </a:endParaRPr>
            </a:p>
          </p:txBody>
        </p:sp>
        <p:sp>
          <p:nvSpPr>
            <p:cNvPr id="148" name="TextBox 147"/>
            <p:cNvSpPr txBox="1"/>
            <p:nvPr/>
          </p:nvSpPr>
          <p:spPr>
            <a:xfrm>
              <a:off x="7813112" y="3548053"/>
              <a:ext cx="718346" cy="184666"/>
            </a:xfrm>
            <a:prstGeom prst="rect">
              <a:avLst/>
            </a:prstGeom>
            <a:noFill/>
          </p:spPr>
          <p:txBody>
            <a:bodyPr wrap="none" lIns="0" tIns="0" rIns="0" bIns="0" rtlCol="0">
              <a:spAutoFit/>
            </a:bodyPr>
            <a:lstStyle/>
            <a:p>
              <a:r>
                <a:rPr lang="en-US" sz="1200" b="1" dirty="0" smtClean="0">
                  <a:solidFill>
                    <a:srgbClr val="154777"/>
                  </a:solidFill>
                </a:rPr>
                <a:t>TESS (4x)</a:t>
              </a:r>
              <a:endParaRPr lang="en-US" sz="1200" b="1" dirty="0">
                <a:solidFill>
                  <a:srgbClr val="154777"/>
                </a:solidFill>
              </a:endParaRPr>
            </a:p>
          </p:txBody>
        </p:sp>
        <p:sp>
          <p:nvSpPr>
            <p:cNvPr id="150" name="TextBox 149"/>
            <p:cNvSpPr txBox="1"/>
            <p:nvPr/>
          </p:nvSpPr>
          <p:spPr>
            <a:xfrm>
              <a:off x="5971028" y="3548053"/>
              <a:ext cx="299762" cy="184666"/>
            </a:xfrm>
            <a:prstGeom prst="rect">
              <a:avLst/>
            </a:prstGeom>
            <a:noFill/>
          </p:spPr>
          <p:txBody>
            <a:bodyPr wrap="none" lIns="0" tIns="0" rIns="0" bIns="0" rtlCol="0">
              <a:spAutoFit/>
            </a:bodyPr>
            <a:lstStyle/>
            <a:p>
              <a:r>
                <a:rPr lang="en-US" sz="1200" b="1" dirty="0" smtClean="0">
                  <a:solidFill>
                    <a:srgbClr val="154777"/>
                  </a:solidFill>
                </a:rPr>
                <a:t>SST</a:t>
              </a:r>
              <a:endParaRPr lang="en-US" sz="1200" b="1" dirty="0">
                <a:solidFill>
                  <a:srgbClr val="154777"/>
                </a:solidFill>
              </a:endParaRPr>
            </a:p>
          </p:txBody>
        </p:sp>
        <p:pic>
          <p:nvPicPr>
            <p:cNvPr id="5" name="Picture 4"/>
            <p:cNvPicPr>
              <a:picLocks noChangeAspect="1"/>
            </p:cNvPicPr>
            <p:nvPr/>
          </p:nvPicPr>
          <p:blipFill rotWithShape="1">
            <a:blip r:embed="rId17"/>
            <a:srcRect l="3223" t="4822" r="5167" b="5106"/>
            <a:stretch/>
          </p:blipFill>
          <p:spPr>
            <a:xfrm>
              <a:off x="7117375" y="4577638"/>
              <a:ext cx="806942" cy="685800"/>
            </a:xfrm>
            <a:prstGeom prst="rect">
              <a:avLst/>
            </a:prstGeom>
            <a:ln w="6350">
              <a:solidFill>
                <a:srgbClr val="154777"/>
              </a:solidFill>
            </a:ln>
            <a:effectLst>
              <a:outerShdw blurRad="50800" dist="69850" dir="2700000" algn="tl" rotWithShape="0">
                <a:prstClr val="black">
                  <a:alpha val="25000"/>
                </a:prstClr>
              </a:outerShdw>
            </a:effectLst>
          </p:spPr>
        </p:pic>
        <p:sp>
          <p:nvSpPr>
            <p:cNvPr id="152" name="TextBox 151"/>
            <p:cNvSpPr txBox="1"/>
            <p:nvPr/>
          </p:nvSpPr>
          <p:spPr>
            <a:xfrm>
              <a:off x="7117375" y="5308228"/>
              <a:ext cx="905697" cy="430887"/>
            </a:xfrm>
            <a:prstGeom prst="rect">
              <a:avLst/>
            </a:prstGeom>
            <a:noFill/>
          </p:spPr>
          <p:txBody>
            <a:bodyPr wrap="none" lIns="0" tIns="0" rIns="0" bIns="0" rtlCol="0">
              <a:spAutoFit/>
            </a:bodyPr>
            <a:lstStyle/>
            <a:p>
              <a:r>
                <a:rPr lang="en-US" sz="1400" b="1" dirty="0" smtClean="0">
                  <a:solidFill>
                    <a:srgbClr val="154777"/>
                  </a:solidFill>
                </a:rPr>
                <a:t>3D-CMOS</a:t>
              </a:r>
            </a:p>
            <a:p>
              <a:r>
                <a:rPr lang="en-US" sz="1400" b="1" dirty="0" smtClean="0">
                  <a:solidFill>
                    <a:srgbClr val="154777"/>
                  </a:solidFill>
                </a:rPr>
                <a:t>Soft X-Ray</a:t>
              </a:r>
              <a:endParaRPr lang="en-US" sz="1400" b="1" dirty="0">
                <a:solidFill>
                  <a:srgbClr val="154777"/>
                </a:solidFill>
              </a:endParaRPr>
            </a:p>
          </p:txBody>
        </p:sp>
        <p:pic>
          <p:nvPicPr>
            <p:cNvPr id="287" name="Picture 2"/>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l="7890" t="3575" r="10767" b="-41"/>
            <a:stretch/>
          </p:blipFill>
          <p:spPr bwMode="auto">
            <a:xfrm>
              <a:off x="8116172" y="4577638"/>
              <a:ext cx="1097280" cy="685800"/>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Lst>
          </p:spPr>
        </p:pic>
        <p:sp>
          <p:nvSpPr>
            <p:cNvPr id="153" name="TextBox 152"/>
            <p:cNvSpPr txBox="1"/>
            <p:nvPr/>
          </p:nvSpPr>
          <p:spPr>
            <a:xfrm>
              <a:off x="8116172" y="5308228"/>
              <a:ext cx="540212" cy="215444"/>
            </a:xfrm>
            <a:prstGeom prst="rect">
              <a:avLst/>
            </a:prstGeom>
            <a:noFill/>
          </p:spPr>
          <p:txBody>
            <a:bodyPr wrap="none" lIns="0" tIns="0" rIns="0" bIns="0" rtlCol="0">
              <a:spAutoFit/>
            </a:bodyPr>
            <a:lstStyle/>
            <a:p>
              <a:r>
                <a:rPr lang="en-US" sz="1400" b="1" dirty="0" smtClean="0">
                  <a:solidFill>
                    <a:srgbClr val="154777"/>
                  </a:solidFill>
                </a:rPr>
                <a:t>REXIS</a:t>
              </a:r>
              <a:endParaRPr lang="en-US" sz="1400" b="1" dirty="0">
                <a:solidFill>
                  <a:srgbClr val="154777"/>
                </a:solidFill>
              </a:endParaRPr>
            </a:p>
          </p:txBody>
        </p:sp>
        <p:cxnSp>
          <p:nvCxnSpPr>
            <p:cNvPr id="157" name="Straight Connector 112"/>
            <p:cNvCxnSpPr/>
            <p:nvPr/>
          </p:nvCxnSpPr>
          <p:spPr>
            <a:xfrm rot="10800000" flipV="1">
              <a:off x="4117522" y="3335984"/>
              <a:ext cx="173250" cy="560852"/>
            </a:xfrm>
            <a:prstGeom prst="bentConnector2">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4378016" y="3196199"/>
              <a:ext cx="658835" cy="276999"/>
            </a:xfrm>
            <a:prstGeom prst="rect">
              <a:avLst/>
            </a:prstGeom>
            <a:noFill/>
          </p:spPr>
          <p:txBody>
            <a:bodyPr wrap="none" lIns="0" tIns="45720" rIns="0" bIns="45720" rtlCol="0">
              <a:spAutoFit/>
            </a:bodyPr>
            <a:lstStyle/>
            <a:p>
              <a:r>
                <a:rPr lang="en-US" sz="1200" b="1" dirty="0" smtClean="0">
                  <a:solidFill>
                    <a:srgbClr val="154777"/>
                  </a:solidFill>
                </a:rPr>
                <a:t>GEODSS</a:t>
              </a:r>
              <a:endParaRPr lang="en-US" sz="1200" b="1" dirty="0">
                <a:solidFill>
                  <a:srgbClr val="154777"/>
                </a:solidFill>
              </a:endParaRPr>
            </a:p>
          </p:txBody>
        </p:sp>
        <p:cxnSp>
          <p:nvCxnSpPr>
            <p:cNvPr id="172" name="Straight Connector 112"/>
            <p:cNvCxnSpPr/>
            <p:nvPr/>
          </p:nvCxnSpPr>
          <p:spPr>
            <a:xfrm rot="5400000">
              <a:off x="2334529" y="3780879"/>
              <a:ext cx="477793" cy="1026810"/>
            </a:xfrm>
            <a:prstGeom prst="bentConnector3">
              <a:avLst>
                <a:gd name="adj1" fmla="val 76979"/>
              </a:avLst>
            </a:prstGeom>
            <a:ln w="12700">
              <a:solidFill>
                <a:srgbClr val="154777"/>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2423852" y="3215741"/>
              <a:ext cx="315792" cy="203133"/>
            </a:xfrm>
            <a:prstGeom prst="rect">
              <a:avLst/>
            </a:prstGeom>
            <a:noFill/>
          </p:spPr>
          <p:txBody>
            <a:bodyPr wrap="none" lIns="0" tIns="9144" rIns="0" bIns="9144" rtlCol="0">
              <a:spAutoFit/>
            </a:bodyPr>
            <a:lstStyle/>
            <a:p>
              <a:r>
                <a:rPr lang="en-US" sz="1200" b="1" dirty="0" smtClean="0">
                  <a:solidFill>
                    <a:srgbClr val="154777"/>
                  </a:solidFill>
                </a:rPr>
                <a:t>SBV</a:t>
              </a:r>
              <a:endParaRPr lang="en-US" sz="1200" b="1" dirty="0">
                <a:solidFill>
                  <a:srgbClr val="154777"/>
                </a:solidFill>
              </a:endParaRPr>
            </a:p>
          </p:txBody>
        </p:sp>
        <p:sp>
          <p:nvSpPr>
            <p:cNvPr id="196" name="TextBox 195"/>
            <p:cNvSpPr txBox="1"/>
            <p:nvPr/>
          </p:nvSpPr>
          <p:spPr>
            <a:xfrm>
              <a:off x="1366966" y="3158138"/>
              <a:ext cx="1059767" cy="276999"/>
            </a:xfrm>
            <a:prstGeom prst="rect">
              <a:avLst/>
            </a:prstGeom>
            <a:noFill/>
          </p:spPr>
          <p:txBody>
            <a:bodyPr wrap="square" tIns="45720" bIns="45720" rtlCol="0">
              <a:spAutoFit/>
            </a:bodyPr>
            <a:lstStyle/>
            <a:p>
              <a:r>
                <a:rPr lang="en-US" sz="1200" b="1" dirty="0" smtClean="0">
                  <a:solidFill>
                    <a:srgbClr val="154777"/>
                  </a:solidFill>
                </a:rPr>
                <a:t>Quad Array</a:t>
              </a:r>
              <a:endParaRPr lang="en-US" sz="1200" b="1" dirty="0">
                <a:solidFill>
                  <a:srgbClr val="154777"/>
                </a:solidFill>
              </a:endParaRPr>
            </a:p>
          </p:txBody>
        </p:sp>
        <p:pic>
          <p:nvPicPr>
            <p:cNvPr id="192" name="Picture 191" descr="ASCA FP.jpg"/>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080922" y="4577638"/>
              <a:ext cx="845944" cy="689241"/>
            </a:xfrm>
            <a:prstGeom prst="rect">
              <a:avLst/>
            </a:prstGeom>
            <a:noFill/>
            <a:ln w="6350" cmpd="sng">
              <a:solidFill>
                <a:srgbClr val="154777"/>
              </a:solidFill>
              <a:miter lim="800000"/>
              <a:headEnd/>
              <a:tailEnd/>
            </a:ln>
            <a:effectLst>
              <a:outerShdw blurRad="50800" dist="69850" dir="2700000" algn="tl" rotWithShape="0">
                <a:prstClr val="black">
                  <a:alpha val="25000"/>
                </a:prstClr>
              </a:outerShdw>
            </a:effectLst>
          </p:spPr>
        </p:pic>
        <p:sp>
          <p:nvSpPr>
            <p:cNvPr id="105" name="TextBox 104"/>
            <p:cNvSpPr txBox="1"/>
            <p:nvPr/>
          </p:nvSpPr>
          <p:spPr>
            <a:xfrm>
              <a:off x="3080922" y="5308228"/>
              <a:ext cx="845944" cy="384721"/>
            </a:xfrm>
            <a:prstGeom prst="rect">
              <a:avLst/>
            </a:prstGeom>
            <a:noFill/>
          </p:spPr>
          <p:txBody>
            <a:bodyPr wrap="square" lIns="0" tIns="0" rIns="0" bIns="0" rtlCol="0">
              <a:spAutoFit/>
            </a:bodyPr>
            <a:lstStyle/>
            <a:p>
              <a:r>
                <a:rPr lang="en-US" sz="1400" b="1" dirty="0" smtClean="0">
                  <a:solidFill>
                    <a:srgbClr val="154777"/>
                  </a:solidFill>
                </a:rPr>
                <a:t>ASCA</a:t>
              </a:r>
              <a:endParaRPr lang="en-US" sz="1400" dirty="0" smtClean="0">
                <a:solidFill>
                  <a:srgbClr val="154777"/>
                </a:solidFill>
                <a:latin typeface="Arial" charset="0"/>
                <a:ea typeface="Arial" charset="0"/>
                <a:cs typeface="Arial" charset="0"/>
              </a:endParaRPr>
            </a:p>
            <a:p>
              <a:r>
                <a:rPr lang="en-US" sz="1050" dirty="0" smtClean="0">
                  <a:solidFill>
                    <a:srgbClr val="154777"/>
                  </a:solidFill>
                  <a:latin typeface="Arial" charset="0"/>
                  <a:ea typeface="Arial" charset="0"/>
                  <a:cs typeface="Arial" charset="0"/>
                </a:rPr>
                <a:t>(</a:t>
              </a:r>
              <a:r>
                <a:rPr lang="en-US" sz="1050" dirty="0">
                  <a:solidFill>
                    <a:srgbClr val="154777"/>
                  </a:solidFill>
                  <a:latin typeface="Arial" charset="0"/>
                  <a:ea typeface="Arial" charset="0"/>
                  <a:cs typeface="Arial" charset="0"/>
                </a:rPr>
                <a:t>U.S., Japan</a:t>
              </a:r>
              <a:r>
                <a:rPr lang="en-US" sz="1050" dirty="0" smtClean="0">
                  <a:solidFill>
                    <a:srgbClr val="154777"/>
                  </a:solidFill>
                  <a:latin typeface="Arial" charset="0"/>
                  <a:ea typeface="Arial" charset="0"/>
                  <a:cs typeface="Arial" charset="0"/>
                </a:rPr>
                <a:t>)</a:t>
              </a:r>
              <a:endParaRPr lang="en-US" sz="1050" dirty="0">
                <a:solidFill>
                  <a:srgbClr val="154777"/>
                </a:solidFill>
                <a:latin typeface="Arial" charset="0"/>
                <a:ea typeface="Arial" charset="0"/>
                <a:cs typeface="Arial" charset="0"/>
              </a:endParaRPr>
            </a:p>
          </p:txBody>
        </p:sp>
        <p:pic>
          <p:nvPicPr>
            <p:cNvPr id="225" name="Content Placeholder 5" descr="First CCD.jpg"/>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305596" y="3114430"/>
              <a:ext cx="708514" cy="180854"/>
            </a:xfrm>
            <a:prstGeom prst="rect">
              <a:avLst/>
            </a:prstGeom>
            <a:solidFill>
              <a:schemeClr val="bg1"/>
            </a:solidFill>
            <a:ln w="6350">
              <a:solidFill>
                <a:srgbClr val="154777"/>
              </a:solidFill>
              <a:miter lim="800000"/>
              <a:headEnd/>
              <a:tailEnd/>
            </a:ln>
            <a:effectLst>
              <a:outerShdw blurRad="50800" dist="69850" dir="2700000" algn="tl" rotWithShape="0">
                <a:prstClr val="black">
                  <a:alpha val="25000"/>
                </a:prstClr>
              </a:outerShdw>
            </a:effectLst>
          </p:spPr>
        </p:pic>
        <p:cxnSp>
          <p:nvCxnSpPr>
            <p:cNvPr id="226" name="Straight Connector 225"/>
            <p:cNvCxnSpPr/>
            <p:nvPr/>
          </p:nvCxnSpPr>
          <p:spPr>
            <a:xfrm flipV="1">
              <a:off x="895836" y="3607704"/>
              <a:ext cx="0" cy="292601"/>
            </a:xfrm>
            <a:prstGeom prst="line">
              <a:avLst/>
            </a:prstGeom>
            <a:ln w="12700">
              <a:solidFill>
                <a:srgbClr val="154777"/>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27" name="Text Box 23"/>
            <p:cNvSpPr txBox="1">
              <a:spLocks noChangeArrowheads="1"/>
            </p:cNvSpPr>
            <p:nvPr/>
          </p:nvSpPr>
          <p:spPr bwMode="auto">
            <a:xfrm>
              <a:off x="212784" y="3308777"/>
              <a:ext cx="90169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45720" rIns="9144" bIns="54864">
              <a:spAutoFit/>
            </a:bodyPr>
            <a:lstStyle/>
            <a:p>
              <a:pPr algn="ctr"/>
              <a:r>
                <a:rPr lang="en-US" sz="1200" b="1" dirty="0" smtClean="0">
                  <a:solidFill>
                    <a:srgbClr val="154777"/>
                  </a:solidFill>
                </a:rPr>
                <a:t>100 pixels</a:t>
              </a:r>
            </a:p>
          </p:txBody>
        </p:sp>
        <p:pic>
          <p:nvPicPr>
            <p:cNvPr id="228" name="Picture 227" descr="TDAR chip.jp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74632" y="2518224"/>
              <a:ext cx="713767" cy="188486"/>
            </a:xfrm>
            <a:prstGeom prst="rect">
              <a:avLst/>
            </a:prstGeom>
            <a:ln w="6350">
              <a:solidFill>
                <a:srgbClr val="154777"/>
              </a:solidFill>
            </a:ln>
            <a:effectLst>
              <a:outerShdw blurRad="50800" dist="69850" dir="2700000" algn="tl" rotWithShape="0">
                <a:prstClr val="black">
                  <a:alpha val="25000"/>
                </a:prstClr>
              </a:outerShdw>
            </a:effectLst>
          </p:spPr>
        </p:pic>
        <p:cxnSp>
          <p:nvCxnSpPr>
            <p:cNvPr id="231" name="Straight Connector 112"/>
            <p:cNvCxnSpPr/>
            <p:nvPr/>
          </p:nvCxnSpPr>
          <p:spPr>
            <a:xfrm rot="16200000" flipH="1">
              <a:off x="1815025" y="3524579"/>
              <a:ext cx="457307" cy="287443"/>
            </a:xfrm>
            <a:prstGeom prst="bentConnector3">
              <a:avLst>
                <a:gd name="adj1" fmla="val 50000"/>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1203401" y="3052029"/>
              <a:ext cx="0" cy="843730"/>
            </a:xfrm>
            <a:prstGeom prst="line">
              <a:avLst/>
            </a:prstGeom>
            <a:ln w="12700">
              <a:solidFill>
                <a:srgbClr val="154777"/>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37" name="Straight Connector 112"/>
            <p:cNvCxnSpPr/>
            <p:nvPr/>
          </p:nvCxnSpPr>
          <p:spPr>
            <a:xfrm rot="5400000">
              <a:off x="1982301" y="3609061"/>
              <a:ext cx="200966" cy="1083697"/>
            </a:xfrm>
            <a:prstGeom prst="bentConnector2">
              <a:avLst/>
            </a:prstGeom>
            <a:ln w="12700">
              <a:solidFill>
                <a:srgbClr val="154777"/>
              </a:solidFill>
              <a:headEnd type="triangle" w="med" len="med"/>
              <a:tailEnd type="oval" w="sm" len="sm"/>
            </a:ln>
          </p:spPr>
          <p:style>
            <a:lnRef idx="1">
              <a:schemeClr val="accent1"/>
            </a:lnRef>
            <a:fillRef idx="0">
              <a:schemeClr val="accent1"/>
            </a:fillRef>
            <a:effectRef idx="0">
              <a:schemeClr val="accent1"/>
            </a:effectRef>
            <a:fontRef idx="minor">
              <a:schemeClr val="tx1"/>
            </a:fontRef>
          </p:style>
        </p:cxnSp>
        <p:sp>
          <p:nvSpPr>
            <p:cNvPr id="289" name="Text Box 23"/>
            <p:cNvSpPr txBox="1">
              <a:spLocks noChangeArrowheads="1"/>
            </p:cNvSpPr>
            <p:nvPr/>
          </p:nvSpPr>
          <p:spPr bwMode="auto">
            <a:xfrm>
              <a:off x="614586" y="2721999"/>
              <a:ext cx="833859"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 tIns="45720" rIns="9144" bIns="54864">
              <a:spAutoFit/>
            </a:bodyPr>
            <a:lstStyle/>
            <a:p>
              <a:pPr algn="ctr"/>
              <a:r>
                <a:rPr lang="en-US" sz="1200" b="1" dirty="0" smtClean="0">
                  <a:solidFill>
                    <a:srgbClr val="154777"/>
                  </a:solidFill>
                </a:rPr>
                <a:t>40 </a:t>
              </a:r>
              <a:r>
                <a:rPr lang="en-US" sz="1200" b="1" dirty="0" err="1" smtClean="0">
                  <a:solidFill>
                    <a:srgbClr val="154777"/>
                  </a:solidFill>
                </a:rPr>
                <a:t>kpix</a:t>
              </a:r>
              <a:endParaRPr lang="en-US" sz="1200" b="1" dirty="0" smtClean="0">
                <a:solidFill>
                  <a:srgbClr val="154777"/>
                </a:solidFill>
              </a:endParaRPr>
            </a:p>
          </p:txBody>
        </p:sp>
        <p:cxnSp>
          <p:nvCxnSpPr>
            <p:cNvPr id="298" name="Straight Connector 297"/>
            <p:cNvCxnSpPr/>
            <p:nvPr/>
          </p:nvCxnSpPr>
          <p:spPr bwMode="auto">
            <a:xfrm flipV="1">
              <a:off x="3506433" y="4052737"/>
              <a:ext cx="0" cy="450853"/>
            </a:xfrm>
            <a:prstGeom prst="line">
              <a:avLst/>
            </a:prstGeom>
            <a:solidFill>
              <a:schemeClr val="accent1"/>
            </a:solidFill>
            <a:ln w="12700" cap="flat" cmpd="sng" algn="ctr">
              <a:solidFill>
                <a:srgbClr val="154777"/>
              </a:solidFill>
              <a:prstDash val="solid"/>
              <a:round/>
              <a:headEnd type="oval" w="sm" len="sm"/>
              <a:tailEnd type="none" w="sm" len="sm"/>
            </a:ln>
            <a:effectLst/>
          </p:spPr>
        </p:cxnSp>
        <p:cxnSp>
          <p:nvCxnSpPr>
            <p:cNvPr id="302" name="Straight Connector 301"/>
            <p:cNvCxnSpPr/>
            <p:nvPr/>
          </p:nvCxnSpPr>
          <p:spPr bwMode="auto">
            <a:xfrm flipV="1">
              <a:off x="4905967" y="4052737"/>
              <a:ext cx="0" cy="450853"/>
            </a:xfrm>
            <a:prstGeom prst="line">
              <a:avLst/>
            </a:prstGeom>
            <a:solidFill>
              <a:schemeClr val="accent1"/>
            </a:solidFill>
            <a:ln w="12700" cap="flat" cmpd="sng" algn="ctr">
              <a:solidFill>
                <a:srgbClr val="154777"/>
              </a:solidFill>
              <a:prstDash val="solid"/>
              <a:round/>
              <a:headEnd type="oval" w="sm" len="sm"/>
              <a:tailEnd type="none" w="sm" len="sm"/>
            </a:ln>
            <a:effectLst/>
          </p:spPr>
        </p:cxnSp>
        <p:cxnSp>
          <p:nvCxnSpPr>
            <p:cNvPr id="304" name="Straight Connector 303"/>
            <p:cNvCxnSpPr/>
            <p:nvPr/>
          </p:nvCxnSpPr>
          <p:spPr bwMode="auto">
            <a:xfrm flipV="1">
              <a:off x="6290089" y="4052737"/>
              <a:ext cx="0" cy="447105"/>
            </a:xfrm>
            <a:prstGeom prst="line">
              <a:avLst/>
            </a:prstGeom>
            <a:solidFill>
              <a:schemeClr val="accent1"/>
            </a:solidFill>
            <a:ln w="12700" cap="flat" cmpd="sng" algn="ctr">
              <a:solidFill>
                <a:srgbClr val="154777"/>
              </a:solidFill>
              <a:prstDash val="solid"/>
              <a:round/>
              <a:headEnd type="oval" w="sm" len="sm"/>
              <a:tailEnd type="none" w="sm" len="sm"/>
            </a:ln>
            <a:effectLst/>
          </p:spPr>
        </p:cxnSp>
        <p:cxnSp>
          <p:nvCxnSpPr>
            <p:cNvPr id="305" name="Straight Connector 304"/>
            <p:cNvCxnSpPr>
              <a:endCxn id="586" idx="1"/>
            </p:cNvCxnSpPr>
            <p:nvPr/>
          </p:nvCxnSpPr>
          <p:spPr bwMode="auto">
            <a:xfrm flipV="1">
              <a:off x="7207206" y="3977163"/>
              <a:ext cx="6913" cy="522679"/>
            </a:xfrm>
            <a:prstGeom prst="line">
              <a:avLst/>
            </a:prstGeom>
            <a:solidFill>
              <a:schemeClr val="accent1"/>
            </a:solidFill>
            <a:ln w="12700" cap="flat" cmpd="sng" algn="ctr">
              <a:solidFill>
                <a:srgbClr val="154777"/>
              </a:solidFill>
              <a:prstDash val="solid"/>
              <a:round/>
              <a:headEnd type="oval" w="sm" len="sm"/>
              <a:tailEnd type="none" w="sm" len="sm"/>
            </a:ln>
            <a:effectLst/>
          </p:spPr>
        </p:cxnSp>
        <p:cxnSp>
          <p:nvCxnSpPr>
            <p:cNvPr id="306" name="Straight Connector 305"/>
            <p:cNvCxnSpPr/>
            <p:nvPr/>
          </p:nvCxnSpPr>
          <p:spPr bwMode="auto">
            <a:xfrm flipV="1">
              <a:off x="8365204" y="4052737"/>
              <a:ext cx="0" cy="447105"/>
            </a:xfrm>
            <a:prstGeom prst="line">
              <a:avLst/>
            </a:prstGeom>
            <a:solidFill>
              <a:schemeClr val="accent1"/>
            </a:solidFill>
            <a:ln w="12700" cap="flat" cmpd="sng" algn="ctr">
              <a:solidFill>
                <a:srgbClr val="154777"/>
              </a:solidFill>
              <a:prstDash val="solid"/>
              <a:round/>
              <a:headEnd type="oval" w="sm" len="sm"/>
              <a:tailEnd type="none" w="sm" len="sm"/>
            </a:ln>
            <a:effectLst/>
          </p:spPr>
        </p:cxnSp>
        <p:cxnSp>
          <p:nvCxnSpPr>
            <p:cNvPr id="311" name="Straight Connector 112"/>
            <p:cNvCxnSpPr/>
            <p:nvPr/>
          </p:nvCxnSpPr>
          <p:spPr>
            <a:xfrm rot="10800000" flipH="1" flipV="1">
              <a:off x="8549649" y="3642983"/>
              <a:ext cx="428697" cy="260205"/>
            </a:xfrm>
            <a:prstGeom prst="bentConnector2">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63" name="Straight Connector 112"/>
            <p:cNvCxnSpPr/>
            <p:nvPr/>
          </p:nvCxnSpPr>
          <p:spPr>
            <a:xfrm rot="16200000" flipH="1">
              <a:off x="5066246" y="4191710"/>
              <a:ext cx="464797" cy="182245"/>
            </a:xfrm>
            <a:prstGeom prst="bentConnector3">
              <a:avLst>
                <a:gd name="adj1" fmla="val 50000"/>
              </a:avLst>
            </a:prstGeom>
            <a:ln w="12700">
              <a:solidFill>
                <a:srgbClr val="154777"/>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1245603" y="3846358"/>
              <a:ext cx="1673109" cy="261610"/>
            </a:xfrm>
            <a:prstGeom prst="rect">
              <a:avLst/>
            </a:prstGeom>
            <a:noFill/>
            <a:effectLst/>
          </p:spPr>
          <p:txBody>
            <a:bodyPr wrap="square" rtlCol="0">
              <a:spAutoFit/>
            </a:bodyPr>
            <a:lstStyle/>
            <a:p>
              <a:pPr algn="ctr"/>
              <a:r>
                <a:rPr lang="en-US" sz="1100" b="1" smtClean="0">
                  <a:solidFill>
                    <a:schemeClr val="bg1"/>
                  </a:solidFill>
                  <a:latin typeface="Helvetica Neue Condensed" charset="0"/>
                  <a:ea typeface="Helvetica Neue Condensed" charset="0"/>
                  <a:cs typeface="Helvetica Neue Condensed" charset="0"/>
                </a:rPr>
                <a:t>1980s</a:t>
              </a:r>
              <a:endParaRPr lang="en-US" sz="1100" b="1" dirty="0">
                <a:solidFill>
                  <a:schemeClr val="bg1"/>
                </a:solidFill>
                <a:latin typeface="Helvetica Neue Condensed" charset="0"/>
                <a:ea typeface="Helvetica Neue Condensed" charset="0"/>
                <a:cs typeface="Helvetica Neue Condensed" charset="0"/>
              </a:endParaRPr>
            </a:p>
          </p:txBody>
        </p:sp>
        <p:sp>
          <p:nvSpPr>
            <p:cNvPr id="200" name="TextBox 199"/>
            <p:cNvSpPr txBox="1"/>
            <p:nvPr/>
          </p:nvSpPr>
          <p:spPr>
            <a:xfrm>
              <a:off x="144124" y="3846358"/>
              <a:ext cx="1093809" cy="261610"/>
            </a:xfrm>
            <a:prstGeom prst="rect">
              <a:avLst/>
            </a:prstGeom>
            <a:noFill/>
            <a:effectLst/>
          </p:spPr>
          <p:txBody>
            <a:bodyPr wrap="square" rtlCol="0">
              <a:spAutoFit/>
            </a:bodyPr>
            <a:lstStyle/>
            <a:p>
              <a:pPr algn="ctr"/>
              <a:r>
                <a:rPr lang="en-US" sz="1100" b="1" dirty="0" smtClean="0">
                  <a:solidFill>
                    <a:schemeClr val="bg1"/>
                  </a:solidFill>
                  <a:latin typeface="Helvetica Neue Condensed" charset="0"/>
                  <a:ea typeface="Helvetica Neue Condensed" charset="0"/>
                  <a:cs typeface="Helvetica Neue Condensed" charset="0"/>
                </a:rPr>
                <a:t>1970s</a:t>
              </a:r>
              <a:endParaRPr lang="en-US" sz="1100" b="1" dirty="0">
                <a:solidFill>
                  <a:schemeClr val="bg1"/>
                </a:solidFill>
                <a:latin typeface="Helvetica Neue Condensed" charset="0"/>
                <a:ea typeface="Helvetica Neue Condensed" charset="0"/>
                <a:cs typeface="Helvetica Neue Condensed" charset="0"/>
              </a:endParaRPr>
            </a:p>
          </p:txBody>
        </p:sp>
        <p:pic>
          <p:nvPicPr>
            <p:cNvPr id="235" name="Picture 234" descr="FI CCID-78 L1S2W#9C#4-10C  250millisec APEMode PCTR120us FFT FlushBackwards"/>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a:xfrm>
              <a:off x="9909826" y="1823340"/>
              <a:ext cx="1209363" cy="1264211"/>
            </a:xfrm>
            <a:prstGeom prst="rect">
              <a:avLst/>
            </a:prstGeom>
            <a:noFill/>
            <a:ln w="19050" cmpd="sng">
              <a:solidFill>
                <a:srgbClr val="1B83C4"/>
              </a:solidFill>
              <a:miter lim="800000"/>
              <a:headEnd/>
              <a:tailEnd/>
            </a:ln>
            <a:effectLst>
              <a:outerShdw blurRad="50800" dist="5715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236" name="Picture 235"/>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375" b="94643" l="5179" r="97610"/>
                      </a14:imgEffect>
                    </a14:imgLayer>
                  </a14:imgProps>
                </a:ext>
                <a:ext uri="{28A0092B-C50C-407E-A947-70E740481C1C}">
                  <a14:useLocalDpi xmlns:a14="http://schemas.microsoft.com/office/drawing/2010/main"/>
                </a:ext>
              </a:extLst>
            </a:blip>
            <a:srcRect l="-18651" t="-4562" r="-18063" b="-3279"/>
            <a:stretch/>
          </p:blipFill>
          <p:spPr>
            <a:xfrm>
              <a:off x="10188569" y="4719506"/>
              <a:ext cx="1723774" cy="1212319"/>
            </a:xfrm>
            <a:prstGeom prst="ellipse">
              <a:avLst/>
            </a:prstGeom>
            <a:effectLst/>
          </p:spPr>
        </p:pic>
        <p:pic>
          <p:nvPicPr>
            <p:cNvPr id="239" name="Picture 238" descr="EVEpackage-edited.jpg"/>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saturation sat="43000"/>
                      </a14:imgEffect>
                      <a14:imgEffect>
                        <a14:brightnessContrast bright="7000"/>
                      </a14:imgEffect>
                    </a14:imgLayer>
                  </a14:imgProps>
                </a:ext>
                <a:ext uri="{28A0092B-C50C-407E-A947-70E740481C1C}">
                  <a14:useLocalDpi xmlns:a14="http://schemas.microsoft.com/office/drawing/2010/main"/>
                </a:ext>
              </a:extLst>
            </a:blip>
            <a:srcRect/>
            <a:stretch>
              <a:fillRect/>
            </a:stretch>
          </p:blipFill>
          <p:spPr bwMode="auto">
            <a:xfrm>
              <a:off x="10413973" y="4142300"/>
              <a:ext cx="626549" cy="216679"/>
            </a:xfrm>
            <a:prstGeom prst="rect">
              <a:avLst/>
            </a:prstGeom>
            <a:noFill/>
            <a:ln w="9525" cmpd="sng">
              <a:solidFill>
                <a:srgbClr val="154777"/>
              </a:solidFill>
              <a:miter lim="800000"/>
              <a:headEnd/>
              <a:tailEnd/>
            </a:ln>
            <a:effectLst>
              <a:outerShdw blurRad="38100" dist="31750" dir="2700000" algn="tl" rotWithShape="0">
                <a:prstClr val="black">
                  <a:alpha val="25000"/>
                </a:prstClr>
              </a:outerShdw>
            </a:effectLst>
          </p:spPr>
        </p:pic>
        <p:pic>
          <p:nvPicPr>
            <p:cNvPr id="240" name="Picture 5" descr="EVEpackage-edited.jpg"/>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saturation sat="43000"/>
                      </a14:imgEffect>
                      <a14:imgEffect>
                        <a14:brightnessContrast bright="7000"/>
                      </a14:imgEffect>
                    </a14:imgLayer>
                  </a14:imgProps>
                </a:ext>
                <a:ext uri="{28A0092B-C50C-407E-A947-70E740481C1C}">
                  <a14:useLocalDpi xmlns:a14="http://schemas.microsoft.com/office/drawing/2010/main"/>
                </a:ext>
              </a:extLst>
            </a:blip>
            <a:srcRect/>
            <a:stretch>
              <a:fillRect/>
            </a:stretch>
          </p:blipFill>
          <p:spPr bwMode="auto">
            <a:xfrm>
              <a:off x="11119198" y="4142300"/>
              <a:ext cx="626550" cy="634538"/>
            </a:xfrm>
            <a:prstGeom prst="rect">
              <a:avLst/>
            </a:prstGeom>
            <a:noFill/>
            <a:ln w="9525" cmpd="sng">
              <a:solidFill>
                <a:srgbClr val="154777"/>
              </a:solidFill>
              <a:miter lim="800000"/>
              <a:headEnd/>
              <a:tailEnd/>
            </a:ln>
            <a:effectLst>
              <a:outerShdw blurRad="38100" dist="31750" dir="2700000" algn="tl" rotWithShape="0">
                <a:prstClr val="black">
                  <a:alpha val="25000"/>
                </a:prstClr>
              </a:outerShdw>
            </a:effectLst>
          </p:spPr>
        </p:pic>
        <p:cxnSp>
          <p:nvCxnSpPr>
            <p:cNvPr id="241" name="Straight Connector 118"/>
            <p:cNvCxnSpPr/>
            <p:nvPr/>
          </p:nvCxnSpPr>
          <p:spPr>
            <a:xfrm>
              <a:off x="9540082" y="4973853"/>
              <a:ext cx="1550507" cy="233161"/>
            </a:xfrm>
            <a:prstGeom prst="bentConnector2">
              <a:avLst/>
            </a:prstGeom>
            <a:ln w="12700">
              <a:solidFill>
                <a:srgbClr val="154777"/>
              </a:solidFill>
              <a:headEnd type="none" w="sm" len="sm"/>
              <a:tailEnd type="oval" w="sm" len="sm"/>
            </a:ln>
            <a:effectLst/>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9570036" y="4704528"/>
              <a:ext cx="1408013" cy="276999"/>
            </a:xfrm>
            <a:prstGeom prst="rect">
              <a:avLst/>
            </a:prstGeom>
            <a:noFill/>
            <a:effectLst/>
          </p:spPr>
          <p:txBody>
            <a:bodyPr wrap="square" lIns="0" rIns="0" rtlCol="0">
              <a:spAutoFit/>
            </a:bodyPr>
            <a:lstStyle/>
            <a:p>
              <a:pPr algn="ctr"/>
              <a:r>
                <a:rPr lang="en-US" sz="1200" b="1" dirty="0" smtClean="0">
                  <a:solidFill>
                    <a:srgbClr val="154777"/>
                  </a:solidFill>
                  <a:latin typeface="Arial" charset="0"/>
                  <a:ea typeface="Arial" charset="0"/>
                  <a:cs typeface="Arial" charset="0"/>
                </a:rPr>
                <a:t>Fast </a:t>
              </a:r>
              <a:r>
                <a:rPr lang="en-US" sz="1200" b="1" smtClean="0">
                  <a:solidFill>
                    <a:srgbClr val="154777"/>
                  </a:solidFill>
                  <a:latin typeface="Arial" charset="0"/>
                  <a:ea typeface="Arial" charset="0"/>
                  <a:cs typeface="Arial" charset="0"/>
                </a:rPr>
                <a:t>Readout CCD</a:t>
              </a:r>
              <a:endParaRPr lang="en-US" sz="1200" b="1" dirty="0">
                <a:solidFill>
                  <a:srgbClr val="154777"/>
                </a:solidFill>
                <a:latin typeface="Arial" charset="0"/>
                <a:ea typeface="Arial" charset="0"/>
                <a:cs typeface="Arial" charset="0"/>
              </a:endParaRPr>
            </a:p>
          </p:txBody>
        </p:sp>
        <p:sp>
          <p:nvSpPr>
            <p:cNvPr id="245" name="TextBox 244"/>
            <p:cNvSpPr txBox="1"/>
            <p:nvPr/>
          </p:nvSpPr>
          <p:spPr>
            <a:xfrm>
              <a:off x="10947323" y="5803926"/>
              <a:ext cx="798424" cy="203133"/>
            </a:xfrm>
            <a:prstGeom prst="rect">
              <a:avLst/>
            </a:prstGeom>
            <a:noFill/>
          </p:spPr>
          <p:txBody>
            <a:bodyPr wrap="none" tIns="9144" bIns="9144" rtlCol="0">
              <a:spAutoFit/>
            </a:bodyPr>
            <a:lstStyle/>
            <a:p>
              <a:r>
                <a:rPr lang="en-US" sz="1200" b="1" dirty="0" smtClean="0">
                  <a:solidFill>
                    <a:srgbClr val="154777"/>
                  </a:solidFill>
                </a:rPr>
                <a:t>ISS-TAO</a:t>
              </a:r>
              <a:endParaRPr lang="en-US" sz="1200" dirty="0">
                <a:solidFill>
                  <a:srgbClr val="154777"/>
                </a:solidFill>
                <a:latin typeface="Arial" charset="0"/>
                <a:ea typeface="Arial" charset="0"/>
                <a:cs typeface="Arial" charset="0"/>
              </a:endParaRPr>
            </a:p>
          </p:txBody>
        </p:sp>
        <p:sp>
          <p:nvSpPr>
            <p:cNvPr id="246" name="TextBox 245"/>
            <p:cNvSpPr txBox="1"/>
            <p:nvPr/>
          </p:nvSpPr>
          <p:spPr>
            <a:xfrm>
              <a:off x="11119849" y="4357617"/>
              <a:ext cx="626550" cy="169277"/>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en-US" sz="1100" b="1" dirty="0" smtClean="0">
                  <a:solidFill>
                    <a:schemeClr val="bg1"/>
                  </a:solidFill>
                </a:rPr>
                <a:t>(X-Ray)</a:t>
              </a:r>
              <a:endParaRPr lang="en-US" sz="1100" dirty="0">
                <a:solidFill>
                  <a:schemeClr val="bg1"/>
                </a:solidFill>
                <a:latin typeface="Arial" charset="0"/>
                <a:ea typeface="Arial" charset="0"/>
                <a:cs typeface="Arial" charset="0"/>
              </a:endParaRPr>
            </a:p>
          </p:txBody>
        </p:sp>
        <p:sp>
          <p:nvSpPr>
            <p:cNvPr id="247" name="TextBox 246"/>
            <p:cNvSpPr txBox="1"/>
            <p:nvPr/>
          </p:nvSpPr>
          <p:spPr>
            <a:xfrm>
              <a:off x="11042975" y="3411336"/>
              <a:ext cx="796600" cy="169277"/>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en-US" sz="1100" b="1" dirty="0" smtClean="0">
                  <a:solidFill>
                    <a:schemeClr val="bg1"/>
                  </a:solidFill>
                </a:rPr>
                <a:t>(SWIR)</a:t>
              </a:r>
              <a:endParaRPr lang="en-US" sz="1100" dirty="0">
                <a:solidFill>
                  <a:schemeClr val="bg1"/>
                </a:solidFill>
                <a:latin typeface="Arial" charset="0"/>
                <a:ea typeface="Arial" charset="0"/>
                <a:cs typeface="Arial" charset="0"/>
              </a:endParaRPr>
            </a:p>
          </p:txBody>
        </p:sp>
        <p:sp>
          <p:nvSpPr>
            <p:cNvPr id="248" name="TextBox 247"/>
            <p:cNvSpPr txBox="1"/>
            <p:nvPr/>
          </p:nvSpPr>
          <p:spPr>
            <a:xfrm>
              <a:off x="9769375" y="1068624"/>
              <a:ext cx="2278068" cy="276999"/>
            </a:xfrm>
            <a:prstGeom prst="rect">
              <a:avLst/>
            </a:prstGeom>
            <a:noFill/>
            <a:effectLst/>
          </p:spPr>
          <p:txBody>
            <a:bodyPr wrap="square" lIns="0" tIns="0" rIns="0" bIns="0" rtlCol="0">
              <a:spAutoFit/>
            </a:bodyPr>
            <a:lstStyle/>
            <a:p>
              <a:pPr algn="ctr"/>
              <a:r>
                <a:rPr lang="en-US" sz="1800" b="1" spc="100" dirty="0" smtClean="0">
                  <a:solidFill>
                    <a:srgbClr val="154777"/>
                  </a:solidFill>
                  <a:latin typeface="Arial" charset="0"/>
                  <a:ea typeface="Arial" charset="0"/>
                  <a:cs typeface="Arial" charset="0"/>
                </a:rPr>
                <a:t>Advanced CCDs</a:t>
              </a:r>
              <a:endParaRPr lang="en-US" sz="1800" b="1" spc="100" dirty="0">
                <a:solidFill>
                  <a:srgbClr val="154777"/>
                </a:solidFill>
                <a:latin typeface="Arial" charset="0"/>
                <a:ea typeface="Arial" charset="0"/>
                <a:cs typeface="Arial" charset="0"/>
              </a:endParaRPr>
            </a:p>
          </p:txBody>
        </p:sp>
        <p:cxnSp>
          <p:nvCxnSpPr>
            <p:cNvPr id="251" name="Straight Connector 112"/>
            <p:cNvCxnSpPr/>
            <p:nvPr/>
          </p:nvCxnSpPr>
          <p:spPr>
            <a:xfrm rot="10800000" flipV="1">
              <a:off x="9724915" y="3718136"/>
              <a:ext cx="627656" cy="177723"/>
            </a:xfrm>
            <a:prstGeom prst="bentConnector2">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252" name="Straight Connector 112"/>
            <p:cNvCxnSpPr/>
            <p:nvPr/>
          </p:nvCxnSpPr>
          <p:spPr>
            <a:xfrm rot="10800000">
              <a:off x="9713384" y="4052738"/>
              <a:ext cx="632867" cy="186348"/>
            </a:xfrm>
            <a:prstGeom prst="bentConnector2">
              <a:avLst/>
            </a:prstGeom>
            <a:ln w="12700">
              <a:solidFill>
                <a:srgbClr val="154777"/>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9894790" y="3134290"/>
              <a:ext cx="1338363" cy="167878"/>
            </a:xfrm>
            <a:prstGeom prst="rect">
              <a:avLst/>
            </a:prstGeom>
            <a:noFill/>
          </p:spPr>
          <p:txBody>
            <a:bodyPr wrap="square" lIns="0" tIns="0" rIns="0" bIns="0" rtlCol="0">
              <a:spAutoFit/>
            </a:bodyPr>
            <a:lstStyle/>
            <a:p>
              <a:r>
                <a:rPr lang="en-US" sz="1200" b="1" dirty="0" smtClean="0">
                  <a:solidFill>
                    <a:srgbClr val="154777"/>
                  </a:solidFill>
                </a:rPr>
                <a:t>Digital CCD Tile</a:t>
              </a:r>
              <a:endParaRPr lang="en-US" sz="1200" b="1" dirty="0">
                <a:solidFill>
                  <a:srgbClr val="154777"/>
                </a:solidFill>
              </a:endParaRPr>
            </a:p>
          </p:txBody>
        </p:sp>
        <p:sp>
          <p:nvSpPr>
            <p:cNvPr id="254" name="TextBox 253"/>
            <p:cNvSpPr txBox="1"/>
            <p:nvPr/>
          </p:nvSpPr>
          <p:spPr>
            <a:xfrm>
              <a:off x="9686632" y="4245831"/>
              <a:ext cx="628981" cy="276999"/>
            </a:xfrm>
            <a:prstGeom prst="rect">
              <a:avLst/>
            </a:prstGeom>
            <a:noFill/>
            <a:effectLst/>
          </p:spPr>
          <p:txBody>
            <a:bodyPr wrap="square" lIns="0" rIns="0" rtlCol="0">
              <a:spAutoFit/>
            </a:bodyPr>
            <a:lstStyle/>
            <a:p>
              <a:r>
                <a:rPr lang="en-US" sz="1200" b="1" dirty="0" smtClean="0">
                  <a:solidFill>
                    <a:srgbClr val="154777"/>
                  </a:solidFill>
                  <a:latin typeface="Arial" charset="0"/>
                  <a:ea typeface="Arial" charset="0"/>
                  <a:cs typeface="Arial" charset="0"/>
                </a:rPr>
                <a:t>Ge-CCD</a:t>
              </a:r>
              <a:endParaRPr lang="en-US" sz="1200" b="1" dirty="0">
                <a:solidFill>
                  <a:srgbClr val="154777"/>
                </a:solidFill>
                <a:latin typeface="Arial" charset="0"/>
                <a:ea typeface="Arial" charset="0"/>
                <a:cs typeface="Arial" charset="0"/>
              </a:endParaRPr>
            </a:p>
          </p:txBody>
        </p:sp>
        <p:sp>
          <p:nvSpPr>
            <p:cNvPr id="255" name="TextBox 254"/>
            <p:cNvSpPr txBox="1"/>
            <p:nvPr/>
          </p:nvSpPr>
          <p:spPr>
            <a:xfrm>
              <a:off x="9861182" y="1970697"/>
              <a:ext cx="1306651" cy="969496"/>
            </a:xfrm>
            <a:prstGeom prst="rect">
              <a:avLst/>
            </a:prstGeom>
            <a:noFill/>
          </p:spPr>
          <p:txBody>
            <a:bodyPr wrap="square" lIns="0" tIns="0" rIns="0" bIns="0" rtlCol="0">
              <a:spAutoFit/>
            </a:bodyPr>
            <a:lstStyle/>
            <a:p>
              <a:pPr algn="ctr"/>
              <a:r>
                <a:rPr lang="en-US" sz="1050" b="1" dirty="0" smtClean="0">
                  <a:solidFill>
                    <a:schemeClr val="bg1"/>
                  </a:solidFill>
                </a:rPr>
                <a:t>&gt;16 </a:t>
              </a:r>
              <a:r>
                <a:rPr lang="en-US" sz="1050" b="1" dirty="0" err="1" smtClean="0">
                  <a:solidFill>
                    <a:schemeClr val="bg1"/>
                  </a:solidFill>
                </a:rPr>
                <a:t>Mp</a:t>
              </a:r>
              <a:r>
                <a:rPr lang="en-US" sz="1050" b="1" dirty="0" smtClean="0">
                  <a:solidFill>
                    <a:schemeClr val="bg1"/>
                  </a:solidFill>
                </a:rPr>
                <a:t> (Si)</a:t>
              </a:r>
            </a:p>
            <a:p>
              <a:pPr algn="ctr"/>
              <a:r>
                <a:rPr lang="en-US" sz="1050" b="1" dirty="0" smtClean="0">
                  <a:solidFill>
                    <a:schemeClr val="bg1"/>
                  </a:solidFill>
                </a:rPr>
                <a:t>8 µm pixel &gt;6 cm</a:t>
              </a:r>
              <a:r>
                <a:rPr lang="en-US" sz="1050" b="1" baseline="30000" dirty="0" smtClean="0">
                  <a:solidFill>
                    <a:schemeClr val="bg1"/>
                  </a:solidFill>
                </a:rPr>
                <a:t>2</a:t>
              </a:r>
              <a:r>
                <a:rPr lang="en-US" sz="1050" b="1" dirty="0" smtClean="0">
                  <a:solidFill>
                    <a:schemeClr val="bg1"/>
                  </a:solidFill>
                </a:rPr>
                <a:t> </a:t>
              </a:r>
            </a:p>
            <a:p>
              <a:pPr algn="ctr"/>
              <a:endParaRPr lang="en-US" sz="1050" b="1" dirty="0">
                <a:solidFill>
                  <a:schemeClr val="bg1"/>
                </a:solidFill>
              </a:endParaRPr>
            </a:p>
            <a:p>
              <a:pPr algn="ctr"/>
              <a:r>
                <a:rPr lang="en-US" sz="1050" b="1" dirty="0">
                  <a:solidFill>
                    <a:schemeClr val="bg1"/>
                  </a:solidFill>
                </a:rPr>
                <a:t>85% QE </a:t>
              </a:r>
              <a:br>
                <a:rPr lang="en-US" sz="1050" b="1" dirty="0">
                  <a:solidFill>
                    <a:schemeClr val="bg1"/>
                  </a:solidFill>
                </a:rPr>
              </a:br>
              <a:r>
                <a:rPr lang="en-US" sz="1050" b="1" dirty="0" smtClean="0">
                  <a:solidFill>
                    <a:schemeClr val="bg1"/>
                  </a:solidFill>
                </a:rPr>
                <a:t>&lt;1e</a:t>
              </a:r>
              <a:r>
                <a:rPr lang="en-US" sz="1050" b="1" baseline="30000" dirty="0" smtClean="0">
                  <a:solidFill>
                    <a:schemeClr val="bg1"/>
                  </a:solidFill>
                </a:rPr>
                <a:t>- </a:t>
              </a:r>
              <a:r>
                <a:rPr lang="en-US" sz="1050" b="1" dirty="0">
                  <a:solidFill>
                    <a:schemeClr val="bg1"/>
                  </a:solidFill>
                </a:rPr>
                <a:t>Read Noise </a:t>
              </a:r>
              <a:endParaRPr lang="en-US" sz="1050" b="1" dirty="0" smtClean="0">
                <a:solidFill>
                  <a:schemeClr val="bg1"/>
                </a:solidFill>
              </a:endParaRPr>
            </a:p>
            <a:p>
              <a:pPr algn="ctr"/>
              <a:r>
                <a:rPr lang="en-US" sz="1050" b="1" dirty="0" smtClean="0">
                  <a:solidFill>
                    <a:schemeClr val="bg1"/>
                  </a:solidFill>
                </a:rPr>
                <a:t>100 FPS</a:t>
              </a:r>
              <a:endParaRPr lang="en-US" sz="1600" b="1" dirty="0">
                <a:solidFill>
                  <a:schemeClr val="bg1"/>
                </a:solidFill>
              </a:endParaRPr>
            </a:p>
          </p:txBody>
        </p:sp>
        <p:sp>
          <p:nvSpPr>
            <p:cNvPr id="256" name="TextBox 255"/>
            <p:cNvSpPr txBox="1"/>
            <p:nvPr/>
          </p:nvSpPr>
          <p:spPr>
            <a:xfrm>
              <a:off x="9717270" y="3464789"/>
              <a:ext cx="628981" cy="251818"/>
            </a:xfrm>
            <a:prstGeom prst="rect">
              <a:avLst/>
            </a:prstGeom>
            <a:noFill/>
            <a:effectLst/>
          </p:spPr>
          <p:txBody>
            <a:bodyPr wrap="square" lIns="0" rIns="0" rtlCol="0">
              <a:spAutoFit/>
            </a:bodyPr>
            <a:lstStyle/>
            <a:p>
              <a:r>
                <a:rPr lang="en-US" sz="1200" b="1" dirty="0" smtClean="0">
                  <a:solidFill>
                    <a:srgbClr val="154777"/>
                  </a:solidFill>
                  <a:latin typeface="Arial" charset="0"/>
                  <a:ea typeface="Arial" charset="0"/>
                  <a:cs typeface="Arial" charset="0"/>
                </a:rPr>
                <a:t>Ge-CCD</a:t>
              </a:r>
              <a:endParaRPr lang="en-US" sz="1200" b="1" dirty="0">
                <a:solidFill>
                  <a:srgbClr val="154777"/>
                </a:solidFill>
                <a:latin typeface="Arial" charset="0"/>
                <a:ea typeface="Arial" charset="0"/>
                <a:cs typeface="Arial" charset="0"/>
              </a:endParaRPr>
            </a:p>
          </p:txBody>
        </p:sp>
        <p:pic>
          <p:nvPicPr>
            <p:cNvPr id="257" name="Picture 256" descr="NotBondedCCD-CMOS.pn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410924" y="5052314"/>
              <a:ext cx="790606" cy="888854"/>
            </a:xfrm>
            <a:prstGeom prst="rect">
              <a:avLst/>
            </a:prstGeom>
          </p:spPr>
        </p:pic>
        <p:pic>
          <p:nvPicPr>
            <p:cNvPr id="258" name="Picture 257" descr="3DBonded-CCD-CMOS.png"/>
            <p:cNvPicPr>
              <a:picLocks noChangeAspect="1"/>
            </p:cNvPicPr>
            <p:nvPr/>
          </p:nvPicPr>
          <p:blipFill rotWithShape="1">
            <a:blip r:embed="rId26" cstate="print">
              <a:extLst>
                <a:ext uri="{28A0092B-C50C-407E-A947-70E740481C1C}">
                  <a14:useLocalDpi xmlns:a14="http://schemas.microsoft.com/office/drawing/2010/main"/>
                </a:ext>
              </a:extLst>
            </a:blip>
            <a:srcRect l="37363" t="38979"/>
            <a:stretch/>
          </p:blipFill>
          <p:spPr>
            <a:xfrm>
              <a:off x="9265265" y="2647748"/>
              <a:ext cx="834044" cy="544347"/>
            </a:xfrm>
            <a:prstGeom prst="rect">
              <a:avLst/>
            </a:prstGeom>
            <a:effectLst/>
          </p:spPr>
        </p:pic>
        <p:cxnSp>
          <p:nvCxnSpPr>
            <p:cNvPr id="261" name="Straight Connector 260"/>
            <p:cNvCxnSpPr/>
            <p:nvPr/>
          </p:nvCxnSpPr>
          <p:spPr>
            <a:xfrm flipV="1">
              <a:off x="9544456" y="3001159"/>
              <a:ext cx="0" cy="900555"/>
            </a:xfrm>
            <a:prstGeom prst="line">
              <a:avLst/>
            </a:prstGeom>
            <a:ln w="12700">
              <a:solidFill>
                <a:srgbClr val="154777"/>
              </a:solidFill>
              <a:headEnd type="none" w="sm" len="sm"/>
              <a:tailEnd type="oval" w="sm" len="sm"/>
            </a:ln>
            <a:effectLst/>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9544456" y="4055470"/>
              <a:ext cx="0" cy="1238063"/>
            </a:xfrm>
            <a:prstGeom prst="line">
              <a:avLst/>
            </a:prstGeom>
            <a:ln w="12700">
              <a:solidFill>
                <a:srgbClr val="154777"/>
              </a:solidFill>
              <a:headEnd type="none" w="sm" len="sm"/>
              <a:tailEnd type="oval" w="sm" len="sm"/>
            </a:ln>
            <a:effec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bwMode="auto">
            <a:xfrm>
              <a:off x="241300" y="977900"/>
              <a:ext cx="1803400" cy="457200"/>
            </a:xfrm>
            <a:prstGeom prst="rect">
              <a:avLst/>
            </a:prstGeom>
            <a:solidFill>
              <a:srgbClr val="EBF1FF"/>
            </a:solidFill>
            <a:ln w="12700" cap="flat" cmpd="sng" algn="ctr">
              <a:noFill/>
              <a:prstDash val="solid"/>
              <a:round/>
              <a:headEnd type="none" w="sm" len="sm"/>
              <a:tailEnd type="none" w="sm" len="sm"/>
            </a:ln>
            <a:effectLst/>
            <a:scene3d>
              <a:camera prst="orthographicFront"/>
              <a:lightRig rig="threePt" dir="t"/>
            </a:scene3d>
            <a:sp3d extrusionH="76200" contourW="25400">
              <a:bevelT/>
              <a:extrusionClr>
                <a:srgbClr val="455872"/>
              </a:extrusionClr>
              <a:contourClr>
                <a:srgbClr val="EBF1FF"/>
              </a:contourClr>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179" name="TextBox 178"/>
            <p:cNvSpPr txBox="1"/>
            <p:nvPr/>
          </p:nvSpPr>
          <p:spPr>
            <a:xfrm>
              <a:off x="355600" y="1068624"/>
              <a:ext cx="1948733" cy="276999"/>
            </a:xfrm>
            <a:prstGeom prst="rect">
              <a:avLst/>
            </a:prstGeom>
            <a:noFill/>
          </p:spPr>
          <p:txBody>
            <a:bodyPr wrap="square" lIns="0" tIns="0" rIns="0" bIns="0" rtlCol="0">
              <a:spAutoFit/>
            </a:bodyPr>
            <a:lstStyle/>
            <a:p>
              <a:r>
                <a:rPr lang="en-US" sz="1800" b="1" dirty="0" smtClean="0">
                  <a:solidFill>
                    <a:srgbClr val="09447A"/>
                  </a:solidFill>
                  <a:latin typeface="+mj-lt"/>
                  <a:ea typeface="Helvetica 87 Heavy Condensed" charset="0"/>
                  <a:cs typeface="Helvetica 87 Heavy Condensed" charset="0"/>
                </a:rPr>
                <a:t>Electro-Optics</a:t>
              </a:r>
              <a:endParaRPr lang="en-US" sz="1800" b="1" dirty="0">
                <a:solidFill>
                  <a:srgbClr val="09447A"/>
                </a:solidFill>
                <a:latin typeface="+mj-lt"/>
              </a:endParaRPr>
            </a:p>
          </p:txBody>
        </p:sp>
        <p:sp>
          <p:nvSpPr>
            <p:cNvPr id="106" name="Rectangle 105"/>
            <p:cNvSpPr/>
            <p:nvPr/>
          </p:nvSpPr>
          <p:spPr bwMode="auto">
            <a:xfrm>
              <a:off x="254000" y="5867400"/>
              <a:ext cx="2400300" cy="457200"/>
            </a:xfrm>
            <a:prstGeom prst="rect">
              <a:avLst/>
            </a:prstGeom>
            <a:solidFill>
              <a:srgbClr val="EBF1FF"/>
            </a:solidFill>
            <a:ln w="12700" cap="flat" cmpd="sng" algn="ctr">
              <a:noFill/>
              <a:prstDash val="solid"/>
              <a:round/>
              <a:headEnd type="none" w="sm" len="sm"/>
              <a:tailEnd type="none" w="sm" len="sm"/>
            </a:ln>
            <a:effectLst/>
            <a:scene3d>
              <a:camera prst="orthographicFront"/>
              <a:lightRig rig="threePt" dir="t"/>
            </a:scene3d>
            <a:sp3d extrusionH="76200" contourW="25400">
              <a:bevelT/>
              <a:extrusionClr>
                <a:srgbClr val="455872"/>
              </a:extrusionClr>
              <a:contourClr>
                <a:srgbClr val="EBF1FF"/>
              </a:contourClr>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178" name="TextBox 177"/>
            <p:cNvSpPr txBox="1"/>
            <p:nvPr/>
          </p:nvSpPr>
          <p:spPr>
            <a:xfrm>
              <a:off x="355600" y="5960135"/>
              <a:ext cx="2207801" cy="276999"/>
            </a:xfrm>
            <a:prstGeom prst="rect">
              <a:avLst/>
            </a:prstGeom>
            <a:noFill/>
            <a:ln>
              <a:noFill/>
            </a:ln>
          </p:spPr>
          <p:txBody>
            <a:bodyPr wrap="square" lIns="0" tIns="0" rIns="0" bIns="0" rtlCol="0">
              <a:spAutoFit/>
            </a:bodyPr>
            <a:lstStyle/>
            <a:p>
              <a:r>
                <a:rPr lang="en-US" sz="1800" b="1" dirty="0" smtClean="0">
                  <a:solidFill>
                    <a:srgbClr val="09447A"/>
                  </a:solidFill>
                  <a:latin typeface="+mj-lt"/>
                  <a:ea typeface="Helvetica 87 Heavy Condensed" charset="0"/>
                  <a:cs typeface="Helvetica 87 Heavy Condensed" charset="0"/>
                </a:rPr>
                <a:t>X-Ray</a:t>
              </a:r>
              <a:r>
                <a:rPr lang="en-US" sz="1800" b="1" dirty="0" smtClean="0">
                  <a:solidFill>
                    <a:srgbClr val="09447A"/>
                  </a:solidFill>
                  <a:latin typeface="+mj-lt"/>
                </a:rPr>
                <a:t> Astrophysics </a:t>
              </a:r>
              <a:endParaRPr lang="en-US" sz="1800" b="1" dirty="0">
                <a:solidFill>
                  <a:srgbClr val="09447A"/>
                </a:solidFill>
                <a:latin typeface="+mj-lt"/>
              </a:endParaRPr>
            </a:p>
          </p:txBody>
        </p:sp>
      </p:grpSp>
    </p:spTree>
    <p:extLst>
      <p:ext uri="{BB962C8B-B14F-4D97-AF65-F5344CB8AC3E}">
        <p14:creationId xmlns:p14="http://schemas.microsoft.com/office/powerpoint/2010/main" val="61667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Lincoln Microelectronics Laboratory</a:t>
            </a:r>
          </a:p>
        </p:txBody>
      </p:sp>
      <p:sp>
        <p:nvSpPr>
          <p:cNvPr id="4" name="Content Placeholder 2"/>
          <p:cNvSpPr txBox="1">
            <a:spLocks/>
          </p:cNvSpPr>
          <p:nvPr/>
        </p:nvSpPr>
        <p:spPr>
          <a:xfrm>
            <a:off x="460469" y="1092921"/>
            <a:ext cx="5715000" cy="5327148"/>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spcBef>
                <a:spcPts val="0"/>
              </a:spcBef>
              <a:spcAft>
                <a:spcPts val="300"/>
              </a:spcAft>
            </a:pPr>
            <a:r>
              <a:rPr lang="en-US" sz="1600" dirty="0" smtClean="0"/>
              <a:t>Specially designed 70,000 square foot building </a:t>
            </a:r>
          </a:p>
          <a:p>
            <a:pPr lvl="1">
              <a:lnSpc>
                <a:spcPct val="100000"/>
              </a:lnSpc>
              <a:spcBef>
                <a:spcPts val="0"/>
              </a:spcBef>
              <a:spcAft>
                <a:spcPts val="300"/>
              </a:spcAft>
            </a:pPr>
            <a:r>
              <a:rPr lang="en-US" sz="1400" dirty="0" smtClean="0"/>
              <a:t>First completed silicon in Spring 1993</a:t>
            </a:r>
          </a:p>
          <a:p>
            <a:pPr lvl="1">
              <a:lnSpc>
                <a:spcPct val="100000"/>
              </a:lnSpc>
              <a:spcBef>
                <a:spcPts val="0"/>
              </a:spcBef>
              <a:spcAft>
                <a:spcPts val="300"/>
              </a:spcAft>
            </a:pPr>
            <a:r>
              <a:rPr lang="en-US" sz="1400" dirty="0" smtClean="0"/>
              <a:t>Converted to 150 mm wafer processing in 1996</a:t>
            </a:r>
          </a:p>
          <a:p>
            <a:pPr lvl="1">
              <a:lnSpc>
                <a:spcPct val="100000"/>
              </a:lnSpc>
              <a:spcBef>
                <a:spcPts val="0"/>
              </a:spcBef>
              <a:spcAft>
                <a:spcPts val="300"/>
              </a:spcAft>
            </a:pPr>
            <a:r>
              <a:rPr lang="en-US" sz="1400" dirty="0" smtClean="0"/>
              <a:t>Converted to 200 mm wafer processing in Spring 2011</a:t>
            </a:r>
          </a:p>
          <a:p>
            <a:pPr>
              <a:lnSpc>
                <a:spcPct val="100000"/>
              </a:lnSpc>
              <a:spcBef>
                <a:spcPts val="600"/>
              </a:spcBef>
              <a:spcAft>
                <a:spcPts val="300"/>
              </a:spcAft>
            </a:pPr>
            <a:r>
              <a:rPr lang="en-US" sz="1600" dirty="0" smtClean="0"/>
              <a:t>Clean Room space and staffing</a:t>
            </a:r>
          </a:p>
          <a:p>
            <a:pPr lvl="1">
              <a:lnSpc>
                <a:spcPct val="100000"/>
              </a:lnSpc>
              <a:spcBef>
                <a:spcPts val="0"/>
              </a:spcBef>
              <a:spcAft>
                <a:spcPts val="300"/>
              </a:spcAft>
            </a:pPr>
            <a:r>
              <a:rPr lang="en-US" sz="1400" dirty="0" smtClean="0"/>
              <a:t>8,100 sq. ft. class-10 + 10,000 sq. ft. class-100</a:t>
            </a:r>
          </a:p>
          <a:p>
            <a:pPr lvl="1">
              <a:lnSpc>
                <a:spcPct val="100000"/>
              </a:lnSpc>
              <a:spcBef>
                <a:spcPts val="0"/>
              </a:spcBef>
              <a:spcAft>
                <a:spcPts val="300"/>
              </a:spcAft>
            </a:pPr>
            <a:r>
              <a:rPr lang="en-US" sz="1400" dirty="0" smtClean="0"/>
              <a:t>50 full-time Engineers, and Technicians </a:t>
            </a:r>
          </a:p>
          <a:p>
            <a:pPr lvl="1">
              <a:lnSpc>
                <a:spcPct val="100000"/>
              </a:lnSpc>
              <a:spcBef>
                <a:spcPts val="0"/>
              </a:spcBef>
              <a:spcAft>
                <a:spcPts val="300"/>
              </a:spcAft>
            </a:pPr>
            <a:r>
              <a:rPr lang="en-US" sz="1400" dirty="0" smtClean="0"/>
              <a:t>Three-shift operation, 6 am to 11 pm, 5 days/week</a:t>
            </a:r>
          </a:p>
          <a:p>
            <a:pPr lvl="1">
              <a:lnSpc>
                <a:spcPct val="100000"/>
              </a:lnSpc>
              <a:spcBef>
                <a:spcPts val="0"/>
              </a:spcBef>
              <a:spcAft>
                <a:spcPts val="300"/>
              </a:spcAft>
            </a:pPr>
            <a:r>
              <a:rPr lang="en-US" sz="1400" dirty="0" smtClean="0"/>
              <a:t>Accredited Trusted Foundry</a:t>
            </a:r>
          </a:p>
          <a:p>
            <a:pPr lvl="1">
              <a:lnSpc>
                <a:spcPct val="100000"/>
              </a:lnSpc>
              <a:spcBef>
                <a:spcPts val="0"/>
              </a:spcBef>
              <a:spcAft>
                <a:spcPts val="300"/>
              </a:spcAft>
            </a:pPr>
            <a:r>
              <a:rPr lang="en-US" sz="1400" dirty="0" smtClean="0"/>
              <a:t>DMEA trusted design certification</a:t>
            </a:r>
          </a:p>
          <a:p>
            <a:pPr lvl="1">
              <a:lnSpc>
                <a:spcPct val="100000"/>
              </a:lnSpc>
              <a:spcBef>
                <a:spcPts val="0"/>
              </a:spcBef>
              <a:spcAft>
                <a:spcPts val="300"/>
              </a:spcAft>
            </a:pPr>
            <a:endParaRPr lang="en-US" sz="1400" dirty="0" smtClean="0"/>
          </a:p>
          <a:p>
            <a:pPr>
              <a:spcBef>
                <a:spcPts val="0"/>
              </a:spcBef>
            </a:pPr>
            <a:r>
              <a:rPr lang="en-US" sz="1600" u="sng" dirty="0" smtClean="0"/>
              <a:t>Application Areas</a:t>
            </a:r>
          </a:p>
          <a:p>
            <a:pPr lvl="1">
              <a:lnSpc>
                <a:spcPct val="100000"/>
              </a:lnSpc>
              <a:spcBef>
                <a:spcPts val="0"/>
              </a:spcBef>
            </a:pPr>
            <a:r>
              <a:rPr lang="en-US" sz="1400" dirty="0" smtClean="0"/>
              <a:t>Giga pixel CCD imagers</a:t>
            </a:r>
          </a:p>
          <a:p>
            <a:pPr lvl="1">
              <a:lnSpc>
                <a:spcPct val="100000"/>
              </a:lnSpc>
              <a:spcBef>
                <a:spcPts val="0"/>
              </a:spcBef>
            </a:pPr>
            <a:r>
              <a:rPr lang="en-US" sz="1400" dirty="0" smtClean="0"/>
              <a:t>Photon-counting APD arrays</a:t>
            </a:r>
          </a:p>
          <a:p>
            <a:pPr lvl="1">
              <a:lnSpc>
                <a:spcPct val="100000"/>
              </a:lnSpc>
              <a:spcBef>
                <a:spcPts val="0"/>
              </a:spcBef>
              <a:spcAft>
                <a:spcPts val="300"/>
              </a:spcAft>
            </a:pPr>
            <a:r>
              <a:rPr lang="en-US" sz="1400" dirty="0" smtClean="0"/>
              <a:t>Single Flux Quantum electronics</a:t>
            </a:r>
          </a:p>
          <a:p>
            <a:pPr lvl="2">
              <a:lnSpc>
                <a:spcPct val="100000"/>
              </a:lnSpc>
              <a:spcBef>
                <a:spcPts val="0"/>
              </a:spcBef>
            </a:pPr>
            <a:r>
              <a:rPr lang="en-US" sz="1200" dirty="0" err="1" smtClean="0"/>
              <a:t>Nb</a:t>
            </a:r>
            <a:r>
              <a:rPr lang="en-US" sz="1200" dirty="0" smtClean="0"/>
              <a:t>-based superconducting circuits</a:t>
            </a:r>
          </a:p>
          <a:p>
            <a:pPr lvl="1">
              <a:lnSpc>
                <a:spcPct val="100000"/>
              </a:lnSpc>
              <a:spcBef>
                <a:spcPts val="0"/>
              </a:spcBef>
              <a:spcAft>
                <a:spcPts val="300"/>
              </a:spcAft>
            </a:pPr>
            <a:r>
              <a:rPr lang="en-US" sz="1400" dirty="0" smtClean="0"/>
              <a:t>90-nm FDSOI CMOS</a:t>
            </a:r>
          </a:p>
          <a:p>
            <a:pPr lvl="2">
              <a:lnSpc>
                <a:spcPct val="100000"/>
              </a:lnSpc>
              <a:spcBef>
                <a:spcPts val="0"/>
              </a:spcBef>
            </a:pPr>
            <a:r>
              <a:rPr lang="en-US" sz="1200" dirty="0" smtClean="0"/>
              <a:t>Cryogenic, radiation tolerant, low-leakage options</a:t>
            </a:r>
          </a:p>
          <a:p>
            <a:pPr lvl="1">
              <a:lnSpc>
                <a:spcPct val="100000"/>
              </a:lnSpc>
              <a:spcBef>
                <a:spcPts val="0"/>
              </a:spcBef>
            </a:pPr>
            <a:r>
              <a:rPr lang="en-US" sz="1400" dirty="0" smtClean="0"/>
              <a:t>3-D circuit stacking, heterogeneous integration</a:t>
            </a:r>
          </a:p>
          <a:p>
            <a:pPr lvl="2">
              <a:lnSpc>
                <a:spcPct val="100000"/>
              </a:lnSpc>
              <a:spcBef>
                <a:spcPts val="0"/>
              </a:spcBef>
            </a:pPr>
            <a:endParaRPr lang="en-US" sz="1000" dirty="0" smtClean="0"/>
          </a:p>
        </p:txBody>
      </p:sp>
      <p:grpSp>
        <p:nvGrpSpPr>
          <p:cNvPr id="5" name="Group 4"/>
          <p:cNvGrpSpPr/>
          <p:nvPr/>
        </p:nvGrpSpPr>
        <p:grpSpPr>
          <a:xfrm>
            <a:off x="6544353" y="3302004"/>
            <a:ext cx="3600999" cy="2962443"/>
            <a:chOff x="4296218" y="2327821"/>
            <a:chExt cx="4582880" cy="3770212"/>
          </a:xfrm>
        </p:grpSpPr>
        <p:pic>
          <p:nvPicPr>
            <p:cNvPr id="6" name="Picture 8" descr="442705-14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9393" y="2327821"/>
              <a:ext cx="2746895" cy="1828801"/>
            </a:xfrm>
            <a:prstGeom prst="rect">
              <a:avLst/>
            </a:prstGeom>
            <a:noFill/>
            <a:ln w="3175" cmpd="sng">
              <a:solidFill>
                <a:srgbClr val="FFF89B"/>
              </a:solidFill>
              <a:miter lim="800000"/>
              <a:headEnd/>
              <a:tailEnd/>
            </a:ln>
            <a:effectLst>
              <a:outerShdw blurRad="50800" dist="38100" dir="2700000">
                <a:srgbClr val="000000">
                  <a:alpha val="43000"/>
                </a:srgbClr>
              </a:outerShdw>
            </a:effectLst>
          </p:spPr>
        </p:pic>
        <p:pic>
          <p:nvPicPr>
            <p:cNvPr id="7" name="Picture 9" descr="442705-31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25899" y="4269233"/>
              <a:ext cx="1453199" cy="1828800"/>
            </a:xfrm>
            <a:prstGeom prst="rect">
              <a:avLst/>
            </a:prstGeom>
            <a:noFill/>
            <a:ln w="3175" cmpd="sng">
              <a:solidFill>
                <a:srgbClr val="FFF89B"/>
              </a:solidFill>
              <a:miter lim="800000"/>
              <a:headEnd/>
              <a:tailEnd/>
            </a:ln>
            <a:effectLst>
              <a:outerShdw blurRad="50800" dist="38100" dir="2700000">
                <a:srgbClr val="000000">
                  <a:alpha val="43000"/>
                </a:srgbClr>
              </a:outerShdw>
            </a:effectLst>
          </p:spPr>
        </p:pic>
        <p:pic>
          <p:nvPicPr>
            <p:cNvPr id="8" name="Picture 7" descr="417554-40D_small.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32533" y="4269233"/>
              <a:ext cx="2750325" cy="1828800"/>
            </a:xfrm>
            <a:prstGeom prst="rect">
              <a:avLst/>
            </a:prstGeom>
            <a:ln w="3175" cmpd="sng">
              <a:solidFill>
                <a:srgbClr val="FFF89B"/>
              </a:solidFill>
            </a:ln>
            <a:effectLst>
              <a:outerShdw blurRad="50800" dist="38100" dir="2700000">
                <a:srgbClr val="000000">
                  <a:alpha val="43000"/>
                </a:srgbClr>
              </a:outerShdw>
            </a:effectLst>
          </p:spPr>
        </p:pic>
        <p:pic>
          <p:nvPicPr>
            <p:cNvPr id="9" name="Picture 8"/>
            <p:cNvPicPr>
              <a:picLocks noChangeAspect="1"/>
            </p:cNvPicPr>
            <p:nvPr/>
          </p:nvPicPr>
          <p:blipFill>
            <a:blip r:embed="rId6"/>
            <a:stretch>
              <a:fillRect/>
            </a:stretch>
          </p:blipFill>
          <p:spPr>
            <a:xfrm>
              <a:off x="4328166" y="2327821"/>
              <a:ext cx="1725284" cy="1828801"/>
            </a:xfrm>
            <a:prstGeom prst="rect">
              <a:avLst/>
            </a:prstGeom>
            <a:ln w="3175" cmpd="sng">
              <a:solidFill>
                <a:srgbClr val="FFF89B"/>
              </a:solidFill>
            </a:ln>
          </p:spPr>
        </p:pic>
        <p:sp>
          <p:nvSpPr>
            <p:cNvPr id="10" name="TextBox 9"/>
            <p:cNvSpPr txBox="1"/>
            <p:nvPr/>
          </p:nvSpPr>
          <p:spPr>
            <a:xfrm>
              <a:off x="4296218" y="2332754"/>
              <a:ext cx="887848" cy="567962"/>
            </a:xfrm>
            <a:prstGeom prst="rect">
              <a:avLst/>
            </a:prstGeom>
            <a:noFill/>
          </p:spPr>
          <p:txBody>
            <a:bodyPr wrap="none" rtlCol="0">
              <a:spAutoFit/>
            </a:bodyPr>
            <a:lstStyle/>
            <a:p>
              <a:r>
                <a:rPr lang="en-US" sz="1100" b="1" dirty="0">
                  <a:solidFill>
                    <a:schemeClr val="bg1"/>
                  </a:solidFill>
                  <a:effectLst>
                    <a:outerShdw blurRad="50800" dist="38100" dir="2700000" algn="tl" rotWithShape="0">
                      <a:srgbClr val="000000">
                        <a:alpha val="43000"/>
                      </a:srgbClr>
                    </a:outerShdw>
                  </a:effectLst>
                </a:rPr>
                <a:t>e</a:t>
              </a:r>
              <a:r>
                <a:rPr lang="en-US" sz="1100" b="1" dirty="0" smtClean="0">
                  <a:solidFill>
                    <a:schemeClr val="bg1"/>
                  </a:solidFill>
                  <a:effectLst>
                    <a:outerShdw blurRad="50800" dist="38100" dir="2700000" algn="tl" rotWithShape="0">
                      <a:srgbClr val="000000">
                        <a:alpha val="43000"/>
                      </a:srgbClr>
                    </a:outerShdw>
                  </a:effectLst>
                </a:rPr>
                <a:t>-beam</a:t>
              </a:r>
            </a:p>
            <a:p>
              <a:r>
                <a:rPr lang="en-US" sz="1100" b="1" dirty="0" err="1" smtClean="0">
                  <a:solidFill>
                    <a:schemeClr val="bg1"/>
                  </a:solidFill>
                  <a:effectLst>
                    <a:outerShdw blurRad="50800" dist="38100" dir="2700000" algn="tl" rotWithShape="0">
                      <a:srgbClr val="000000">
                        <a:alpha val="43000"/>
                      </a:srgbClr>
                    </a:outerShdw>
                  </a:effectLst>
                </a:rPr>
                <a:t>Vistec</a:t>
              </a:r>
              <a:endParaRPr lang="en-US" sz="1100" b="1" dirty="0">
                <a:solidFill>
                  <a:schemeClr val="bg1"/>
                </a:solidFill>
                <a:effectLst>
                  <a:outerShdw blurRad="50800" dist="38100" dir="2700000" algn="tl" rotWithShape="0">
                    <a:srgbClr val="000000">
                      <a:alpha val="43000"/>
                    </a:srgbClr>
                  </a:outerShdw>
                </a:effectLst>
              </a:endParaRPr>
            </a:p>
          </p:txBody>
        </p:sp>
        <p:sp>
          <p:nvSpPr>
            <p:cNvPr id="11" name="TextBox 10"/>
            <p:cNvSpPr txBox="1"/>
            <p:nvPr/>
          </p:nvSpPr>
          <p:spPr>
            <a:xfrm>
              <a:off x="6150647" y="2342821"/>
              <a:ext cx="871528" cy="567962"/>
            </a:xfrm>
            <a:prstGeom prst="rect">
              <a:avLst/>
            </a:prstGeom>
            <a:noFill/>
          </p:spPr>
          <p:txBody>
            <a:bodyPr wrap="none" rtlCol="0">
              <a:spAutoFit/>
            </a:bodyPr>
            <a:lstStyle/>
            <a:p>
              <a:r>
                <a:rPr lang="en-US" sz="1100" b="1" dirty="0">
                  <a:solidFill>
                    <a:schemeClr val="bg1"/>
                  </a:solidFill>
                  <a:effectLst>
                    <a:outerShdw blurRad="50800" dist="38100" dir="2700000" algn="tl" rotWithShape="0">
                      <a:srgbClr val="000000">
                        <a:alpha val="43000"/>
                      </a:srgbClr>
                    </a:outerShdw>
                  </a:effectLst>
                </a:rPr>
                <a:t>193 nm</a:t>
              </a:r>
            </a:p>
            <a:p>
              <a:r>
                <a:rPr lang="en-US" sz="1100" b="1" dirty="0">
                  <a:solidFill>
                    <a:schemeClr val="bg1"/>
                  </a:solidFill>
                  <a:effectLst>
                    <a:outerShdw blurRad="50800" dist="38100" dir="2700000" algn="tl" rotWithShape="0">
                      <a:srgbClr val="000000">
                        <a:alpha val="43000"/>
                      </a:srgbClr>
                    </a:outerShdw>
                  </a:effectLst>
                </a:rPr>
                <a:t>ASML</a:t>
              </a:r>
            </a:p>
          </p:txBody>
        </p:sp>
        <p:sp>
          <p:nvSpPr>
            <p:cNvPr id="12" name="TextBox 11"/>
            <p:cNvSpPr txBox="1"/>
            <p:nvPr/>
          </p:nvSpPr>
          <p:spPr>
            <a:xfrm>
              <a:off x="4539486" y="4277680"/>
              <a:ext cx="855207" cy="567962"/>
            </a:xfrm>
            <a:prstGeom prst="rect">
              <a:avLst/>
            </a:prstGeom>
            <a:noFill/>
          </p:spPr>
          <p:txBody>
            <a:bodyPr wrap="none" rtlCol="0">
              <a:spAutoFit/>
            </a:bodyPr>
            <a:lstStyle/>
            <a:p>
              <a:r>
                <a:rPr lang="en-US" sz="1100" b="1" dirty="0">
                  <a:solidFill>
                    <a:schemeClr val="bg1"/>
                  </a:solidFill>
                  <a:effectLst>
                    <a:outerShdw blurRad="50800" dist="38100" dir="2700000" algn="tl" rotWithShape="0">
                      <a:srgbClr val="000000">
                        <a:alpha val="43000"/>
                      </a:srgbClr>
                    </a:outerShdw>
                  </a:effectLst>
                </a:rPr>
                <a:t>248 nm</a:t>
              </a:r>
            </a:p>
            <a:p>
              <a:r>
                <a:rPr lang="en-US" sz="1100" b="1" dirty="0">
                  <a:solidFill>
                    <a:schemeClr val="bg1"/>
                  </a:solidFill>
                  <a:effectLst>
                    <a:outerShdw blurRad="50800" dist="38100" dir="2700000" algn="tl" rotWithShape="0">
                      <a:srgbClr val="000000">
                        <a:alpha val="43000"/>
                      </a:srgbClr>
                    </a:outerShdw>
                  </a:effectLst>
                </a:rPr>
                <a:t>Canon</a:t>
              </a:r>
            </a:p>
          </p:txBody>
        </p:sp>
        <p:sp>
          <p:nvSpPr>
            <p:cNvPr id="13" name="TextBox 12"/>
            <p:cNvSpPr txBox="1"/>
            <p:nvPr/>
          </p:nvSpPr>
          <p:spPr>
            <a:xfrm>
              <a:off x="7437318" y="4277680"/>
              <a:ext cx="793501" cy="548376"/>
            </a:xfrm>
            <a:prstGeom prst="rect">
              <a:avLst/>
            </a:prstGeom>
            <a:noFill/>
          </p:spPr>
          <p:txBody>
            <a:bodyPr wrap="none" rtlCol="0">
              <a:spAutoFit/>
            </a:bodyPr>
            <a:lstStyle/>
            <a:p>
              <a:r>
                <a:rPr lang="en-US" sz="1100" b="1" dirty="0" err="1">
                  <a:solidFill>
                    <a:schemeClr val="bg1"/>
                  </a:solidFill>
                  <a:effectLst>
                    <a:outerShdw blurRad="50800" dist="38100" dir="2700000" algn="tl" rotWithShape="0">
                      <a:srgbClr val="000000">
                        <a:alpha val="43000"/>
                      </a:srgbClr>
                    </a:outerShdw>
                  </a:effectLst>
                </a:rPr>
                <a:t>i</a:t>
              </a:r>
              <a:r>
                <a:rPr lang="en-US" sz="1100" b="1" dirty="0">
                  <a:solidFill>
                    <a:schemeClr val="bg1"/>
                  </a:solidFill>
                  <a:effectLst>
                    <a:outerShdw blurRad="50800" dist="38100" dir="2700000" algn="tl" rotWithShape="0">
                      <a:srgbClr val="000000">
                        <a:alpha val="43000"/>
                      </a:srgbClr>
                    </a:outerShdw>
                  </a:effectLst>
                </a:rPr>
                <a:t>-line</a:t>
              </a:r>
            </a:p>
            <a:p>
              <a:r>
                <a:rPr lang="en-US" sz="1100" b="1" dirty="0">
                  <a:solidFill>
                    <a:schemeClr val="bg1"/>
                  </a:solidFill>
                  <a:effectLst>
                    <a:outerShdw blurRad="50800" dist="38100" dir="2700000" algn="tl" rotWithShape="0">
                      <a:srgbClr val="000000">
                        <a:alpha val="43000"/>
                      </a:srgbClr>
                    </a:outerShdw>
                  </a:effectLst>
                </a:rPr>
                <a:t>Canon</a:t>
              </a:r>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10398742" y="186362"/>
            <a:ext cx="1270000" cy="602286"/>
          </a:xfrm>
          <a:prstGeom prst="rect">
            <a:avLst/>
          </a:prstGeom>
          <a:solidFill>
            <a:schemeClr val="bg1"/>
          </a:solidFill>
          <a:extLst/>
        </p:spPr>
      </p:pic>
      <p:pic>
        <p:nvPicPr>
          <p:cNvPr id="15" name="Picture 2" descr="C:\Users\ca24384\Documents\Resources\Picture2.pn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p:blipFill>
        <p:spPr bwMode="auto">
          <a:xfrm>
            <a:off x="6176029" y="1021108"/>
            <a:ext cx="2708441" cy="1510133"/>
          </a:xfrm>
          <a:prstGeom prst="rect">
            <a:avLst/>
          </a:prstGeom>
          <a:noFill/>
          <a:ln w="3175" cmpd="sng">
            <a:solidFill>
              <a:srgbClr val="FFF89B"/>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4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62678" y="1034940"/>
            <a:ext cx="2721792" cy="1517904"/>
          </a:xfrm>
          <a:prstGeom prst="rect">
            <a:avLst/>
          </a:prstGeom>
          <a:noFill/>
          <a:ln w="3175" cmpd="sng">
            <a:solidFill>
              <a:srgbClr val="FFF89B"/>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598111" y="2715178"/>
            <a:ext cx="3547241" cy="508000"/>
          </a:xfrm>
          <a:prstGeom prst="rect">
            <a:avLst/>
          </a:prstGeom>
          <a:solidFill>
            <a:srgbClr val="DFE9FF"/>
          </a:solidFill>
          <a:ln w="3175" cmpd="sng">
            <a:solidFill>
              <a:srgbClr val="FFF89B"/>
            </a:solidFill>
            <a:miter lim="800000"/>
            <a:headEnd/>
            <a:tailEnd/>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Full Production Class CMOS Suite</a:t>
            </a:r>
            <a:endParaRPr lang="en-US" sz="1400" b="1" dirty="0">
              <a:solidFill>
                <a:schemeClr val="tx1"/>
              </a:solidFill>
            </a:endParaRPr>
          </a:p>
          <a:p>
            <a:pPr algn="ctr"/>
            <a:r>
              <a:rPr lang="en-US" sz="1100" b="1" dirty="0">
                <a:solidFill>
                  <a:schemeClr val="tx1"/>
                </a:solidFill>
              </a:rPr>
              <a:t>Mix &amp; Match and Stitching </a:t>
            </a:r>
            <a:r>
              <a:rPr lang="en-US" sz="1100" b="1" dirty="0" smtClean="0">
                <a:solidFill>
                  <a:schemeClr val="tx1"/>
                </a:solidFill>
              </a:rPr>
              <a:t>Lithography Capability</a:t>
            </a:r>
            <a:endParaRPr lang="en-US" sz="1100" b="1" dirty="0">
              <a:solidFill>
                <a:schemeClr val="tx1"/>
              </a:solidFill>
            </a:endParaRPr>
          </a:p>
        </p:txBody>
      </p:sp>
      <p:pic>
        <p:nvPicPr>
          <p:cNvPr id="18" name="Picture 17" descr="503800-2Dspothealed_adjusted_small.jpg"/>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 contrast="-10000"/>
                    </a14:imgEffect>
                  </a14:imgLayer>
                </a14:imgProps>
              </a:ext>
              <a:ext uri="{28A0092B-C50C-407E-A947-70E740481C1C}">
                <a14:useLocalDpi xmlns:a14="http://schemas.microsoft.com/office/drawing/2010/main"/>
              </a:ext>
            </a:extLst>
          </a:blip>
          <a:srcRect/>
          <a:stretch/>
        </p:blipFill>
        <p:spPr>
          <a:xfrm>
            <a:off x="9617585" y="1036914"/>
            <a:ext cx="2028055" cy="1636137"/>
          </a:xfrm>
          <a:prstGeom prst="ellipse">
            <a:avLst/>
          </a:prstGeom>
          <a:effectLst>
            <a:outerShdw blurRad="228600" dist="228600" dir="10080000" sy="23000" kx="-1200000" algn="bl" rotWithShape="0">
              <a:prstClr val="black">
                <a:alpha val="18000"/>
              </a:prstClr>
            </a:outerShdw>
          </a:effectLst>
        </p:spPr>
      </p:pic>
      <p:sp>
        <p:nvSpPr>
          <p:cNvPr id="19" name="TextBox 18"/>
          <p:cNvSpPr txBox="1"/>
          <p:nvPr/>
        </p:nvSpPr>
        <p:spPr>
          <a:xfrm>
            <a:off x="9707947" y="1587551"/>
            <a:ext cx="1838965" cy="461665"/>
          </a:xfrm>
          <a:prstGeom prst="rect">
            <a:avLst/>
          </a:prstGeom>
          <a:noFill/>
        </p:spPr>
        <p:txBody>
          <a:bodyPr wrap="none" rtlCol="0">
            <a:spAutoFit/>
          </a:bodyPr>
          <a:lstStyle/>
          <a:p>
            <a:pPr algn="ctr"/>
            <a:r>
              <a:rPr lang="en-US" sz="12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200mm </a:t>
            </a:r>
          </a:p>
          <a:p>
            <a:pPr algn="ctr"/>
            <a:r>
              <a:rPr lang="en-US" sz="12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Back Illuminated Wafers</a:t>
            </a:r>
            <a:endParaRPr lang="en-US" sz="12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031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96644" y="966312"/>
            <a:ext cx="12539456" cy="537667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r>
              <a:rPr lang="en-US" dirty="0" smtClean="0"/>
              <a:t>Transiting Exoplanet Survey Satellite (TESS)</a:t>
            </a:r>
            <a:endParaRPr lang="en-US" dirty="0"/>
          </a:p>
        </p:txBody>
      </p:sp>
      <p:pic>
        <p:nvPicPr>
          <p:cNvPr id="5" name="Picture 4" descr="Screen Shot 2017-09-10 at 10.05.28 AM.png"/>
          <p:cNvPicPr>
            <a:picLocks noChangeAspect="1"/>
          </p:cNvPicPr>
          <p:nvPr/>
        </p:nvPicPr>
        <p:blipFill rotWithShape="1">
          <a:blip r:embed="rId3">
            <a:extLst>
              <a:ext uri="{28A0092B-C50C-407E-A947-70E740481C1C}">
                <a14:useLocalDpi xmlns:a14="http://schemas.microsoft.com/office/drawing/2010/main"/>
              </a:ext>
            </a:extLst>
          </a:blip>
          <a:srcRect l="3612" t="14010" r="3331" b="4308"/>
          <a:stretch/>
        </p:blipFill>
        <p:spPr>
          <a:xfrm>
            <a:off x="4047565" y="966312"/>
            <a:ext cx="8141258" cy="5376672"/>
          </a:xfrm>
          <a:prstGeom prst="rect">
            <a:avLst/>
          </a:prstGeom>
        </p:spPr>
      </p:pic>
      <p:pic>
        <p:nvPicPr>
          <p:cNvPr id="9" name="Picture 8"/>
          <p:cNvPicPr>
            <a:picLocks noChangeAspect="1"/>
          </p:cNvPicPr>
          <p:nvPr/>
        </p:nvPicPr>
        <p:blipFill>
          <a:blip r:embed="rId4"/>
          <a:stretch>
            <a:fillRect/>
          </a:stretch>
        </p:blipFill>
        <p:spPr>
          <a:xfrm rot="20499327">
            <a:off x="549012" y="1148735"/>
            <a:ext cx="3359308" cy="4800600"/>
          </a:xfrm>
          <a:prstGeom prst="rect">
            <a:avLst/>
          </a:prstGeom>
        </p:spPr>
      </p:pic>
      <p:pic>
        <p:nvPicPr>
          <p:cNvPr id="7" name="Picture 6" descr="TESS just logo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
        <p:nvSpPr>
          <p:cNvPr id="3" name="Rectangle 2"/>
          <p:cNvSpPr/>
          <p:nvPr/>
        </p:nvSpPr>
        <p:spPr bwMode="auto">
          <a:xfrm>
            <a:off x="4047565" y="3938954"/>
            <a:ext cx="8141258" cy="2250831"/>
          </a:xfrm>
          <a:prstGeom prst="rect">
            <a:avLst/>
          </a:prstGeom>
          <a:solidFill>
            <a:srgbClr val="E3ECF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110" charset="0"/>
            </a:endParaRPr>
          </a:p>
        </p:txBody>
      </p:sp>
    </p:spTree>
    <p:extLst>
      <p:ext uri="{BB962C8B-B14F-4D97-AF65-F5344CB8AC3E}">
        <p14:creationId xmlns:p14="http://schemas.microsoft.com/office/powerpoint/2010/main" val="29509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Area Survey of Bright, Cool, Dwarfs</a:t>
            </a:r>
            <a:endParaRPr lang="en-US" dirty="0"/>
          </a:p>
        </p:txBody>
      </p:sp>
      <p:pic>
        <p:nvPicPr>
          <p:cNvPr id="5" name="Picture 4"/>
          <p:cNvPicPr>
            <a:picLocks noChangeAspect="1"/>
          </p:cNvPicPr>
          <p:nvPr/>
        </p:nvPicPr>
        <p:blipFill>
          <a:blip r:embed="rId3"/>
          <a:stretch>
            <a:fillRect/>
          </a:stretch>
        </p:blipFill>
        <p:spPr>
          <a:xfrm>
            <a:off x="89803" y="1321249"/>
            <a:ext cx="5943600" cy="4460406"/>
          </a:xfrm>
          <a:prstGeom prst="rect">
            <a:avLst/>
          </a:prstGeom>
        </p:spPr>
      </p:pic>
      <p:pic>
        <p:nvPicPr>
          <p:cNvPr id="6" name="Picture 5"/>
          <p:cNvPicPr>
            <a:picLocks noChangeAspect="1"/>
          </p:cNvPicPr>
          <p:nvPr/>
        </p:nvPicPr>
        <p:blipFill>
          <a:blip r:embed="rId4"/>
          <a:stretch>
            <a:fillRect/>
          </a:stretch>
        </p:blipFill>
        <p:spPr>
          <a:xfrm>
            <a:off x="6118551" y="1321248"/>
            <a:ext cx="5943600" cy="4460407"/>
          </a:xfrm>
          <a:prstGeom prst="rect">
            <a:avLst/>
          </a:prstGeom>
        </p:spPr>
      </p:pic>
      <p:pic>
        <p:nvPicPr>
          <p:cNvPr id="7" name="Picture 6" descr="TESS just logo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
        <p:nvSpPr>
          <p:cNvPr id="3" name="Rectangle 2"/>
          <p:cNvSpPr/>
          <p:nvPr/>
        </p:nvSpPr>
        <p:spPr bwMode="auto">
          <a:xfrm>
            <a:off x="2686050" y="6015038"/>
            <a:ext cx="6572250" cy="542925"/>
          </a:xfrm>
          <a:prstGeom prst="rect">
            <a:avLst/>
          </a:prstGeom>
          <a:solidFill>
            <a:srgbClr val="BCDEEF"/>
          </a:solidFill>
          <a:ln w="12700" cap="flat" cmpd="sng" algn="ctr">
            <a:noFill/>
            <a:prstDash val="solid"/>
            <a:round/>
            <a:headEnd type="none" w="sm" len="sm"/>
            <a:tailEnd type="none" w="sm" len="sm"/>
          </a:ln>
          <a:effectLst>
            <a:softEdge rad="25400"/>
          </a:effectLst>
        </p:spPr>
        <p:txBody>
          <a:bodyPr vert="horz" wrap="square" lIns="91440" tIns="45720" rIns="91440" bIns="45720" numCol="1" rtlCol="0" anchor="ctr" anchorCtr="0" compatLnSpc="1">
            <a:prstTxWarp prst="textNoShape">
              <a:avLst/>
            </a:prstTxWarp>
          </a:bodyPr>
          <a:lstStyle/>
          <a:p>
            <a:pPr algn="ctr"/>
            <a:r>
              <a:rPr lang="en-US" sz="1800" b="1" dirty="0"/>
              <a:t>https://www.youtube.com/</a:t>
            </a:r>
            <a:r>
              <a:rPr lang="en-US" sz="1800" b="1" dirty="0" err="1"/>
              <a:t>watch?v</a:t>
            </a:r>
            <a:r>
              <a:rPr lang="en-US" sz="1800" b="1" dirty="0"/>
              <a:t>=</a:t>
            </a:r>
            <a:r>
              <a:rPr lang="en-US" sz="1800" b="1" dirty="0" err="1"/>
              <a:t>mpViVEO-ymc</a:t>
            </a:r>
            <a:endParaRPr kumimoji="0" lang="en-US" sz="1800" b="1" i="0" u="none" strike="noStrike" cap="none" normalizeH="0" baseline="0" dirty="0" smtClean="0">
              <a:ln>
                <a:noFill/>
              </a:ln>
              <a:effectLst/>
            </a:endParaRPr>
          </a:p>
        </p:txBody>
      </p:sp>
    </p:spTree>
    <p:extLst>
      <p:ext uri="{BB962C8B-B14F-4D97-AF65-F5344CB8AC3E}">
        <p14:creationId xmlns:p14="http://schemas.microsoft.com/office/powerpoint/2010/main" val="199471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TESS  WFOV CCD Cameras</a:t>
            </a:r>
            <a:endParaRPr lang="en-US" dirty="0"/>
          </a:p>
        </p:txBody>
      </p:sp>
      <p:pic>
        <p:nvPicPr>
          <p:cNvPr id="5" name="Picture 4" descr="Screen Shot 2017-09-10 at 11.11.00 AM.png"/>
          <p:cNvPicPr>
            <a:picLocks noChangeAspect="1"/>
          </p:cNvPicPr>
          <p:nvPr/>
        </p:nvPicPr>
        <p:blipFill rotWithShape="1">
          <a:blip r:embed="rId3">
            <a:extLst>
              <a:ext uri="{28A0092B-C50C-407E-A947-70E740481C1C}">
                <a14:useLocalDpi xmlns:a14="http://schemas.microsoft.com/office/drawing/2010/main"/>
              </a:ext>
            </a:extLst>
          </a:blip>
          <a:srcRect l="3352" t="13869" r="3484" b="4092"/>
          <a:stretch/>
        </p:blipFill>
        <p:spPr>
          <a:xfrm>
            <a:off x="5739330" y="1532003"/>
            <a:ext cx="6189551" cy="4100174"/>
          </a:xfrm>
          <a:prstGeom prst="rect">
            <a:avLst/>
          </a:prstGeom>
        </p:spPr>
      </p:pic>
      <p:pic>
        <p:nvPicPr>
          <p:cNvPr id="7" name="Picture 6"/>
          <p:cNvPicPr>
            <a:picLocks noChangeAspect="1"/>
          </p:cNvPicPr>
          <p:nvPr/>
        </p:nvPicPr>
        <p:blipFill rotWithShape="1">
          <a:blip r:embed="rId4"/>
          <a:srcRect l="13217" t="15711" r="13305" b="4420"/>
          <a:stretch/>
        </p:blipFill>
        <p:spPr>
          <a:xfrm>
            <a:off x="487490" y="1436701"/>
            <a:ext cx="5193982" cy="4322929"/>
          </a:xfrm>
          <a:prstGeom prst="rect">
            <a:avLst/>
          </a:prstGeom>
        </p:spPr>
      </p:pic>
      <p:sp>
        <p:nvSpPr>
          <p:cNvPr id="8" name="TextBox 7"/>
          <p:cNvSpPr txBox="1"/>
          <p:nvPr/>
        </p:nvSpPr>
        <p:spPr>
          <a:xfrm>
            <a:off x="6858673" y="1033486"/>
            <a:ext cx="4070345" cy="400110"/>
          </a:xfrm>
          <a:prstGeom prst="rect">
            <a:avLst/>
          </a:prstGeom>
          <a:noFill/>
        </p:spPr>
        <p:txBody>
          <a:bodyPr wrap="none" rtlCol="0">
            <a:spAutoFit/>
          </a:bodyPr>
          <a:lstStyle/>
          <a:p>
            <a:pPr algn="ctr"/>
            <a:r>
              <a:rPr lang="en-US" sz="2000" b="1" dirty="0" smtClean="0"/>
              <a:t>Wide Field of View CCD Camera</a:t>
            </a:r>
            <a:endParaRPr lang="en-US" sz="2000" b="1" dirty="0"/>
          </a:p>
        </p:txBody>
      </p:sp>
      <p:sp>
        <p:nvSpPr>
          <p:cNvPr id="9" name="TextBox 8"/>
          <p:cNvSpPr txBox="1"/>
          <p:nvPr/>
        </p:nvSpPr>
        <p:spPr>
          <a:xfrm>
            <a:off x="1454082" y="1033486"/>
            <a:ext cx="3311148" cy="400110"/>
          </a:xfrm>
          <a:prstGeom prst="rect">
            <a:avLst/>
          </a:prstGeom>
          <a:noFill/>
        </p:spPr>
        <p:txBody>
          <a:bodyPr wrap="none" rtlCol="0">
            <a:spAutoFit/>
          </a:bodyPr>
          <a:lstStyle/>
          <a:p>
            <a:pPr algn="ctr"/>
            <a:r>
              <a:rPr lang="en-US" sz="2000" b="1" dirty="0" smtClean="0"/>
              <a:t>Camera Assembly Layout</a:t>
            </a:r>
            <a:endParaRPr lang="en-US" sz="2000" b="1" dirty="0"/>
          </a:p>
        </p:txBody>
      </p:sp>
      <p:pic>
        <p:nvPicPr>
          <p:cNvPr id="11" name="Picture 10" descr="TESS just logo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spTree>
    <p:extLst>
      <p:ext uri="{BB962C8B-B14F-4D97-AF65-F5344CB8AC3E}">
        <p14:creationId xmlns:p14="http://schemas.microsoft.com/office/powerpoint/2010/main" val="22957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TESS Detector Requirements</a:t>
            </a:r>
            <a:endParaRPr lang="en-US" dirty="0"/>
          </a:p>
        </p:txBody>
      </p:sp>
      <p:sp>
        <p:nvSpPr>
          <p:cNvPr id="3" name="Content Placeholder 2"/>
          <p:cNvSpPr>
            <a:spLocks noGrp="1"/>
          </p:cNvSpPr>
          <p:nvPr>
            <p:ph idx="1"/>
          </p:nvPr>
        </p:nvSpPr>
        <p:spPr>
          <a:xfrm>
            <a:off x="633820" y="1289304"/>
            <a:ext cx="5967006" cy="1507594"/>
          </a:xfrm>
        </p:spPr>
        <p:txBody>
          <a:bodyPr/>
          <a:lstStyle/>
          <a:p>
            <a:r>
              <a:rPr lang="en-US" dirty="0"/>
              <a:t>Sensitivity to cooler stars (M-type)</a:t>
            </a:r>
          </a:p>
          <a:p>
            <a:pPr lvl="1"/>
            <a:r>
              <a:rPr lang="en-US" dirty="0"/>
              <a:t>Cool stars are more abundant, stable</a:t>
            </a:r>
          </a:p>
          <a:p>
            <a:pPr lvl="1"/>
            <a:r>
              <a:rPr lang="en-US" dirty="0"/>
              <a:t>Transit depth inversely proportional to stellar radius</a:t>
            </a:r>
          </a:p>
          <a:p>
            <a:pPr lvl="1"/>
            <a:r>
              <a:rPr lang="en-US" dirty="0"/>
              <a:t>Habitable </a:t>
            </a:r>
            <a:r>
              <a:rPr lang="en-US" dirty="0" smtClean="0"/>
              <a:t>zone</a:t>
            </a:r>
          </a:p>
          <a:p>
            <a:pPr lvl="2"/>
            <a:r>
              <a:rPr lang="en-US" dirty="0"/>
              <a:t>R</a:t>
            </a:r>
            <a:r>
              <a:rPr lang="en-US" dirty="0" smtClean="0"/>
              <a:t>egion </a:t>
            </a:r>
            <a:r>
              <a:rPr lang="en-US" dirty="0"/>
              <a:t>compatible with orbital period &lt; sensor stare time</a:t>
            </a:r>
          </a:p>
          <a:p>
            <a:r>
              <a:rPr lang="en-US" dirty="0"/>
              <a:t>Photometric precision of 200 parts per million</a:t>
            </a:r>
          </a:p>
          <a:p>
            <a:pPr lvl="1"/>
            <a:r>
              <a:rPr lang="en-US" dirty="0"/>
              <a:t>Telescope aperture and optical throughput</a:t>
            </a:r>
          </a:p>
          <a:p>
            <a:pPr lvl="1"/>
            <a:r>
              <a:rPr lang="en-US" dirty="0"/>
              <a:t>Detector QE</a:t>
            </a:r>
          </a:p>
          <a:p>
            <a:r>
              <a:rPr lang="en-US" dirty="0"/>
              <a:t> Systematic noise &lt; 60 parts per million</a:t>
            </a:r>
          </a:p>
          <a:p>
            <a:pPr lvl="1"/>
            <a:r>
              <a:rPr lang="en-US" dirty="0"/>
              <a:t>Low read noise and dark current</a:t>
            </a:r>
          </a:p>
          <a:p>
            <a:pPr lvl="1"/>
            <a:r>
              <a:rPr lang="en-US" dirty="0"/>
              <a:t>Stable temperature on orbit</a:t>
            </a:r>
          </a:p>
          <a:p>
            <a:endParaRPr lang="en-US" dirty="0"/>
          </a:p>
        </p:txBody>
      </p:sp>
      <p:pic>
        <p:nvPicPr>
          <p:cNvPr id="25" name="Picture 24" descr="TESS just logo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79427" y="11280"/>
            <a:ext cx="1109398" cy="694898"/>
          </a:xfrm>
          <a:prstGeom prst="rect">
            <a:avLst/>
          </a:prstGeom>
        </p:spPr>
      </p:pic>
      <p:grpSp>
        <p:nvGrpSpPr>
          <p:cNvPr id="49" name="Group 48"/>
          <p:cNvGrpSpPr/>
          <p:nvPr/>
        </p:nvGrpSpPr>
        <p:grpSpPr>
          <a:xfrm>
            <a:off x="6717448" y="1181907"/>
            <a:ext cx="5506244" cy="4521426"/>
            <a:chOff x="6717448" y="1181907"/>
            <a:chExt cx="5506244" cy="4521426"/>
          </a:xfrm>
        </p:grpSpPr>
        <p:pic>
          <p:nvPicPr>
            <p:cNvPr id="5" name="Content Placeholder 23"/>
            <p:cNvPicPr>
              <a:picLocks noChangeAspect="1"/>
            </p:cNvPicPr>
            <p:nvPr/>
          </p:nvPicPr>
          <p:blipFill rotWithShape="1">
            <a:blip r:embed="rId4" cstate="print">
              <a:extLst>
                <a:ext uri="{28A0092B-C50C-407E-A947-70E740481C1C}">
                  <a14:useLocalDpi xmlns:a14="http://schemas.microsoft.com/office/drawing/2010/main"/>
                </a:ext>
              </a:extLst>
            </a:blip>
            <a:srcRect l="6722" t="344" b="6337"/>
            <a:stretch/>
          </p:blipFill>
          <p:spPr>
            <a:xfrm>
              <a:off x="7145763" y="1915070"/>
              <a:ext cx="4888719" cy="3229491"/>
            </a:xfrm>
            <a:prstGeom prst="rect">
              <a:avLst/>
            </a:prstGeom>
            <a:ln>
              <a:noFill/>
            </a:ln>
          </p:spPr>
        </p:pic>
        <p:sp>
          <p:nvSpPr>
            <p:cNvPr id="7" name="TextBox 6"/>
            <p:cNvSpPr txBox="1"/>
            <p:nvPr/>
          </p:nvSpPr>
          <p:spPr>
            <a:xfrm>
              <a:off x="9536644" y="2536314"/>
              <a:ext cx="789255" cy="365051"/>
            </a:xfrm>
            <a:prstGeom prst="rect">
              <a:avLst/>
            </a:prstGeom>
            <a:noFill/>
          </p:spPr>
          <p:txBody>
            <a:bodyPr wrap="square" rtlCol="0">
              <a:spAutoFit/>
            </a:bodyPr>
            <a:lstStyle/>
            <a:p>
              <a:pPr algn="ctr"/>
              <a:r>
                <a:rPr lang="en-US" sz="1400" b="1" dirty="0" smtClean="0">
                  <a:solidFill>
                    <a:srgbClr val="0000FF"/>
                  </a:solidFill>
                </a:rPr>
                <a:t>-70°C</a:t>
              </a:r>
              <a:endParaRPr lang="en-US" sz="1400" b="1" dirty="0">
                <a:solidFill>
                  <a:srgbClr val="0000FF"/>
                </a:solidFill>
              </a:endParaRPr>
            </a:p>
          </p:txBody>
        </p:sp>
        <p:sp>
          <p:nvSpPr>
            <p:cNvPr id="10" name="TextBox 9"/>
            <p:cNvSpPr txBox="1"/>
            <p:nvPr/>
          </p:nvSpPr>
          <p:spPr>
            <a:xfrm>
              <a:off x="10194438" y="2472499"/>
              <a:ext cx="821197" cy="365050"/>
            </a:xfrm>
            <a:prstGeom prst="rect">
              <a:avLst/>
            </a:prstGeom>
            <a:noFill/>
          </p:spPr>
          <p:txBody>
            <a:bodyPr wrap="square" rtlCol="0">
              <a:spAutoFit/>
            </a:bodyPr>
            <a:lstStyle/>
            <a:p>
              <a:pPr algn="ctr"/>
              <a:r>
                <a:rPr lang="en-US" sz="1400" b="1" dirty="0" smtClean="0">
                  <a:solidFill>
                    <a:srgbClr val="008000"/>
                  </a:solidFill>
                </a:rPr>
                <a:t>-50°C</a:t>
              </a:r>
              <a:endParaRPr lang="en-US" sz="1400" b="1" dirty="0">
                <a:solidFill>
                  <a:srgbClr val="008000"/>
                </a:solidFill>
              </a:endParaRPr>
            </a:p>
          </p:txBody>
        </p:sp>
        <p:sp>
          <p:nvSpPr>
            <p:cNvPr id="13" name="TextBox 12"/>
            <p:cNvSpPr txBox="1"/>
            <p:nvPr/>
          </p:nvSpPr>
          <p:spPr>
            <a:xfrm>
              <a:off x="10061638" y="2254321"/>
              <a:ext cx="739941" cy="365049"/>
            </a:xfrm>
            <a:prstGeom prst="rect">
              <a:avLst/>
            </a:prstGeom>
            <a:noFill/>
          </p:spPr>
          <p:txBody>
            <a:bodyPr wrap="square" rtlCol="0">
              <a:spAutoFit/>
            </a:bodyPr>
            <a:lstStyle/>
            <a:p>
              <a:pPr algn="ctr"/>
              <a:r>
                <a:rPr lang="en-US" sz="1400" b="1" dirty="0" smtClean="0">
                  <a:solidFill>
                    <a:srgbClr val="FF0000"/>
                  </a:solidFill>
                </a:rPr>
                <a:t>-25°C</a:t>
              </a:r>
              <a:endParaRPr lang="en-US" sz="1400" b="1" dirty="0">
                <a:solidFill>
                  <a:srgbClr val="FF0000"/>
                </a:solidFill>
              </a:endParaRPr>
            </a:p>
          </p:txBody>
        </p:sp>
        <p:sp>
          <p:nvSpPr>
            <p:cNvPr id="15" name="TextBox 14"/>
            <p:cNvSpPr txBox="1"/>
            <p:nvPr/>
          </p:nvSpPr>
          <p:spPr>
            <a:xfrm>
              <a:off x="7214540" y="4621010"/>
              <a:ext cx="1831524" cy="442340"/>
            </a:xfrm>
            <a:prstGeom prst="rect">
              <a:avLst/>
            </a:prstGeom>
            <a:noFill/>
          </p:spPr>
          <p:txBody>
            <a:bodyPr wrap="square" rtlCol="0">
              <a:spAutoFit/>
            </a:bodyPr>
            <a:lstStyle/>
            <a:p>
              <a:r>
                <a:rPr lang="en-US" sz="1050" smtClean="0"/>
                <a:t>Measured CCID-80 results</a:t>
              </a:r>
              <a:endParaRPr lang="en-US" sz="1050" dirty="0" smtClean="0"/>
            </a:p>
            <a:p>
              <a:r>
                <a:rPr lang="en-US" sz="1050" dirty="0" smtClean="0"/>
                <a:t>A. Krishnamurthy</a:t>
              </a:r>
            </a:p>
          </p:txBody>
        </p:sp>
        <p:cxnSp>
          <p:nvCxnSpPr>
            <p:cNvPr id="16" name="Straight Connector 15"/>
            <p:cNvCxnSpPr/>
            <p:nvPr/>
          </p:nvCxnSpPr>
          <p:spPr>
            <a:xfrm>
              <a:off x="10967840" y="1960371"/>
              <a:ext cx="0" cy="3117799"/>
            </a:xfrm>
            <a:prstGeom prst="line">
              <a:avLst/>
            </a:prstGeom>
            <a:ln w="952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181789" y="3873651"/>
              <a:ext cx="1714693" cy="307777"/>
            </a:xfrm>
            <a:prstGeom prst="rect">
              <a:avLst/>
            </a:prstGeom>
            <a:noFill/>
          </p:spPr>
          <p:txBody>
            <a:bodyPr wrap="square" rtlCol="0">
              <a:spAutoFit/>
            </a:bodyPr>
            <a:lstStyle/>
            <a:p>
              <a:pPr algn="r"/>
              <a:r>
                <a:rPr lang="en-US" sz="1400" b="1" dirty="0" smtClean="0"/>
                <a:t>QE ≥ 30</a:t>
              </a:r>
              <a:r>
                <a:rPr lang="en-US" sz="1400" b="1" smtClean="0"/>
                <a:t>% at 1 </a:t>
              </a:r>
              <a:r>
                <a:rPr lang="en-US" sz="1400" b="1" dirty="0" smtClean="0"/>
                <a:t>µm</a:t>
              </a:r>
              <a:endParaRPr lang="en-US" sz="1400" b="1" dirty="0"/>
            </a:p>
          </p:txBody>
        </p:sp>
        <p:grpSp>
          <p:nvGrpSpPr>
            <p:cNvPr id="20" name="Group 19"/>
            <p:cNvGrpSpPr/>
            <p:nvPr/>
          </p:nvGrpSpPr>
          <p:grpSpPr>
            <a:xfrm>
              <a:off x="7407398" y="1616386"/>
              <a:ext cx="1735893" cy="476383"/>
              <a:chOff x="1325752" y="738069"/>
              <a:chExt cx="2767344" cy="713361"/>
            </a:xfrm>
          </p:grpSpPr>
          <p:sp>
            <p:nvSpPr>
              <p:cNvPr id="21" name="TextBox 20"/>
              <p:cNvSpPr txBox="1"/>
              <p:nvPr/>
            </p:nvSpPr>
            <p:spPr>
              <a:xfrm>
                <a:off x="1325752" y="738069"/>
                <a:ext cx="2767344" cy="460881"/>
              </a:xfrm>
              <a:prstGeom prst="rect">
                <a:avLst/>
              </a:prstGeom>
              <a:noFill/>
            </p:spPr>
            <p:txBody>
              <a:bodyPr wrap="square" rtlCol="0">
                <a:spAutoFit/>
              </a:bodyPr>
              <a:lstStyle/>
              <a:p>
                <a:pPr algn="r"/>
                <a:r>
                  <a:rPr lang="en-US" sz="1400" dirty="0" smtClean="0"/>
                  <a:t>Peak </a:t>
                </a:r>
                <a:r>
                  <a:rPr lang="en-US" sz="1400" smtClean="0"/>
                  <a:t>QE &gt;95</a:t>
                </a:r>
                <a:r>
                  <a:rPr lang="en-US" sz="1400" dirty="0" smtClean="0"/>
                  <a:t>% </a:t>
                </a:r>
                <a:endParaRPr lang="en-US" sz="1400" dirty="0"/>
              </a:p>
            </p:txBody>
          </p:sp>
          <p:cxnSp>
            <p:nvCxnSpPr>
              <p:cNvPr id="22" name="Straight Arrow Connector 21"/>
              <p:cNvCxnSpPr/>
              <p:nvPr/>
            </p:nvCxnSpPr>
            <p:spPr>
              <a:xfrm flipH="1">
                <a:off x="3991428" y="986044"/>
                <a:ext cx="2" cy="46538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6828176" y="4607071"/>
              <a:ext cx="427193" cy="365050"/>
            </a:xfrm>
            <a:prstGeom prst="rect">
              <a:avLst/>
            </a:prstGeom>
            <a:noFill/>
          </p:spPr>
          <p:txBody>
            <a:bodyPr wrap="none" rtlCol="0">
              <a:spAutoFit/>
            </a:bodyPr>
            <a:lstStyle/>
            <a:p>
              <a:pPr algn="ctr"/>
              <a:r>
                <a:rPr lang="en-US" sz="1400" b="1" smtClean="0"/>
                <a:t>10</a:t>
              </a:r>
              <a:endParaRPr lang="en-US" sz="1400" b="1" dirty="0"/>
            </a:p>
          </p:txBody>
        </p:sp>
        <p:sp>
          <p:nvSpPr>
            <p:cNvPr id="28" name="TextBox 27"/>
            <p:cNvSpPr txBox="1"/>
            <p:nvPr/>
          </p:nvSpPr>
          <p:spPr>
            <a:xfrm>
              <a:off x="6828176" y="4290928"/>
              <a:ext cx="427193" cy="365050"/>
            </a:xfrm>
            <a:prstGeom prst="rect">
              <a:avLst/>
            </a:prstGeom>
            <a:noFill/>
          </p:spPr>
          <p:txBody>
            <a:bodyPr wrap="none" rtlCol="0">
              <a:spAutoFit/>
            </a:bodyPr>
            <a:lstStyle/>
            <a:p>
              <a:pPr algn="ctr"/>
              <a:r>
                <a:rPr lang="en-US" sz="1400" b="1" dirty="0"/>
                <a:t>2</a:t>
              </a:r>
              <a:r>
                <a:rPr lang="en-US" sz="1400" b="1" dirty="0" smtClean="0"/>
                <a:t>0</a:t>
              </a:r>
              <a:endParaRPr lang="en-US" sz="1400" b="1" dirty="0"/>
            </a:p>
          </p:txBody>
        </p:sp>
        <p:sp>
          <p:nvSpPr>
            <p:cNvPr id="29" name="TextBox 28"/>
            <p:cNvSpPr txBox="1"/>
            <p:nvPr/>
          </p:nvSpPr>
          <p:spPr>
            <a:xfrm>
              <a:off x="6828176" y="2727229"/>
              <a:ext cx="427193" cy="365050"/>
            </a:xfrm>
            <a:prstGeom prst="rect">
              <a:avLst/>
            </a:prstGeom>
            <a:noFill/>
          </p:spPr>
          <p:txBody>
            <a:bodyPr wrap="none" rtlCol="0">
              <a:spAutoFit/>
            </a:bodyPr>
            <a:lstStyle/>
            <a:p>
              <a:pPr algn="ctr"/>
              <a:r>
                <a:rPr lang="en-US" sz="1400" b="1" dirty="0" smtClean="0"/>
                <a:t>70</a:t>
              </a:r>
              <a:endParaRPr lang="en-US" sz="1400" b="1" dirty="0"/>
            </a:p>
          </p:txBody>
        </p:sp>
        <p:sp>
          <p:nvSpPr>
            <p:cNvPr id="30" name="TextBox 29"/>
            <p:cNvSpPr txBox="1"/>
            <p:nvPr/>
          </p:nvSpPr>
          <p:spPr>
            <a:xfrm>
              <a:off x="6828176" y="2407914"/>
              <a:ext cx="427193" cy="365050"/>
            </a:xfrm>
            <a:prstGeom prst="rect">
              <a:avLst/>
            </a:prstGeom>
            <a:noFill/>
          </p:spPr>
          <p:txBody>
            <a:bodyPr wrap="none" rtlCol="0">
              <a:spAutoFit/>
            </a:bodyPr>
            <a:lstStyle/>
            <a:p>
              <a:pPr algn="ctr"/>
              <a:r>
                <a:rPr lang="en-US" sz="1400" b="1" dirty="0" smtClean="0"/>
                <a:t>80</a:t>
              </a:r>
              <a:endParaRPr lang="en-US" sz="1400" b="1" dirty="0"/>
            </a:p>
          </p:txBody>
        </p:sp>
        <p:sp>
          <p:nvSpPr>
            <p:cNvPr id="31" name="TextBox 30"/>
            <p:cNvSpPr txBox="1"/>
            <p:nvPr/>
          </p:nvSpPr>
          <p:spPr>
            <a:xfrm>
              <a:off x="6828176" y="2098124"/>
              <a:ext cx="427193" cy="365050"/>
            </a:xfrm>
            <a:prstGeom prst="rect">
              <a:avLst/>
            </a:prstGeom>
            <a:noFill/>
          </p:spPr>
          <p:txBody>
            <a:bodyPr wrap="none" rtlCol="0">
              <a:spAutoFit/>
            </a:bodyPr>
            <a:lstStyle/>
            <a:p>
              <a:pPr algn="ctr"/>
              <a:r>
                <a:rPr lang="en-US" sz="1400" b="1" dirty="0" smtClean="0"/>
                <a:t>90</a:t>
              </a:r>
              <a:endParaRPr lang="en-US" sz="1400" b="1" dirty="0"/>
            </a:p>
          </p:txBody>
        </p:sp>
        <p:sp>
          <p:nvSpPr>
            <p:cNvPr id="32" name="TextBox 31"/>
            <p:cNvSpPr txBox="1"/>
            <p:nvPr/>
          </p:nvSpPr>
          <p:spPr>
            <a:xfrm>
              <a:off x="6717448" y="1781984"/>
              <a:ext cx="537921" cy="365050"/>
            </a:xfrm>
            <a:prstGeom prst="rect">
              <a:avLst/>
            </a:prstGeom>
            <a:noFill/>
          </p:spPr>
          <p:txBody>
            <a:bodyPr wrap="none" rtlCol="0">
              <a:spAutoFit/>
            </a:bodyPr>
            <a:lstStyle/>
            <a:p>
              <a:pPr algn="ctr"/>
              <a:r>
                <a:rPr lang="en-US" sz="1400" b="1" dirty="0" smtClean="0"/>
                <a:t>100</a:t>
              </a:r>
              <a:endParaRPr lang="en-US" sz="1400" b="1" dirty="0"/>
            </a:p>
          </p:txBody>
        </p:sp>
        <p:sp>
          <p:nvSpPr>
            <p:cNvPr id="33" name="TextBox 32"/>
            <p:cNvSpPr txBox="1"/>
            <p:nvPr/>
          </p:nvSpPr>
          <p:spPr>
            <a:xfrm>
              <a:off x="6828176" y="3040195"/>
              <a:ext cx="427193" cy="365050"/>
            </a:xfrm>
            <a:prstGeom prst="rect">
              <a:avLst/>
            </a:prstGeom>
            <a:noFill/>
          </p:spPr>
          <p:txBody>
            <a:bodyPr wrap="none" rtlCol="0">
              <a:spAutoFit/>
            </a:bodyPr>
            <a:lstStyle/>
            <a:p>
              <a:pPr algn="ctr"/>
              <a:r>
                <a:rPr lang="en-US" sz="1400" b="1" smtClean="0"/>
                <a:t>60</a:t>
              </a:r>
              <a:endParaRPr lang="en-US" sz="1400" b="1" dirty="0"/>
            </a:p>
          </p:txBody>
        </p:sp>
        <p:sp>
          <p:nvSpPr>
            <p:cNvPr id="34" name="TextBox 33"/>
            <p:cNvSpPr txBox="1"/>
            <p:nvPr/>
          </p:nvSpPr>
          <p:spPr>
            <a:xfrm>
              <a:off x="6828176" y="3349985"/>
              <a:ext cx="427193" cy="365050"/>
            </a:xfrm>
            <a:prstGeom prst="rect">
              <a:avLst/>
            </a:prstGeom>
            <a:noFill/>
          </p:spPr>
          <p:txBody>
            <a:bodyPr wrap="none" rtlCol="0">
              <a:spAutoFit/>
            </a:bodyPr>
            <a:lstStyle/>
            <a:p>
              <a:pPr algn="ctr"/>
              <a:r>
                <a:rPr lang="en-US" sz="1400" b="1" smtClean="0"/>
                <a:t>50</a:t>
              </a:r>
              <a:endParaRPr lang="en-US" sz="1400" b="1" dirty="0"/>
            </a:p>
          </p:txBody>
        </p:sp>
        <p:sp>
          <p:nvSpPr>
            <p:cNvPr id="35" name="TextBox 34"/>
            <p:cNvSpPr txBox="1"/>
            <p:nvPr/>
          </p:nvSpPr>
          <p:spPr>
            <a:xfrm>
              <a:off x="6828176" y="3668480"/>
              <a:ext cx="427193" cy="365050"/>
            </a:xfrm>
            <a:prstGeom prst="rect">
              <a:avLst/>
            </a:prstGeom>
            <a:noFill/>
          </p:spPr>
          <p:txBody>
            <a:bodyPr wrap="none" rtlCol="0">
              <a:spAutoFit/>
            </a:bodyPr>
            <a:lstStyle/>
            <a:p>
              <a:pPr algn="ctr"/>
              <a:r>
                <a:rPr lang="en-US" sz="1400" b="1" smtClean="0"/>
                <a:t>40</a:t>
              </a:r>
              <a:endParaRPr lang="en-US" sz="1400" b="1" dirty="0"/>
            </a:p>
          </p:txBody>
        </p:sp>
        <p:sp>
          <p:nvSpPr>
            <p:cNvPr id="36" name="TextBox 35"/>
            <p:cNvSpPr txBox="1"/>
            <p:nvPr/>
          </p:nvSpPr>
          <p:spPr>
            <a:xfrm>
              <a:off x="6828176" y="3979704"/>
              <a:ext cx="427193" cy="365050"/>
            </a:xfrm>
            <a:prstGeom prst="rect">
              <a:avLst/>
            </a:prstGeom>
            <a:noFill/>
          </p:spPr>
          <p:txBody>
            <a:bodyPr wrap="none" rtlCol="0">
              <a:spAutoFit/>
            </a:bodyPr>
            <a:lstStyle/>
            <a:p>
              <a:pPr algn="ctr"/>
              <a:r>
                <a:rPr lang="en-US" sz="1400" b="1" dirty="0" smtClean="0"/>
                <a:t>30</a:t>
              </a:r>
              <a:endParaRPr lang="en-US" sz="1400" b="1" dirty="0"/>
            </a:p>
          </p:txBody>
        </p:sp>
        <p:sp>
          <p:nvSpPr>
            <p:cNvPr id="37" name="TextBox 36"/>
            <p:cNvSpPr txBox="1"/>
            <p:nvPr/>
          </p:nvSpPr>
          <p:spPr>
            <a:xfrm>
              <a:off x="6902930" y="5073254"/>
              <a:ext cx="537921" cy="365050"/>
            </a:xfrm>
            <a:prstGeom prst="rect">
              <a:avLst/>
            </a:prstGeom>
            <a:noFill/>
          </p:spPr>
          <p:txBody>
            <a:bodyPr wrap="none" rtlCol="0">
              <a:spAutoFit/>
            </a:bodyPr>
            <a:lstStyle/>
            <a:p>
              <a:pPr algn="ctr"/>
              <a:r>
                <a:rPr lang="en-US" sz="1400" b="1" smtClean="0"/>
                <a:t>600</a:t>
              </a:r>
              <a:endParaRPr lang="en-US" sz="1400" b="1" dirty="0"/>
            </a:p>
          </p:txBody>
        </p:sp>
        <p:sp>
          <p:nvSpPr>
            <p:cNvPr id="38" name="TextBox 37"/>
            <p:cNvSpPr txBox="1"/>
            <p:nvPr/>
          </p:nvSpPr>
          <p:spPr>
            <a:xfrm>
              <a:off x="9747407" y="5073254"/>
              <a:ext cx="537921" cy="365050"/>
            </a:xfrm>
            <a:prstGeom prst="rect">
              <a:avLst/>
            </a:prstGeom>
            <a:noFill/>
          </p:spPr>
          <p:txBody>
            <a:bodyPr wrap="none" rtlCol="0">
              <a:spAutoFit/>
            </a:bodyPr>
            <a:lstStyle/>
            <a:p>
              <a:pPr algn="ctr"/>
              <a:r>
                <a:rPr lang="en-US" sz="1400" b="1" dirty="0"/>
                <a:t>9</a:t>
              </a:r>
              <a:r>
                <a:rPr lang="en-US" sz="1400" b="1" dirty="0" smtClean="0"/>
                <a:t>00</a:t>
              </a:r>
              <a:endParaRPr lang="en-US" sz="1400" b="1" dirty="0"/>
            </a:p>
          </p:txBody>
        </p:sp>
        <p:sp>
          <p:nvSpPr>
            <p:cNvPr id="39" name="TextBox 38"/>
            <p:cNvSpPr txBox="1"/>
            <p:nvPr/>
          </p:nvSpPr>
          <p:spPr>
            <a:xfrm>
              <a:off x="8795690" y="5073254"/>
              <a:ext cx="537921" cy="365050"/>
            </a:xfrm>
            <a:prstGeom prst="rect">
              <a:avLst/>
            </a:prstGeom>
            <a:noFill/>
          </p:spPr>
          <p:txBody>
            <a:bodyPr wrap="none" rtlCol="0">
              <a:spAutoFit/>
            </a:bodyPr>
            <a:lstStyle/>
            <a:p>
              <a:pPr algn="ctr"/>
              <a:r>
                <a:rPr lang="en-US" sz="1400" b="1" dirty="0"/>
                <a:t>8</a:t>
              </a:r>
              <a:r>
                <a:rPr lang="en-US" sz="1400" b="1" dirty="0" smtClean="0"/>
                <a:t>00</a:t>
              </a:r>
              <a:endParaRPr lang="en-US" sz="1400" b="1" dirty="0"/>
            </a:p>
          </p:txBody>
        </p:sp>
        <p:sp>
          <p:nvSpPr>
            <p:cNvPr id="40" name="TextBox 39"/>
            <p:cNvSpPr txBox="1"/>
            <p:nvPr/>
          </p:nvSpPr>
          <p:spPr>
            <a:xfrm>
              <a:off x="7854001" y="5073254"/>
              <a:ext cx="537921" cy="365050"/>
            </a:xfrm>
            <a:prstGeom prst="rect">
              <a:avLst/>
            </a:prstGeom>
            <a:noFill/>
          </p:spPr>
          <p:txBody>
            <a:bodyPr wrap="none" rtlCol="0">
              <a:spAutoFit/>
            </a:bodyPr>
            <a:lstStyle/>
            <a:p>
              <a:pPr algn="ctr"/>
              <a:r>
                <a:rPr lang="en-US" sz="1400" b="1" dirty="0"/>
                <a:t>7</a:t>
              </a:r>
              <a:r>
                <a:rPr lang="en-US" sz="1400" b="1" dirty="0" smtClean="0"/>
                <a:t>00</a:t>
              </a:r>
              <a:endParaRPr lang="en-US" sz="1400" b="1" dirty="0"/>
            </a:p>
          </p:txBody>
        </p:sp>
        <p:sp>
          <p:nvSpPr>
            <p:cNvPr id="41" name="TextBox 40"/>
            <p:cNvSpPr txBox="1"/>
            <p:nvPr/>
          </p:nvSpPr>
          <p:spPr>
            <a:xfrm>
              <a:off x="10636106" y="5073254"/>
              <a:ext cx="648649" cy="365050"/>
            </a:xfrm>
            <a:prstGeom prst="rect">
              <a:avLst/>
            </a:prstGeom>
            <a:noFill/>
          </p:spPr>
          <p:txBody>
            <a:bodyPr wrap="none" rtlCol="0">
              <a:spAutoFit/>
            </a:bodyPr>
            <a:lstStyle/>
            <a:p>
              <a:pPr algn="ctr"/>
              <a:r>
                <a:rPr lang="en-US" sz="1400" b="1" dirty="0" smtClean="0"/>
                <a:t>1000</a:t>
              </a:r>
              <a:endParaRPr lang="en-US" sz="1400" b="1" dirty="0"/>
            </a:p>
          </p:txBody>
        </p:sp>
        <p:sp>
          <p:nvSpPr>
            <p:cNvPr id="42" name="TextBox 41"/>
            <p:cNvSpPr txBox="1"/>
            <p:nvPr/>
          </p:nvSpPr>
          <p:spPr>
            <a:xfrm>
              <a:off x="11586044" y="5073254"/>
              <a:ext cx="637648" cy="365050"/>
            </a:xfrm>
            <a:prstGeom prst="rect">
              <a:avLst/>
            </a:prstGeom>
            <a:noFill/>
          </p:spPr>
          <p:txBody>
            <a:bodyPr wrap="none" rtlCol="0">
              <a:spAutoFit/>
            </a:bodyPr>
            <a:lstStyle/>
            <a:p>
              <a:pPr algn="ctr"/>
              <a:r>
                <a:rPr lang="en-US" sz="1400" b="1" dirty="0" smtClean="0"/>
                <a:t>1100</a:t>
              </a:r>
              <a:endParaRPr lang="en-US" sz="1400" b="1" dirty="0"/>
            </a:p>
          </p:txBody>
        </p:sp>
        <p:sp>
          <p:nvSpPr>
            <p:cNvPr id="44" name="TextBox 43"/>
            <p:cNvSpPr txBox="1"/>
            <p:nvPr/>
          </p:nvSpPr>
          <p:spPr>
            <a:xfrm>
              <a:off x="7677768" y="1181907"/>
              <a:ext cx="3627916" cy="338554"/>
            </a:xfrm>
            <a:prstGeom prst="rect">
              <a:avLst/>
            </a:prstGeom>
            <a:solidFill>
              <a:srgbClr val="FFFDA9"/>
            </a:solidFill>
            <a:effectLst>
              <a:outerShdw blurRad="50800" dist="76200" dir="2700000" algn="tl" rotWithShape="0">
                <a:prstClr val="black">
                  <a:alpha val="40000"/>
                </a:prstClr>
              </a:outerShdw>
            </a:effectLst>
          </p:spPr>
          <p:txBody>
            <a:bodyPr wrap="none" rtlCol="0">
              <a:spAutoFit/>
            </a:bodyPr>
            <a:lstStyle/>
            <a:p>
              <a:pPr algn="ctr"/>
              <a:r>
                <a:rPr lang="en-US" sz="1600" b="1" dirty="0" smtClean="0"/>
                <a:t>Measured CCD Quantum Efficiency</a:t>
              </a:r>
              <a:endParaRPr lang="en-US" sz="1600" b="1" dirty="0"/>
            </a:p>
          </p:txBody>
        </p:sp>
        <p:sp>
          <p:nvSpPr>
            <p:cNvPr id="45" name="TextBox 44"/>
            <p:cNvSpPr txBox="1"/>
            <p:nvPr/>
          </p:nvSpPr>
          <p:spPr>
            <a:xfrm>
              <a:off x="8672326" y="5395556"/>
              <a:ext cx="1619097" cy="307777"/>
            </a:xfrm>
            <a:prstGeom prst="rect">
              <a:avLst/>
            </a:prstGeom>
            <a:noFill/>
          </p:spPr>
          <p:txBody>
            <a:bodyPr wrap="none" rtlCol="0">
              <a:spAutoFit/>
            </a:bodyPr>
            <a:lstStyle/>
            <a:p>
              <a:pPr algn="ctr"/>
              <a:r>
                <a:rPr lang="en-US" sz="1400" b="1" smtClean="0"/>
                <a:t>Wavelength (nm)</a:t>
              </a:r>
              <a:endParaRPr lang="en-US" sz="1400" b="1" dirty="0"/>
            </a:p>
          </p:txBody>
        </p:sp>
        <p:cxnSp>
          <p:nvCxnSpPr>
            <p:cNvPr id="46" name="Straight Connector 45"/>
            <p:cNvCxnSpPr/>
            <p:nvPr/>
          </p:nvCxnSpPr>
          <p:spPr>
            <a:xfrm>
              <a:off x="7196845" y="4148725"/>
              <a:ext cx="4696444" cy="0"/>
            </a:xfrm>
            <a:prstGeom prst="line">
              <a:avLst/>
            </a:prstGeom>
            <a:ln w="952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7029141" y="1165395"/>
            <a:ext cx="5152333" cy="4523904"/>
            <a:chOff x="7029141" y="1165395"/>
            <a:chExt cx="5152333" cy="4523904"/>
          </a:xfrm>
        </p:grpSpPr>
        <p:grpSp>
          <p:nvGrpSpPr>
            <p:cNvPr id="51" name="Group 50"/>
            <p:cNvGrpSpPr/>
            <p:nvPr/>
          </p:nvGrpSpPr>
          <p:grpSpPr>
            <a:xfrm>
              <a:off x="7029141" y="1165395"/>
              <a:ext cx="4960002" cy="4404173"/>
              <a:chOff x="7029141" y="1165395"/>
              <a:chExt cx="4960002" cy="4404173"/>
            </a:xfrm>
          </p:grpSpPr>
          <p:sp>
            <p:nvSpPr>
              <p:cNvPr id="50" name="TextBox 49"/>
              <p:cNvSpPr txBox="1"/>
              <p:nvPr/>
            </p:nvSpPr>
            <p:spPr>
              <a:xfrm>
                <a:off x="8632139" y="1165395"/>
                <a:ext cx="1754006" cy="338554"/>
              </a:xfrm>
              <a:prstGeom prst="rect">
                <a:avLst/>
              </a:prstGeom>
              <a:solidFill>
                <a:srgbClr val="FFFDA9"/>
              </a:solidFill>
              <a:effectLst>
                <a:outerShdw blurRad="50800" dist="76200" dir="2700000" algn="tl" rotWithShape="0">
                  <a:prstClr val="black">
                    <a:alpha val="40000"/>
                  </a:prstClr>
                </a:outerShdw>
              </a:effectLst>
            </p:spPr>
            <p:txBody>
              <a:bodyPr wrap="none" rtlCol="0">
                <a:spAutoFit/>
              </a:bodyPr>
              <a:lstStyle/>
              <a:p>
                <a:pPr algn="ctr"/>
                <a:r>
                  <a:rPr lang="en-US" sz="1600" b="1" dirty="0" smtClean="0"/>
                  <a:t>TESS Bandpass</a:t>
                </a:r>
                <a:endParaRPr lang="en-US" sz="1600" b="1" dirty="0"/>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141" y="1860501"/>
                <a:ext cx="4960002" cy="3709067"/>
              </a:xfrm>
              <a:prstGeom prst="rect">
                <a:avLst/>
              </a:prstGeom>
            </p:spPr>
          </p:pic>
        </p:grpSp>
        <p:sp>
          <p:nvSpPr>
            <p:cNvPr id="52" name="TextBox 51"/>
            <p:cNvSpPr txBox="1"/>
            <p:nvPr/>
          </p:nvSpPr>
          <p:spPr>
            <a:xfrm>
              <a:off x="9685278" y="5443078"/>
              <a:ext cx="2496196" cy="246221"/>
            </a:xfrm>
            <a:prstGeom prst="rect">
              <a:avLst/>
            </a:prstGeom>
            <a:noFill/>
          </p:spPr>
          <p:txBody>
            <a:bodyPr wrap="none" rtlCol="0">
              <a:spAutoFit/>
            </a:bodyPr>
            <a:lstStyle/>
            <a:p>
              <a:pPr algn="ctr"/>
              <a:r>
                <a:rPr lang="en-US" sz="1000" dirty="0" smtClean="0"/>
                <a:t>Ricker et al. (2014), Sullivan et al. (2015)</a:t>
              </a:r>
              <a:endParaRPr lang="en-US" sz="1000" dirty="0"/>
            </a:p>
          </p:txBody>
        </p:sp>
      </p:grpSp>
    </p:spTree>
    <p:extLst>
      <p:ext uri="{BB962C8B-B14F-4D97-AF65-F5344CB8AC3E}">
        <p14:creationId xmlns:p14="http://schemas.microsoft.com/office/powerpoint/2010/main" val="13573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ncoln_2012_v16x9">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Lincoln_2012_v16x9.potx</Template>
  <TotalTime>15583</TotalTime>
  <Pages>1</Pages>
  <Words>4959</Words>
  <Application>Microsoft Macintosh PowerPoint</Application>
  <PresentationFormat>Custom</PresentationFormat>
  <Paragraphs>664</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Lincoln_2012_v16x9</vt:lpstr>
      <vt:lpstr>Advances in Deep Depletion CCD Detectors for the Transiting Exoplanet Survey Satellite and Lynx Strategic X-Ray Missions</vt:lpstr>
      <vt:lpstr>X-Ray Astrophysics and Exoplanet Missions</vt:lpstr>
      <vt:lpstr>X-Ray Astrophysics and Exoplanet Missions</vt:lpstr>
      <vt:lpstr>Development of Large-Format  Charge Coupled Devices at Lincoln Laboratory</vt:lpstr>
      <vt:lpstr>Lincoln Microelectronics Laboratory</vt:lpstr>
      <vt:lpstr>Transiting Exoplanet Survey Satellite (TESS)</vt:lpstr>
      <vt:lpstr>Large Area Survey of Bright, Cool, Dwarfs</vt:lpstr>
      <vt:lpstr>TESS  WFOV CCD Cameras</vt:lpstr>
      <vt:lpstr> TESS Detector Requirements</vt:lpstr>
      <vt:lpstr>Fully Depleted Back-Illuminated CCD for TESS: CCID-80</vt:lpstr>
      <vt:lpstr>Back-Illuminated Test Results</vt:lpstr>
      <vt:lpstr>Aspects of Thick (100 µm) Deep Depletion Detector</vt:lpstr>
      <vt:lpstr>Precision Photometry in a Crowded Star Field</vt:lpstr>
      <vt:lpstr>Increased Charge Confinement Achieved with Over Depletion</vt:lpstr>
      <vt:lpstr>Optimizing CCD Voltages  to Meet Requirements with Thick Detectors</vt:lpstr>
      <vt:lpstr>Stretched Non-Uniformity TESS Focal Plane Array Flat Field (4 CCDs)</vt:lpstr>
      <vt:lpstr>NASA X-Ray Astrophysics Missions</vt:lpstr>
      <vt:lpstr>Beyond Chandra to Lynx Candidate NAS 2020 Decadal Survey Mission</vt:lpstr>
      <vt:lpstr>Digital CCD Technology for  Lynx High Definition X-ray Imager (HDXI) </vt:lpstr>
      <vt:lpstr>Preliminary Test CCD Imager Results</vt:lpstr>
      <vt:lpstr>Recent MBE Backside Treatment for REXIS Instrument on OSIRIS-REX</vt:lpstr>
      <vt:lpstr>CCD Advancements for Next Generation Systems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Paola Amico</cp:lastModifiedBy>
  <cp:revision>219</cp:revision>
  <cp:lastPrinted>2017-09-11T14:03:57Z</cp:lastPrinted>
  <dcterms:created xsi:type="dcterms:W3CDTF">2008-05-27T20:28:58Z</dcterms:created>
  <dcterms:modified xsi:type="dcterms:W3CDTF">2017-09-26T12:40:23Z</dcterms:modified>
  <cp:category/>
</cp:coreProperties>
</file>