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73" r:id="rId2"/>
    <p:sldId id="490" r:id="rId3"/>
    <p:sldId id="506" r:id="rId4"/>
    <p:sldId id="507" r:id="rId5"/>
    <p:sldId id="476" r:id="rId6"/>
    <p:sldId id="511" r:id="rId7"/>
    <p:sldId id="516" r:id="rId8"/>
    <p:sldId id="501" r:id="rId9"/>
    <p:sldId id="532" r:id="rId10"/>
    <p:sldId id="520" r:id="rId11"/>
    <p:sldId id="518" r:id="rId12"/>
    <p:sldId id="502" r:id="rId13"/>
    <p:sldId id="517" r:id="rId14"/>
    <p:sldId id="503" r:id="rId15"/>
    <p:sldId id="533" r:id="rId16"/>
    <p:sldId id="514" r:id="rId17"/>
    <p:sldId id="496" r:id="rId18"/>
    <p:sldId id="527" r:id="rId19"/>
    <p:sldId id="528" r:id="rId20"/>
    <p:sldId id="489" r:id="rId21"/>
    <p:sldId id="515" r:id="rId22"/>
    <p:sldId id="530" r:id="rId23"/>
    <p:sldId id="498" r:id="rId24"/>
    <p:sldId id="534" r:id="rId25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CCFF"/>
    <a:srgbClr val="FF0000"/>
    <a:srgbClr val="FFCCFF"/>
    <a:srgbClr val="009900"/>
    <a:srgbClr val="33CC33"/>
    <a:srgbClr val="FF0066"/>
    <a:srgbClr val="CCFF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6" autoAdjust="0"/>
    <p:restoredTop sz="69457" autoAdjust="0"/>
  </p:normalViewPr>
  <p:slideViewPr>
    <p:cSldViewPr>
      <p:cViewPr varScale="1">
        <p:scale>
          <a:sx n="59" d="100"/>
          <a:sy n="59" d="100"/>
        </p:scale>
        <p:origin x="2098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5128" y="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FontTx/>
              <a:buChar char="•"/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FontTx/>
              <a:buChar char="•"/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9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20000"/>
              </a:spcBef>
              <a:buFontTx/>
              <a:buChar char="•"/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9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FontTx/>
              <a:buChar char="•"/>
              <a:defRPr sz="1200"/>
            </a:lvl1pPr>
          </a:lstStyle>
          <a:p>
            <a:pPr>
              <a:defRPr/>
            </a:pPr>
            <a:fld id="{6E569C2F-5E42-4D10-AF87-E5AF471406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6512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59338"/>
            <a:ext cx="520382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01AB7CE6-9106-45D2-A374-A74F2ECCA4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31D736A-FEF4-48C8-A28B-C0F78450A266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Large CMOS imager </a:t>
            </a: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ＭＳ Ｐゴシック"/>
              </a:rPr>
              <a:t>needed to sample the spot elongation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Based on Teledyne-e2v LVSM presented yesterday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Electronics simplified because of digital output</a:t>
            </a:r>
          </a:p>
          <a:p>
            <a:pPr marL="228600" indent="-228600">
              <a:buAutoNum type="arabicPeriod"/>
            </a:pPr>
            <a:r>
              <a:rPr lang="en-US" dirty="0"/>
              <a:t>Easy FPGA interface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AB7CE6-9106-45D2-A374-A74F2ECCA423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699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F0CA54A2-9D12-4B00-A85E-9B661969BE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9857C1B2-5FC4-4859-BC22-0AF064C13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LVSM has similar architecture to NGSD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LVSM package with low-insertion PGA socket</a:t>
            </a:r>
          </a:p>
          <a:p>
            <a:pPr marL="0" indent="0">
              <a:buNone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E533DA43-EDB3-4F1A-BAD0-10D3B09B8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4B7DB31-9537-4644-89C3-260B554C7553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6181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F0CA54A2-9D12-4B00-A85E-9B661969BE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9857C1B2-5FC4-4859-BC22-0AF064C13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Very simple front-end boards with passive filtering and housekeeping functions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Front-end board to disconnect the detector without unplugging the PGA connector</a:t>
            </a:r>
          </a:p>
          <a:p>
            <a:pPr marL="228600" indent="-228600">
              <a:buAutoNum type="arabicPeriod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E533DA43-EDB3-4F1A-BAD0-10D3B09B8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4B7DB31-9537-4644-89C3-260B554C7553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4389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F0CA54A2-9D12-4B00-A85E-9B661969BE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9857C1B2-5FC4-4859-BC22-0AF064C13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design of LISA with LVSM has a precursor based on NGSD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Poster ESO AO large size CMOS…</a:t>
            </a:r>
          </a:p>
          <a:p>
            <a:pPr marL="228600" indent="-228600">
              <a:buAutoNum type="arabicPeriod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E533DA43-EDB3-4F1A-BAD0-10D3B09B8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4B7DB31-9537-4644-89C3-260B554C7553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71029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2BB2F56E-9721-4A81-A603-2482FB9FCA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40415A78-8B8E-4CF8-B787-E936E00BC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FREDA IS THE CAMERA FOR THE SAPHIRA DETECTOR 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We apply the same principle, camera backbone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most challenging AO camera in our horizon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IDCA: Integrated Detector Cryostat Assembly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Very small dimensions</a:t>
            </a:r>
          </a:p>
          <a:p>
            <a:pPr marL="228600" indent="-228600">
              <a:buAutoNum type="arabicPeriod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28600" indent="-228600">
              <a:buAutoNum type="arabicPeriod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28600" indent="-228600">
              <a:buAutoNum type="arabicPeriod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3DCB3FC5-2E9D-41CB-ACF3-3D787E4150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5A7A2E-A398-4A5A-A345-8BF5378BD9A6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11777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2BB2F56E-9721-4A81-A603-2482FB9FCA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40415A78-8B8E-4CF8-B787-E936E00BC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IDCA consists of:</a:t>
            </a:r>
          </a:p>
          <a:p>
            <a:pPr marL="685800" lvl="1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Detector carrier</a:t>
            </a:r>
          </a:p>
          <a:p>
            <a:pPr marL="685800" lvl="1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en-US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nd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stage ceramics</a:t>
            </a:r>
          </a:p>
          <a:p>
            <a:pPr marL="685800" lvl="1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wirebonding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between the two</a:t>
            </a:r>
          </a:p>
          <a:p>
            <a:pPr marL="685800" lvl="1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Warm shield</a:t>
            </a:r>
          </a:p>
          <a:p>
            <a:pPr marL="685800" lvl="1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Cold shield</a:t>
            </a:r>
          </a:p>
          <a:p>
            <a:pPr marL="685800" lvl="1" indent="-228600">
              <a:buAutoNum type="arabicPeriod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28600" lvl="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cryocooler inside the housing</a:t>
            </a:r>
          </a:p>
          <a:p>
            <a:pPr marL="228600" lvl="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whole camera is still within the allocated volume</a:t>
            </a:r>
          </a:p>
          <a:p>
            <a:pPr marL="228600" lvl="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Saphira Analogue front-end board features 32-video channels</a:t>
            </a:r>
          </a:p>
          <a:p>
            <a:pPr marL="228600" indent="-228600">
              <a:buAutoNum type="arabicPeriod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28600" indent="-228600">
              <a:buAutoNum type="arabicPeriod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3DCB3FC5-2E9D-41CB-ACF3-3D787E4150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5A7A2E-A398-4A5A-A345-8BF5378BD9A6}" type="slidenum">
              <a:rPr lang="en-US" altLang="en-US" sz="1200"/>
              <a:pPr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55151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main two interfaces we have to implement: 10GbE and PTP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Using a network protocol instead of point-to-point connection is challenging because of latency</a:t>
            </a:r>
          </a:p>
          <a:p>
            <a:pPr marL="228600" indent="-228600">
              <a:buAutoNum type="arabicPeriod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28600" indent="-228600">
              <a:buAutoNum type="arabicPeriod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228600" indent="-228600">
              <a:buAutoNum type="arabicPeriod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06527C2-6900-4B3A-BC88-F1FED559FD9E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518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64AA4513-F0E5-4D89-BFBA-E6BEF71C23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59FA6DEB-A61D-4428-9B4B-60D39A198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1. It isn't possible to guarantee delivery of a specific UDP packet on ANY platform</a:t>
            </a:r>
          </a:p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2. But it is better to drop packets rather than adding latency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A43D5921-1FE2-4D25-B5EC-DA1BC3966C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14C4FD-8814-49FF-8914-8A62C85BA5D7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785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Each camera must sample the sky at the same time </a:t>
            </a:r>
          </a:p>
          <a:p>
            <a:pPr marL="228600" indent="-228600">
              <a:buAutoNum type="arabicPeriod"/>
            </a:pPr>
            <a:r>
              <a:rPr lang="en-US" dirty="0"/>
              <a:t>On AONGC camera this is done with hardware line for synchronization</a:t>
            </a:r>
          </a:p>
          <a:p>
            <a:pPr marL="228600" indent="-228600">
              <a:buAutoNum type="arabicPeriod"/>
            </a:pPr>
            <a:r>
              <a:rPr lang="en-US" dirty="0"/>
              <a:t>Network protocol, we don’t know when the sample of the sky was taken.</a:t>
            </a:r>
          </a:p>
          <a:p>
            <a:pPr marL="228600" indent="-228600">
              <a:buAutoNum type="arabicPeriod"/>
            </a:pPr>
            <a:r>
              <a:rPr lang="en-US" dirty="0"/>
              <a:t>Each frame has stamp with the absolute time</a:t>
            </a:r>
          </a:p>
          <a:p>
            <a:pPr marL="228600" indent="-228600">
              <a:buAutoNum type="arabicPeriod"/>
            </a:pPr>
            <a:r>
              <a:rPr lang="en-US" dirty="0"/>
              <a:t>Mechanism on the RTC to see if the control loop is healthy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AB7CE6-9106-45D2-A374-A74F2ECCA423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506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Network protocol, we don’t know when the sample of the sky was taken.</a:t>
            </a:r>
          </a:p>
          <a:p>
            <a:pPr marL="228600" indent="-228600">
              <a:buAutoNum type="arabicPeriod"/>
            </a:pPr>
            <a:r>
              <a:rPr lang="en-US" dirty="0"/>
              <a:t>Each frame has stamp with the absolute time</a:t>
            </a:r>
          </a:p>
          <a:p>
            <a:pPr marL="228600" indent="-228600">
              <a:buAutoNum type="arabicPeriod"/>
            </a:pPr>
            <a:r>
              <a:rPr lang="en-US" dirty="0"/>
              <a:t>Mechanism on the RTC to see if the control loop is healthy</a:t>
            </a:r>
          </a:p>
          <a:p>
            <a:pPr marL="228600" indent="-228600">
              <a:buAutoNum type="arabicPeriod"/>
            </a:pPr>
            <a:r>
              <a:rPr lang="en-US" dirty="0"/>
              <a:t>PTP to synchronize cameras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AB7CE6-9106-45D2-A374-A74F2ECCA423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385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06527C2-6900-4B3A-BC88-F1FED559FD9E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7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20CA5B-3CB8-4AC0-AFA8-74AB7BF2FAF2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847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Not a trivial problem due to the high-speed </a:t>
            </a:r>
          </a:p>
          <a:p>
            <a:pPr marL="228600" indent="-228600">
              <a:buAutoNum type="arabicPeriod"/>
            </a:pPr>
            <a:r>
              <a:rPr lang="en-US" dirty="0"/>
              <a:t>Not so good experience with fiber feedthroughs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AB7CE6-9106-45D2-A374-A74F2ECCA423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701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TO DO: Put 3D model of the camera with highlighted Peltier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 spite of being a very attractive solution, centroiding calculation is not done inside the FPGA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Wrong place to do it: not flexible, power dissipation, expensive real-state…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Hostile design flow for algorithms</a:t>
            </a:r>
          </a:p>
          <a:p>
            <a:pPr marL="228600" indent="-228600">
              <a:buAutoNum type="arabicPeriod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06527C2-6900-4B3A-BC88-F1FED559FD9E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683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ED05B750-06EE-4319-A537-3B1A038CBF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E8648013-9D85-4787-BCD1-E2846EBE6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3049FD77-88F5-4BE0-9B3E-AA78EB607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2136F9E-B1BA-4C60-86AA-9120100B2862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33797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ED05B750-06EE-4319-A537-3B1A038CBF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E8648013-9D85-4787-BCD1-E2846EBE6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3049FD77-88F5-4BE0-9B3E-AA78EB607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2136F9E-B1BA-4C60-86AA-9120100B2862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72818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/>
              <a:t>The three main components of an AO system are deformable mirror, the RTC and the Wavefront sensor cameras</a:t>
            </a:r>
          </a:p>
          <a:p>
            <a:pPr marL="228600" indent="-228600">
              <a:buAutoNum type="arabicPeriod"/>
            </a:pPr>
            <a:endParaRPr lang="en-US" b="1" dirty="0"/>
          </a:p>
          <a:p>
            <a:pPr marL="228600" indent="-228600">
              <a:buAutoNum type="arabicPeriod"/>
            </a:pPr>
            <a:r>
              <a:rPr lang="en-US" b="1" dirty="0"/>
              <a:t>This a very generic slide about AO to impress upon the idea that ELT requires AO to achieve diffraction limited performance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AB7CE6-9106-45D2-A374-A74F2ECCA423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177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To the best to our knowledge these are the type of detector and cameras we need for the ELT</a:t>
            </a:r>
          </a:p>
          <a:p>
            <a:pPr marL="228600" indent="-228600">
              <a:buAutoNum type="arabicPeriod"/>
            </a:pPr>
            <a:r>
              <a:rPr lang="en-US" dirty="0"/>
              <a:t>As you can see the amount of cameras and the diversity of detector is enormous</a:t>
            </a:r>
          </a:p>
          <a:p>
            <a:pPr marL="228600" indent="-228600">
              <a:buAutoNum type="arabicPeriod"/>
            </a:pPr>
            <a:r>
              <a:rPr lang="en-US" dirty="0"/>
              <a:t>Big challenge</a:t>
            </a:r>
          </a:p>
          <a:p>
            <a:pPr marL="228600" indent="-228600">
              <a:buAutoNum type="arabicPeriod"/>
            </a:pPr>
            <a:r>
              <a:rPr lang="en-US" dirty="0"/>
              <a:t>The rest of my presentation is about the current development of these three cameras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AB7CE6-9106-45D2-A374-A74F2ECCA423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662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This is the summary of the cameras we have to design and produce 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This illustrates the great variety and the very challenging times ahead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C26D698-482B-4B5B-B464-32A5693A415C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Three very different detectors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BUT, not  very different cameras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The way to achieve this is by exploring the Synergies and commonalities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Camera backbone detector independent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AB7CE6-9106-45D2-A374-A74F2ECCA423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571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VOLUME ENVOLOPE FOR THE AO CAMERAS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The volume allocated is slightly larger than what we currently have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We are confident that we can take advantage of the synergy… 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FROM THAT POINT ON I AM GOING TO TALK ABOUT EVERY INDIVIDUAL CAMERA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AB7CE6-9106-45D2-A374-A74F2ECCA42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748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DEEBDBE-EAEA-4A28-A0A0-640B0A7718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E78792D0-F147-4722-AF56-A27C4DC1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ESO AONGC CCD220 is a very successful camera 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 the case of ALICE we are after an upgrade of the current ESO AOWFS camera called AONGC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To which we include the new ESO ELT interfaces</a:t>
            </a: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2720288D-7A5C-4C92-B887-A3EC1F39C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A7B8738-5AF7-45F9-8C92-698949907B7E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93948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DEEBDBE-EAEA-4A28-A0A0-640B0A7718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E78792D0-F147-4722-AF56-A27C4DC1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WHAT WE WANT TO HAVE IN ALICE CAMERA</a:t>
            </a:r>
          </a:p>
          <a:p>
            <a:pPr marL="228600" indent="-228600">
              <a:buAutoNum type="arabicPeriod"/>
            </a:pP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AImproved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mechanics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Improved mechanics, simpler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ELT Interfaces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Integrated Peltier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Single FPGA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Remote firmware programming</a:t>
            </a:r>
          </a:p>
          <a:p>
            <a:pPr marL="228600" indent="-228600">
              <a:buAutoNum type="arabicPeriod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Integrated power supply</a:t>
            </a:r>
          </a:p>
          <a:p>
            <a:pPr marL="228600" indent="-228600">
              <a:buAutoNum type="arabicPeriod"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2720288D-7A5C-4C92-B887-A3EC1F39C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A7B8738-5AF7-45F9-8C92-698949907B7E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7317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 October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71813" y="61658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ESO AO Controller for E-ELT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7173-010B-43A3-A3E8-53207B289B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584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1"/>
            <a:ext cx="6886596" cy="63339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00109"/>
            <a:ext cx="7772400" cy="50958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00813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8CABB-9EB6-4C6C-90D5-650A335634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08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7437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28688"/>
            <a:ext cx="77724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4375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10 October 2013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325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FontTx/>
              <a:buNone/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r>
              <a:rPr lang="pt-BR"/>
              <a:t>ESO AO Controller for E-ELT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7225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92057D02-F5A0-4880-AEF7-51DF5F821F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9" descr="logo+name bl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52400"/>
            <a:ext cx="1827212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95" r:id="rId1"/>
    <p:sldLayoutId id="2147484896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1" charset="-128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1" charset="-128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1" charset="-128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1" charset="-128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o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emf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11" Type="http://schemas.openxmlformats.org/officeDocument/2006/relationships/image" Target="../media/image16.jpg"/><Relationship Id="rId5" Type="http://schemas.openxmlformats.org/officeDocument/2006/relationships/image" Target="../media/image71.emf"/><Relationship Id="rId10" Type="http://schemas.openxmlformats.org/officeDocument/2006/relationships/image" Target="../media/image73.png"/><Relationship Id="rId4" Type="http://schemas.openxmlformats.org/officeDocument/2006/relationships/image" Target="../media/image70.emf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4.em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42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5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4.jpg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jp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jpg"/><Relationship Id="rId10" Type="http://schemas.openxmlformats.org/officeDocument/2006/relationships/image" Target="../media/image10.emf"/><Relationship Id="rId19" Type="http://schemas.openxmlformats.org/officeDocument/2006/relationships/image" Target="../media/image19.png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1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0.emf"/><Relationship Id="rId5" Type="http://schemas.openxmlformats.org/officeDocument/2006/relationships/image" Target="../media/image99.png"/><Relationship Id="rId10" Type="http://schemas.openxmlformats.org/officeDocument/2006/relationships/image" Target="../media/image102.png"/><Relationship Id="rId4" Type="http://schemas.openxmlformats.org/officeDocument/2006/relationships/image" Target="../media/image1.jpe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0.png"/><Relationship Id="rId5" Type="http://schemas.openxmlformats.org/officeDocument/2006/relationships/image" Target="../media/image105.png"/><Relationship Id="rId10" Type="http://schemas.openxmlformats.org/officeDocument/2006/relationships/image" Target="../media/image109.png"/><Relationship Id="rId4" Type="http://schemas.openxmlformats.org/officeDocument/2006/relationships/image" Target="../media/image104.png"/><Relationship Id="rId9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emf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52.png"/><Relationship Id="rId5" Type="http://schemas.openxmlformats.org/officeDocument/2006/relationships/image" Target="../media/image113.emf"/><Relationship Id="rId10" Type="http://schemas.openxmlformats.org/officeDocument/2006/relationships/image" Target="../media/image116.png"/><Relationship Id="rId4" Type="http://schemas.openxmlformats.org/officeDocument/2006/relationships/image" Target="../media/image112.jpg"/><Relationship Id="rId9" Type="http://schemas.openxmlformats.org/officeDocument/2006/relationships/image" Target="../media/image1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42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N5OGsJE7QI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30.png"/><Relationship Id="rId3" Type="http://schemas.openxmlformats.org/officeDocument/2006/relationships/image" Target="../media/image8.emf"/><Relationship Id="rId7" Type="http://schemas.openxmlformats.org/officeDocument/2006/relationships/image" Target="../media/image7.em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32.png"/><Relationship Id="rId5" Type="http://schemas.openxmlformats.org/officeDocument/2006/relationships/image" Target="../media/image37.emf"/><Relationship Id="rId10" Type="http://schemas.openxmlformats.org/officeDocument/2006/relationships/image" Target="../media/image31.png"/><Relationship Id="rId4" Type="http://schemas.openxmlformats.org/officeDocument/2006/relationships/image" Target="../media/image36.emf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e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34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Subtitle 2"/>
          <p:cNvSpPr>
            <a:spLocks noGrp="1"/>
          </p:cNvSpPr>
          <p:nvPr>
            <p:ph type="subTitle" idx="1"/>
          </p:nvPr>
        </p:nvSpPr>
        <p:spPr>
          <a:xfrm>
            <a:off x="2123728" y="3645024"/>
            <a:ext cx="5760640" cy="62230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000" b="1" dirty="0"/>
              <a:t>Javier Reyes, Mark Downing, Enrico Marchetti</a:t>
            </a:r>
            <a:br>
              <a:rPr lang="en-US" altLang="en-US" sz="2000" dirty="0">
                <a:solidFill>
                  <a:srgbClr val="7F7F7F"/>
                </a:solidFill>
              </a:rPr>
            </a:br>
            <a:r>
              <a:rPr lang="en-US" altLang="en-US" sz="1600" i="1" dirty="0">
                <a:solidFill>
                  <a:srgbClr val="0000CC"/>
                </a:solidFill>
              </a:rPr>
              <a:t>European Southern Observatory, ESO (</a:t>
            </a:r>
            <a:r>
              <a:rPr lang="en-US" altLang="en-US" sz="1600" i="1" dirty="0">
                <a:solidFill>
                  <a:srgbClr val="0000CC"/>
                </a:solidFill>
                <a:hlinkClick r:id="rId3"/>
              </a:rPr>
              <a:t>http://www.eso.org</a:t>
            </a:r>
            <a:r>
              <a:rPr lang="en-US" altLang="en-US" sz="1600" i="1" dirty="0">
                <a:solidFill>
                  <a:srgbClr val="0000CC"/>
                </a:solidFill>
              </a:rPr>
              <a:t>)</a:t>
            </a:r>
            <a:br>
              <a:rPr lang="en-US" altLang="en-US" sz="1600" i="1" dirty="0">
                <a:solidFill>
                  <a:srgbClr val="7F7F7F"/>
                </a:solidFill>
              </a:rPr>
            </a:br>
            <a:endParaRPr lang="en-US" altLang="en-US" sz="1600" dirty="0">
              <a:solidFill>
                <a:srgbClr val="0000CC"/>
              </a:solidFill>
            </a:endParaRPr>
          </a:p>
        </p:txBody>
      </p:sp>
      <p:sp>
        <p:nvSpPr>
          <p:cNvPr id="6150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C658F50-6BCC-4BD7-BA39-8B7BE0AAA7F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95536" y="1772816"/>
            <a:ext cx="835292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  <a:defRPr/>
            </a:pPr>
            <a:r>
              <a:rPr lang="en-US" altLang="en-US" sz="3600" b="1" dirty="0"/>
              <a:t>ESO ELT Adaptive Optics High-speed Wavefront Sensors Cameras and Control Electronics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2FD43-5265-42B5-B85D-FFF073908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8CABB-9EB6-4C6C-90D5-650A335634F9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77D73A-B761-49F8-86B3-17F3D010D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501008"/>
            <a:ext cx="2495788" cy="3011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C789F6-F4E0-4DD1-958A-B6750954B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67" y="3636452"/>
            <a:ext cx="2154495" cy="2673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43F5A-49C7-4070-A402-09DD17F6D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74" y="1948477"/>
            <a:ext cx="5472608" cy="14517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CB112E-4B09-4E75-81D2-45C227EB115F}"/>
              </a:ext>
            </a:extLst>
          </p:cNvPr>
          <p:cNvSpPr txBox="1">
            <a:spLocks/>
          </p:cNvSpPr>
          <p:nvPr/>
        </p:nvSpPr>
        <p:spPr bwMode="auto">
          <a:xfrm>
            <a:off x="166360" y="114418"/>
            <a:ext cx="6853911" cy="28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400" b="1" i="1" kern="0" dirty="0"/>
              <a:t>LISA: </a:t>
            </a:r>
            <a:r>
              <a:rPr lang="en-US" altLang="en-US" sz="2400" b="1" i="1" dirty="0"/>
              <a:t>ESO AO CAMERA BASED ON LVSM</a:t>
            </a:r>
            <a:endParaRPr lang="nl-BE" altLang="en-US" sz="2400" kern="0" dirty="0">
              <a:solidFill>
                <a:srgbClr val="0033CC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D7D070-AF6C-4964-9E19-DA5E38892626}"/>
              </a:ext>
            </a:extLst>
          </p:cNvPr>
          <p:cNvSpPr txBox="1">
            <a:spLocks/>
          </p:cNvSpPr>
          <p:nvPr/>
        </p:nvSpPr>
        <p:spPr bwMode="auto">
          <a:xfrm>
            <a:off x="164901" y="3501008"/>
            <a:ext cx="864096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800" b="1" i="1" kern="0" dirty="0"/>
              <a:t>LVSM</a:t>
            </a:r>
            <a:endParaRPr lang="nl-BE" altLang="en-US" sz="1800" kern="0" dirty="0">
              <a:solidFill>
                <a:srgbClr val="0033C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08DE8C-B660-4323-AB1E-89AB71218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261" y="4121493"/>
            <a:ext cx="2866126" cy="2166368"/>
          </a:xfrm>
          <a:prstGeom prst="rect">
            <a:avLst/>
          </a:prstGeom>
          <a:effectLst>
            <a:glow rad="228600">
              <a:srgbClr val="FF0000">
                <a:alpha val="26000"/>
              </a:srgbClr>
            </a:glow>
            <a:outerShdw blurRad="50800" dist="50800" dir="7500000" sx="1000" sy="1000" algn="ctr" rotWithShape="0">
              <a:srgbClr val="000000">
                <a:alpha val="59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ED0064-BB5E-42BD-AC38-8C97EAEF656C}"/>
              </a:ext>
            </a:extLst>
          </p:cNvPr>
          <p:cNvSpPr txBox="1">
            <a:spLocks/>
          </p:cNvSpPr>
          <p:nvPr/>
        </p:nvSpPr>
        <p:spPr bwMode="auto">
          <a:xfrm>
            <a:off x="5940152" y="3636452"/>
            <a:ext cx="3096344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/>
              <a:t>M. Downing et al. yesterday’s talk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9A79267-BF8A-45A1-8D7A-425B01D34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491755"/>
            <a:ext cx="3619599" cy="143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33CC"/>
                </a:solidFill>
              </a:rPr>
              <a:t>800x800, 24µm pixels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33CC"/>
                </a:solidFill>
              </a:rPr>
              <a:t>Up to 700 fps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33CC"/>
                </a:solidFill>
              </a:rPr>
              <a:t>&lt; 3e- RON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33CC"/>
                </a:solidFill>
              </a:rPr>
              <a:t>Highly integrated readout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33CC"/>
                </a:solidFill>
              </a:rPr>
              <a:t>All analog processing on-chip: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33CC"/>
                </a:solidFill>
              </a:rPr>
              <a:t>Adjustable gain of x1/2/4/8 settable on the fly,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33CC"/>
                </a:solidFill>
              </a:rPr>
              <a:t>9/10 bit single slope ADCs,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33CC"/>
                </a:solidFill>
              </a:rPr>
              <a:t>24 LVDS outputs, 256 Mb/s per output (DDR2)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B1AF826-6D08-436A-8C7D-687ABFB8499E}"/>
              </a:ext>
            </a:extLst>
          </p:cNvPr>
          <p:cNvSpPr txBox="1">
            <a:spLocks/>
          </p:cNvSpPr>
          <p:nvPr/>
        </p:nvSpPr>
        <p:spPr bwMode="auto">
          <a:xfrm>
            <a:off x="164901" y="707066"/>
            <a:ext cx="2994092" cy="83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sz="1400" b="1" i="1" kern="0" dirty="0"/>
              <a:t>Teledyne-e2v LVSM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sz="1400" b="1" i="1" kern="0" dirty="0"/>
              <a:t>Under development</a:t>
            </a: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sz="1400" b="1" i="1" kern="0" dirty="0"/>
              <a:t>First chips end 2019/2020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5A4FEA-FA4D-42DC-842E-F35DE1D1D0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4" y="1988840"/>
            <a:ext cx="1268414" cy="128823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3C7C694-EB64-4570-82CF-93C03854C431}"/>
              </a:ext>
            </a:extLst>
          </p:cNvPr>
          <p:cNvSpPr txBox="1">
            <a:spLocks/>
          </p:cNvSpPr>
          <p:nvPr/>
        </p:nvSpPr>
        <p:spPr bwMode="auto">
          <a:xfrm>
            <a:off x="251520" y="1646803"/>
            <a:ext cx="2148269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>
                <a:solidFill>
                  <a:srgbClr val="0033CC"/>
                </a:solidFill>
              </a:rPr>
              <a:t>Spot elongation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63DF23-32D3-41C5-97C6-785A676C3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097" y="1268760"/>
            <a:ext cx="1455191" cy="108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60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E5842D17-F477-4445-A1BF-662AA47DE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388" y="115888"/>
            <a:ext cx="7200924" cy="379412"/>
          </a:xfrm>
        </p:spPr>
        <p:txBody>
          <a:bodyPr/>
          <a:lstStyle/>
          <a:p>
            <a:pPr algn="l">
              <a:spcBef>
                <a:spcPts val="1800"/>
              </a:spcBef>
            </a:pPr>
            <a:r>
              <a:rPr lang="en-US" altLang="en-US" sz="2400" b="1" i="1" dirty="0"/>
              <a:t>LISA: LVSM INTERFACE</a:t>
            </a:r>
            <a:endParaRPr lang="nl-BE" altLang="en-US" sz="2400" dirty="0">
              <a:solidFill>
                <a:srgbClr val="0033CC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52C09F-08BB-45CA-AF2F-63CF2E242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29" y="4175237"/>
            <a:ext cx="2495653" cy="1957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9E497D-475C-44B9-A412-567AEC9C1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646" y="4145841"/>
            <a:ext cx="1540742" cy="2148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99D10-67DA-4B17-8FA0-1E9D18CD3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118" y="1386260"/>
            <a:ext cx="3374193" cy="171452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EFF9D6E-D9C8-405F-B185-D155EF8CDE9F}"/>
              </a:ext>
            </a:extLst>
          </p:cNvPr>
          <p:cNvSpPr txBox="1">
            <a:spLocks/>
          </p:cNvSpPr>
          <p:nvPr/>
        </p:nvSpPr>
        <p:spPr bwMode="auto">
          <a:xfrm>
            <a:off x="5004048" y="1052390"/>
            <a:ext cx="3528392" cy="37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>
                <a:solidFill>
                  <a:schemeClr val="tx1"/>
                </a:solidFill>
              </a:rPr>
              <a:t>LVSM proposed connector</a:t>
            </a:r>
            <a:endParaRPr lang="nl-BE" altLang="en-US" sz="1600" kern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03D52-66A8-4C24-B16E-DB286C630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21" y="1484784"/>
            <a:ext cx="2163500" cy="21314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DC43601-A228-4FCC-9558-46F19D0E4FD1}"/>
              </a:ext>
            </a:extLst>
          </p:cNvPr>
          <p:cNvSpPr txBox="1">
            <a:spLocks/>
          </p:cNvSpPr>
          <p:nvPr/>
        </p:nvSpPr>
        <p:spPr bwMode="auto">
          <a:xfrm>
            <a:off x="315362" y="566052"/>
            <a:ext cx="3148446" cy="70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>
                <a:solidFill>
                  <a:srgbClr val="0033CC"/>
                </a:solidFill>
              </a:rPr>
              <a:t>LVSM similar architecture to NGSD but expected better performance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AD3FCE-6252-456A-BC02-113E5D1EBA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424839"/>
            <a:ext cx="2459467" cy="165618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62BD768-1C1F-44B1-8A1B-4CC57985CE6A}"/>
              </a:ext>
            </a:extLst>
          </p:cNvPr>
          <p:cNvSpPr txBox="1">
            <a:spLocks/>
          </p:cNvSpPr>
          <p:nvPr/>
        </p:nvSpPr>
        <p:spPr bwMode="auto">
          <a:xfrm>
            <a:off x="4747356" y="4424839"/>
            <a:ext cx="140882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/>
              <a:t>TOP: 116-pin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0F8A5F-5B8C-43A7-ADF8-B69C33AA73A3}"/>
              </a:ext>
            </a:extLst>
          </p:cNvPr>
          <p:cNvSpPr txBox="1">
            <a:spLocks/>
          </p:cNvSpPr>
          <p:nvPr/>
        </p:nvSpPr>
        <p:spPr bwMode="auto">
          <a:xfrm>
            <a:off x="2474983" y="5891317"/>
            <a:ext cx="1601621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/>
              <a:t>Bottom: 116-pin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88E54DD-D44A-4C6E-AA02-570049A64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17" y="1473679"/>
            <a:ext cx="727551" cy="225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8E271A6-7E79-48FD-9DD4-3566B8AA90B4}"/>
              </a:ext>
            </a:extLst>
          </p:cNvPr>
          <p:cNvSpPr txBox="1">
            <a:spLocks/>
          </p:cNvSpPr>
          <p:nvPr/>
        </p:nvSpPr>
        <p:spPr bwMode="auto">
          <a:xfrm>
            <a:off x="1043608" y="1225034"/>
            <a:ext cx="738199" cy="25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>
                <a:solidFill>
                  <a:srgbClr val="0033CC"/>
                </a:solidFill>
              </a:rPr>
              <a:t>NGSD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FECCA44-37FB-4EC7-83D2-5DA803D37CC1}"/>
              </a:ext>
            </a:extLst>
          </p:cNvPr>
          <p:cNvSpPr txBox="1">
            <a:spLocks/>
          </p:cNvSpPr>
          <p:nvPr/>
        </p:nvSpPr>
        <p:spPr bwMode="auto">
          <a:xfrm>
            <a:off x="3067805" y="1248480"/>
            <a:ext cx="738199" cy="25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>
                <a:solidFill>
                  <a:srgbClr val="0033CC"/>
                </a:solidFill>
              </a:rPr>
              <a:t>LVSM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299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9E497D-475C-44B9-A412-567AEC9C1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51" y="1311834"/>
            <a:ext cx="803660" cy="11205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19D891-F928-4109-9FF9-51BEE2BAD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52" y="1130299"/>
            <a:ext cx="1219578" cy="956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DC0ABA-C38D-4AC2-829D-982AAA736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74" y="1799130"/>
            <a:ext cx="1657394" cy="11160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34A553-4B2A-4207-A953-C24C64040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06" y="3151189"/>
            <a:ext cx="3680846" cy="33322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BDF40A-7C82-4A9C-B53A-AE90E5E11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0" y="951295"/>
            <a:ext cx="2429995" cy="3269679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BAE2F504-FDAB-4DF5-9B87-9F20E2A9EF29}"/>
              </a:ext>
            </a:extLst>
          </p:cNvPr>
          <p:cNvSpPr txBox="1">
            <a:spLocks/>
          </p:cNvSpPr>
          <p:nvPr/>
        </p:nvSpPr>
        <p:spPr bwMode="auto">
          <a:xfrm rot="2275486">
            <a:off x="6038465" y="4010374"/>
            <a:ext cx="2016224" cy="22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000" b="1" i="1" kern="0" dirty="0"/>
              <a:t>Main board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E014041-F2DE-4E16-B691-2C1F5C33BF68}"/>
              </a:ext>
            </a:extLst>
          </p:cNvPr>
          <p:cNvSpPr txBox="1">
            <a:spLocks/>
          </p:cNvSpPr>
          <p:nvPr/>
        </p:nvSpPr>
        <p:spPr bwMode="auto">
          <a:xfrm>
            <a:off x="1101007" y="1651902"/>
            <a:ext cx="2160239" cy="22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>
                <a:highlight>
                  <a:srgbClr val="FFFF00"/>
                </a:highlight>
              </a:rPr>
              <a:t>LISA front-end boards</a:t>
            </a:r>
            <a:endParaRPr lang="nl-BE" altLang="en-US" sz="14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C91D742-F934-46AB-A3B1-95946318B3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44" y="3640465"/>
            <a:ext cx="2652251" cy="296789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BF79DCEE-F3F3-4FA6-A980-42871A06EFB3}"/>
              </a:ext>
            </a:extLst>
          </p:cNvPr>
          <p:cNvSpPr txBox="1">
            <a:spLocks/>
          </p:cNvSpPr>
          <p:nvPr/>
        </p:nvSpPr>
        <p:spPr bwMode="auto">
          <a:xfrm rot="19105066">
            <a:off x="934654" y="5222459"/>
            <a:ext cx="2016224" cy="22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800" b="1" i="1" kern="0" dirty="0">
                <a:solidFill>
                  <a:srgbClr val="00B050"/>
                </a:solidFill>
              </a:rPr>
              <a:t>Peltier controller</a:t>
            </a:r>
            <a:endParaRPr lang="nl-BE" altLang="en-US" sz="1800" kern="0" dirty="0">
              <a:solidFill>
                <a:srgbClr val="00B050"/>
              </a:solidFill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66781C00-3A06-4DCC-9052-C7CBBAF33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889" y="1872117"/>
            <a:ext cx="8087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33CC"/>
                </a:solidFill>
              </a:rPr>
              <a:t>LVSM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65C84AB-45BF-41FF-8846-3FD54A44F03B}"/>
              </a:ext>
            </a:extLst>
          </p:cNvPr>
          <p:cNvSpPr txBox="1">
            <a:spLocks/>
          </p:cNvSpPr>
          <p:nvPr/>
        </p:nvSpPr>
        <p:spPr bwMode="auto">
          <a:xfrm>
            <a:off x="3618458" y="2765871"/>
            <a:ext cx="3329806" cy="33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/>
            <a:r>
              <a:rPr lang="en-US" sz="2000" b="1" kern="0" dirty="0">
                <a:solidFill>
                  <a:srgbClr val="0033CC"/>
                </a:solidFill>
              </a:rPr>
              <a:t>Same generic backbone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5D87047-C7D8-4511-A6E7-7964D4961AB6}"/>
              </a:ext>
            </a:extLst>
          </p:cNvPr>
          <p:cNvSpPr txBox="1">
            <a:spLocks/>
          </p:cNvSpPr>
          <p:nvPr/>
        </p:nvSpPr>
        <p:spPr bwMode="auto">
          <a:xfrm>
            <a:off x="179388" y="115888"/>
            <a:ext cx="619281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400" b="1" i="1" kern="0" dirty="0"/>
              <a:t>LISA FRONT-END BOARDS</a:t>
            </a:r>
            <a:endParaRPr lang="nl-BE" altLang="en-US" sz="2400" kern="0" dirty="0">
              <a:solidFill>
                <a:srgbClr val="0033CC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85D85A1-E92F-41AE-A94B-BFAC44C5B565}"/>
              </a:ext>
            </a:extLst>
          </p:cNvPr>
          <p:cNvSpPr txBox="1">
            <a:spLocks/>
          </p:cNvSpPr>
          <p:nvPr/>
        </p:nvSpPr>
        <p:spPr bwMode="auto">
          <a:xfrm>
            <a:off x="2915815" y="2019270"/>
            <a:ext cx="3329806" cy="33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/>
            <a:r>
              <a:rPr lang="en-US" sz="1600" b="1" kern="0" dirty="0">
                <a:solidFill>
                  <a:srgbClr val="0033CC"/>
                </a:solidFill>
              </a:rPr>
              <a:t>24 LVDS data outputs connected to the FPGA</a:t>
            </a:r>
          </a:p>
        </p:txBody>
      </p:sp>
    </p:spTree>
    <p:extLst>
      <p:ext uri="{BB962C8B-B14F-4D97-AF65-F5344CB8AC3E}">
        <p14:creationId xmlns:p14="http://schemas.microsoft.com/office/powerpoint/2010/main" val="982688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E5842D17-F477-4445-A1BF-662AA47DE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674" y="662028"/>
            <a:ext cx="4968676" cy="379412"/>
          </a:xfrm>
        </p:spPr>
        <p:txBody>
          <a:bodyPr/>
          <a:lstStyle/>
          <a:p>
            <a:pPr algn="l">
              <a:spcBef>
                <a:spcPts val="1800"/>
              </a:spcBef>
            </a:pPr>
            <a:r>
              <a:rPr lang="en-US" altLang="en-US" sz="1600" b="1" i="1" dirty="0"/>
              <a:t>LISA precursor: NGSD prototype camera</a:t>
            </a:r>
            <a:endParaRPr lang="nl-BE" altLang="en-US" sz="1600" dirty="0">
              <a:solidFill>
                <a:srgbClr val="0033C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EAB3B5-4D11-4450-8FA4-38EC03D6F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17" y="2914381"/>
            <a:ext cx="2131598" cy="1465894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368300" dir="5400000" sx="1000" sy="1000" algn="ctr" rotWithShape="0">
              <a:srgbClr val="FF0000">
                <a:alpha val="8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265F4-288E-42D3-BAC2-373E11C72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79" y="4437112"/>
            <a:ext cx="1851496" cy="185149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368300" dir="5400000" sx="1000" sy="1000" algn="ctr" rotWithShape="0">
              <a:srgbClr val="FF0000">
                <a:alpha val="85000"/>
              </a:srgbClr>
            </a:outerShdw>
          </a:effec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2D71518-5854-461D-81E9-F88ABD38C1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74894" y="2209769"/>
            <a:ext cx="2112871" cy="2025723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368300" dir="5400000" sx="1000" sy="1000" algn="ctr" rotWithShape="0">
              <a:srgbClr val="FF0000">
                <a:alpha val="8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0BA232-735F-46E9-8286-25DBC9B9C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03" y="4869160"/>
            <a:ext cx="2141880" cy="1551016"/>
          </a:xfrm>
          <a:prstGeom prst="rect">
            <a:avLst/>
          </a:prstGeom>
          <a:effectLst>
            <a:glow rad="101600">
              <a:srgbClr val="92D050">
                <a:alpha val="40000"/>
              </a:srgb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1B05CE-D00D-4410-AFBC-E6369DE21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643427"/>
            <a:ext cx="2030803" cy="1844063"/>
          </a:xfrm>
          <a:prstGeom prst="rect">
            <a:avLst/>
          </a:prstGeom>
          <a:effectLst>
            <a:glow rad="101600">
              <a:srgbClr val="92D050">
                <a:alpha val="40000"/>
              </a:srgbClr>
            </a:glow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4913F8C-6ED3-44D2-AF81-38E090F5F789}"/>
              </a:ext>
            </a:extLst>
          </p:cNvPr>
          <p:cNvSpPr txBox="1">
            <a:spLocks/>
          </p:cNvSpPr>
          <p:nvPr/>
        </p:nvSpPr>
        <p:spPr bwMode="auto">
          <a:xfrm>
            <a:off x="130813" y="1459850"/>
            <a:ext cx="4945243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000" b="1" i="1" kern="0" dirty="0"/>
              <a:t>Very helpful to stablish the technology of future LISA camera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118406B-6EE1-4B0F-B79C-B068EF0EE026}"/>
              </a:ext>
            </a:extLst>
          </p:cNvPr>
          <p:cNvSpPr txBox="1">
            <a:spLocks/>
          </p:cNvSpPr>
          <p:nvPr/>
        </p:nvSpPr>
        <p:spPr bwMode="auto">
          <a:xfrm>
            <a:off x="157152" y="125702"/>
            <a:ext cx="5125719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400" b="1" i="1" kern="0" dirty="0"/>
              <a:t>LISA CAMERA PRECURSOR </a:t>
            </a:r>
            <a:endParaRPr lang="nl-BE" altLang="en-US" sz="2400" kern="0" dirty="0">
              <a:solidFill>
                <a:srgbClr val="0033C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BE2D71-5E4D-4B2A-82B1-FB76078CE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2" y="523305"/>
            <a:ext cx="933766" cy="92375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50319417-4B1B-45BA-BBE4-D585A1E02425}"/>
              </a:ext>
            </a:extLst>
          </p:cNvPr>
          <p:cNvSpPr txBox="1">
            <a:spLocks/>
          </p:cNvSpPr>
          <p:nvPr/>
        </p:nvSpPr>
        <p:spPr bwMode="auto">
          <a:xfrm>
            <a:off x="5749696" y="285796"/>
            <a:ext cx="889489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>
                <a:solidFill>
                  <a:srgbClr val="0033CC"/>
                </a:solidFill>
              </a:rPr>
              <a:t>NGSD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4204D5-F749-4EA2-A540-8E36DCC90E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132320"/>
            <a:ext cx="1728192" cy="17026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34FABC-733F-4B7E-AB14-EA9ACF2C0D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77" y="1308117"/>
            <a:ext cx="2197644" cy="4332678"/>
          </a:xfrm>
          <a:prstGeom prst="rect">
            <a:avLst/>
          </a:prstGeom>
          <a:effectLst>
            <a:glow rad="228600">
              <a:srgbClr val="FF0000">
                <a:alpha val="26000"/>
              </a:srgbClr>
            </a:glow>
            <a:outerShdw blurRad="50800" dist="50800" dir="7500000" sx="1000" sy="1000" algn="ctr" rotWithShape="0">
              <a:srgbClr val="000000">
                <a:alpha val="59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4C56E6-A1AA-47E8-8019-5BC45FC664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26" y="3803394"/>
            <a:ext cx="3232604" cy="2820786"/>
          </a:xfrm>
          <a:prstGeom prst="rect">
            <a:avLst/>
          </a:prstGeom>
          <a:effectLst>
            <a:glow rad="101600">
              <a:srgbClr val="92D05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912262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7CDC6B5-D2FC-4A97-90A8-47BDAAD78CCC}"/>
              </a:ext>
            </a:extLst>
          </p:cNvPr>
          <p:cNvSpPr txBox="1">
            <a:spLocks/>
          </p:cNvSpPr>
          <p:nvPr/>
        </p:nvSpPr>
        <p:spPr bwMode="auto">
          <a:xfrm>
            <a:off x="6516216" y="3208364"/>
            <a:ext cx="1453332" cy="43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/>
              <a:t>Cryocooler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C3362-8083-408E-A71C-56A1FBC1B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360" y="3618251"/>
            <a:ext cx="2028947" cy="135708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79411C-F56F-4595-9477-A8141C927B7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11" y="5228684"/>
            <a:ext cx="1296144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CF1E7DC-44C0-4CC5-94B7-6695ECA742DD}"/>
              </a:ext>
            </a:extLst>
          </p:cNvPr>
          <p:cNvSpPr txBox="1">
            <a:spLocks/>
          </p:cNvSpPr>
          <p:nvPr/>
        </p:nvSpPr>
        <p:spPr bwMode="auto">
          <a:xfrm>
            <a:off x="0" y="146712"/>
            <a:ext cx="6876256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400" b="1" i="1" kern="0" dirty="0"/>
              <a:t>FREDA: ELT AO CAMERA FOR SAPHIRA</a:t>
            </a:r>
            <a:endParaRPr lang="nl-BE" altLang="en-US" sz="2400" kern="0" dirty="0">
              <a:solidFill>
                <a:srgbClr val="0033C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AF65A7-AEF1-4EF1-B9A5-7C9A968ED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4" y="835716"/>
            <a:ext cx="2376264" cy="24282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DA9416-46D8-43B7-90CB-EFEB25B80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55" y="3645024"/>
            <a:ext cx="2388964" cy="31409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DED494-99FC-4198-92B3-FD56849AFF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717032"/>
            <a:ext cx="2265332" cy="2708920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87B1C190-DAA9-4898-B0B8-D760129EF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815" y="2708560"/>
            <a:ext cx="4087758" cy="4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defRPr/>
            </a:pPr>
            <a:r>
              <a:rPr lang="en-US" sz="1800" b="1" kern="0" dirty="0">
                <a:solidFill>
                  <a:srgbClr val="0033CC"/>
                </a:solidFill>
              </a:rPr>
              <a:t>The most challenging camera</a:t>
            </a:r>
            <a:endParaRPr lang="en-US" sz="1800" kern="0" dirty="0">
              <a:solidFill>
                <a:srgbClr val="0033CC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A66C1F-B569-43F6-AA8A-3B962D681E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80" y="1087996"/>
            <a:ext cx="1655700" cy="1772156"/>
          </a:xfrm>
          <a:prstGeom prst="rect">
            <a:avLst/>
          </a:prstGeom>
        </p:spPr>
      </p:pic>
      <p:sp>
        <p:nvSpPr>
          <p:cNvPr id="19" name="Rectangle 4">
            <a:extLst>
              <a:ext uri="{FF2B5EF4-FFF2-40B4-BE49-F238E27FC236}">
                <a16:creationId xmlns:a16="http://schemas.microsoft.com/office/drawing/2014/main" id="{D209CE83-63A5-492E-BCB9-BC509DC0C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917" y="1125717"/>
            <a:ext cx="3223662" cy="12241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33CC"/>
                </a:solidFill>
              </a:rPr>
              <a:t>HgCdTe </a:t>
            </a:r>
            <a:r>
              <a:rPr lang="en-US" sz="1100" b="1" dirty="0">
                <a:solidFill>
                  <a:srgbClr val="0033CC"/>
                </a:solidFill>
              </a:rPr>
              <a:t>320 x 256 pixels</a:t>
            </a:r>
            <a:endParaRPr lang="en-US" sz="1100" b="1" kern="0" dirty="0">
              <a:solidFill>
                <a:srgbClr val="0033CC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33CC"/>
                </a:solidFill>
              </a:rPr>
              <a:t>Avalanche photodiode (</a:t>
            </a:r>
            <a:r>
              <a:rPr lang="en-US" sz="1100" b="1" kern="0" dirty="0" err="1">
                <a:solidFill>
                  <a:srgbClr val="0033CC"/>
                </a:solidFill>
              </a:rPr>
              <a:t>eAPD</a:t>
            </a:r>
            <a:r>
              <a:rPr lang="en-US" sz="1100" b="1" kern="0" dirty="0">
                <a:solidFill>
                  <a:srgbClr val="0033CC"/>
                </a:solidFill>
              </a:rPr>
              <a:t>) 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33CC"/>
                </a:solidFill>
              </a:rPr>
              <a:t>0.8 to 2.5μm range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33CC"/>
                </a:solidFill>
              </a:rPr>
              <a:t>32 outputs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33CC"/>
                </a:solidFill>
              </a:rPr>
              <a:t>&lt;1 photon RMS with Fowler sampling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0033CC"/>
                </a:solidFill>
              </a:rPr>
              <a:t>&gt;10K frame/s</a:t>
            </a:r>
            <a:endParaRPr lang="en-US" sz="1400" kern="0" dirty="0">
              <a:solidFill>
                <a:srgbClr val="0033CC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59EE7E8-198E-4F3B-8375-BD51B27FC1D1}"/>
              </a:ext>
            </a:extLst>
          </p:cNvPr>
          <p:cNvSpPr txBox="1">
            <a:spLocks/>
          </p:cNvSpPr>
          <p:nvPr/>
        </p:nvSpPr>
        <p:spPr bwMode="auto">
          <a:xfrm>
            <a:off x="208539" y="1863966"/>
            <a:ext cx="1697227" cy="22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100" b="1" i="1" kern="0" dirty="0">
                <a:highlight>
                  <a:srgbClr val="FFFF00"/>
                </a:highlight>
              </a:rPr>
              <a:t>LISA front-end boards</a:t>
            </a:r>
            <a:endParaRPr lang="nl-BE" altLang="en-US" sz="11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17FE8EF-149A-4AAA-9057-3B94CD177B52}"/>
              </a:ext>
            </a:extLst>
          </p:cNvPr>
          <p:cNvSpPr txBox="1">
            <a:spLocks/>
          </p:cNvSpPr>
          <p:nvPr/>
        </p:nvSpPr>
        <p:spPr bwMode="auto">
          <a:xfrm rot="19888880">
            <a:off x="1501373" y="1300258"/>
            <a:ext cx="945123" cy="22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100" b="1" i="1" kern="0" dirty="0">
                <a:highlight>
                  <a:srgbClr val="FFFF00"/>
                </a:highlight>
              </a:rPr>
              <a:t>Main board</a:t>
            </a:r>
            <a:endParaRPr lang="nl-BE" altLang="en-US" sz="11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E7A1D2B-5C6D-4D17-9575-1DF58E6A30CF}"/>
              </a:ext>
            </a:extLst>
          </p:cNvPr>
          <p:cNvSpPr txBox="1">
            <a:spLocks/>
          </p:cNvSpPr>
          <p:nvPr/>
        </p:nvSpPr>
        <p:spPr bwMode="auto">
          <a:xfrm>
            <a:off x="208538" y="3220616"/>
            <a:ext cx="5875629" cy="43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000" b="1" i="1" kern="0" dirty="0"/>
              <a:t>IDCA: Integrated Detector Cooler Assembly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64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F1E7DC-44C0-4CC5-94B7-6695ECA742DD}"/>
              </a:ext>
            </a:extLst>
          </p:cNvPr>
          <p:cNvSpPr txBox="1">
            <a:spLocks/>
          </p:cNvSpPr>
          <p:nvPr/>
        </p:nvSpPr>
        <p:spPr bwMode="auto">
          <a:xfrm>
            <a:off x="30308" y="79258"/>
            <a:ext cx="569382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400" b="1" i="1" kern="0" dirty="0"/>
              <a:t>FREDA SAPHIRA CRYOSTAT</a:t>
            </a:r>
            <a:endParaRPr lang="nl-BE" altLang="en-US" sz="2400" kern="0" dirty="0">
              <a:solidFill>
                <a:srgbClr val="0033CC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59EE7E8-198E-4F3B-8375-BD51B27FC1D1}"/>
              </a:ext>
            </a:extLst>
          </p:cNvPr>
          <p:cNvSpPr txBox="1">
            <a:spLocks/>
          </p:cNvSpPr>
          <p:nvPr/>
        </p:nvSpPr>
        <p:spPr bwMode="auto">
          <a:xfrm>
            <a:off x="6509789" y="4208966"/>
            <a:ext cx="2808312" cy="22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100" b="1" i="1" kern="0" dirty="0">
                <a:highlight>
                  <a:srgbClr val="FFFF00"/>
                </a:highlight>
              </a:rPr>
              <a:t>Camera within allocated dimensions</a:t>
            </a:r>
            <a:endParaRPr lang="nl-BE" altLang="en-US" sz="11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9D76A3-D43E-4C70-BFE1-42ABA41B0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319074"/>
            <a:ext cx="3456384" cy="2550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DA014C-4AE2-4D11-BFFE-371FED406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" y="764704"/>
            <a:ext cx="4040283" cy="3744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D5AD42-89CC-4114-A5A6-39F17342F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86" y="4004390"/>
            <a:ext cx="2354767" cy="2733907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2DA60E56-99BF-4103-B711-B0F95DBB6A62}"/>
              </a:ext>
            </a:extLst>
          </p:cNvPr>
          <p:cNvSpPr txBox="1">
            <a:spLocks/>
          </p:cNvSpPr>
          <p:nvPr/>
        </p:nvSpPr>
        <p:spPr bwMode="auto">
          <a:xfrm>
            <a:off x="3417487" y="5805264"/>
            <a:ext cx="1453332" cy="28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/>
              <a:t>Cryocooler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FF36434-427B-4BCF-8EBD-69D37E521663}"/>
              </a:ext>
            </a:extLst>
          </p:cNvPr>
          <p:cNvSpPr txBox="1">
            <a:spLocks/>
          </p:cNvSpPr>
          <p:nvPr/>
        </p:nvSpPr>
        <p:spPr bwMode="auto">
          <a:xfrm>
            <a:off x="1619672" y="2492523"/>
            <a:ext cx="2160240" cy="28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900" b="1" i="1" kern="0" dirty="0">
                <a:solidFill>
                  <a:srgbClr val="0033CC"/>
                </a:solidFill>
                <a:highlight>
                  <a:srgbClr val="FFFF00"/>
                </a:highlight>
              </a:rPr>
              <a:t>Detector carrier ceramics</a:t>
            </a:r>
            <a:endParaRPr lang="nl-BE" altLang="en-US" sz="9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69EDA78-2D0A-481F-A334-4FB6C5B78A17}"/>
              </a:ext>
            </a:extLst>
          </p:cNvPr>
          <p:cNvSpPr txBox="1">
            <a:spLocks/>
          </p:cNvSpPr>
          <p:nvPr/>
        </p:nvSpPr>
        <p:spPr bwMode="auto">
          <a:xfrm>
            <a:off x="3563888" y="2240159"/>
            <a:ext cx="1440160" cy="28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900" b="1" i="1" kern="0" dirty="0">
                <a:solidFill>
                  <a:srgbClr val="0033CC"/>
                </a:solidFill>
                <a:highlight>
                  <a:srgbClr val="FFFF00"/>
                </a:highlight>
              </a:rPr>
              <a:t>2</a:t>
            </a:r>
            <a:r>
              <a:rPr lang="en-US" altLang="en-US" sz="900" b="1" i="1" kern="0" baseline="30000" dirty="0">
                <a:solidFill>
                  <a:srgbClr val="0033CC"/>
                </a:solidFill>
                <a:highlight>
                  <a:srgbClr val="FFFF00"/>
                </a:highlight>
              </a:rPr>
              <a:t>nd</a:t>
            </a:r>
            <a:r>
              <a:rPr lang="en-US" altLang="en-US" sz="900" b="1" i="1" kern="0" dirty="0">
                <a:solidFill>
                  <a:srgbClr val="0033CC"/>
                </a:solidFill>
                <a:highlight>
                  <a:srgbClr val="FFFF00"/>
                </a:highlight>
              </a:rPr>
              <a:t> stage ceramics</a:t>
            </a:r>
            <a:endParaRPr lang="nl-BE" altLang="en-US" sz="9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6F5F527-9707-47EF-88F4-D7608CA40CF2}"/>
              </a:ext>
            </a:extLst>
          </p:cNvPr>
          <p:cNvSpPr txBox="1">
            <a:spLocks/>
          </p:cNvSpPr>
          <p:nvPr/>
        </p:nvSpPr>
        <p:spPr bwMode="auto">
          <a:xfrm>
            <a:off x="3491958" y="2767515"/>
            <a:ext cx="1440160" cy="28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900" b="1" i="1" kern="0" dirty="0">
                <a:solidFill>
                  <a:srgbClr val="0033CC"/>
                </a:solidFill>
                <a:highlight>
                  <a:srgbClr val="FFFF00"/>
                </a:highlight>
              </a:rPr>
              <a:t>Interface connectors</a:t>
            </a:r>
            <a:endParaRPr lang="nl-BE" altLang="en-US" sz="9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871FCA0-EEC4-4055-8F4A-37ADA9F71971}"/>
              </a:ext>
            </a:extLst>
          </p:cNvPr>
          <p:cNvSpPr txBox="1">
            <a:spLocks/>
          </p:cNvSpPr>
          <p:nvPr/>
        </p:nvSpPr>
        <p:spPr bwMode="auto">
          <a:xfrm>
            <a:off x="827584" y="1195450"/>
            <a:ext cx="936104" cy="28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900" b="1" i="1" kern="0" dirty="0">
                <a:solidFill>
                  <a:srgbClr val="0033CC"/>
                </a:solidFill>
                <a:highlight>
                  <a:srgbClr val="FFFF00"/>
                </a:highlight>
              </a:rPr>
              <a:t>Warm shield</a:t>
            </a:r>
            <a:endParaRPr lang="nl-BE" altLang="en-US" sz="9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58A5C35-7FCA-47E3-8FA8-77F645E3CDD2}"/>
              </a:ext>
            </a:extLst>
          </p:cNvPr>
          <p:cNvSpPr txBox="1">
            <a:spLocks/>
          </p:cNvSpPr>
          <p:nvPr/>
        </p:nvSpPr>
        <p:spPr bwMode="auto">
          <a:xfrm>
            <a:off x="2339752" y="1591679"/>
            <a:ext cx="936104" cy="28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900" b="1" i="1" kern="0" dirty="0">
                <a:solidFill>
                  <a:srgbClr val="0033CC"/>
                </a:solidFill>
                <a:highlight>
                  <a:srgbClr val="FFFF00"/>
                </a:highlight>
              </a:rPr>
              <a:t>Cold shield</a:t>
            </a:r>
            <a:endParaRPr lang="nl-BE" altLang="en-US" sz="9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79C0AE1-D22C-4BF0-8BE0-3ACF7D1A1547}"/>
              </a:ext>
            </a:extLst>
          </p:cNvPr>
          <p:cNvSpPr txBox="1">
            <a:spLocks/>
          </p:cNvSpPr>
          <p:nvPr/>
        </p:nvSpPr>
        <p:spPr bwMode="auto">
          <a:xfrm>
            <a:off x="2033253" y="2312353"/>
            <a:ext cx="742793" cy="14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900" b="1" i="1" kern="0" dirty="0">
                <a:solidFill>
                  <a:srgbClr val="0033CC"/>
                </a:solidFill>
                <a:highlight>
                  <a:srgbClr val="FFFF00"/>
                </a:highlight>
              </a:rPr>
              <a:t>Saphira</a:t>
            </a:r>
            <a:endParaRPr lang="nl-BE" altLang="en-US" sz="9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13DCBA-075B-48C8-9B9C-0FDCFCE1C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81" y="1395924"/>
            <a:ext cx="2282599" cy="194401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E4CEF89-9462-4A6A-ABD9-212D91E8508E}"/>
              </a:ext>
            </a:extLst>
          </p:cNvPr>
          <p:cNvSpPr txBox="1">
            <a:spLocks/>
          </p:cNvSpPr>
          <p:nvPr/>
        </p:nvSpPr>
        <p:spPr bwMode="auto">
          <a:xfrm>
            <a:off x="4867867" y="689254"/>
            <a:ext cx="1950725" cy="62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/>
              <a:t>FREDA ADC board: 32 video channel acquisition system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8C003-F727-4C20-AB5F-B06D58607C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528935"/>
            <a:ext cx="1162504" cy="1530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6C1D24-1CF5-4B92-B33A-919266E29A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72" y="1221842"/>
            <a:ext cx="1435060" cy="1097442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920E6E56-F88C-471C-A29B-4DC90B7CD3D6}"/>
              </a:ext>
            </a:extLst>
          </p:cNvPr>
          <p:cNvSpPr txBox="1">
            <a:spLocks/>
          </p:cNvSpPr>
          <p:nvPr/>
        </p:nvSpPr>
        <p:spPr bwMode="auto">
          <a:xfrm>
            <a:off x="7712514" y="2308312"/>
            <a:ext cx="1074163" cy="24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/>
              <a:t>2 x 8-ADC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1D44812-381B-486C-B4DC-9D27DA62ADC4}"/>
              </a:ext>
            </a:extLst>
          </p:cNvPr>
          <p:cNvSpPr txBox="1">
            <a:spLocks/>
          </p:cNvSpPr>
          <p:nvPr/>
        </p:nvSpPr>
        <p:spPr bwMode="auto">
          <a:xfrm>
            <a:off x="7037416" y="996344"/>
            <a:ext cx="1074163" cy="24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/>
              <a:t>4 x 4-ADC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05DFBA-AB29-45B2-A7C3-9508344FD79E}"/>
              </a:ext>
            </a:extLst>
          </p:cNvPr>
          <p:cNvSpPr txBox="1">
            <a:spLocks/>
          </p:cNvSpPr>
          <p:nvPr/>
        </p:nvSpPr>
        <p:spPr bwMode="auto">
          <a:xfrm>
            <a:off x="4053395" y="3578515"/>
            <a:ext cx="2131510" cy="43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/>
              <a:t>Front-view of FREDA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03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 bwMode="auto">
          <a:xfrm>
            <a:off x="107504" y="44624"/>
            <a:ext cx="5544616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  <a:defRPr/>
            </a:pPr>
            <a:r>
              <a:rPr lang="en-US" altLang="en-US" sz="2000" b="1" i="1" kern="0" dirty="0"/>
              <a:t>ESO ELT MAIN CAMERA INTERFACES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E20184-B370-44AD-94EB-290E0158F671}"/>
              </a:ext>
            </a:extLst>
          </p:cNvPr>
          <p:cNvSpPr txBox="1">
            <a:spLocks/>
          </p:cNvSpPr>
          <p:nvPr/>
        </p:nvSpPr>
        <p:spPr bwMode="auto">
          <a:xfrm>
            <a:off x="117500" y="736468"/>
            <a:ext cx="712879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  <a:defRPr/>
            </a:pPr>
            <a:r>
              <a:rPr lang="sv-SE" altLang="en-US" sz="2000" b="1" i="1" kern="0" dirty="0">
                <a:solidFill>
                  <a:srgbClr val="0033CC"/>
                </a:solidFill>
              </a:rPr>
              <a:t>10 Giga bit Ethernet (10 GbE)</a:t>
            </a:r>
            <a:endParaRPr lang="en-US" altLang="en-US" sz="2000" b="1" i="1" kern="0" dirty="0">
              <a:solidFill>
                <a:srgbClr val="0033CC"/>
              </a:solidFill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48D3889-C486-49E4-AFD9-5B6181790D49}"/>
              </a:ext>
            </a:extLst>
          </p:cNvPr>
          <p:cNvSpPr txBox="1">
            <a:spLocks/>
          </p:cNvSpPr>
          <p:nvPr/>
        </p:nvSpPr>
        <p:spPr bwMode="auto">
          <a:xfrm>
            <a:off x="719262" y="1334864"/>
            <a:ext cx="7957194" cy="8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28600" indent="-228600">
              <a:buAutoNum type="arabicPeriod"/>
            </a:pPr>
            <a:r>
              <a:rPr lang="en-US" altLang="en-US" sz="1600" dirty="0"/>
              <a:t>The interface for control computer to camera will be 10 </a:t>
            </a:r>
            <a:r>
              <a:rPr lang="en-US" altLang="en-US" sz="1600" dirty="0" err="1"/>
              <a:t>GbE</a:t>
            </a:r>
            <a:r>
              <a:rPr lang="en-US" altLang="en-US" sz="1600" dirty="0"/>
              <a:t> UDP</a:t>
            </a:r>
          </a:p>
          <a:p>
            <a:pPr marL="228600" indent="-228600">
              <a:buFontTx/>
              <a:buAutoNum type="arabicPeriod"/>
            </a:pPr>
            <a:r>
              <a:rPr lang="en-US" altLang="en-US" sz="1600" dirty="0"/>
              <a:t>UDP with IP unicast/multicast (</a:t>
            </a:r>
            <a:r>
              <a:rPr lang="en-US" altLang="en-US" sz="1600" b="1" dirty="0"/>
              <a:t>UDP: </a:t>
            </a:r>
            <a:r>
              <a:rPr lang="en-US" altLang="en-US" sz="1600" dirty="0"/>
              <a:t>User Datagram Protocol)</a:t>
            </a:r>
          </a:p>
          <a:p>
            <a:pPr marL="228600" indent="-228600">
              <a:buAutoNum type="arabicPeriod"/>
            </a:pPr>
            <a:r>
              <a:rPr lang="en-US" altLang="en-US" sz="1600" dirty="0"/>
              <a:t>Goal is Real-Time Publish-Subscribe (RTPS)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914A31-3C4C-4180-BE23-6974A3AB9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648" y="2996952"/>
            <a:ext cx="3035311" cy="2023540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3C6189D5-8F7A-4D5E-B0AA-D4492532F27B}"/>
              </a:ext>
            </a:extLst>
          </p:cNvPr>
          <p:cNvSpPr txBox="1">
            <a:spLocks/>
          </p:cNvSpPr>
          <p:nvPr/>
        </p:nvSpPr>
        <p:spPr bwMode="auto">
          <a:xfrm>
            <a:off x="5579442" y="2083000"/>
            <a:ext cx="3563888" cy="88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n-US" altLang="en-US" sz="1400" b="1" dirty="0"/>
              <a:t>UDP multicast</a:t>
            </a:r>
          </a:p>
          <a:p>
            <a:pPr>
              <a:buNone/>
            </a:pPr>
            <a:r>
              <a:rPr lang="en-US" altLang="en-US" sz="1400" dirty="0"/>
              <a:t>It can be one-to-many or many-to-many image distribution</a:t>
            </a:r>
            <a:endParaRPr lang="en-US" altLang="en-US" sz="1200" b="1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BFD87567-0DA9-4BD5-87F4-93C14DC7C3A8}"/>
              </a:ext>
            </a:extLst>
          </p:cNvPr>
          <p:cNvSpPr txBox="1">
            <a:spLocks/>
          </p:cNvSpPr>
          <p:nvPr/>
        </p:nvSpPr>
        <p:spPr bwMode="auto">
          <a:xfrm>
            <a:off x="179512" y="3549651"/>
            <a:ext cx="5112568" cy="86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n-US" altLang="en-US" sz="2000" dirty="0"/>
              <a:t>This represent a change at ESO for the communication to the camera. No longer to point-to-point</a:t>
            </a:r>
            <a:endParaRPr lang="en-US" altLang="en-US" sz="2000" b="1" dirty="0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4A2A6762-C914-4A68-BCD0-30AA8CC2D75E}"/>
              </a:ext>
            </a:extLst>
          </p:cNvPr>
          <p:cNvSpPr txBox="1">
            <a:spLocks/>
          </p:cNvSpPr>
          <p:nvPr/>
        </p:nvSpPr>
        <p:spPr bwMode="auto">
          <a:xfrm>
            <a:off x="1470290" y="2189785"/>
            <a:ext cx="2493251" cy="121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28600" indent="-228600"/>
            <a:r>
              <a:rPr lang="en-US" altLang="en-US" sz="800" dirty="0"/>
              <a:t>Physical interface: 10 </a:t>
            </a:r>
            <a:r>
              <a:rPr lang="en-US" altLang="en-US" sz="800" dirty="0" err="1"/>
              <a:t>GbE</a:t>
            </a:r>
            <a:endParaRPr lang="en-US" altLang="en-US" sz="800" dirty="0"/>
          </a:p>
          <a:p>
            <a:pPr marL="914400" lvl="1" indent="-171450"/>
            <a:r>
              <a:rPr lang="en-US" altLang="en-US" sz="800" dirty="0"/>
              <a:t>SFP+ compliance</a:t>
            </a:r>
          </a:p>
          <a:p>
            <a:pPr marL="228600" indent="-228600"/>
            <a:r>
              <a:rPr lang="en-US" altLang="en-US" sz="800" dirty="0"/>
              <a:t>Data Link layer: Ethernet</a:t>
            </a:r>
          </a:p>
          <a:p>
            <a:pPr marL="171450" indent="-171450"/>
            <a:r>
              <a:rPr lang="en-US" altLang="en-US" sz="800" dirty="0"/>
              <a:t>  MTU: 9,000 bytes</a:t>
            </a:r>
          </a:p>
          <a:p>
            <a:pPr marL="228600" indent="-228600"/>
            <a:r>
              <a:rPr lang="en-US" altLang="en-US" sz="800" dirty="0"/>
              <a:t>Network layer: IPv4</a:t>
            </a:r>
          </a:p>
          <a:p>
            <a:pPr marL="228600" indent="-228600"/>
            <a:r>
              <a:rPr lang="en-US" altLang="en-US" sz="800" dirty="0"/>
              <a:t>IP unicast support</a:t>
            </a:r>
          </a:p>
          <a:p>
            <a:pPr marL="228600" indent="-228600"/>
            <a:r>
              <a:rPr lang="en-US" altLang="en-US" sz="800" dirty="0"/>
              <a:t>IP multicast support</a:t>
            </a:r>
          </a:p>
          <a:p>
            <a:pPr marL="228600" indent="-228600"/>
            <a:r>
              <a:rPr lang="en-US" altLang="en-US" sz="800" dirty="0"/>
              <a:t>Transport layer: UDP</a:t>
            </a:r>
            <a:endParaRPr lang="en-US" altLang="en-US" sz="600" b="1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6FAB0B-F569-472C-929A-C1AE80AFB5BD}"/>
              </a:ext>
            </a:extLst>
          </p:cNvPr>
          <p:cNvSpPr txBox="1">
            <a:spLocks/>
          </p:cNvSpPr>
          <p:nvPr/>
        </p:nvSpPr>
        <p:spPr bwMode="auto">
          <a:xfrm>
            <a:off x="232594" y="4648246"/>
            <a:ext cx="712879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  <a:defRPr/>
            </a:pPr>
            <a:r>
              <a:rPr lang="en-US" sz="2000" b="1" kern="0" dirty="0">
                <a:solidFill>
                  <a:srgbClr val="0033CC"/>
                </a:solidFill>
              </a:rPr>
              <a:t>Precision Time Protocol</a:t>
            </a:r>
            <a:endParaRPr lang="en-US" altLang="en-US" sz="2000" b="1" i="1" kern="0" dirty="0">
              <a:solidFill>
                <a:srgbClr val="0033CC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CC76D26-C6D7-4456-A646-EA1970023A6F}"/>
              </a:ext>
            </a:extLst>
          </p:cNvPr>
          <p:cNvSpPr txBox="1">
            <a:spLocks/>
          </p:cNvSpPr>
          <p:nvPr/>
        </p:nvSpPr>
        <p:spPr bwMode="auto">
          <a:xfrm>
            <a:off x="323528" y="5027708"/>
            <a:ext cx="8640960" cy="142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algn="l">
              <a:buFont typeface="+mj-lt"/>
              <a:buAutoNum type="arabicPeriod"/>
            </a:pPr>
            <a:r>
              <a:rPr lang="en-US" sz="2000" kern="0" dirty="0"/>
              <a:t>Very important on Adaptive Optics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000" kern="0" dirty="0"/>
              <a:t>Each camera needs to sample the sky at the same time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000" kern="0" dirty="0"/>
              <a:t>UDP, network protocol, we don’t know when the frame was acquired</a:t>
            </a:r>
            <a:endParaRPr lang="LID4096" sz="3600" kern="0" dirty="0"/>
          </a:p>
        </p:txBody>
      </p:sp>
    </p:spTree>
    <p:extLst>
      <p:ext uri="{BB962C8B-B14F-4D97-AF65-F5344CB8AC3E}">
        <p14:creationId xmlns:p14="http://schemas.microsoft.com/office/powerpoint/2010/main" val="606506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4">
            <a:extLst>
              <a:ext uri="{FF2B5EF4-FFF2-40B4-BE49-F238E27FC236}">
                <a16:creationId xmlns:a16="http://schemas.microsoft.com/office/drawing/2014/main" id="{114A304B-6F33-4D86-AC8D-274BD263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56967" y="6400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8AFDBC-516B-4EC7-820A-C306E0829E05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6387" name="Title 4">
            <a:extLst>
              <a:ext uri="{FF2B5EF4-FFF2-40B4-BE49-F238E27FC236}">
                <a16:creationId xmlns:a16="http://schemas.microsoft.com/office/drawing/2014/main" id="{93CBAB69-6618-4F0C-A4F3-966F6BB6CD7D}"/>
              </a:ext>
            </a:extLst>
          </p:cNvPr>
          <p:cNvSpPr txBox="1">
            <a:spLocks/>
          </p:cNvSpPr>
          <p:nvPr/>
        </p:nvSpPr>
        <p:spPr bwMode="auto">
          <a:xfrm>
            <a:off x="203368" y="1037303"/>
            <a:ext cx="3576544" cy="60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33CC"/>
                </a:solidFill>
              </a:rPr>
              <a:t>UDP: It isn't possible to guarantee delivery of a specific UDP packet on ANY platform</a:t>
            </a:r>
          </a:p>
        </p:txBody>
      </p:sp>
      <p:sp>
        <p:nvSpPr>
          <p:cNvPr id="16390" name="Title 4">
            <a:extLst>
              <a:ext uri="{FF2B5EF4-FFF2-40B4-BE49-F238E27FC236}">
                <a16:creationId xmlns:a16="http://schemas.microsoft.com/office/drawing/2014/main" id="{DEEF0D36-E4C1-4EF9-9213-4730F3A48767}"/>
              </a:ext>
            </a:extLst>
          </p:cNvPr>
          <p:cNvSpPr txBox="1">
            <a:spLocks/>
          </p:cNvSpPr>
          <p:nvPr/>
        </p:nvSpPr>
        <p:spPr bwMode="auto">
          <a:xfrm>
            <a:off x="4513605" y="3417506"/>
            <a:ext cx="3237660" cy="38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200" b="1" dirty="0"/>
              <a:t>UDP/IPv4: Pixel data in UDP payload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b="1" dirty="0"/>
          </a:p>
        </p:txBody>
      </p:sp>
      <p:sp>
        <p:nvSpPr>
          <p:cNvPr id="16391" name="Title 4">
            <a:extLst>
              <a:ext uri="{FF2B5EF4-FFF2-40B4-BE49-F238E27FC236}">
                <a16:creationId xmlns:a16="http://schemas.microsoft.com/office/drawing/2014/main" id="{2635EEA9-288C-4B07-A5DB-D356A0C1E842}"/>
              </a:ext>
            </a:extLst>
          </p:cNvPr>
          <p:cNvSpPr txBox="1">
            <a:spLocks/>
          </p:cNvSpPr>
          <p:nvPr/>
        </p:nvSpPr>
        <p:spPr bwMode="auto">
          <a:xfrm>
            <a:off x="84760" y="2249911"/>
            <a:ext cx="7056784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33CC"/>
                </a:solidFill>
              </a:rPr>
              <a:t>Time-sensitive applications often use UDP because dropping packets is preferable to waiting for delayed packets, which may not be an option in a real-time system.</a:t>
            </a:r>
          </a:p>
        </p:txBody>
      </p:sp>
      <p:pic>
        <p:nvPicPr>
          <p:cNvPr id="16392" name="Picture 4">
            <a:extLst>
              <a:ext uri="{FF2B5EF4-FFF2-40B4-BE49-F238E27FC236}">
                <a16:creationId xmlns:a16="http://schemas.microsoft.com/office/drawing/2014/main" id="{5CAD9536-57C7-4B3E-9511-B8E7D6AC3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23" y="950478"/>
            <a:ext cx="1512168" cy="122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1D1F139-09AA-4310-B5F8-75B9F5BB98B8}"/>
              </a:ext>
            </a:extLst>
          </p:cNvPr>
          <p:cNvSpPr txBox="1">
            <a:spLocks/>
          </p:cNvSpPr>
          <p:nvPr/>
        </p:nvSpPr>
        <p:spPr bwMode="auto">
          <a:xfrm>
            <a:off x="107504" y="44624"/>
            <a:ext cx="568863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  <a:defRPr/>
            </a:pPr>
            <a:r>
              <a:rPr lang="sv-SE" altLang="en-US" sz="2000" b="1" i="1" kern="0" dirty="0"/>
              <a:t>10 Giga bit Ethernet UDP connection 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48B302F4-5B26-4DF2-8486-BC70606FFDA2}"/>
              </a:ext>
            </a:extLst>
          </p:cNvPr>
          <p:cNvSpPr txBox="1">
            <a:spLocks/>
          </p:cNvSpPr>
          <p:nvPr/>
        </p:nvSpPr>
        <p:spPr bwMode="auto">
          <a:xfrm>
            <a:off x="395536" y="470074"/>
            <a:ext cx="3744416" cy="5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28600" indent="-228600">
              <a:buAutoNum type="arabicPeriod"/>
            </a:pPr>
            <a:r>
              <a:rPr lang="en-US" altLang="en-US" sz="1200" dirty="0">
                <a:solidFill>
                  <a:srgbClr val="0033CC"/>
                </a:solidFill>
              </a:rPr>
              <a:t>Control computer to camera</a:t>
            </a:r>
          </a:p>
          <a:p>
            <a:pPr marL="228600" indent="-228600">
              <a:buAutoNum type="arabicPeriod"/>
            </a:pPr>
            <a:r>
              <a:rPr lang="en-US" altLang="en-US" sz="1200" dirty="0">
                <a:solidFill>
                  <a:srgbClr val="0033CC"/>
                </a:solidFill>
              </a:rPr>
              <a:t>Camera to RTC</a:t>
            </a:r>
            <a:endParaRPr lang="en-US" altLang="en-US" sz="1050" b="1" dirty="0">
              <a:solidFill>
                <a:srgbClr val="0033CC"/>
              </a:solidFill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59D6C0D2-6CDE-491B-8423-9AF05A99B739}"/>
              </a:ext>
            </a:extLst>
          </p:cNvPr>
          <p:cNvSpPr txBox="1">
            <a:spLocks/>
          </p:cNvSpPr>
          <p:nvPr/>
        </p:nvSpPr>
        <p:spPr bwMode="auto">
          <a:xfrm>
            <a:off x="4623472" y="658459"/>
            <a:ext cx="1873250" cy="28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OSI Model Layers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D1F8FD5-2EB0-4441-83D5-EACC7E1EB281}"/>
              </a:ext>
            </a:extLst>
          </p:cNvPr>
          <p:cNvSpPr/>
          <p:nvPr/>
        </p:nvSpPr>
        <p:spPr bwMode="auto">
          <a:xfrm rot="5400000">
            <a:off x="1686775" y="1714292"/>
            <a:ext cx="736120" cy="438278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LID4096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FD8AE9E-5666-4031-8E91-79799738AAAC}"/>
              </a:ext>
            </a:extLst>
          </p:cNvPr>
          <p:cNvSpPr txBox="1">
            <a:spLocks/>
          </p:cNvSpPr>
          <p:nvPr/>
        </p:nvSpPr>
        <p:spPr bwMode="auto">
          <a:xfrm>
            <a:off x="1755185" y="1701847"/>
            <a:ext cx="1224136" cy="28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BUT!!!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7F66D78-52AB-4F8D-805C-C25182DF7274}"/>
              </a:ext>
            </a:extLst>
          </p:cNvPr>
          <p:cNvSpPr txBox="1">
            <a:spLocks/>
          </p:cNvSpPr>
          <p:nvPr/>
        </p:nvSpPr>
        <p:spPr bwMode="auto">
          <a:xfrm>
            <a:off x="84760" y="2791056"/>
            <a:ext cx="568863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  <a:defRPr/>
            </a:pPr>
            <a:r>
              <a:rPr lang="sv-SE" altLang="en-US" sz="2000" b="1" i="1" kern="0" dirty="0"/>
              <a:t>UDP payload example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FCD63959-1C7C-4500-BC5F-858CF1546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51" y="4362593"/>
            <a:ext cx="2281099" cy="74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6614CE07-92FC-4A66-8234-62DACEA87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60" y="3577863"/>
            <a:ext cx="1625497" cy="285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4">
            <a:extLst>
              <a:ext uri="{FF2B5EF4-FFF2-40B4-BE49-F238E27FC236}">
                <a16:creationId xmlns:a16="http://schemas.microsoft.com/office/drawing/2014/main" id="{827F3BB1-63F7-4146-8333-6F67B5D24AA0}"/>
              </a:ext>
            </a:extLst>
          </p:cNvPr>
          <p:cNvSpPr txBox="1">
            <a:spLocks/>
          </p:cNvSpPr>
          <p:nvPr/>
        </p:nvSpPr>
        <p:spPr bwMode="auto">
          <a:xfrm>
            <a:off x="135712" y="3515455"/>
            <a:ext cx="2421706" cy="76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33CC"/>
                </a:solidFill>
              </a:rPr>
              <a:t>Two SAs (800 pixels, 10-bit per pixel) can be in a 268 LWORDs in the UDP payload</a:t>
            </a: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19746E61-2E1B-485F-93ED-2281D9575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604" y="3629320"/>
            <a:ext cx="4563246" cy="115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ight Arrow 7">
            <a:extLst>
              <a:ext uri="{FF2B5EF4-FFF2-40B4-BE49-F238E27FC236}">
                <a16:creationId xmlns:a16="http://schemas.microsoft.com/office/drawing/2014/main" id="{0326BC1D-9023-4435-8E36-4389A5538588}"/>
              </a:ext>
            </a:extLst>
          </p:cNvPr>
          <p:cNvSpPr/>
          <p:nvPr/>
        </p:nvSpPr>
        <p:spPr bwMode="auto">
          <a:xfrm>
            <a:off x="3865084" y="4447705"/>
            <a:ext cx="1695013" cy="36036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GB">
              <a:latin typeface="Arial" charset="0"/>
              <a:ea typeface="ＭＳ Ｐゴシック" pitchFamily="1" charset="-128"/>
            </a:endParaRPr>
          </a:p>
        </p:txBody>
      </p:sp>
      <p:sp>
        <p:nvSpPr>
          <p:cNvPr id="22" name="Right Arrow 13">
            <a:extLst>
              <a:ext uri="{FF2B5EF4-FFF2-40B4-BE49-F238E27FC236}">
                <a16:creationId xmlns:a16="http://schemas.microsoft.com/office/drawing/2014/main" id="{CD4BEEF5-B277-42C9-96C3-9FAB5505904E}"/>
              </a:ext>
            </a:extLst>
          </p:cNvPr>
          <p:cNvSpPr/>
          <p:nvPr/>
        </p:nvSpPr>
        <p:spPr bwMode="auto">
          <a:xfrm>
            <a:off x="2128253" y="4474777"/>
            <a:ext cx="959426" cy="36036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GB">
              <a:latin typeface="Arial" charset="0"/>
              <a:ea typeface="ＭＳ Ｐゴシック" pitchFamily="1" charset="-128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ADE22D3-3988-4FBC-96A5-FEEEA9CD0E37}"/>
              </a:ext>
            </a:extLst>
          </p:cNvPr>
          <p:cNvSpPr txBox="1">
            <a:spLocks/>
          </p:cNvSpPr>
          <p:nvPr/>
        </p:nvSpPr>
        <p:spPr bwMode="auto">
          <a:xfrm>
            <a:off x="4319199" y="4865478"/>
            <a:ext cx="3742184" cy="96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US" sz="1400" kern="0" dirty="0">
                <a:solidFill>
                  <a:srgbClr val="0033CC"/>
                </a:solidFill>
              </a:rPr>
              <a:t>Preliminary test of latency and speed on Xilinx Virtex-7 FPGA. </a:t>
            </a:r>
          </a:p>
          <a:p>
            <a:pPr algn="l"/>
            <a:r>
              <a:rPr lang="en-US" sz="1100" kern="0" dirty="0">
                <a:solidFill>
                  <a:srgbClr val="0033CC"/>
                </a:solidFill>
              </a:rPr>
              <a:t>Latency due to Link/Physical layer and propagation delay</a:t>
            </a:r>
            <a:endParaRPr lang="LID4096" kern="0" dirty="0"/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F1E9B62A-91A9-422B-AAA3-929EB2BCE931}"/>
              </a:ext>
            </a:extLst>
          </p:cNvPr>
          <p:cNvSpPr txBox="1">
            <a:spLocks/>
          </p:cNvSpPr>
          <p:nvPr/>
        </p:nvSpPr>
        <p:spPr bwMode="auto">
          <a:xfrm>
            <a:off x="4361165" y="5753512"/>
            <a:ext cx="2397864" cy="64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rgbClr val="0033CC"/>
                </a:solidFill>
              </a:rPr>
              <a:t>Virtex-7 10 Gigabit Ethernet (PCS/PMA)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rgbClr val="0033CC"/>
                </a:solidFill>
              </a:rPr>
              <a:t>Latency: 313ns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rgbClr val="0033CC"/>
                </a:solidFill>
              </a:rPr>
              <a:t>Burst of 256 x 64-bit words</a:t>
            </a:r>
          </a:p>
        </p:txBody>
      </p:sp>
      <p:pic>
        <p:nvPicPr>
          <p:cNvPr id="30" name="Picture 2" descr="D:\Data\Docs\Power_Point_Docs\140410_Virtex-7_Fiber_Link\Images\2014-06-11_151954_SC_0001_10GbE_PCS_PMA.png">
            <a:extLst>
              <a:ext uri="{FF2B5EF4-FFF2-40B4-BE49-F238E27FC236}">
                <a16:creationId xmlns:a16="http://schemas.microsoft.com/office/drawing/2014/main" id="{8AF55386-7192-42E3-817F-177C7C05C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688" y="5571921"/>
            <a:ext cx="1937752" cy="1179810"/>
          </a:xfrm>
          <a:prstGeom prst="rect">
            <a:avLst/>
          </a:prstGeom>
          <a:effectLst>
            <a:glow rad="228600">
              <a:srgbClr val="FF0000">
                <a:alpha val="26000"/>
              </a:srgbClr>
            </a:glow>
            <a:outerShdw blurRad="50800" dist="50800" dir="7500000" sx="1000" sy="1000" algn="ctr" rotWithShape="0">
              <a:srgbClr val="000000">
                <a:alpha val="5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654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D12EA-4356-492F-92F1-489D9672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980728"/>
            <a:ext cx="8424936" cy="576064"/>
          </a:xfrm>
        </p:spPr>
        <p:txBody>
          <a:bodyPr/>
          <a:lstStyle/>
          <a:p>
            <a:pPr algn="l"/>
            <a:r>
              <a:rPr lang="en-US" sz="1800" dirty="0"/>
              <a:t>Very important on Adaptive Optics the synchronicity of a cluster of cameras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83CA6-2434-47BA-B242-85B679AD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8CABB-9EB6-4C6C-90D5-650A335634F9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A6CD52-9CF4-48AE-A251-18345A141433}"/>
              </a:ext>
            </a:extLst>
          </p:cNvPr>
          <p:cNvSpPr txBox="1">
            <a:spLocks/>
          </p:cNvSpPr>
          <p:nvPr/>
        </p:nvSpPr>
        <p:spPr bwMode="auto">
          <a:xfrm>
            <a:off x="251520" y="168679"/>
            <a:ext cx="352839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/>
            <a:r>
              <a:rPr lang="en-US" sz="1800" b="1" kern="0" dirty="0"/>
              <a:t>PTP: Precision Time Protocol</a:t>
            </a:r>
            <a:endParaRPr lang="LID4096" b="1" kern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9E8279-8CD2-4680-A458-BD6BECAB97B2}"/>
              </a:ext>
            </a:extLst>
          </p:cNvPr>
          <p:cNvSpPr txBox="1">
            <a:spLocks/>
          </p:cNvSpPr>
          <p:nvPr/>
        </p:nvSpPr>
        <p:spPr bwMode="auto">
          <a:xfrm>
            <a:off x="450394" y="1418467"/>
            <a:ext cx="739204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/>
            <a:r>
              <a:rPr lang="en-US" sz="1800" kern="0" dirty="0"/>
              <a:t>Each camera needs to sample the sky at the same time</a:t>
            </a:r>
            <a:endParaRPr lang="LID4096" kern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C66D52-44FF-423F-A27C-5DC122F7E642}"/>
              </a:ext>
            </a:extLst>
          </p:cNvPr>
          <p:cNvSpPr txBox="1">
            <a:spLocks/>
          </p:cNvSpPr>
          <p:nvPr/>
        </p:nvSpPr>
        <p:spPr bwMode="auto">
          <a:xfrm>
            <a:off x="478974" y="1916832"/>
            <a:ext cx="739204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/>
            <a:r>
              <a:rPr lang="en-US" sz="1800" kern="0" dirty="0"/>
              <a:t>UDP, network protocol, we don’t know when the frame was acquired</a:t>
            </a:r>
            <a:endParaRPr lang="LID4096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5E807F-F93F-4733-8856-823403C23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73" y="2996952"/>
            <a:ext cx="2593269" cy="27397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7EF9094-67AC-4248-BC63-B1F0A47CE6C0}"/>
              </a:ext>
            </a:extLst>
          </p:cNvPr>
          <p:cNvSpPr txBox="1">
            <a:spLocks/>
          </p:cNvSpPr>
          <p:nvPr/>
        </p:nvSpPr>
        <p:spPr bwMode="auto">
          <a:xfrm>
            <a:off x="3347864" y="3078696"/>
            <a:ext cx="54006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/>
            <a:r>
              <a:rPr lang="en-US" sz="1600" dirty="0"/>
              <a:t>The slave clock requires four measured values t1, t2, t3, t4 to calculate delay and </a:t>
            </a:r>
            <a:r>
              <a:rPr lang="en-US" sz="1600" dirty="0" err="1"/>
              <a:t>oset</a:t>
            </a:r>
            <a:r>
              <a:rPr lang="en-US" sz="1600" dirty="0"/>
              <a:t> from master:</a:t>
            </a:r>
            <a:endParaRPr lang="LID4096" sz="1600" kern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119352-2F21-4A88-AF77-E0905F61E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3805241"/>
            <a:ext cx="2378016" cy="815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F48DED-0500-4E8F-B39C-C78209B8C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179" y="3805240"/>
            <a:ext cx="2445570" cy="7758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57E63C-8973-4599-830D-C28B76C38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9553" y="4797152"/>
            <a:ext cx="2386722" cy="7247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BAFCDB-613F-4E01-AD54-C4164BFD74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7180" y="4745880"/>
            <a:ext cx="2445570" cy="81415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FED6A1B-5167-47A1-85C0-7F0BA0FBA2A1}"/>
              </a:ext>
            </a:extLst>
          </p:cNvPr>
          <p:cNvSpPr txBox="1">
            <a:spLocks/>
          </p:cNvSpPr>
          <p:nvPr/>
        </p:nvSpPr>
        <p:spPr bwMode="auto">
          <a:xfrm>
            <a:off x="683568" y="5680688"/>
            <a:ext cx="8412039" cy="89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FF0000"/>
                </a:solidFill>
                <a:highlight>
                  <a:srgbClr val="FFFF00"/>
                </a:highlight>
              </a:rPr>
              <a:t>Each frame will have a time stamp in the UDP payload</a:t>
            </a:r>
            <a:endParaRPr lang="LID4096" sz="4000" b="1" kern="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67585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D12EA-4356-492F-92F1-489D9672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21" y="644518"/>
            <a:ext cx="5112568" cy="504056"/>
          </a:xfrm>
        </p:spPr>
        <p:txBody>
          <a:bodyPr/>
          <a:lstStyle/>
          <a:p>
            <a:pPr algn="l"/>
            <a:r>
              <a:rPr lang="en-US" sz="1400" dirty="0">
                <a:solidFill>
                  <a:srgbClr val="0033CC"/>
                </a:solidFill>
              </a:rPr>
              <a:t>Timestamping at the driver level is the optimal software solution but requires a modified network driver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83CA6-2434-47BA-B242-85B679AD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8CABB-9EB6-4C6C-90D5-650A335634F9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C4D6A6-4C50-45DF-A719-835172949117}"/>
              </a:ext>
            </a:extLst>
          </p:cNvPr>
          <p:cNvSpPr txBox="1">
            <a:spLocks/>
          </p:cNvSpPr>
          <p:nvPr/>
        </p:nvSpPr>
        <p:spPr bwMode="auto">
          <a:xfrm>
            <a:off x="145504" y="1547383"/>
            <a:ext cx="4210471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/>
            <a:r>
              <a:rPr lang="en-US" sz="1400" kern="0" dirty="0">
                <a:solidFill>
                  <a:srgbClr val="0033CC"/>
                </a:solidFill>
              </a:rPr>
              <a:t>New family of advance FPGA with PTP core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5DB7F3-647E-4352-89B3-0350ACBE7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5" y="2504341"/>
            <a:ext cx="1997516" cy="1446476"/>
          </a:xfrm>
          <a:prstGeom prst="rect">
            <a:avLst/>
          </a:prstGeom>
          <a:effectLst>
            <a:glow rad="101600">
              <a:srgbClr val="92D050">
                <a:alpha val="40000"/>
              </a:srgbClr>
            </a:glow>
          </a:effec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2B79CFE-B8A6-4275-A32A-B994EF70E897}"/>
              </a:ext>
            </a:extLst>
          </p:cNvPr>
          <p:cNvSpPr txBox="1">
            <a:spLocks/>
          </p:cNvSpPr>
          <p:nvPr/>
        </p:nvSpPr>
        <p:spPr bwMode="auto">
          <a:xfrm>
            <a:off x="153264" y="2060848"/>
            <a:ext cx="276255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/>
            <a:r>
              <a:rPr lang="en-US" sz="1400" kern="0" dirty="0"/>
              <a:t>On NGSD camera prototype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DAA4EB2-9284-499B-8C17-51DC722AA37C}"/>
              </a:ext>
            </a:extLst>
          </p:cNvPr>
          <p:cNvSpPr txBox="1">
            <a:spLocks/>
          </p:cNvSpPr>
          <p:nvPr/>
        </p:nvSpPr>
        <p:spPr bwMode="auto">
          <a:xfrm>
            <a:off x="4644008" y="2136460"/>
            <a:ext cx="3240360" cy="61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/>
            <a:r>
              <a:rPr lang="en-US" sz="1400" kern="0" dirty="0"/>
              <a:t>Xilinx Ultrascale IEEE-1588 (PTP) GTH transceiver support in the core</a:t>
            </a:r>
          </a:p>
        </p:txBody>
      </p:sp>
      <p:pic>
        <p:nvPicPr>
          <p:cNvPr id="23" name="Picture 22" descr="D:\GoogleDrive\Data\Projects\AOWFS_CCD220_Upgrade\ADs_RDs\Images\Xilinx_Ultrascale_PTP_in_MAC.png">
            <a:extLst>
              <a:ext uri="{FF2B5EF4-FFF2-40B4-BE49-F238E27FC236}">
                <a16:creationId xmlns:a16="http://schemas.microsoft.com/office/drawing/2014/main" id="{DEC9953E-5FED-4151-A285-047BC29C501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10" y="2725777"/>
            <a:ext cx="2706216" cy="1451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BD2CFF-3FB1-4037-B435-93703B134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98" y="4882818"/>
            <a:ext cx="1524220" cy="1051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ACC823-0A86-4E8B-BC01-7B9FDA279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3" y="4780303"/>
            <a:ext cx="1560913" cy="1123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787D56-85B5-4EAD-B5A0-BE80C6B818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8343" y="304309"/>
            <a:ext cx="2375170" cy="15090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929288-3762-4562-ABF2-71CD2BB425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" y="4634837"/>
            <a:ext cx="1653080" cy="1149284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2532DDA1-D441-46EF-9F5A-64F6E487368B}"/>
              </a:ext>
            </a:extLst>
          </p:cNvPr>
          <p:cNvSpPr/>
          <p:nvPr/>
        </p:nvSpPr>
        <p:spPr bwMode="auto">
          <a:xfrm>
            <a:off x="2852061" y="2869433"/>
            <a:ext cx="1224136" cy="438278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LID4096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1739B62-7E0E-44ED-BFDE-0EA1E5FD6E3A}"/>
              </a:ext>
            </a:extLst>
          </p:cNvPr>
          <p:cNvSpPr txBox="1">
            <a:spLocks/>
          </p:cNvSpPr>
          <p:nvPr/>
        </p:nvSpPr>
        <p:spPr bwMode="auto">
          <a:xfrm>
            <a:off x="212911" y="4158659"/>
            <a:ext cx="214516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/>
            <a:r>
              <a:rPr lang="en-US" sz="1400" kern="0" dirty="0"/>
              <a:t>Xilinx Kintex-7 FPGA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F1FCA1E7-967B-4720-A7BB-402F8E154AD9}"/>
              </a:ext>
            </a:extLst>
          </p:cNvPr>
          <p:cNvSpPr/>
          <p:nvPr/>
        </p:nvSpPr>
        <p:spPr bwMode="auto">
          <a:xfrm>
            <a:off x="2883744" y="4899745"/>
            <a:ext cx="1224136" cy="438278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LID4096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A5ED4C96-BC9E-4EBE-8563-709E90031872}"/>
              </a:ext>
            </a:extLst>
          </p:cNvPr>
          <p:cNvSpPr txBox="1">
            <a:spLocks/>
          </p:cNvSpPr>
          <p:nvPr/>
        </p:nvSpPr>
        <p:spPr bwMode="auto">
          <a:xfrm>
            <a:off x="3707904" y="4346249"/>
            <a:ext cx="5837571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/>
            <a:r>
              <a:rPr lang="en-US" sz="1800" b="1" kern="0" dirty="0"/>
              <a:t>Xilinx </a:t>
            </a:r>
            <a:r>
              <a:rPr lang="en-US" sz="1800" b="1" kern="0" dirty="0" err="1"/>
              <a:t>Zynq</a:t>
            </a:r>
            <a:r>
              <a:rPr lang="en-US" sz="1800" b="1" kern="0" dirty="0"/>
              <a:t> </a:t>
            </a:r>
            <a:r>
              <a:rPr lang="en-US" sz="1800" b="1" kern="0" dirty="0" err="1"/>
              <a:t>UltraScale</a:t>
            </a:r>
            <a:r>
              <a:rPr lang="en-US" sz="1800" b="1" kern="0" dirty="0"/>
              <a:t>+ XCZU9EG-1FFVC900E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983402D-51CC-417A-8AF0-DBBEA770F2D3}"/>
              </a:ext>
            </a:extLst>
          </p:cNvPr>
          <p:cNvSpPr txBox="1">
            <a:spLocks/>
          </p:cNvSpPr>
          <p:nvPr/>
        </p:nvSpPr>
        <p:spPr bwMode="auto">
          <a:xfrm>
            <a:off x="-108520" y="82189"/>
            <a:ext cx="4216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ts val="1800"/>
              </a:spcBef>
              <a:defRPr/>
            </a:pPr>
            <a:r>
              <a:rPr lang="en-US" altLang="en-US" sz="2000" b="1" i="1" kern="0" dirty="0"/>
              <a:t>PTP: Precision Time Protocol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04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 bwMode="auto">
          <a:xfrm>
            <a:off x="67568" y="116632"/>
            <a:ext cx="4720456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ts val="1800"/>
              </a:spcBef>
              <a:defRPr/>
            </a:pPr>
            <a:r>
              <a:rPr lang="en-US" altLang="en-US" sz="2000" b="1" i="1" kern="0" dirty="0"/>
              <a:t>Scientific Detector Conference 2017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80728"/>
            <a:ext cx="3707904" cy="2412702"/>
          </a:xfrm>
          <a:prstGeom prst="rect">
            <a:avLst/>
          </a:prstGeom>
          <a:effectLst>
            <a:glow rad="393700">
              <a:srgbClr val="FF0000">
                <a:alpha val="53000"/>
              </a:srgbClr>
            </a:glow>
            <a:outerShdw dist="50800" sx="56000" sy="56000" algn="ctr" rotWithShape="0">
              <a:schemeClr val="accent1">
                <a:lumMod val="75000"/>
                <a:alpha val="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17166"/>
            <a:ext cx="3950188" cy="237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293096"/>
            <a:ext cx="4012933" cy="2062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4137823"/>
            <a:ext cx="3744416" cy="25503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6895" y="666726"/>
            <a:ext cx="3309880" cy="176338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altLang="en-US" sz="1400" b="1" i="1" dirty="0"/>
              <a:t>ESO ELT AOWFS cameras</a:t>
            </a:r>
            <a:endParaRPr lang="nl-BE" altLang="en-US" sz="1400" dirty="0">
              <a:solidFill>
                <a:srgbClr val="0033CC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355976" y="779147"/>
            <a:ext cx="1800200" cy="22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1400" b="1" i="1" kern="0" dirty="0"/>
              <a:t>NGSD controller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3862581"/>
            <a:ext cx="4211960" cy="22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1400" b="1" i="1" kern="0" dirty="0"/>
              <a:t>NAOMI RTC and deformable mirror interface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329896" y="3973892"/>
            <a:ext cx="4211960" cy="22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1400" b="1" i="1" kern="0" dirty="0"/>
              <a:t>Switching-mode Power Supply for Scientific Detectors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982" y="2773453"/>
            <a:ext cx="740504" cy="879542"/>
          </a:xfrm>
          <a:prstGeom prst="rect">
            <a:avLst/>
          </a:prstGeom>
          <a:effectLst>
            <a:glow rad="165100">
              <a:srgbClr val="FF0000">
                <a:alpha val="14000"/>
              </a:srgbClr>
            </a:glow>
            <a:outerShdw dist="50800" algn="ctr" rotWithShape="0">
              <a:schemeClr val="accent1">
                <a:lumMod val="75000"/>
                <a:alpha val="0"/>
              </a:scheme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868" y="2991925"/>
            <a:ext cx="778638" cy="686213"/>
          </a:xfrm>
          <a:prstGeom prst="rect">
            <a:avLst/>
          </a:prstGeom>
          <a:effectLst>
            <a:glow rad="165100">
              <a:srgbClr val="FF0000">
                <a:alpha val="14000"/>
              </a:srgbClr>
            </a:glow>
            <a:outerShdw dist="50800" algn="ctr" rotWithShape="0">
              <a:schemeClr val="accent1">
                <a:lumMod val="75000"/>
                <a:alpha val="0"/>
              </a:scheme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7505" y="2891616"/>
            <a:ext cx="758231" cy="671699"/>
          </a:xfrm>
          <a:prstGeom prst="rect">
            <a:avLst/>
          </a:prstGeom>
          <a:effectLst>
            <a:glow rad="165100">
              <a:srgbClr val="FF0000">
                <a:alpha val="14000"/>
              </a:srgbClr>
            </a:glow>
            <a:outerShdw dist="50800" algn="ctr" rotWithShape="0">
              <a:schemeClr val="accent1">
                <a:lumMod val="75000"/>
                <a:alpha val="0"/>
              </a:scheme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3732" y="2712410"/>
            <a:ext cx="819708" cy="1008135"/>
          </a:xfrm>
          <a:prstGeom prst="rect">
            <a:avLst/>
          </a:prstGeom>
          <a:effectLst>
            <a:glow rad="165100">
              <a:srgbClr val="FF0000">
                <a:alpha val="14000"/>
              </a:srgbClr>
            </a:glow>
            <a:outerShdw dist="50800" algn="ctr" rotWithShape="0">
              <a:schemeClr val="accent1">
                <a:lumMod val="75000"/>
                <a:alpha val="0"/>
              </a:scheme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5415" y="5589240"/>
            <a:ext cx="1827917" cy="1028141"/>
          </a:xfrm>
          <a:prstGeom prst="rect">
            <a:avLst/>
          </a:prstGeom>
          <a:effectLst>
            <a:glow rad="101600">
              <a:srgbClr val="FFFF00">
                <a:alpha val="40000"/>
              </a:srgbClr>
            </a:glo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7596" y="5763958"/>
            <a:ext cx="882498" cy="953743"/>
          </a:xfrm>
          <a:prstGeom prst="rect">
            <a:avLst/>
          </a:prstGeom>
          <a:effectLst>
            <a:glow rad="101600">
              <a:srgbClr val="FFFF00">
                <a:alpha val="40000"/>
              </a:srgbClr>
            </a:glo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0115" y="5870399"/>
            <a:ext cx="912423" cy="740859"/>
          </a:xfrm>
          <a:prstGeom prst="rect">
            <a:avLst/>
          </a:prstGeom>
          <a:effectLst>
            <a:glow rad="101600">
              <a:srgbClr val="FFFF00">
                <a:alpha val="4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77" y="2784243"/>
            <a:ext cx="1224136" cy="886443"/>
          </a:xfrm>
          <a:prstGeom prst="rect">
            <a:avLst/>
          </a:prstGeom>
          <a:effectLst>
            <a:glow rad="101600">
              <a:srgbClr val="92D050">
                <a:alpha val="40000"/>
              </a:srgbClr>
            </a:glo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799273"/>
            <a:ext cx="1014565" cy="921272"/>
          </a:xfrm>
          <a:prstGeom prst="rect">
            <a:avLst/>
          </a:prstGeom>
          <a:effectLst>
            <a:glow rad="101600">
              <a:srgbClr val="92D050">
                <a:alpha val="40000"/>
              </a:srgbClr>
            </a:glo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71" y="2967413"/>
            <a:ext cx="863085" cy="753132"/>
          </a:xfrm>
          <a:prstGeom prst="rect">
            <a:avLst/>
          </a:prstGeom>
          <a:effectLst>
            <a:glow rad="101600">
              <a:srgbClr val="92D050">
                <a:alpha val="40000"/>
              </a:srgbClr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FF9C93-4399-46EF-9531-47E5C54331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9512" y="5943124"/>
            <a:ext cx="1080120" cy="77080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4F2F95A-2053-406A-8FA4-C0451F92EF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750" y="5977224"/>
            <a:ext cx="1375528" cy="77373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5EDD62A-CC7C-491B-B3DF-F9963E013A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71139" y="5943124"/>
            <a:ext cx="991680" cy="76361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27957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5348"/>
            <a:ext cx="5184576" cy="227262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9229"/>
            <a:ext cx="633638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800" b="1" i="1" kern="0" dirty="0"/>
              <a:t>AO WFS Switching-Mode Power Supply</a:t>
            </a:r>
            <a:endParaRPr lang="nl-BE" altLang="en-US" sz="1800" kern="0" dirty="0">
              <a:solidFill>
                <a:srgbClr val="0033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4239197"/>
            <a:ext cx="2775849" cy="1961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4125" y="3928728"/>
            <a:ext cx="2508331" cy="17368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8F6D09-75C7-49EF-8A5A-E0DEA506C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297" y="2022072"/>
            <a:ext cx="2150698" cy="4236099"/>
          </a:xfrm>
          <a:prstGeom prst="rect">
            <a:avLst/>
          </a:prstGeom>
          <a:effectLst>
            <a:glow rad="228600">
              <a:srgbClr val="FF0000">
                <a:alpha val="26000"/>
              </a:srgbClr>
            </a:glow>
            <a:outerShdw blurRad="50800" dist="50800" dir="7500000" sx="1000" sy="1000" algn="ctr" rotWithShape="0">
              <a:srgbClr val="000000">
                <a:alpha val="59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978E6-2858-4344-985D-DBF298B98F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285" y="4615442"/>
            <a:ext cx="2884579" cy="20995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7185E4-E98C-4729-8BFA-58CDAFEB3F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62" y="3529572"/>
            <a:ext cx="1583628" cy="179549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B4CAD90-192E-4228-B2A2-6012DC9A0E99}"/>
              </a:ext>
            </a:extLst>
          </p:cNvPr>
          <p:cNvSpPr/>
          <p:nvPr/>
        </p:nvSpPr>
        <p:spPr bwMode="auto">
          <a:xfrm>
            <a:off x="136214" y="3948212"/>
            <a:ext cx="1627474" cy="992955"/>
          </a:xfrm>
          <a:prstGeom prst="rect">
            <a:avLst/>
          </a:prstGeom>
          <a:noFill/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LID4096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7EF8F6-A275-44E9-B25C-320CB1E9A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576882"/>
            <a:ext cx="37130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altLang="en-US" sz="1600" b="1" dirty="0"/>
              <a:t>13 x 24 x 50 cm and about 18 Kg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BA31A916-2E77-44C1-973E-DB9217F3E7B3}"/>
              </a:ext>
            </a:extLst>
          </p:cNvPr>
          <p:cNvSpPr/>
          <p:nvPr/>
        </p:nvSpPr>
        <p:spPr bwMode="auto">
          <a:xfrm>
            <a:off x="3635896" y="500594"/>
            <a:ext cx="817355" cy="464375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LID4096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333071-8496-4B14-8DE3-4B68DF257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788" y="432267"/>
            <a:ext cx="21810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US" altLang="en-US" sz="1600" b="1" dirty="0">
                <a:highlight>
                  <a:srgbClr val="FFFF00"/>
                </a:highlight>
              </a:rPr>
              <a:t>Switched-mode PS inside the camera</a:t>
            </a:r>
          </a:p>
        </p:txBody>
      </p:sp>
    </p:spTree>
    <p:extLst>
      <p:ext uri="{BB962C8B-B14F-4D97-AF65-F5344CB8AC3E}">
        <p14:creationId xmlns:p14="http://schemas.microsoft.com/office/powerpoint/2010/main" val="3739828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CCA36-767B-46BF-AA05-A04A8738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8CABB-9EB6-4C6C-90D5-650A335634F9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A99C18F-EBBD-4F19-B473-3E69459CD697}"/>
              </a:ext>
            </a:extLst>
          </p:cNvPr>
          <p:cNvSpPr txBox="1">
            <a:spLocks/>
          </p:cNvSpPr>
          <p:nvPr/>
        </p:nvSpPr>
        <p:spPr bwMode="auto">
          <a:xfrm>
            <a:off x="35496" y="0"/>
            <a:ext cx="4720456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  <a:defRPr/>
            </a:pPr>
            <a:r>
              <a:rPr lang="en-US" altLang="en-US" sz="2000" b="1" i="1" kern="0" dirty="0"/>
              <a:t>Camera environment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AC1952F-A39E-492A-8D18-32CF41B3637B}"/>
              </a:ext>
            </a:extLst>
          </p:cNvPr>
          <p:cNvSpPr txBox="1">
            <a:spLocks/>
          </p:cNvSpPr>
          <p:nvPr/>
        </p:nvSpPr>
        <p:spPr bwMode="auto">
          <a:xfrm>
            <a:off x="148928" y="406306"/>
            <a:ext cx="6624736" cy="141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33CC"/>
                </a:solidFill>
              </a:rPr>
              <a:t>The camera is designed to be sealed air tight and flooded with dry nitrogen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33CC"/>
                </a:solidFill>
              </a:rPr>
              <a:t>Pressure inside slightly above atmospheric pressure to avoid moisture ingress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33CC"/>
                </a:solidFill>
              </a:rPr>
              <a:t>All cameras features humidity and temperature sensors in addition to dedicated over-temperature and overvoltage protection circuitry.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1CAAEB1-900F-4295-B811-C3CBDB156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93" y="1042522"/>
            <a:ext cx="1594605" cy="1191947"/>
          </a:xfrm>
          <a:prstGeom prst="rect">
            <a:avLst/>
          </a:prstGeom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id="{9A95DF3F-0ACE-4D41-B655-5C37F71B7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9" y="2325706"/>
            <a:ext cx="1495405" cy="101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E4687EDA-DE95-48E9-9627-CFD0B4341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037" y="2294669"/>
            <a:ext cx="1243832" cy="93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ttps://d289i18z47mg2a.cloudfront.net/viridianimages/images/product/series/seafp-ra_med.png">
            <a:extLst>
              <a:ext uri="{FF2B5EF4-FFF2-40B4-BE49-F238E27FC236}">
                <a16:creationId xmlns:a16="http://schemas.microsoft.com/office/drawing/2014/main" id="{A45FEE1C-F5F9-4F23-B794-DD9FF66E7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84" y="2262647"/>
            <a:ext cx="1566285" cy="117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https://d289i18z47mg2a.cloudfront.net/viridianimages/images/product/series/seaf8-ra_med.png">
            <a:extLst>
              <a:ext uri="{FF2B5EF4-FFF2-40B4-BE49-F238E27FC236}">
                <a16:creationId xmlns:a16="http://schemas.microsoft.com/office/drawing/2014/main" id="{D807F603-4935-4F1E-B68B-066346CD8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20" y="2262646"/>
            <a:ext cx="1402573" cy="105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7C71739-6F05-46CD-9C3C-83F08769C45A}"/>
              </a:ext>
            </a:extLst>
          </p:cNvPr>
          <p:cNvSpPr txBox="1">
            <a:spLocks/>
          </p:cNvSpPr>
          <p:nvPr/>
        </p:nvSpPr>
        <p:spPr bwMode="auto">
          <a:xfrm>
            <a:off x="98357" y="1826883"/>
            <a:ext cx="4720456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  <a:defRPr/>
            </a:pPr>
            <a:r>
              <a:rPr lang="en-US" altLang="en-US" sz="2000" b="1" i="1" kern="0" dirty="0"/>
              <a:t>Connectors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7ABE71F-215D-4260-8732-EE61A4C156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4" y="4515550"/>
            <a:ext cx="1656184" cy="1788368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7775006-F8E4-4D29-89C3-BCD4A89DD885}"/>
              </a:ext>
            </a:extLst>
          </p:cNvPr>
          <p:cNvSpPr txBox="1">
            <a:spLocks/>
          </p:cNvSpPr>
          <p:nvPr/>
        </p:nvSpPr>
        <p:spPr bwMode="auto">
          <a:xfrm>
            <a:off x="63704" y="3723462"/>
            <a:ext cx="4720456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  <a:defRPr/>
            </a:pPr>
            <a:r>
              <a:rPr lang="en-US" altLang="en-US" sz="2000" b="1" i="1" kern="0" dirty="0"/>
              <a:t>Camera feedthrough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41C1468-D25A-4BD7-BFB9-139EF30507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68" y="4578089"/>
            <a:ext cx="1440160" cy="1728742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BC7E8A0-E2B9-4DB8-9F06-19080D44B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136" y="4083502"/>
            <a:ext cx="2736304" cy="341812"/>
          </a:xfrm>
        </p:spPr>
        <p:txBody>
          <a:bodyPr/>
          <a:lstStyle/>
          <a:p>
            <a:r>
              <a:rPr lang="en-US" sz="1800" dirty="0"/>
              <a:t>High-speed feed through</a:t>
            </a:r>
            <a:endParaRPr lang="LID4096" sz="1800" dirty="0"/>
          </a:p>
        </p:txBody>
      </p:sp>
      <p:pic>
        <p:nvPicPr>
          <p:cNvPr id="33" name="Picture 32" descr="D:\GoogleDrive\Data\Projects\AOWFS_CCD220_Upgrade\ADs_RDs\Images\Samtec_Firefly_high-speed_connectrion.png">
            <a:extLst>
              <a:ext uri="{FF2B5EF4-FFF2-40B4-BE49-F238E27FC236}">
                <a16:creationId xmlns:a16="http://schemas.microsoft.com/office/drawing/2014/main" id="{7A2AFA6B-334D-4172-81A0-B475DF31C395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73" y="4508952"/>
            <a:ext cx="1878398" cy="123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D:\GoogleDrive\Data\Projects\AOWFS_CCD220_Upgrade\ADs_RDs\Images\Rosenberger_high-speed_connection.png">
            <a:extLst>
              <a:ext uri="{FF2B5EF4-FFF2-40B4-BE49-F238E27FC236}">
                <a16:creationId xmlns:a16="http://schemas.microsoft.com/office/drawing/2014/main" id="{421CFC15-3641-4BC2-BB29-BA3A2B41AD29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152" y="4508952"/>
            <a:ext cx="1967795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0B7C17D1-BCA3-475B-8BFF-DF4D58A67FFA}"/>
              </a:ext>
            </a:extLst>
          </p:cNvPr>
          <p:cNvSpPr txBox="1">
            <a:spLocks/>
          </p:cNvSpPr>
          <p:nvPr/>
        </p:nvSpPr>
        <p:spPr bwMode="auto">
          <a:xfrm>
            <a:off x="3995936" y="5739686"/>
            <a:ext cx="5030968" cy="78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/>
            <a:r>
              <a:rPr lang="en-US" sz="1800" kern="0" dirty="0">
                <a:solidFill>
                  <a:srgbClr val="0033CC"/>
                </a:solidFill>
              </a:rPr>
              <a:t>A non-trivial problem at 10 </a:t>
            </a:r>
            <a:r>
              <a:rPr lang="en-US" sz="1800" kern="0" dirty="0" err="1">
                <a:solidFill>
                  <a:srgbClr val="0033CC"/>
                </a:solidFill>
              </a:rPr>
              <a:t>Gbps</a:t>
            </a:r>
            <a:r>
              <a:rPr lang="en-US" sz="1800" kern="0" dirty="0">
                <a:solidFill>
                  <a:srgbClr val="0033CC"/>
                </a:solidFill>
              </a:rPr>
              <a:t> and with the camera in a sealed, </a:t>
            </a:r>
            <a:r>
              <a:rPr lang="en-US" sz="1800" kern="0" dirty="0" err="1">
                <a:solidFill>
                  <a:srgbClr val="0033CC"/>
                </a:solidFill>
              </a:rPr>
              <a:t>overpressured</a:t>
            </a:r>
            <a:r>
              <a:rPr lang="en-US" sz="1800" kern="0" dirty="0">
                <a:solidFill>
                  <a:srgbClr val="0033CC"/>
                </a:solidFill>
              </a:rPr>
              <a:t> environment</a:t>
            </a:r>
            <a:endParaRPr lang="LID4096" sz="1800" kern="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48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 bwMode="auto">
          <a:xfrm>
            <a:off x="-108520" y="61063"/>
            <a:ext cx="4216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spcBef>
                <a:spcPts val="1800"/>
              </a:spcBef>
              <a:defRPr/>
            </a:pPr>
            <a:r>
              <a:rPr lang="en-US" altLang="en-US" sz="2000" b="1" i="1" kern="0" dirty="0"/>
              <a:t>AO WFS Camera Peltier driver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484783"/>
            <a:ext cx="1584176" cy="1308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5" y="1484784"/>
            <a:ext cx="1728193" cy="129614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924" y="1674552"/>
            <a:ext cx="1517875" cy="125420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7504" y="486513"/>
            <a:ext cx="36724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000" b="1" dirty="0">
                <a:solidFill>
                  <a:srgbClr val="0033CC"/>
                </a:solidFill>
              </a:rPr>
              <a:t>Close the loop at -40..-50 </a:t>
            </a:r>
            <a:r>
              <a:rPr lang="en-US" altLang="en-US" sz="1000" b="1" dirty="0" err="1">
                <a:solidFill>
                  <a:srgbClr val="0033CC"/>
                </a:solidFill>
              </a:rPr>
              <a:t>degC</a:t>
            </a:r>
            <a:r>
              <a:rPr lang="en-US" altLang="en-US" sz="1000" b="1" dirty="0">
                <a:solidFill>
                  <a:srgbClr val="0033CC"/>
                </a:solidFill>
              </a:rPr>
              <a:t> for ALICE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000" b="1" dirty="0">
                <a:solidFill>
                  <a:srgbClr val="0033CC"/>
                </a:solidFill>
              </a:rPr>
              <a:t>Close loop at -10 to -20 </a:t>
            </a:r>
            <a:r>
              <a:rPr lang="en-US" altLang="en-US" sz="1000" b="1" dirty="0" err="1">
                <a:solidFill>
                  <a:srgbClr val="0033CC"/>
                </a:solidFill>
              </a:rPr>
              <a:t>degC</a:t>
            </a:r>
            <a:r>
              <a:rPr lang="en-US" altLang="en-US" sz="1000" b="1" dirty="0">
                <a:solidFill>
                  <a:srgbClr val="0033CC"/>
                </a:solidFill>
              </a:rPr>
              <a:t> for LVSM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000" b="1" dirty="0">
                <a:solidFill>
                  <a:srgbClr val="0033CC"/>
                </a:solidFill>
              </a:rPr>
              <a:t>Full control by RS232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000" b="1" dirty="0">
                <a:solidFill>
                  <a:srgbClr val="0033CC"/>
                </a:solidFill>
              </a:rPr>
              <a:t>Full control by NGC software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707904" y="332656"/>
            <a:ext cx="33845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i="1" dirty="0">
                <a:solidFill>
                  <a:srgbClr val="FF0000"/>
                </a:solidFill>
              </a:rPr>
              <a:t>COTS</a:t>
            </a:r>
            <a:r>
              <a:rPr lang="en-US" altLang="en-US" sz="1400" b="1" i="1" dirty="0">
                <a:solidFill>
                  <a:schemeClr val="tx2"/>
                </a:solidFill>
              </a:rPr>
              <a:t> </a:t>
            </a:r>
            <a:r>
              <a:rPr lang="en-US" altLang="en-US" sz="1400" b="1" i="1" dirty="0" err="1">
                <a:solidFill>
                  <a:schemeClr val="tx2"/>
                </a:solidFill>
              </a:rPr>
              <a:t>Meerstetter</a:t>
            </a:r>
            <a:r>
              <a:rPr lang="en-US" altLang="en-US" sz="1400" b="1" i="1" dirty="0">
                <a:solidFill>
                  <a:schemeClr val="tx2"/>
                </a:solidFill>
              </a:rPr>
              <a:t> Peltier controller:</a:t>
            </a:r>
          </a:p>
          <a:p>
            <a:pPr>
              <a:spcBef>
                <a:spcPct val="0"/>
              </a:spcBef>
            </a:pPr>
            <a:r>
              <a:rPr lang="en-US" altLang="en-US" sz="900" b="1" i="1" dirty="0">
                <a:solidFill>
                  <a:schemeClr val="tx2"/>
                </a:solidFill>
              </a:rPr>
              <a:t>COT: </a:t>
            </a:r>
            <a:r>
              <a:rPr lang="en-US" altLang="en-US" sz="900" b="1" i="1" dirty="0">
                <a:solidFill>
                  <a:srgbClr val="0033CC"/>
                </a:solidFill>
              </a:rPr>
              <a:t>TEC-1091</a:t>
            </a:r>
          </a:p>
          <a:p>
            <a:pPr>
              <a:spcBef>
                <a:spcPct val="0"/>
              </a:spcBef>
            </a:pPr>
            <a:r>
              <a:rPr lang="en-US" altLang="en-US" sz="900" b="1" i="1" dirty="0">
                <a:solidFill>
                  <a:schemeClr val="tx2"/>
                </a:solidFill>
              </a:rPr>
              <a:t>DC Input 	</a:t>
            </a:r>
            <a:r>
              <a:rPr lang="en-US" altLang="en-US" sz="900" b="1" i="1" dirty="0">
                <a:solidFill>
                  <a:srgbClr val="0033CC"/>
                </a:solidFill>
              </a:rPr>
              <a:t>5-24 V / 4 A</a:t>
            </a:r>
          </a:p>
          <a:p>
            <a:pPr>
              <a:spcBef>
                <a:spcPct val="0"/>
              </a:spcBef>
            </a:pPr>
            <a:r>
              <a:rPr lang="en-US" altLang="en-US" sz="900" b="1" i="1" dirty="0">
                <a:solidFill>
                  <a:schemeClr val="tx2"/>
                </a:solidFill>
              </a:rPr>
              <a:t>Bipolar Output 	</a:t>
            </a:r>
            <a:r>
              <a:rPr lang="en-US" altLang="en-US" sz="900" b="1" i="1" dirty="0">
                <a:solidFill>
                  <a:srgbClr val="0033CC"/>
                </a:solidFill>
              </a:rPr>
              <a:t>0-21 V / ±4 A</a:t>
            </a:r>
          </a:p>
          <a:p>
            <a:pPr>
              <a:spcBef>
                <a:spcPct val="0"/>
              </a:spcBef>
            </a:pPr>
            <a:r>
              <a:rPr lang="en-US" altLang="en-US" sz="900" b="1" i="1" dirty="0">
                <a:solidFill>
                  <a:schemeClr val="tx2"/>
                </a:solidFill>
              </a:rPr>
              <a:t>Temperature Probe Input 	</a:t>
            </a:r>
            <a:r>
              <a:rPr lang="en-US" altLang="en-US" sz="900" b="1" i="1" dirty="0">
                <a:solidFill>
                  <a:srgbClr val="0033CC"/>
                </a:solidFill>
              </a:rPr>
              <a:t>Pt100, Pt1000, NTC</a:t>
            </a:r>
          </a:p>
          <a:p>
            <a:pPr>
              <a:spcBef>
                <a:spcPct val="0"/>
              </a:spcBef>
            </a:pPr>
            <a:r>
              <a:rPr lang="en-US" altLang="en-US" sz="900" b="1" i="1" dirty="0">
                <a:solidFill>
                  <a:schemeClr val="tx2"/>
                </a:solidFill>
              </a:rPr>
              <a:t>Temp. Precision / Stability 	</a:t>
            </a:r>
            <a:r>
              <a:rPr lang="en-US" altLang="en-US" sz="900" b="1" i="1" dirty="0">
                <a:solidFill>
                  <a:srgbClr val="0033CC"/>
                </a:solidFill>
              </a:rPr>
              <a:t>0.01 °C or better</a:t>
            </a:r>
          </a:p>
          <a:p>
            <a:pPr>
              <a:spcBef>
                <a:spcPct val="0"/>
              </a:spcBef>
            </a:pPr>
            <a:r>
              <a:rPr lang="en-US" altLang="en-US" sz="900" b="1" i="1" dirty="0">
                <a:solidFill>
                  <a:schemeClr val="tx2"/>
                </a:solidFill>
              </a:rPr>
              <a:t>Communication 	</a:t>
            </a:r>
            <a:r>
              <a:rPr lang="en-US" altLang="en-US" sz="900" b="1" i="1" dirty="0">
                <a:solidFill>
                  <a:srgbClr val="0033CC"/>
                </a:solidFill>
              </a:rPr>
              <a:t>RS485, RS232 TTL, USB</a:t>
            </a:r>
          </a:p>
          <a:p>
            <a:pPr>
              <a:spcBef>
                <a:spcPct val="0"/>
              </a:spcBef>
            </a:pPr>
            <a:r>
              <a:rPr lang="en-US" altLang="en-US" sz="900" b="1" i="1" dirty="0">
                <a:solidFill>
                  <a:schemeClr val="tx2"/>
                </a:solidFill>
              </a:rPr>
              <a:t>Dimensions (L x W x H) 	</a:t>
            </a:r>
            <a:r>
              <a:rPr lang="en-US" altLang="en-US" sz="900" b="1" i="1" dirty="0">
                <a:solidFill>
                  <a:srgbClr val="0033CC"/>
                </a:solidFill>
              </a:rPr>
              <a:t>65 mm x 38 mm x 14 mm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3C73E7-F095-4911-9362-11F9F07AF85E}"/>
              </a:ext>
            </a:extLst>
          </p:cNvPr>
          <p:cNvSpPr txBox="1">
            <a:spLocks/>
          </p:cNvSpPr>
          <p:nvPr/>
        </p:nvSpPr>
        <p:spPr bwMode="auto">
          <a:xfrm>
            <a:off x="107504" y="2997969"/>
            <a:ext cx="4216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  <a:defRPr/>
            </a:pPr>
            <a:r>
              <a:rPr lang="en-US" altLang="en-US" sz="2000" b="1" i="1" kern="0" dirty="0"/>
              <a:t>Note about the RTC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C47A08-D1F1-4753-93AF-C7FD5396A7B9}"/>
              </a:ext>
            </a:extLst>
          </p:cNvPr>
          <p:cNvSpPr txBox="1">
            <a:spLocks/>
          </p:cNvSpPr>
          <p:nvPr/>
        </p:nvSpPr>
        <p:spPr bwMode="auto">
          <a:xfrm>
            <a:off x="290436" y="3492632"/>
            <a:ext cx="7194975" cy="42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33CC"/>
                </a:solidFill>
              </a:rPr>
              <a:t>Very powerful FPGA with lots of DSPs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33CC"/>
                </a:solidFill>
              </a:rPr>
              <a:t>We have ruled out that the real time processing is done inside the camera FPGA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1BC82F-00D2-47D5-9E97-FC241C7E3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72966"/>
            <a:ext cx="1552104" cy="10704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A417ED-9EC7-4F7D-BB52-3F2D201C02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14614"/>
            <a:ext cx="1583946" cy="113977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5D7CF2F-6DE6-4B34-952F-D0568D7DA941}"/>
              </a:ext>
            </a:extLst>
          </p:cNvPr>
          <p:cNvSpPr txBox="1">
            <a:spLocks/>
          </p:cNvSpPr>
          <p:nvPr/>
        </p:nvSpPr>
        <p:spPr bwMode="auto">
          <a:xfrm>
            <a:off x="4904574" y="4261852"/>
            <a:ext cx="3547591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  <a:defRPr/>
            </a:pPr>
            <a:r>
              <a:rPr lang="en-US" altLang="en-US" sz="2000" b="1" i="1" kern="0" dirty="0">
                <a:solidFill>
                  <a:srgbClr val="0033CC"/>
                </a:solidFill>
              </a:rPr>
              <a:t>FULLY NGC compatible: I/F, tools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091B2CA-67A7-4E6A-8D41-F6CDED0414B7}"/>
              </a:ext>
            </a:extLst>
          </p:cNvPr>
          <p:cNvSpPr txBox="1">
            <a:spLocks/>
          </p:cNvSpPr>
          <p:nvPr/>
        </p:nvSpPr>
        <p:spPr bwMode="auto">
          <a:xfrm>
            <a:off x="6083488" y="4554336"/>
            <a:ext cx="18002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  <a:defRPr/>
            </a:pPr>
            <a:r>
              <a:rPr lang="en-US" altLang="en-US" sz="2000" b="1" i="1" kern="0" dirty="0"/>
              <a:t>AONGC GUI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B9CA6A-3DCF-4EE2-84D6-0CB94DDA06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900689"/>
            <a:ext cx="2281479" cy="1853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4562FB-8AB0-4AB7-A512-D29EAA4AE4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24" y="5251047"/>
            <a:ext cx="3357474" cy="11026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9DD03D-3D05-4B5D-B7D3-D1D139600F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5" y="5505607"/>
            <a:ext cx="2964702" cy="12201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14D2ED-9A55-416D-89FB-C793AED674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359" y="1743424"/>
            <a:ext cx="1852329" cy="164046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C0CB75D-FC82-45B6-AB49-4CDD16FFC001}"/>
              </a:ext>
            </a:extLst>
          </p:cNvPr>
          <p:cNvSpPr txBox="1">
            <a:spLocks/>
          </p:cNvSpPr>
          <p:nvPr/>
        </p:nvSpPr>
        <p:spPr bwMode="auto">
          <a:xfrm rot="1412422">
            <a:off x="5996160" y="2158157"/>
            <a:ext cx="1364421" cy="21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800" b="1" i="1" kern="0" dirty="0">
                <a:solidFill>
                  <a:srgbClr val="FF0000"/>
                </a:solidFill>
                <a:highlight>
                  <a:srgbClr val="FFFF00"/>
                </a:highlight>
              </a:rPr>
              <a:t>COT Peltier controller</a:t>
            </a:r>
            <a:endParaRPr lang="nl-BE" altLang="en-US" sz="800" kern="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55417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FFC0FAF-CCF9-4B70-B235-1C319642F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764704"/>
            <a:ext cx="8640514" cy="566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</a:pPr>
            <a:r>
              <a:rPr lang="en-US" altLang="en-US" sz="2000" dirty="0"/>
              <a:t>Three new AO camera for the ELT under development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</a:pPr>
            <a:r>
              <a:rPr lang="en-US" altLang="en-US" sz="2000" dirty="0"/>
              <a:t>Very different detectors BUT not very different cameras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</a:pPr>
            <a:r>
              <a:rPr lang="en-US" altLang="en-US" sz="2000" b="1" dirty="0"/>
              <a:t>ALICE: </a:t>
            </a:r>
            <a:r>
              <a:rPr lang="en-US" altLang="en-US" sz="2000" dirty="0"/>
              <a:t>CCD220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</a:pPr>
            <a:r>
              <a:rPr lang="en-US" altLang="en-US" sz="2000" b="1" dirty="0"/>
              <a:t>LISA: </a:t>
            </a:r>
            <a:r>
              <a:rPr lang="en-US" altLang="en-US" sz="2000" dirty="0"/>
              <a:t>Large size CMOS Teledyne-e2v LVSM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</a:pPr>
            <a:r>
              <a:rPr lang="en-US" altLang="en-US" sz="2000" b="1" dirty="0"/>
              <a:t>FREDA: </a:t>
            </a:r>
            <a:r>
              <a:rPr lang="en-US" altLang="en-US" sz="2000" dirty="0"/>
              <a:t>Selex Shapira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</a:pPr>
            <a:r>
              <a:rPr lang="en-US" altLang="en-US" sz="2000" dirty="0"/>
              <a:t>Identical camera backbone + detector specific front-end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</a:pPr>
            <a:r>
              <a:rPr lang="en-US" altLang="en-US" sz="2000" dirty="0"/>
              <a:t>Support for the new ELT interfaces: 10 </a:t>
            </a:r>
            <a:r>
              <a:rPr lang="en-US" altLang="en-US" sz="2000" dirty="0" err="1"/>
              <a:t>GbE</a:t>
            </a:r>
            <a:r>
              <a:rPr lang="en-US" altLang="en-US" sz="2000" dirty="0"/>
              <a:t> UDP and PTP</a:t>
            </a:r>
          </a:p>
          <a:p>
            <a:pPr eaLnBrk="1" hangingPunct="1">
              <a:spcBef>
                <a:spcPct val="0"/>
              </a:spcBef>
            </a:pPr>
            <a:endParaRPr lang="en-US" altLang="en-US" sz="1200" dirty="0"/>
          </a:p>
        </p:txBody>
      </p:sp>
      <p:sp>
        <p:nvSpPr>
          <p:cNvPr id="32771" name="Rectangle 8">
            <a:extLst>
              <a:ext uri="{FF2B5EF4-FFF2-40B4-BE49-F238E27FC236}">
                <a16:creationId xmlns:a16="http://schemas.microsoft.com/office/drawing/2014/main" id="{EF601ECD-2280-48E2-BD09-DBA8EAB4C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472" y="77533"/>
            <a:ext cx="1881188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A53448-BA57-4B9B-B98D-9BCC40A17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276872"/>
            <a:ext cx="753265" cy="815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6BBBFD-E0DC-445B-8C50-72AF2EA5F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020241"/>
            <a:ext cx="856165" cy="1152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732469-B3C2-4377-A08C-8C8E1C29C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755352"/>
            <a:ext cx="866325" cy="8852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43A50E-1479-4265-84FB-B52020A7E5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855094"/>
            <a:ext cx="597452" cy="78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73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277F7339-BED1-4880-B6E8-A3C6A85A8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980728"/>
            <a:ext cx="8136904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rgbClr val="0033CC"/>
                </a:solidFill>
                <a:latin typeface="Berlin Sans FB Demi" panose="020E0802020502020306" pitchFamily="34" charset="0"/>
              </a:rPr>
              <a:t>Many THANKS to the photon huggers and SDW organizers</a:t>
            </a:r>
          </a:p>
        </p:txBody>
      </p:sp>
    </p:spTree>
    <p:extLst>
      <p:ext uri="{BB962C8B-B14F-4D97-AF65-F5344CB8AC3E}">
        <p14:creationId xmlns:p14="http://schemas.microsoft.com/office/powerpoint/2010/main" val="4203582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DFA0B-3C1A-47FF-833F-E55BEC15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8CABB-9EB6-4C6C-90D5-650A335634F9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8730B54-449F-40EC-87DD-08F5009B6B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6926" y="-12368"/>
            <a:ext cx="6346577" cy="338001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>
                <a:ea typeface="+mj-ea"/>
              </a:rPr>
              <a:t>                Adaptive Optics Cameras</a:t>
            </a:r>
            <a:endParaRPr lang="en-US" sz="2700" dirty="0">
              <a:ea typeface="+mj-ea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A5F4950F-0903-4395-9BA7-D464FC076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577" y="697218"/>
            <a:ext cx="1620522" cy="936517"/>
          </a:xfrm>
          <a:prstGeom prst="rect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100" dirty="0">
                <a:solidFill>
                  <a:srgbClr val="000066"/>
                </a:solidFill>
              </a:rPr>
              <a:t>Deformable mirror compensates the distorted </a:t>
            </a:r>
            <a:r>
              <a:rPr lang="en-US" altLang="en-US" sz="1100" dirty="0" err="1">
                <a:solidFill>
                  <a:srgbClr val="000066"/>
                </a:solidFill>
              </a:rPr>
              <a:t>wavefront</a:t>
            </a:r>
            <a:r>
              <a:rPr lang="en-US" altLang="en-US" sz="1100" dirty="0">
                <a:solidFill>
                  <a:srgbClr val="000066"/>
                </a:solidFill>
              </a:rPr>
              <a:t>, achieving diffraction-limited resolution</a:t>
            </a:r>
          </a:p>
        </p:txBody>
      </p:sp>
      <p:pic>
        <p:nvPicPr>
          <p:cNvPr id="16" name="Picture 2" descr="http://www.astronoo.com/images/telescopes/miroir-deformable.jpg">
            <a:extLst>
              <a:ext uri="{FF2B5EF4-FFF2-40B4-BE49-F238E27FC236}">
                <a16:creationId xmlns:a16="http://schemas.microsoft.com/office/drawing/2014/main" id="{B747B836-5317-4358-967B-7F715EE9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54" y="1658212"/>
            <a:ext cx="866591" cy="76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NN5OGsJE7QI">
            <a:extLst>
              <a:ext uri="{FF2B5EF4-FFF2-40B4-BE49-F238E27FC236}">
                <a16:creationId xmlns:a16="http://schemas.microsoft.com/office/drawing/2014/main" id="{E48F2587-0F3D-4E5F-B957-74AAB70979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10510" y="2447887"/>
            <a:ext cx="892635" cy="5021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830451-8B69-41D8-82E8-0E90E34F0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15" y="692696"/>
            <a:ext cx="4162543" cy="47138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409181-F938-4C14-8654-DF7FF4FA6C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66" y="5727147"/>
            <a:ext cx="1847476" cy="1025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564B5F-C537-46C5-BAC5-D0FF6163A7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713609"/>
            <a:ext cx="1829209" cy="10010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7A0FD4-0E78-466D-9C08-57B32798BC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52706"/>
            <a:ext cx="1117890" cy="7191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264502-861C-49A7-A7FB-348EDC8209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41" y="5916267"/>
            <a:ext cx="858995" cy="647110"/>
          </a:xfrm>
          <a:prstGeom prst="rect">
            <a:avLst/>
          </a:prstGeom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3E93B118-6BCA-49C4-A18F-024FF1AFB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765" y="2177354"/>
            <a:ext cx="2265461" cy="954555"/>
          </a:xfrm>
          <a:prstGeom prst="rect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dirty="0">
                <a:solidFill>
                  <a:srgbClr val="000066"/>
                </a:solidFill>
              </a:rPr>
              <a:t>Wavefront Sensor measures deviation of </a:t>
            </a:r>
            <a:r>
              <a:rPr lang="en-US" altLang="en-US" sz="1400" dirty="0" err="1">
                <a:solidFill>
                  <a:srgbClr val="000066"/>
                </a:solidFill>
              </a:rPr>
              <a:t>wavefront</a:t>
            </a:r>
            <a:r>
              <a:rPr lang="en-US" altLang="en-US" sz="1400" dirty="0">
                <a:solidFill>
                  <a:srgbClr val="000066"/>
                </a:solidFill>
              </a:rPr>
              <a:t> from a flat (undistorted) wave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CBE5BC53-6B69-4D84-A128-1E7D32F43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904" y="911561"/>
            <a:ext cx="1152128" cy="253916"/>
          </a:xfrm>
          <a:prstGeom prst="rect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050" dirty="0">
                <a:solidFill>
                  <a:srgbClr val="000066"/>
                </a:solidFill>
              </a:rPr>
              <a:t>Incoming light</a:t>
            </a: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9274E33D-AD62-47EF-A2E6-3CF4C6248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977" y="1906247"/>
            <a:ext cx="1063704" cy="415498"/>
          </a:xfrm>
          <a:prstGeom prst="rect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050" dirty="0">
                <a:solidFill>
                  <a:srgbClr val="000066"/>
                </a:solidFill>
              </a:rPr>
              <a:t>Aberrated </a:t>
            </a:r>
            <a:r>
              <a:rPr lang="en-US" altLang="en-US" sz="1050" dirty="0" err="1">
                <a:solidFill>
                  <a:srgbClr val="000066"/>
                </a:solidFill>
              </a:rPr>
              <a:t>wavefront</a:t>
            </a:r>
            <a:endParaRPr lang="en-US" altLang="en-US" sz="1050" dirty="0">
              <a:solidFill>
                <a:srgbClr val="000066"/>
              </a:solidFill>
            </a:endParaRP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B5EBCAE0-DEF2-4BDB-A7D0-109A9F37B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8856" y="3111481"/>
            <a:ext cx="1063704" cy="253916"/>
          </a:xfrm>
          <a:prstGeom prst="rect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050" dirty="0" err="1">
                <a:solidFill>
                  <a:srgbClr val="000066"/>
                </a:solidFill>
              </a:rPr>
              <a:t>Beamsplitter</a:t>
            </a:r>
            <a:endParaRPr lang="en-US" altLang="en-US" sz="1050" dirty="0">
              <a:solidFill>
                <a:srgbClr val="000066"/>
              </a:solidFill>
            </a:endParaRPr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A0A1BA5A-4D64-42B2-9E9A-41771ECE1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266" y="3480384"/>
            <a:ext cx="879499" cy="447815"/>
          </a:xfrm>
          <a:prstGeom prst="rect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050" dirty="0">
                <a:solidFill>
                  <a:srgbClr val="000066"/>
                </a:solidFill>
              </a:rPr>
              <a:t>Corrected </a:t>
            </a:r>
          </a:p>
          <a:p>
            <a:pPr algn="ctr" eaLnBrk="1" hangingPunct="1">
              <a:buFontTx/>
              <a:buNone/>
            </a:pPr>
            <a:r>
              <a:rPr lang="en-US" altLang="en-US" sz="1050" dirty="0" err="1">
                <a:solidFill>
                  <a:srgbClr val="000066"/>
                </a:solidFill>
              </a:rPr>
              <a:t>wavefront</a:t>
            </a:r>
            <a:endParaRPr lang="en-US" altLang="en-US" sz="1050" dirty="0">
              <a:solidFill>
                <a:srgbClr val="000066"/>
              </a:solidFill>
            </a:endParaRPr>
          </a:p>
        </p:txBody>
      </p:sp>
      <p:sp>
        <p:nvSpPr>
          <p:cNvPr id="35" name="Text Box 6">
            <a:extLst>
              <a:ext uri="{FF2B5EF4-FFF2-40B4-BE49-F238E27FC236}">
                <a16:creationId xmlns:a16="http://schemas.microsoft.com/office/drawing/2014/main" id="{2F61E31A-E775-4A81-A7B3-EC1D1CB09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8451" y="4963793"/>
            <a:ext cx="1179686" cy="447815"/>
          </a:xfrm>
          <a:prstGeom prst="rect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050" dirty="0">
                <a:solidFill>
                  <a:srgbClr val="000066"/>
                </a:solidFill>
              </a:rPr>
              <a:t>High Resolution</a:t>
            </a:r>
          </a:p>
          <a:p>
            <a:pPr algn="ctr" eaLnBrk="1" hangingPunct="1">
              <a:buFontTx/>
              <a:buNone/>
            </a:pPr>
            <a:r>
              <a:rPr lang="en-US" altLang="en-US" sz="1050" dirty="0">
                <a:solidFill>
                  <a:srgbClr val="000066"/>
                </a:solidFill>
              </a:rPr>
              <a:t>Image</a:t>
            </a:r>
          </a:p>
        </p:txBody>
      </p:sp>
      <p:sp>
        <p:nvSpPr>
          <p:cNvPr id="36" name="Text Box 6">
            <a:extLst>
              <a:ext uri="{FF2B5EF4-FFF2-40B4-BE49-F238E27FC236}">
                <a16:creationId xmlns:a16="http://schemas.microsoft.com/office/drawing/2014/main" id="{495CB309-BC9B-4D85-BC77-BCC488408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35" y="4866844"/>
            <a:ext cx="879499" cy="641714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050" dirty="0">
                <a:solidFill>
                  <a:srgbClr val="FFFF00"/>
                </a:solidFill>
              </a:rPr>
              <a:t>Wavefront</a:t>
            </a:r>
          </a:p>
          <a:p>
            <a:pPr algn="ctr" eaLnBrk="1" hangingPunct="1">
              <a:buFontTx/>
              <a:buNone/>
            </a:pPr>
            <a:r>
              <a:rPr lang="en-US" altLang="en-US" sz="1050" dirty="0">
                <a:solidFill>
                  <a:srgbClr val="FFFF00"/>
                </a:solidFill>
              </a:rPr>
              <a:t>Sensor</a:t>
            </a:r>
          </a:p>
          <a:p>
            <a:pPr algn="ctr" eaLnBrk="1" hangingPunct="1">
              <a:buFontTx/>
              <a:buNone/>
            </a:pPr>
            <a:r>
              <a:rPr lang="en-US" altLang="en-US" sz="1050" dirty="0">
                <a:solidFill>
                  <a:srgbClr val="FFFF00"/>
                </a:solidFill>
              </a:rPr>
              <a:t>Camera</a:t>
            </a:r>
          </a:p>
        </p:txBody>
      </p:sp>
      <p:sp>
        <p:nvSpPr>
          <p:cNvPr id="37" name="Text Box 6">
            <a:extLst>
              <a:ext uri="{FF2B5EF4-FFF2-40B4-BE49-F238E27FC236}">
                <a16:creationId xmlns:a16="http://schemas.microsoft.com/office/drawing/2014/main" id="{D404DA4D-967C-480B-B9E3-ECE220C09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834" y="3742523"/>
            <a:ext cx="1534803" cy="447815"/>
          </a:xfrm>
          <a:prstGeom prst="rect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050" dirty="0">
                <a:solidFill>
                  <a:srgbClr val="000066"/>
                </a:solidFill>
              </a:rPr>
              <a:t>Control System</a:t>
            </a:r>
          </a:p>
          <a:p>
            <a:pPr algn="ctr" eaLnBrk="1" hangingPunct="1">
              <a:buFontTx/>
              <a:buNone/>
            </a:pPr>
            <a:r>
              <a:rPr lang="en-US" altLang="en-US" sz="1050" dirty="0">
                <a:solidFill>
                  <a:srgbClr val="000066"/>
                </a:solidFill>
              </a:rPr>
              <a:t>Real-time Computer</a:t>
            </a:r>
          </a:p>
        </p:txBody>
      </p:sp>
      <p:sp>
        <p:nvSpPr>
          <p:cNvPr id="38" name="Text Box 6">
            <a:extLst>
              <a:ext uri="{FF2B5EF4-FFF2-40B4-BE49-F238E27FC236}">
                <a16:creationId xmlns:a16="http://schemas.microsoft.com/office/drawing/2014/main" id="{B885526B-00FF-4265-88B3-DDAB30669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982" y="2011813"/>
            <a:ext cx="945986" cy="415498"/>
          </a:xfrm>
          <a:prstGeom prst="rect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050" dirty="0">
                <a:solidFill>
                  <a:srgbClr val="000066"/>
                </a:solidFill>
              </a:rPr>
              <a:t>Deformable Mirror</a:t>
            </a:r>
          </a:p>
        </p:txBody>
      </p:sp>
      <p:sp>
        <p:nvSpPr>
          <p:cNvPr id="39" name="Oval 17">
            <a:extLst>
              <a:ext uri="{FF2B5EF4-FFF2-40B4-BE49-F238E27FC236}">
                <a16:creationId xmlns:a16="http://schemas.microsoft.com/office/drawing/2014/main" id="{5D91D674-BE6B-415D-B143-E8F95CD78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159" y="3386974"/>
            <a:ext cx="392734" cy="405436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0" name="Oval 17">
            <a:extLst>
              <a:ext uri="{FF2B5EF4-FFF2-40B4-BE49-F238E27FC236}">
                <a16:creationId xmlns:a16="http://schemas.microsoft.com/office/drawing/2014/main" id="{E9E6D5AD-036B-4DA6-BC5C-143E4C3EB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375" y="1654812"/>
            <a:ext cx="392734" cy="405436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Oval 17">
            <a:extLst>
              <a:ext uri="{FF2B5EF4-FFF2-40B4-BE49-F238E27FC236}">
                <a16:creationId xmlns:a16="http://schemas.microsoft.com/office/drawing/2014/main" id="{463543EC-F963-4F3D-AE6C-F4E8C4297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952" y="4582138"/>
            <a:ext cx="392734" cy="405436"/>
          </a:xfrm>
          <a:prstGeom prst="ellipse">
            <a:avLst/>
          </a:pr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2" name="Rectangle 4">
            <a:extLst>
              <a:ext uri="{FF2B5EF4-FFF2-40B4-BE49-F238E27FC236}">
                <a16:creationId xmlns:a16="http://schemas.microsoft.com/office/drawing/2014/main" id="{A073BDE3-4827-471E-AEB1-8BFCDA742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982" y="375497"/>
            <a:ext cx="4248472" cy="33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defRPr/>
            </a:pPr>
            <a:r>
              <a:rPr lang="en-US" kern="0" dirty="0"/>
              <a:t>Why Adaptive Optics?</a:t>
            </a:r>
            <a:endParaRPr lang="en-US" sz="2700" kern="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AD7C5F8-D8EF-49A4-9F42-BF3FF3B2A2A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823" y="4190337"/>
            <a:ext cx="1539411" cy="105113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85573D4F-162A-4E3E-AB79-5425D4FC47F4}"/>
              </a:ext>
            </a:extLst>
          </p:cNvPr>
          <p:cNvSpPr txBox="1">
            <a:spLocks/>
          </p:cNvSpPr>
          <p:nvPr/>
        </p:nvSpPr>
        <p:spPr bwMode="auto">
          <a:xfrm>
            <a:off x="6804248" y="3541642"/>
            <a:ext cx="2423244" cy="49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en-US" sz="1100" b="1" i="1" dirty="0">
                <a:solidFill>
                  <a:schemeClr val="tx2"/>
                </a:solidFill>
              </a:rPr>
              <a:t>Example: ESO </a:t>
            </a:r>
            <a:r>
              <a:rPr lang="en-US" altLang="en-US" sz="1100" b="1" i="1" dirty="0" err="1">
                <a:solidFill>
                  <a:schemeClr val="tx2"/>
                </a:solidFill>
              </a:rPr>
              <a:t>Prefocal</a:t>
            </a:r>
            <a:r>
              <a:rPr lang="en-US" altLang="en-US" sz="1100" b="1" i="1" dirty="0">
                <a:solidFill>
                  <a:schemeClr val="tx2"/>
                </a:solidFill>
              </a:rPr>
              <a:t> Station</a:t>
            </a:r>
          </a:p>
          <a:p>
            <a:pPr>
              <a:spcBef>
                <a:spcPts val="0"/>
              </a:spcBef>
            </a:pPr>
            <a:r>
              <a:rPr lang="en-US" altLang="en-US" sz="1050" b="1" i="1" dirty="0">
                <a:solidFill>
                  <a:srgbClr val="0033CC"/>
                </a:solidFill>
              </a:rPr>
              <a:t>3 x AO cameras Large Visible</a:t>
            </a:r>
          </a:p>
          <a:p>
            <a:pPr>
              <a:spcBef>
                <a:spcPts val="0"/>
              </a:spcBef>
            </a:pPr>
            <a:r>
              <a:rPr lang="en-US" altLang="en-US" sz="1100" b="1" i="1" dirty="0">
                <a:solidFill>
                  <a:srgbClr val="0033CC"/>
                </a:solidFill>
              </a:rPr>
              <a:t>3 x EMCCD cameras</a:t>
            </a:r>
            <a:endParaRPr lang="nl-BE" altLang="en-US" sz="1100" dirty="0">
              <a:solidFill>
                <a:srgbClr val="0033C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F56DE-1DC5-4C5F-BFA6-648BC715D2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7" y="4505977"/>
            <a:ext cx="1663474" cy="1039672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5BFB7B0D-3013-41B2-9DBA-258C34D74776}"/>
              </a:ext>
            </a:extLst>
          </p:cNvPr>
          <p:cNvSpPr txBox="1">
            <a:spLocks/>
          </p:cNvSpPr>
          <p:nvPr/>
        </p:nvSpPr>
        <p:spPr bwMode="auto">
          <a:xfrm>
            <a:off x="118213" y="4282440"/>
            <a:ext cx="2423244" cy="25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en-US" sz="1000" b="1" i="1" dirty="0">
                <a:solidFill>
                  <a:schemeClr val="tx2"/>
                </a:solidFill>
              </a:rPr>
              <a:t>ESO ELT Laser Guide Stars</a:t>
            </a:r>
            <a:endParaRPr lang="nl-BE" altLang="en-US" sz="10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19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40972-C7A6-4660-8EB6-7F94B411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8CABB-9EB6-4C6C-90D5-650A335634F9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5" name="Oval 1">
            <a:extLst>
              <a:ext uri="{FF2B5EF4-FFF2-40B4-BE49-F238E27FC236}">
                <a16:creationId xmlns:a16="http://schemas.microsoft.com/office/drawing/2014/main" id="{2EB392F3-43BF-4523-BB2A-3B8C359D91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216150" y="3881438"/>
            <a:ext cx="5032375" cy="2643187"/>
          </a:xfrm>
          <a:prstGeom prst="ellipse">
            <a:avLst/>
          </a:prstGeom>
          <a:solidFill>
            <a:srgbClr val="FFC000">
              <a:alpha val="39999"/>
            </a:srgb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3252CAE5-119A-448C-9106-B079A8C4E590}"/>
              </a:ext>
            </a:extLst>
          </p:cNvPr>
          <p:cNvSpPr>
            <a:spLocks noChangeArrowheads="1"/>
          </p:cNvSpPr>
          <p:nvPr/>
        </p:nvSpPr>
        <p:spPr bwMode="auto">
          <a:xfrm rot="2166120">
            <a:off x="1163638" y="1933575"/>
            <a:ext cx="5032375" cy="2813050"/>
          </a:xfrm>
          <a:prstGeom prst="ellipse">
            <a:avLst/>
          </a:prstGeom>
          <a:solidFill>
            <a:srgbClr val="00B0F0">
              <a:alpha val="39999"/>
            </a:srgbClr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40A8361D-6747-4013-989C-53652704EB8C}"/>
              </a:ext>
            </a:extLst>
          </p:cNvPr>
          <p:cNvSpPr>
            <a:spLocks noChangeArrowheads="1"/>
          </p:cNvSpPr>
          <p:nvPr/>
        </p:nvSpPr>
        <p:spPr bwMode="auto">
          <a:xfrm rot="19147172" flipH="1">
            <a:off x="3349625" y="2060575"/>
            <a:ext cx="4608513" cy="2722563"/>
          </a:xfrm>
          <a:prstGeom prst="ellipse">
            <a:avLst/>
          </a:prstGeom>
          <a:solidFill>
            <a:srgbClr val="FF0000">
              <a:alpha val="38039"/>
            </a:srgbClr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6508EC39-5821-4921-AB98-D9E40D1AC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34" y="894386"/>
            <a:ext cx="24713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Vis CCD220???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</a:rPr>
              <a:t>x 9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B951E8F8-57BE-4751-9E51-0F42EDD1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815975"/>
            <a:ext cx="2187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NIR SAPHIRA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x 6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5EDF358-8D76-4929-9739-6B99CAEDB5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125" y="88769"/>
            <a:ext cx="6346577" cy="580185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2400" b="1" i="1" dirty="0">
                <a:ea typeface="+mj-ea"/>
              </a:rPr>
              <a:t>ESO ELT requirements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74343F17-2444-4716-8712-8A2656B0B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141" y="2059724"/>
            <a:ext cx="1676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MICADO-SCAO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1C6B7D-5209-41AD-8607-8A534DD64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7379" y="2404923"/>
            <a:ext cx="14716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METIS-SCAO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C4FF31-ACE9-4616-BDC6-FC9420818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213" y="4265613"/>
            <a:ext cx="5826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PFS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0F11DD3-8BDC-41AE-A1DE-4F27AD5FB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4076700"/>
            <a:ext cx="1760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MAORY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HARMONI-LTAO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METIS-LTAO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2B63CC-7A89-40B0-831D-32475C225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3094038"/>
            <a:ext cx="11636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HARMONI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SCAO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14EC054-38A6-4560-A8A0-D5A61F291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13" y="2960336"/>
            <a:ext cx="1439097" cy="11887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A4F482-B32A-49C1-859D-7B4B85E6D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64" y="2763044"/>
            <a:ext cx="1655700" cy="17721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1D74218-8063-4672-BBE3-DFB4EB715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5" y="5139878"/>
            <a:ext cx="1519597" cy="119220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C78FFBE-731C-45DB-95CF-D9C1FBC8A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48" y="5202310"/>
            <a:ext cx="941359" cy="13125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6E2831F-4D41-4E7C-8F10-62ABC6A09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0218" y="2673180"/>
            <a:ext cx="985511" cy="11268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AF187D-D787-4719-AEDE-53F364DFEB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1" y="1714467"/>
            <a:ext cx="1893987" cy="13213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D60816-6952-4A47-AFA4-D43879ED16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19" y="5476122"/>
            <a:ext cx="1657394" cy="1116075"/>
          </a:xfrm>
          <a:prstGeom prst="rect">
            <a:avLst/>
          </a:prstGeom>
        </p:spPr>
      </p:pic>
      <p:sp>
        <p:nvSpPr>
          <p:cNvPr id="22" name="TextBox 17">
            <a:extLst>
              <a:ext uri="{FF2B5EF4-FFF2-40B4-BE49-F238E27FC236}">
                <a16:creationId xmlns:a16="http://schemas.microsoft.com/office/drawing/2014/main" id="{C2AC0EED-1F50-41FB-8C1F-06B24D661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887" y="4417108"/>
            <a:ext cx="36672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33CC"/>
                </a:solidFill>
              </a:rPr>
              <a:t>Large CMOS Vis Imager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33CC"/>
                </a:solidFill>
              </a:rPr>
              <a:t> x 23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36A30CBD-FB47-4286-B927-38047D949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6684" y="4776280"/>
            <a:ext cx="1016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33CC"/>
                </a:solidFill>
              </a:rPr>
              <a:t>LVSM</a:t>
            </a:r>
          </a:p>
        </p:txBody>
      </p:sp>
    </p:spTree>
    <p:extLst>
      <p:ext uri="{BB962C8B-B14F-4D97-AF65-F5344CB8AC3E}">
        <p14:creationId xmlns:p14="http://schemas.microsoft.com/office/powerpoint/2010/main" val="1620129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180570" y="35442"/>
            <a:ext cx="4248150" cy="432792"/>
          </a:xfrm>
        </p:spPr>
        <p:txBody>
          <a:bodyPr/>
          <a:lstStyle/>
          <a:p>
            <a:pPr algn="l">
              <a:spcBef>
                <a:spcPts val="1800"/>
              </a:spcBef>
            </a:pPr>
            <a:r>
              <a:rPr lang="en-US" altLang="en-US" sz="2400" b="1" i="1" dirty="0"/>
              <a:t>ELT AO WFS cameras</a:t>
            </a:r>
            <a:endParaRPr lang="nl-BE" altLang="en-US" sz="2400" dirty="0">
              <a:solidFill>
                <a:srgbClr val="0033CC"/>
              </a:solidFill>
            </a:endParaRPr>
          </a:p>
        </p:txBody>
      </p:sp>
      <p:sp>
        <p:nvSpPr>
          <p:cNvPr id="16387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AD2354-ED82-419F-816C-E2B7A762961B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87" y="1038123"/>
            <a:ext cx="1359901" cy="1198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764" y="1038442"/>
            <a:ext cx="1053705" cy="1198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90" y="3041895"/>
            <a:ext cx="1215445" cy="1322499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469864" y="646145"/>
            <a:ext cx="1756006" cy="43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/>
              <a:t>ALICE: CCD220</a:t>
            </a:r>
            <a:endParaRPr lang="nl-BE" altLang="en-US" sz="2400" kern="0" dirty="0">
              <a:solidFill>
                <a:srgbClr val="0033CC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542659" y="2768646"/>
            <a:ext cx="1432524" cy="25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/>
              <a:t>LISA: LVSM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3784" y="2997807"/>
            <a:ext cx="1522669" cy="1348896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504445" y="4640088"/>
            <a:ext cx="1800200" cy="26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/>
              <a:t>FREDA: </a:t>
            </a:r>
            <a:r>
              <a:rPr lang="en-US" altLang="en-US" sz="1600" b="1" i="1" kern="0" dirty="0" err="1"/>
              <a:t>Saphira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886" y="4956162"/>
            <a:ext cx="1219950" cy="1449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355" y="4944886"/>
            <a:ext cx="1438495" cy="15379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4305B5-5D5C-4E58-9E58-8826848CF8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73" y="1190273"/>
            <a:ext cx="1434249" cy="10006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248776-248D-442B-86D0-9B2F79ECBE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14" y="2727895"/>
            <a:ext cx="1248325" cy="9793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97F46C-A68F-4FC5-AB6E-D97C1ECAB4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98" y="3041631"/>
            <a:ext cx="958752" cy="13368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DA4DB59-763E-4BD1-9E0F-BE29A8EBD6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919" y="5075150"/>
            <a:ext cx="1052482" cy="8693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E1B4B3-821E-46D1-8282-9E5AA067E6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78" y="5229200"/>
            <a:ext cx="1252374" cy="1340461"/>
          </a:xfrm>
          <a:prstGeom prst="rect">
            <a:avLst/>
          </a:prstGeom>
        </p:spPr>
      </p:pic>
      <p:sp>
        <p:nvSpPr>
          <p:cNvPr id="29" name="Rectangle 4">
            <a:extLst>
              <a:ext uri="{FF2B5EF4-FFF2-40B4-BE49-F238E27FC236}">
                <a16:creationId xmlns:a16="http://schemas.microsoft.com/office/drawing/2014/main" id="{CA6E6520-245F-49CA-B625-F9A51D01A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5176664"/>
            <a:ext cx="322366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HgCdTe </a:t>
            </a:r>
            <a:r>
              <a:rPr lang="en-US" sz="1100" b="1" dirty="0"/>
              <a:t>320 x 256 pixels</a:t>
            </a:r>
            <a:endParaRPr lang="en-US" sz="1100" b="1" kern="0" dirty="0"/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Avalanche photodiode (APD) 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0.8 to 2.5μm range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32 outputs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&lt;1 photon RMS with Fowler sampling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&gt;10K frame/s</a:t>
            </a:r>
            <a:endParaRPr lang="en-US" sz="1400" kern="0" dirty="0"/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D20B15BE-46E8-4536-B1E7-155E571C6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040" y="2912340"/>
            <a:ext cx="3619599" cy="143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Large size CMOS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800x800, 24µm pixels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Up to 700 fps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&lt; 3 e- RON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Highly integrated readout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All analog processing on-chip: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Adjustable gain of x1/2/4/8 settable on the fly,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9/10 bit single slope ADCs,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24 LVDS outputs, 256 Mb/s per output (DDR2)</a:t>
            </a: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6AD7BCED-55B6-4D69-B3C3-90D08C73E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6594" y="862541"/>
            <a:ext cx="4160167" cy="160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240 x 240 pixel image area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EMCCD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24</a:t>
            </a:r>
            <a:r>
              <a:rPr lang="el-GR" sz="1100" b="1" kern="0" dirty="0"/>
              <a:t>μ</a:t>
            </a:r>
            <a:r>
              <a:rPr lang="en-US" sz="1100" b="1" kern="0" dirty="0"/>
              <a:t>m square pixels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Sub-electron read-out noise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Back-illuminated (SS and DD)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Frame rates beyond 1000 fps (1kHz nominal)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L3Vision™ 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8 video outputs</a:t>
            </a:r>
          </a:p>
          <a:p>
            <a:pPr marL="171450" indent="-171450" algn="l">
              <a:buFont typeface="Arial" panose="020B0604020202020204" pitchFamily="34" charset="0"/>
              <a:buChar char="•"/>
              <a:defRPr/>
            </a:pPr>
            <a:r>
              <a:rPr lang="en-US" sz="1100" b="1" kern="0" dirty="0"/>
              <a:t>Integral Compact Peltier package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3FD0AC6-E09E-406F-95BD-511A606E85BA}"/>
              </a:ext>
            </a:extLst>
          </p:cNvPr>
          <p:cNvSpPr txBox="1">
            <a:spLocks/>
          </p:cNvSpPr>
          <p:nvPr/>
        </p:nvSpPr>
        <p:spPr bwMode="auto">
          <a:xfrm>
            <a:off x="-17469" y="1373066"/>
            <a:ext cx="723742" cy="43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000" b="1" i="1" kern="0" dirty="0">
                <a:solidFill>
                  <a:srgbClr val="0033CC"/>
                </a:solidFill>
              </a:rPr>
              <a:t>x9</a:t>
            </a:r>
            <a:endParaRPr lang="nl-BE" altLang="en-US" kern="0" dirty="0">
              <a:solidFill>
                <a:srgbClr val="0033CC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1DDD1A0-953D-4B92-8A7F-66BB2799C32F}"/>
              </a:ext>
            </a:extLst>
          </p:cNvPr>
          <p:cNvSpPr txBox="1">
            <a:spLocks/>
          </p:cNvSpPr>
          <p:nvPr/>
        </p:nvSpPr>
        <p:spPr bwMode="auto">
          <a:xfrm>
            <a:off x="-79981" y="3537295"/>
            <a:ext cx="723742" cy="43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000" b="1" i="1" kern="0" dirty="0">
                <a:solidFill>
                  <a:srgbClr val="0033CC"/>
                </a:solidFill>
              </a:rPr>
              <a:t>x23</a:t>
            </a:r>
            <a:endParaRPr lang="nl-BE" altLang="en-US" kern="0" dirty="0">
              <a:solidFill>
                <a:srgbClr val="0033CC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22A20F4-B444-49AC-8B86-4646A139C679}"/>
              </a:ext>
            </a:extLst>
          </p:cNvPr>
          <p:cNvSpPr txBox="1">
            <a:spLocks/>
          </p:cNvSpPr>
          <p:nvPr/>
        </p:nvSpPr>
        <p:spPr bwMode="auto">
          <a:xfrm>
            <a:off x="-29504" y="5457232"/>
            <a:ext cx="723742" cy="43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000" b="1" i="1" kern="0" dirty="0">
                <a:solidFill>
                  <a:srgbClr val="0033CC"/>
                </a:solidFill>
              </a:rPr>
              <a:t>x6</a:t>
            </a:r>
            <a:endParaRPr lang="nl-BE" altLang="en-US" kern="0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0B661-212C-4A6E-9643-085B130A5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56" y="467837"/>
            <a:ext cx="5079112" cy="394989"/>
          </a:xfrm>
        </p:spPr>
        <p:txBody>
          <a:bodyPr/>
          <a:lstStyle/>
          <a:p>
            <a:pPr algn="l"/>
            <a:r>
              <a:rPr lang="en-US" sz="1800" dirty="0">
                <a:solidFill>
                  <a:srgbClr val="0033CC"/>
                </a:solidFill>
              </a:rPr>
              <a:t>Three very different 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0694E-95DD-4DD5-AB63-8C35C602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8CABB-9EB6-4C6C-90D5-650A335634F9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C9E946-EE41-4F6C-8097-A571F7ECFCC0}"/>
              </a:ext>
            </a:extLst>
          </p:cNvPr>
          <p:cNvSpPr txBox="1">
            <a:spLocks/>
          </p:cNvSpPr>
          <p:nvPr/>
        </p:nvSpPr>
        <p:spPr bwMode="auto">
          <a:xfrm>
            <a:off x="107504" y="1748890"/>
            <a:ext cx="7528536" cy="36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/>
            <a:r>
              <a:rPr lang="en-US" sz="2000" b="1" kern="0" dirty="0">
                <a:solidFill>
                  <a:srgbClr val="FF0000"/>
                </a:solidFill>
              </a:rPr>
              <a:t>… but not necessarily three very different cameras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952855-2D5A-4999-922E-31CAD7D6060B}"/>
              </a:ext>
            </a:extLst>
          </p:cNvPr>
          <p:cNvSpPr txBox="1">
            <a:spLocks/>
          </p:cNvSpPr>
          <p:nvPr/>
        </p:nvSpPr>
        <p:spPr bwMode="auto">
          <a:xfrm>
            <a:off x="177259" y="52384"/>
            <a:ext cx="5762893" cy="43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400" b="1" i="1" kern="0" dirty="0"/>
              <a:t>ELT AO WFS cameras SYNERGIES</a:t>
            </a:r>
            <a:endParaRPr lang="nl-BE" altLang="en-US" sz="2400" kern="0" dirty="0">
              <a:solidFill>
                <a:srgbClr val="0033CC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9174DF-95E8-492A-84B3-4580D4379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896231"/>
            <a:ext cx="1128225" cy="759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BD1398-3CAB-4277-8AD1-F1972442B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300" y="868977"/>
            <a:ext cx="762895" cy="8165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9BED29-950F-4844-ADF4-DF6B67750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1026734"/>
            <a:ext cx="943483" cy="658221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8A823A9D-4252-4B32-856A-C853574C3F1A}"/>
              </a:ext>
            </a:extLst>
          </p:cNvPr>
          <p:cNvSpPr/>
          <p:nvPr/>
        </p:nvSpPr>
        <p:spPr bwMode="auto">
          <a:xfrm>
            <a:off x="3772532" y="4365104"/>
            <a:ext cx="1591555" cy="438278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LID4096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4F7ACCA-3DA1-4B8F-9D0E-FD1F26C012FB}"/>
              </a:ext>
            </a:extLst>
          </p:cNvPr>
          <p:cNvSpPr txBox="1">
            <a:spLocks/>
          </p:cNvSpPr>
          <p:nvPr/>
        </p:nvSpPr>
        <p:spPr bwMode="auto">
          <a:xfrm>
            <a:off x="-25619" y="2660070"/>
            <a:ext cx="5527396" cy="36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/>
            <a:r>
              <a:rPr lang="en-US" sz="2000" b="1" kern="0" dirty="0">
                <a:solidFill>
                  <a:srgbClr val="0033CC"/>
                </a:solidFill>
              </a:rPr>
              <a:t>Camera backbone: detector independent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101D5E9-B38F-458F-AB57-4C3A0DF43667}"/>
              </a:ext>
            </a:extLst>
          </p:cNvPr>
          <p:cNvSpPr/>
          <p:nvPr/>
        </p:nvSpPr>
        <p:spPr bwMode="auto">
          <a:xfrm rot="19684355">
            <a:off x="3619019" y="3719636"/>
            <a:ext cx="1594905" cy="438278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LID4096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AAE257C6-40F1-4715-A180-59995AEDCBB0}"/>
              </a:ext>
            </a:extLst>
          </p:cNvPr>
          <p:cNvSpPr/>
          <p:nvPr/>
        </p:nvSpPr>
        <p:spPr bwMode="auto">
          <a:xfrm rot="1593335">
            <a:off x="3662007" y="5008956"/>
            <a:ext cx="1665442" cy="438278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LID4096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12AAA-E765-4682-BAE3-B72821E6CE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5" y="3334423"/>
            <a:ext cx="3248966" cy="33821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776D5E-40E6-4BBB-B83E-CB2600DD2F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33" y="2632660"/>
            <a:ext cx="1864871" cy="20789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C70F73-C114-4B2D-AD66-8CF5428C95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47" y="1800855"/>
            <a:ext cx="1904531" cy="2070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EF14CD-A351-4578-93A7-C484347329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83" y="4711575"/>
            <a:ext cx="1970410" cy="2013479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AEE51CB5-C6FB-4956-B2A8-E59DD315BB07}"/>
              </a:ext>
            </a:extLst>
          </p:cNvPr>
          <p:cNvSpPr txBox="1">
            <a:spLocks/>
          </p:cNvSpPr>
          <p:nvPr/>
        </p:nvSpPr>
        <p:spPr bwMode="auto">
          <a:xfrm>
            <a:off x="6947437" y="1839256"/>
            <a:ext cx="1168112" cy="2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000" b="1" i="1" kern="0" dirty="0">
                <a:solidFill>
                  <a:srgbClr val="0033CC"/>
                </a:solidFill>
              </a:rPr>
              <a:t>ALICE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9BDFAB7-2D59-4749-B34C-A66B901E02A8}"/>
              </a:ext>
            </a:extLst>
          </p:cNvPr>
          <p:cNvSpPr txBox="1">
            <a:spLocks/>
          </p:cNvSpPr>
          <p:nvPr/>
        </p:nvSpPr>
        <p:spPr bwMode="auto">
          <a:xfrm>
            <a:off x="7467457" y="2755964"/>
            <a:ext cx="938356" cy="2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000" b="1" i="1" kern="0" dirty="0">
                <a:solidFill>
                  <a:srgbClr val="0033CC"/>
                </a:solidFill>
              </a:rPr>
              <a:t>LISA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B4EFBA6-71C9-4FB1-B4D8-6001E86D5C6C}"/>
              </a:ext>
            </a:extLst>
          </p:cNvPr>
          <p:cNvSpPr txBox="1">
            <a:spLocks/>
          </p:cNvSpPr>
          <p:nvPr/>
        </p:nvSpPr>
        <p:spPr bwMode="auto">
          <a:xfrm>
            <a:off x="5652120" y="4869160"/>
            <a:ext cx="1172945" cy="2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000" b="1" i="1" kern="0" dirty="0">
                <a:solidFill>
                  <a:srgbClr val="0033CC"/>
                </a:solidFill>
              </a:rPr>
              <a:t>FREDA</a:t>
            </a:r>
            <a:endParaRPr lang="nl-BE" altLang="en-US" sz="2000" kern="0" dirty="0">
              <a:solidFill>
                <a:srgbClr val="0033CC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A58B93E-E4A8-420C-8899-B9C6D708E8FF}"/>
              </a:ext>
            </a:extLst>
          </p:cNvPr>
          <p:cNvSpPr txBox="1">
            <a:spLocks/>
          </p:cNvSpPr>
          <p:nvPr/>
        </p:nvSpPr>
        <p:spPr bwMode="auto">
          <a:xfrm>
            <a:off x="2352553" y="3261981"/>
            <a:ext cx="2016224" cy="22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000" b="1" i="1" kern="0" dirty="0">
                <a:highlight>
                  <a:srgbClr val="FFFF00"/>
                </a:highlight>
              </a:rPr>
              <a:t>Common IF</a:t>
            </a:r>
            <a:endParaRPr lang="nl-BE" altLang="en-US" sz="20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5A41ABE-925D-4B62-B0E9-E790AB0FC5CF}"/>
              </a:ext>
            </a:extLst>
          </p:cNvPr>
          <p:cNvSpPr txBox="1">
            <a:spLocks/>
          </p:cNvSpPr>
          <p:nvPr/>
        </p:nvSpPr>
        <p:spPr bwMode="auto">
          <a:xfrm rot="20242773">
            <a:off x="1100691" y="3790585"/>
            <a:ext cx="2016224" cy="22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000" b="1" i="1" kern="0" dirty="0">
                <a:highlight>
                  <a:srgbClr val="FFFF00"/>
                </a:highlight>
              </a:rPr>
              <a:t>Main Board</a:t>
            </a:r>
            <a:endParaRPr lang="nl-BE" altLang="en-US" sz="20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68679F13-E64E-4D6E-9D84-8BD960BCE5EE}"/>
              </a:ext>
            </a:extLst>
          </p:cNvPr>
          <p:cNvSpPr txBox="1">
            <a:spLocks/>
          </p:cNvSpPr>
          <p:nvPr/>
        </p:nvSpPr>
        <p:spPr bwMode="auto">
          <a:xfrm>
            <a:off x="1973658" y="4711575"/>
            <a:ext cx="1454715" cy="22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>
                <a:highlight>
                  <a:srgbClr val="FFFF00"/>
                </a:highlight>
              </a:rPr>
              <a:t>FPGA COTS</a:t>
            </a:r>
            <a:endParaRPr lang="nl-BE" altLang="en-US" sz="14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ADAD128-E5CE-404A-BF2E-AD92D0710241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643529" y="4883443"/>
            <a:ext cx="1454715" cy="22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>
                <a:highlight>
                  <a:srgbClr val="FFFF00"/>
                </a:highlight>
              </a:rPr>
              <a:t>IF connector</a:t>
            </a:r>
            <a:endParaRPr lang="nl-BE" altLang="en-US" sz="14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29247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0B661-212C-4A6E-9643-085B130A5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25" y="1128404"/>
            <a:ext cx="3841534" cy="288032"/>
          </a:xfrm>
        </p:spPr>
        <p:txBody>
          <a:bodyPr/>
          <a:lstStyle/>
          <a:p>
            <a:r>
              <a:rPr lang="en-US" sz="2000" b="1" dirty="0">
                <a:solidFill>
                  <a:srgbClr val="0033CC"/>
                </a:solidFill>
              </a:rPr>
              <a:t>Volume of 220 x 140 x 355 mm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0694E-95DD-4DD5-AB63-8C35C602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8CABB-9EB6-4C6C-90D5-650A335634F9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00E6AC-6C7E-4889-BD60-2B5435568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4355735"/>
            <a:ext cx="1972266" cy="2129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B3C6F2-8A45-4AC8-A2A8-B60900C30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852" y="4347553"/>
            <a:ext cx="2232248" cy="24104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E89576-E757-42B0-8A61-FCEE84A68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951" y="1481595"/>
            <a:ext cx="5154884" cy="3804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02A41E-5C5C-42EA-A284-B40A79ED2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643" y="787669"/>
            <a:ext cx="2772308" cy="189297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C6695C-80BC-4182-B18B-EE625764CC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71" y="1700808"/>
            <a:ext cx="2987307" cy="229123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C4590A3-A5A3-4A9E-871E-D28DB118D728}"/>
              </a:ext>
            </a:extLst>
          </p:cNvPr>
          <p:cNvSpPr txBox="1">
            <a:spLocks/>
          </p:cNvSpPr>
          <p:nvPr/>
        </p:nvSpPr>
        <p:spPr bwMode="auto">
          <a:xfrm>
            <a:off x="1763688" y="3333196"/>
            <a:ext cx="2113260" cy="88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>
                <a:highlight>
                  <a:srgbClr val="66CCFF"/>
                </a:highlight>
              </a:rPr>
              <a:t>Current ESO AOWFS camera CCD220</a:t>
            </a:r>
            <a:endParaRPr lang="nl-BE" altLang="en-US" sz="1400" kern="0" dirty="0">
              <a:solidFill>
                <a:srgbClr val="0033CC"/>
              </a:solidFill>
              <a:highlight>
                <a:srgbClr val="66CCFF"/>
              </a:highlight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879B188-773E-4C67-9627-3BAFA151DD87}"/>
              </a:ext>
            </a:extLst>
          </p:cNvPr>
          <p:cNvSpPr txBox="1">
            <a:spLocks/>
          </p:cNvSpPr>
          <p:nvPr/>
        </p:nvSpPr>
        <p:spPr bwMode="auto">
          <a:xfrm>
            <a:off x="4499992" y="3196427"/>
            <a:ext cx="3215332" cy="89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en-US" sz="1400" b="1" i="1" dirty="0">
                <a:solidFill>
                  <a:schemeClr val="tx2"/>
                </a:solidFill>
              </a:rPr>
              <a:t>Example: ESO Pre-focal Station</a:t>
            </a:r>
          </a:p>
          <a:p>
            <a:pPr>
              <a:spcBef>
                <a:spcPts val="0"/>
              </a:spcBef>
            </a:pPr>
            <a:r>
              <a:rPr lang="en-US" altLang="en-US" sz="1400" b="1" i="1" dirty="0">
                <a:solidFill>
                  <a:srgbClr val="0033CC"/>
                </a:solidFill>
              </a:rPr>
              <a:t>3 x AO cameras Large Visible</a:t>
            </a:r>
          </a:p>
          <a:p>
            <a:pPr>
              <a:spcBef>
                <a:spcPts val="0"/>
              </a:spcBef>
            </a:pPr>
            <a:r>
              <a:rPr lang="en-US" altLang="en-US" sz="1400" b="1" i="1" dirty="0">
                <a:solidFill>
                  <a:srgbClr val="0033CC"/>
                </a:solidFill>
              </a:rPr>
              <a:t>3 x CCD220 cameras</a:t>
            </a:r>
            <a:endParaRPr lang="nl-BE" altLang="en-US" sz="1400" dirty="0">
              <a:solidFill>
                <a:srgbClr val="0033CC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FED7FE6-1918-4EC6-AEDC-AE5227D83C70}"/>
              </a:ext>
            </a:extLst>
          </p:cNvPr>
          <p:cNvSpPr txBox="1">
            <a:spLocks/>
          </p:cNvSpPr>
          <p:nvPr/>
        </p:nvSpPr>
        <p:spPr bwMode="auto">
          <a:xfrm>
            <a:off x="88825" y="98891"/>
            <a:ext cx="8011567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400" b="1" i="1" kern="0" dirty="0"/>
              <a:t>VOLUME ENVELOPE FOR THE AO CAMERAS</a:t>
            </a:r>
            <a:endParaRPr lang="nl-BE" altLang="en-US" sz="1800" kern="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3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4472CE-5F70-4005-A428-99B20C8D0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388" y="115888"/>
            <a:ext cx="4321175" cy="379412"/>
          </a:xfrm>
        </p:spPr>
        <p:txBody>
          <a:bodyPr/>
          <a:lstStyle/>
          <a:p>
            <a:pPr algn="l">
              <a:spcBef>
                <a:spcPts val="1800"/>
              </a:spcBef>
            </a:pPr>
            <a:r>
              <a:rPr lang="en-US" altLang="en-US" sz="2400" b="1" i="1" dirty="0"/>
              <a:t>ALICE: AONGC UPGRADE</a:t>
            </a:r>
            <a:endParaRPr lang="nl-BE" altLang="en-US" sz="1800" dirty="0">
              <a:solidFill>
                <a:srgbClr val="0033C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9EAB1-65D3-49D2-8475-A2D6CA6D5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82" y="1412776"/>
            <a:ext cx="2625404" cy="1969054"/>
          </a:xfrm>
          <a:prstGeom prst="rect">
            <a:avLst/>
          </a:prstGeom>
          <a:effectLst>
            <a:glow>
              <a:schemeClr val="accent2">
                <a:satMod val="175000"/>
                <a:alpha val="40000"/>
              </a:schemeClr>
            </a:glow>
            <a:outerShdw blurRad="50800" dist="38100" dir="5400000" sx="24000" sy="24000" algn="t" rotWithShape="0">
              <a:schemeClr val="accent5">
                <a:lumMod val="50000"/>
              </a:scheme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2A0490E-310B-41C0-BD09-3A4E965B115C}"/>
              </a:ext>
            </a:extLst>
          </p:cNvPr>
          <p:cNvSpPr txBox="1">
            <a:spLocks/>
          </p:cNvSpPr>
          <p:nvPr/>
        </p:nvSpPr>
        <p:spPr bwMode="auto">
          <a:xfrm>
            <a:off x="162488" y="817232"/>
            <a:ext cx="4464496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/>
              <a:t>AONGC: The ESO standard AO camera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E0C8D-591F-4030-8C1A-DCCD07C99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938" y="2276872"/>
            <a:ext cx="3679698" cy="3985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D3BFAF-4950-43E3-8092-CDBD71AAE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08974">
            <a:off x="6076691" y="1449182"/>
            <a:ext cx="1438816" cy="10037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D25A5DE-35D6-42EE-BD21-60B53D6F4E76}"/>
              </a:ext>
            </a:extLst>
          </p:cNvPr>
          <p:cNvSpPr txBox="1">
            <a:spLocks/>
          </p:cNvSpPr>
          <p:nvPr/>
        </p:nvSpPr>
        <p:spPr bwMode="auto">
          <a:xfrm>
            <a:off x="4139952" y="716530"/>
            <a:ext cx="299409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/>
              <a:t>Teledyne-e2v CCD220 EMCCD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E7E2DE-BCBF-47DA-B7E3-809DD2F52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539" y="1092177"/>
            <a:ext cx="1728192" cy="1834916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97C4D20F-B571-4823-A23D-AAAC16CFC5A4}"/>
              </a:ext>
            </a:extLst>
          </p:cNvPr>
          <p:cNvSpPr/>
          <p:nvPr/>
        </p:nvSpPr>
        <p:spPr bwMode="auto">
          <a:xfrm rot="1693511">
            <a:off x="3674267" y="3938004"/>
            <a:ext cx="1567965" cy="605012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LID4096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52CBD47-C64F-4335-80BC-70DFE2647753}"/>
              </a:ext>
            </a:extLst>
          </p:cNvPr>
          <p:cNvSpPr txBox="1">
            <a:spLocks/>
          </p:cNvSpPr>
          <p:nvPr/>
        </p:nvSpPr>
        <p:spPr bwMode="auto">
          <a:xfrm rot="1709951">
            <a:off x="3623199" y="3987909"/>
            <a:ext cx="1471306" cy="3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2000" b="1" i="1" kern="0" dirty="0"/>
              <a:t>UPGRADE</a:t>
            </a:r>
            <a:endParaRPr lang="nl-BE" altLang="en-US" sz="1600" kern="0" dirty="0">
              <a:solidFill>
                <a:srgbClr val="0033CC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6AF8C2-CE2E-4A33-9DD3-F38153C25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75" y="2927093"/>
            <a:ext cx="2243639" cy="171758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965B5584-E91D-4166-91F4-6D7DFF8BD5D6}"/>
              </a:ext>
            </a:extLst>
          </p:cNvPr>
          <p:cNvSpPr txBox="1">
            <a:spLocks/>
          </p:cNvSpPr>
          <p:nvPr/>
        </p:nvSpPr>
        <p:spPr bwMode="auto">
          <a:xfrm>
            <a:off x="611560" y="4736389"/>
            <a:ext cx="3235191" cy="75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600" b="1" i="1" kern="0" dirty="0">
                <a:highlight>
                  <a:srgbClr val="FFFF00"/>
                </a:highlight>
              </a:rPr>
              <a:t>AONGC AOWFS cameras mass </a:t>
            </a:r>
          </a:p>
          <a:p>
            <a:pPr algn="l">
              <a:spcBef>
                <a:spcPts val="1800"/>
              </a:spcBef>
            </a:pPr>
            <a:r>
              <a:rPr lang="en-US" altLang="en-US" sz="1600" b="1" i="1" kern="0" dirty="0">
                <a:highlight>
                  <a:srgbClr val="FFFF00"/>
                </a:highlight>
              </a:rPr>
              <a:t>produced for the VLT</a:t>
            </a:r>
            <a:endParaRPr lang="nl-BE" altLang="en-US" sz="1600" kern="0" dirty="0">
              <a:solidFill>
                <a:srgbClr val="0033CC"/>
              </a:solidFill>
              <a:highlight>
                <a:srgbClr val="FFFF00"/>
              </a:highligh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A1B610-6B86-4CD9-9FD5-79AA5A79AC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820" y="1124744"/>
            <a:ext cx="1422334" cy="1069731"/>
          </a:xfrm>
          <a:prstGeom prst="rect">
            <a:avLst/>
          </a:prstGeom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F2A2D3E-6DC8-404F-BEE5-6979BCAC0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0813" y="6400800"/>
            <a:ext cx="1905000" cy="457200"/>
          </a:xfrm>
        </p:spPr>
        <p:txBody>
          <a:bodyPr/>
          <a:lstStyle/>
          <a:p>
            <a:pPr>
              <a:defRPr/>
            </a:pPr>
            <a:fld id="{B9B8CABB-9EB6-4C6C-90D5-650A335634F9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307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4472CE-5F70-4005-A428-99B20C8D0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388" y="115888"/>
            <a:ext cx="6408836" cy="379412"/>
          </a:xfrm>
        </p:spPr>
        <p:txBody>
          <a:bodyPr/>
          <a:lstStyle/>
          <a:p>
            <a:pPr algn="l">
              <a:spcBef>
                <a:spcPts val="1800"/>
              </a:spcBef>
            </a:pPr>
            <a:r>
              <a:rPr lang="en-US" altLang="en-US" sz="2400" b="1" i="1" dirty="0"/>
              <a:t>ALICE an AONGC IMPROVED CAMERA</a:t>
            </a:r>
            <a:endParaRPr lang="nl-BE" altLang="en-US" sz="2400" dirty="0">
              <a:solidFill>
                <a:srgbClr val="0033C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D3BFAF-4950-43E3-8092-CDBD71AAE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08974">
            <a:off x="3125420" y="5380670"/>
            <a:ext cx="1438816" cy="10037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D25A5DE-35D6-42EE-BD21-60B53D6F4E76}"/>
              </a:ext>
            </a:extLst>
          </p:cNvPr>
          <p:cNvSpPr txBox="1">
            <a:spLocks/>
          </p:cNvSpPr>
          <p:nvPr/>
        </p:nvSpPr>
        <p:spPr bwMode="auto">
          <a:xfrm>
            <a:off x="2771800" y="6229873"/>
            <a:ext cx="299409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/>
              <a:t>Teledyne-e2v CCD220 EMCCD</a:t>
            </a:r>
            <a:endParaRPr lang="nl-BE" altLang="en-US" sz="1400" kern="0" dirty="0">
              <a:solidFill>
                <a:srgbClr val="0033C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2BE1F-C799-4B6A-869B-464281F88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8" y="2398710"/>
            <a:ext cx="3168352" cy="2805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90BE77-73CE-4A70-B5B9-41892A56F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404" y="5225101"/>
            <a:ext cx="1497046" cy="15332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190D14-0364-483D-B554-34FD9A2F12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54" y="2627384"/>
            <a:ext cx="4258296" cy="404276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7FF038C-E128-4C26-A168-CF3213DAF79C}"/>
              </a:ext>
            </a:extLst>
          </p:cNvPr>
          <p:cNvSpPr txBox="1">
            <a:spLocks/>
          </p:cNvSpPr>
          <p:nvPr/>
        </p:nvSpPr>
        <p:spPr bwMode="auto">
          <a:xfrm>
            <a:off x="8619" y="3063807"/>
            <a:ext cx="283964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800" b="1" i="1" kern="0" dirty="0">
                <a:solidFill>
                  <a:srgbClr val="FF0000"/>
                </a:solidFill>
              </a:rPr>
              <a:t>COT Peltier controller</a:t>
            </a:r>
            <a:endParaRPr lang="nl-BE" altLang="en-US" sz="1800" kern="0" dirty="0">
              <a:solidFill>
                <a:srgbClr val="FF0000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D1FD072-6519-42CB-82C7-7AF7E0276A2E}"/>
              </a:ext>
            </a:extLst>
          </p:cNvPr>
          <p:cNvSpPr txBox="1">
            <a:spLocks/>
          </p:cNvSpPr>
          <p:nvPr/>
        </p:nvSpPr>
        <p:spPr bwMode="auto">
          <a:xfrm>
            <a:off x="539552" y="540492"/>
            <a:ext cx="6192688" cy="185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b="1" i="1" kern="0" dirty="0">
                <a:solidFill>
                  <a:srgbClr val="0033CC"/>
                </a:solidFill>
              </a:rPr>
              <a:t>Improved mechanics, simpler, less parts</a:t>
            </a:r>
            <a:endParaRPr lang="nl-BE" altLang="en-US" sz="2000" b="1" i="1" kern="0" dirty="0">
              <a:solidFill>
                <a:srgbClr val="0033CC"/>
              </a:solidFill>
            </a:endParaRP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altLang="en-US" sz="2000" b="1" i="1" kern="0" dirty="0">
                <a:solidFill>
                  <a:srgbClr val="0033CC"/>
                </a:solidFill>
              </a:rPr>
              <a:t>ELT Interfaces: 10 </a:t>
            </a:r>
            <a:r>
              <a:rPr lang="nl-BE" altLang="en-US" sz="2000" b="1" i="1" kern="0" dirty="0" err="1">
                <a:solidFill>
                  <a:srgbClr val="0033CC"/>
                </a:solidFill>
              </a:rPr>
              <a:t>GbE</a:t>
            </a:r>
            <a:r>
              <a:rPr lang="nl-BE" altLang="en-US" sz="2000" b="1" i="1" kern="0" dirty="0">
                <a:solidFill>
                  <a:srgbClr val="0033CC"/>
                </a:solidFill>
              </a:rPr>
              <a:t>, PTP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altLang="en-US" sz="2000" b="1" i="1" kern="0" dirty="0">
                <a:solidFill>
                  <a:srgbClr val="0033CC"/>
                </a:solidFill>
              </a:rPr>
              <a:t>Integrated Peltier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altLang="en-US" sz="2000" b="1" i="1" kern="0" dirty="0">
                <a:solidFill>
                  <a:srgbClr val="0033CC"/>
                </a:solidFill>
              </a:rPr>
              <a:t>Single FPGA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altLang="en-US" sz="2000" b="1" i="1" kern="0" dirty="0">
                <a:solidFill>
                  <a:srgbClr val="0033CC"/>
                </a:solidFill>
              </a:rPr>
              <a:t>Integrated power supply: 48 VDC input supply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9C318A-E497-4918-89B3-A6D63994D8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192" y="5085184"/>
            <a:ext cx="814185" cy="1603652"/>
          </a:xfrm>
          <a:prstGeom prst="rect">
            <a:avLst/>
          </a:prstGeom>
          <a:effectLst>
            <a:glow rad="228600">
              <a:srgbClr val="FF0000">
                <a:alpha val="26000"/>
              </a:srgbClr>
            </a:glow>
            <a:outerShdw blurRad="50800" dist="50800" dir="7500000" sx="1000" sy="1000" algn="ctr" rotWithShape="0">
              <a:srgbClr val="000000">
                <a:alpha val="59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AA5A52-E208-476F-896F-BBF07179A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4656" y="5770910"/>
            <a:ext cx="1261120" cy="917926"/>
          </a:xfrm>
          <a:prstGeom prst="rect">
            <a:avLst/>
          </a:prstGeom>
          <a:effectLst>
            <a:glow rad="228600">
              <a:srgbClr val="FF0000">
                <a:alpha val="26000"/>
              </a:srgbClr>
            </a:glow>
            <a:outerShdw blurRad="50800" dist="50800" dir="7500000" sx="1000" sy="1000" algn="ctr" rotWithShape="0">
              <a:srgbClr val="000000">
                <a:alpha val="59000"/>
              </a:srgbClr>
            </a:outerShdw>
          </a:effec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7B9365F-BA15-4DB9-9194-7BF046EDCB67}"/>
              </a:ext>
            </a:extLst>
          </p:cNvPr>
          <p:cNvSpPr txBox="1">
            <a:spLocks/>
          </p:cNvSpPr>
          <p:nvPr/>
        </p:nvSpPr>
        <p:spPr bwMode="auto">
          <a:xfrm>
            <a:off x="1140870" y="5189085"/>
            <a:ext cx="1343649" cy="35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pitchFamily="1" charset="-128"/>
                <a:cs typeface="ＭＳ Ｐゴシック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l">
              <a:spcBef>
                <a:spcPts val="1800"/>
              </a:spcBef>
            </a:pPr>
            <a:r>
              <a:rPr lang="en-US" altLang="en-US" sz="1400" b="1" i="1" kern="0" dirty="0">
                <a:solidFill>
                  <a:srgbClr val="0033CC"/>
                </a:solidFill>
              </a:rPr>
              <a:t>Switching-mode PS</a:t>
            </a:r>
            <a:r>
              <a:rPr lang="nl-BE" altLang="en-US" sz="1400" b="1" i="1" kern="0" dirty="0">
                <a:solidFill>
                  <a:srgbClr val="0033CC"/>
                </a:solidFill>
              </a:rPr>
              <a:t> poster</a:t>
            </a:r>
            <a:endParaRPr lang="en-US" altLang="en-US" sz="1400" b="1" i="1" kern="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626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1904</Words>
  <Application>Microsoft Office PowerPoint</Application>
  <PresentationFormat>On-screen Show (4:3)</PresentationFormat>
  <Paragraphs>373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ＭＳ Ｐゴシック</vt:lpstr>
      <vt:lpstr>ＭＳ Ｐゴシック</vt:lpstr>
      <vt:lpstr>Arial</vt:lpstr>
      <vt:lpstr>Berlin Sans FB Demi</vt:lpstr>
      <vt:lpstr>Blank Presentation</vt:lpstr>
      <vt:lpstr>PowerPoint Presentation</vt:lpstr>
      <vt:lpstr>ESO ELT AOWFS cameras</vt:lpstr>
      <vt:lpstr>                Adaptive Optics Cameras</vt:lpstr>
      <vt:lpstr>ESO ELT requirements</vt:lpstr>
      <vt:lpstr>ELT AO WFS cameras</vt:lpstr>
      <vt:lpstr>Three very different detectors</vt:lpstr>
      <vt:lpstr>Volume of 220 x 140 x 355 mm</vt:lpstr>
      <vt:lpstr>ALICE: AONGC UPGRADE</vt:lpstr>
      <vt:lpstr>ALICE an AONGC IMPROVED CAMERA</vt:lpstr>
      <vt:lpstr>PowerPoint Presentation</vt:lpstr>
      <vt:lpstr>LISA: LVSM INTERFACE</vt:lpstr>
      <vt:lpstr>PowerPoint Presentation</vt:lpstr>
      <vt:lpstr>LISA precursor: NGSD prototype camera</vt:lpstr>
      <vt:lpstr>PowerPoint Presentation</vt:lpstr>
      <vt:lpstr>PowerPoint Presentation</vt:lpstr>
      <vt:lpstr>PowerPoint Presentation</vt:lpstr>
      <vt:lpstr>PowerPoint Presentation</vt:lpstr>
      <vt:lpstr>Very important on Adaptive Optics the synchronicity of a cluster of cameras</vt:lpstr>
      <vt:lpstr>Timestamping at the driver level is the optimal software solution but requires a modified network driver</vt:lpstr>
      <vt:lpstr>PowerPoint Presentation</vt:lpstr>
      <vt:lpstr>High-speed feed through</vt:lpstr>
      <vt:lpstr>PowerPoint Presentation</vt:lpstr>
      <vt:lpstr>PowerPoint Presentation</vt:lpstr>
      <vt:lpstr>PowerPoint Presentation</vt:lpstr>
    </vt:vector>
  </TitlesOfParts>
  <Company>ESO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ESO User</dc:creator>
  <cp:lastModifiedBy>Javier Reyes</cp:lastModifiedBy>
  <cp:revision>9026</cp:revision>
  <cp:lastPrinted>2007-04-16T13:36:15Z</cp:lastPrinted>
  <dcterms:created xsi:type="dcterms:W3CDTF">2007-02-06T14:57:56Z</dcterms:created>
  <dcterms:modified xsi:type="dcterms:W3CDTF">2017-09-27T15:40:19Z</dcterms:modified>
</cp:coreProperties>
</file>