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95" r:id="rId2"/>
    <p:sldMasterId id="2147483853" r:id="rId3"/>
    <p:sldMasterId id="2147483928" r:id="rId4"/>
    <p:sldMasterId id="2147483934" r:id="rId5"/>
    <p:sldMasterId id="2147483949" r:id="rId6"/>
    <p:sldMasterId id="2147483961" r:id="rId7"/>
    <p:sldMasterId id="2147483964" r:id="rId8"/>
    <p:sldMasterId id="2147484015" r:id="rId9"/>
    <p:sldMasterId id="2147484058" r:id="rId10"/>
    <p:sldMasterId id="2147484072" r:id="rId11"/>
  </p:sldMasterIdLst>
  <p:notesMasterIdLst>
    <p:notesMasterId r:id="rId32"/>
  </p:notesMasterIdLst>
  <p:sldIdLst>
    <p:sldId id="256" r:id="rId12"/>
    <p:sldId id="355" r:id="rId13"/>
    <p:sldId id="404" r:id="rId14"/>
    <p:sldId id="453" r:id="rId15"/>
    <p:sldId id="409" r:id="rId16"/>
    <p:sldId id="455" r:id="rId17"/>
    <p:sldId id="456" r:id="rId18"/>
    <p:sldId id="440" r:id="rId19"/>
    <p:sldId id="441" r:id="rId20"/>
    <p:sldId id="434" r:id="rId21"/>
    <p:sldId id="436" r:id="rId22"/>
    <p:sldId id="275" r:id="rId23"/>
    <p:sldId id="449" r:id="rId24"/>
    <p:sldId id="457" r:id="rId25"/>
    <p:sldId id="427" r:id="rId26"/>
    <p:sldId id="429" r:id="rId27"/>
    <p:sldId id="431" r:id="rId28"/>
    <p:sldId id="432" r:id="rId29"/>
    <p:sldId id="433" r:id="rId30"/>
    <p:sldId id="430" r:id="rId3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C6ECE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31" autoAdjust="0"/>
    <p:restoredTop sz="94660"/>
  </p:normalViewPr>
  <p:slideViewPr>
    <p:cSldViewPr snapToGrid="0">
      <p:cViewPr varScale="1">
        <p:scale>
          <a:sx n="71" d="100"/>
          <a:sy n="71" d="100"/>
        </p:scale>
        <p:origin x="1542"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idx="1"/>
          </p:nvPr>
        </p:nvSpPr>
        <p:spPr>
          <a:xfrm>
            <a:off x="3936767" y="1"/>
            <a:ext cx="3011699" cy="463407"/>
          </a:xfrm>
          <a:prstGeom prst="rect">
            <a:avLst/>
          </a:prstGeom>
        </p:spPr>
        <p:txBody>
          <a:bodyPr vert="horz" lIns="92485" tIns="46243" rIns="92485" bIns="46243" rtlCol="0"/>
          <a:lstStyle>
            <a:lvl1pPr algn="r">
              <a:defRPr sz="1200"/>
            </a:lvl1pPr>
          </a:lstStyle>
          <a:p>
            <a:fld id="{8A4A7F62-0E16-4AF9-B678-6D754477F8E8}" type="datetimeFigureOut">
              <a:rPr lang="en-US" smtClean="0"/>
              <a:t>9/26/2017</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85" tIns="46243" rIns="92485" bIns="46243"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5" tIns="46243" rIns="92485" bIns="4624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6"/>
          </a:xfrm>
          <a:prstGeom prst="rect">
            <a:avLst/>
          </a:prstGeom>
        </p:spPr>
        <p:txBody>
          <a:bodyPr vert="horz" lIns="92485" tIns="46243" rIns="92485" bIns="46243" rtlCol="0" anchor="b"/>
          <a:lstStyle>
            <a:lvl1pPr algn="l">
              <a:defRPr sz="1200"/>
            </a:lvl1pPr>
          </a:lstStyle>
          <a:p>
            <a:endParaRPr lang="en-US"/>
          </a:p>
        </p:txBody>
      </p:sp>
      <p:sp>
        <p:nvSpPr>
          <p:cNvPr id="7" name="Slide Number Placeholder 6"/>
          <p:cNvSpPr>
            <a:spLocks noGrp="1"/>
          </p:cNvSpPr>
          <p:nvPr>
            <p:ph type="sldNum" sz="quarter" idx="5"/>
          </p:nvPr>
        </p:nvSpPr>
        <p:spPr>
          <a:xfrm>
            <a:off x="3936767" y="8772669"/>
            <a:ext cx="3011699" cy="463406"/>
          </a:xfrm>
          <a:prstGeom prst="rect">
            <a:avLst/>
          </a:prstGeom>
        </p:spPr>
        <p:txBody>
          <a:bodyPr vert="horz" lIns="92485" tIns="46243" rIns="92485" bIns="46243" rtlCol="0" anchor="b"/>
          <a:lstStyle>
            <a:lvl1pPr algn="r">
              <a:defRPr sz="1200"/>
            </a:lvl1pPr>
          </a:lstStyle>
          <a:p>
            <a:fld id="{75A53985-F60F-4F6E-800B-10AAEE83DE19}" type="slidenum">
              <a:rPr lang="en-US" smtClean="0"/>
              <a:t>‹#›</a:t>
            </a:fld>
            <a:endParaRPr lang="en-US"/>
          </a:p>
        </p:txBody>
      </p:sp>
    </p:spTree>
    <p:extLst>
      <p:ext uri="{BB962C8B-B14F-4D97-AF65-F5344CB8AC3E}">
        <p14:creationId xmlns:p14="http://schemas.microsoft.com/office/powerpoint/2010/main" val="365798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Text Box 3"/>
          <p:cNvSpPr txBox="1">
            <a:spLocks noChangeArrowheads="1"/>
          </p:cNvSpPr>
          <p:nvPr/>
        </p:nvSpPr>
        <p:spPr bwMode="auto">
          <a:xfrm>
            <a:off x="752001" y="4649208"/>
            <a:ext cx="5888257" cy="371450"/>
          </a:xfrm>
          <a:prstGeom prst="rect">
            <a:avLst/>
          </a:prstGeom>
          <a:noFill/>
          <a:ln w="12700">
            <a:noFill/>
            <a:miter lim="800000"/>
            <a:headEnd type="none" w="sm" len="sm"/>
            <a:tailEnd type="none" w="sm" len="sm"/>
          </a:ln>
        </p:spPr>
        <p:txBody>
          <a:bodyPr lIns="93498" tIns="46743" rIns="93498" bIns="46743">
            <a:spAutoFit/>
          </a:bodyPr>
          <a:lstStyle/>
          <a:p>
            <a:pPr marL="0" marR="0" lvl="0" indent="0" algn="l" defTabSz="937664"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74699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OSIRIS-</a:t>
            </a:r>
            <a:r>
              <a:rPr lang="en-US" dirty="0" err="1"/>
              <a:t>REx</a:t>
            </a:r>
            <a:r>
              <a:rPr lang="en-US" dirty="0"/>
              <a:t> </a:t>
            </a:r>
            <a:r>
              <a:rPr lang="en-US" dirty="0" smtClean="0"/>
              <a:t> (</a:t>
            </a:r>
            <a:r>
              <a:rPr lang="en-US" dirty="0"/>
              <a:t>Origins Spectral Interpretation Resource Identification Security Regolith Explorer</a:t>
            </a:r>
            <a:r>
              <a:rPr lang="en-US" dirty="0" smtClean="0"/>
              <a:t>.) is </a:t>
            </a:r>
            <a:r>
              <a:rPr lang="en-US" dirty="0"/>
              <a:t>a planned asteroid study and sample return mission. </a:t>
            </a:r>
            <a:r>
              <a:rPr lang="en-US" dirty="0" smtClean="0"/>
              <a:t>The spacecraft will launch from Cape Canaveral in 2016 and </a:t>
            </a:r>
            <a:r>
              <a:rPr lang="en-US" dirty="0"/>
              <a:t>will </a:t>
            </a:r>
            <a:r>
              <a:rPr lang="en-US" dirty="0" smtClean="0"/>
              <a:t>rendezvous with  </a:t>
            </a:r>
            <a:r>
              <a:rPr lang="en-US" dirty="0"/>
              <a:t>and return a </a:t>
            </a:r>
            <a:r>
              <a:rPr lang="en-US" dirty="0" smtClean="0"/>
              <a:t>sample from an asteroid.  The target is a carbonaceous asteroid called Bennu and the sample return date is 2013.</a:t>
            </a:r>
          </a:p>
          <a:p>
            <a:pPr marL="171450" indent="-171450">
              <a:buFont typeface="Arial" panose="020B0604020202020204" pitchFamily="34" charset="0"/>
              <a:buChar char="•"/>
            </a:pPr>
            <a:r>
              <a:rPr lang="en-US" dirty="0" smtClean="0"/>
              <a:t>By studying the return sample, scientists will learn </a:t>
            </a:r>
            <a:r>
              <a:rPr lang="en-US" dirty="0"/>
              <a:t>more about the </a:t>
            </a:r>
            <a:r>
              <a:rPr lang="en-US" dirty="0" smtClean="0"/>
              <a:t>formation and evolution of the universe, initial </a:t>
            </a:r>
            <a:r>
              <a:rPr lang="en-US" dirty="0"/>
              <a:t>stages of planet formation, and the source of </a:t>
            </a:r>
            <a:r>
              <a:rPr lang="en-US" dirty="0" smtClean="0"/>
              <a:t>organic compounds which </a:t>
            </a:r>
            <a:r>
              <a:rPr lang="en-US" dirty="0"/>
              <a:t>led to the formation </a:t>
            </a:r>
            <a:r>
              <a:rPr lang="en-US" dirty="0" smtClean="0"/>
              <a:t>of life.</a:t>
            </a:r>
            <a:endParaRPr lang="en-US" dirty="0"/>
          </a:p>
          <a:p>
            <a:pPr marL="171450" indent="-171450">
              <a:buFont typeface="Arial" panose="020B0604020202020204" pitchFamily="34" charset="0"/>
              <a:buChar char="•"/>
            </a:pPr>
            <a:r>
              <a:rPr lang="en-US" dirty="0" smtClean="0"/>
              <a:t>Teledyne, through three separate subsidiaries, provides all the “eyes” for this mission.  Teledyne DALSA provides the visible sensors that will be used to essentially photograph the asteroid.  Optech, a Teledyne-majority owned company in Toronto provides the a laser-ranging device called a lidar that will precisely map the surface to centimeter resolution.  And Teledyne Imaging Sensors is providing a sensor that will be used in a spectral imaging camera to obtain information about the minerals and organic compounds in the asteroid.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4490" rtl="0" eaLnBrk="1" fontAlgn="base" latinLnBrk="0" hangingPunct="1">
              <a:lnSpc>
                <a:spcPct val="100000"/>
              </a:lnSpc>
              <a:spcBef>
                <a:spcPct val="0"/>
              </a:spcBef>
              <a:spcAft>
                <a:spcPct val="0"/>
              </a:spcAft>
              <a:buClrTx/>
              <a:buSzTx/>
              <a:buFontTx/>
              <a:buNone/>
              <a:tabLst/>
              <a:defRPr/>
            </a:pPr>
            <a:fld id="{50AE4B06-3A22-4D54-9520-C4BE29E7C21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449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983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302" y="4290496"/>
            <a:ext cx="6177517" cy="4157496"/>
          </a:xfrm>
        </p:spPr>
        <p:txBody>
          <a:bodyPr/>
          <a:lstStyle/>
          <a:p>
            <a:r>
              <a:rPr lang="en-US" sz="1100" dirty="0" smtClean="0"/>
              <a:t>Typical of Teledyne, we participate in many parts of the value chain in the space market.  </a:t>
            </a:r>
          </a:p>
          <a:p>
            <a:pPr marL="171450" indent="-171450">
              <a:buFont typeface="Arial" panose="020B0604020202020204" pitchFamily="34" charset="0"/>
              <a:buChar char="•"/>
            </a:pPr>
            <a:r>
              <a:rPr lang="en-US" sz="1100" dirty="0" smtClean="0"/>
              <a:t>We sell small, space-qualified components such as relays and dosimeters. </a:t>
            </a:r>
          </a:p>
          <a:p>
            <a:pPr marL="171450" indent="-171450">
              <a:buFont typeface="Arial" panose="020B0604020202020204" pitchFamily="34" charset="0"/>
              <a:buChar char="•"/>
            </a:pPr>
            <a:r>
              <a:rPr lang="en-US" sz="1100" dirty="0" smtClean="0"/>
              <a:t>We develop and sell sophisticated subsystems such as amplifiers for satellite ground stations and sensor packages for space astronomy and Earth-observing payloads.</a:t>
            </a:r>
          </a:p>
          <a:p>
            <a:pPr marL="171450" indent="-171450">
              <a:buFont typeface="Arial" panose="020B0604020202020204" pitchFamily="34" charset="0"/>
              <a:buChar char="•"/>
            </a:pPr>
            <a:r>
              <a:rPr lang="en-US" sz="1100" dirty="0" smtClean="0"/>
              <a:t>And we also face the market as prime contractor in the development of large systems or subsystems on major space programs.</a:t>
            </a:r>
            <a:endParaRPr lang="en-US" sz="1100" dirty="0"/>
          </a:p>
          <a:p>
            <a:r>
              <a:rPr lang="en-US" sz="1100" dirty="0" smtClean="0"/>
              <a:t>Shown here are four of </a:t>
            </a:r>
            <a:r>
              <a:rPr lang="en-US" sz="1100" dirty="0" err="1" smtClean="0"/>
              <a:t>Teleydne’s</a:t>
            </a:r>
            <a:r>
              <a:rPr lang="en-US" sz="1100" dirty="0" smtClean="0"/>
              <a:t> premier, on-going space programs.  </a:t>
            </a:r>
          </a:p>
          <a:p>
            <a:pPr marL="171450" indent="-171450">
              <a:buFont typeface="Arial" panose="020B0604020202020204" pitchFamily="34" charset="0"/>
              <a:buChar char="•"/>
            </a:pPr>
            <a:r>
              <a:rPr lang="en-US" sz="1100" dirty="0" smtClean="0"/>
              <a:t>We are developing high-performance infrared detectors for the European Space Agency’s Euclid Dark Energy Mission.  Detectors are being manufactured in Camarillo at Teledyne Imaging Sensors--about ten miles up the 101--as I speak today.  Euclid launches in 2020.</a:t>
            </a:r>
          </a:p>
          <a:p>
            <a:pPr marL="171450" indent="-171450">
              <a:buFont typeface="Arial" panose="020B0604020202020204" pitchFamily="34" charset="0"/>
              <a:buChar char="•"/>
            </a:pPr>
            <a:r>
              <a:rPr lang="en-US" sz="1100" dirty="0" smtClean="0"/>
              <a:t>In Huntsville, at Brown Engineering, we are designing and ultimately manufacturing a very large component of NASA’s giant rocket called the Space Launch System.  This component, called the Launch Vehicle Stages Adapter, some 24 feet in diameter, will connect the core stage to the upper stage engine.  It is pictured in the upper right panel.</a:t>
            </a:r>
          </a:p>
          <a:p>
            <a:pPr marL="171450" indent="-171450">
              <a:buFont typeface="Arial" panose="020B0604020202020204" pitchFamily="34" charset="0"/>
              <a:buChar char="•"/>
            </a:pPr>
            <a:r>
              <a:rPr lang="en-US" sz="1100" dirty="0" smtClean="0"/>
              <a:t>The lower left panel depicts the GOES-R satellite that I mentioned in the previous slide.  It carries Teledyne long wave and very long wave infrared detectors and operates with a Paradise Datacomm uplink.</a:t>
            </a:r>
          </a:p>
          <a:p>
            <a:pPr marL="171450" indent="-171450">
              <a:buFont typeface="Arial" panose="020B0604020202020204" pitchFamily="34" charset="0"/>
              <a:buChar char="•"/>
            </a:pPr>
            <a:r>
              <a:rPr lang="en-US" sz="1100" dirty="0" smtClean="0"/>
              <a:t>On the lower right are Teledyne operators performing science operations for the International Space Station.  The five year contract value is $120M.</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24490" rtl="0" eaLnBrk="1" fontAlgn="base" latinLnBrk="0" hangingPunct="1">
              <a:lnSpc>
                <a:spcPct val="100000"/>
              </a:lnSpc>
              <a:spcBef>
                <a:spcPct val="0"/>
              </a:spcBef>
              <a:spcAft>
                <a:spcPct val="0"/>
              </a:spcAft>
              <a:buClrTx/>
              <a:buSzTx/>
              <a:buFontTx/>
              <a:buNone/>
              <a:tabLst/>
              <a:defRPr/>
            </a:pPr>
            <a:fld id="{50AE4B06-3A22-4D54-9520-C4BE29E7C21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449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581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302" y="4290496"/>
            <a:ext cx="6177517" cy="4157496"/>
          </a:xfrm>
        </p:spPr>
        <p:txBody>
          <a:bodyPr/>
          <a:lstStyle/>
          <a:p>
            <a:r>
              <a:rPr lang="en-US" sz="1100" dirty="0" smtClean="0"/>
              <a:t>Typical of Teledyne, we participate in many parts of the value chain in the space market.  </a:t>
            </a:r>
          </a:p>
          <a:p>
            <a:pPr marL="171450" indent="-171450">
              <a:buFont typeface="Arial" panose="020B0604020202020204" pitchFamily="34" charset="0"/>
              <a:buChar char="•"/>
            </a:pPr>
            <a:r>
              <a:rPr lang="en-US" sz="1100" dirty="0" smtClean="0"/>
              <a:t>We sell small, space-qualified components such as relays and dosimeters. </a:t>
            </a:r>
          </a:p>
          <a:p>
            <a:pPr marL="171450" indent="-171450">
              <a:buFont typeface="Arial" panose="020B0604020202020204" pitchFamily="34" charset="0"/>
              <a:buChar char="•"/>
            </a:pPr>
            <a:r>
              <a:rPr lang="en-US" sz="1100" dirty="0" smtClean="0"/>
              <a:t>We develop and sell sophisticated subsystems such as amplifiers for satellite ground stations and sensor packages for space astronomy and Earth-observing payloads.</a:t>
            </a:r>
          </a:p>
          <a:p>
            <a:pPr marL="171450" indent="-171450">
              <a:buFont typeface="Arial" panose="020B0604020202020204" pitchFamily="34" charset="0"/>
              <a:buChar char="•"/>
            </a:pPr>
            <a:r>
              <a:rPr lang="en-US" sz="1100" dirty="0" smtClean="0"/>
              <a:t>And we also face the market as prime contractor in the development of large systems or subsystems on major space programs.</a:t>
            </a:r>
            <a:endParaRPr lang="en-US" sz="1100" dirty="0"/>
          </a:p>
          <a:p>
            <a:r>
              <a:rPr lang="en-US" sz="1100" dirty="0" smtClean="0"/>
              <a:t>Shown here are four of </a:t>
            </a:r>
            <a:r>
              <a:rPr lang="en-US" sz="1100" dirty="0" err="1" smtClean="0"/>
              <a:t>Teleydne’s</a:t>
            </a:r>
            <a:r>
              <a:rPr lang="en-US" sz="1100" dirty="0" smtClean="0"/>
              <a:t> premier, on-going space programs.  </a:t>
            </a:r>
          </a:p>
          <a:p>
            <a:pPr marL="171450" indent="-171450">
              <a:buFont typeface="Arial" panose="020B0604020202020204" pitchFamily="34" charset="0"/>
              <a:buChar char="•"/>
            </a:pPr>
            <a:r>
              <a:rPr lang="en-US" sz="1100" dirty="0" smtClean="0"/>
              <a:t>We are developing high-performance infrared detectors for the European Space Agency’s Euclid Dark Energy Mission.  Detectors are being manufactured in Camarillo at Teledyne Imaging Sensors--about ten miles up the 101--as I speak today.  Euclid launches in 2020.</a:t>
            </a:r>
          </a:p>
          <a:p>
            <a:pPr marL="171450" indent="-171450">
              <a:buFont typeface="Arial" panose="020B0604020202020204" pitchFamily="34" charset="0"/>
              <a:buChar char="•"/>
            </a:pPr>
            <a:r>
              <a:rPr lang="en-US" sz="1100" dirty="0" smtClean="0"/>
              <a:t>In Huntsville, at Brown Engineering, we are designing and ultimately manufacturing a very large component of NASA’s giant rocket called the Space Launch System.  This component, called the Launch Vehicle Stages Adapter, some 24 feet in diameter, will connect the core stage to the upper stage engine.  It is pictured in the upper right panel.</a:t>
            </a:r>
          </a:p>
          <a:p>
            <a:pPr marL="171450" indent="-171450">
              <a:buFont typeface="Arial" panose="020B0604020202020204" pitchFamily="34" charset="0"/>
              <a:buChar char="•"/>
            </a:pPr>
            <a:r>
              <a:rPr lang="en-US" sz="1100" dirty="0" smtClean="0"/>
              <a:t>The lower left panel depicts the GOES-R satellite that I mentioned in the previous slide.  It carries Teledyne long wave and very long wave infrared detectors and operates with a Paradise Datacomm uplink.</a:t>
            </a:r>
          </a:p>
          <a:p>
            <a:pPr marL="171450" indent="-171450">
              <a:buFont typeface="Arial" panose="020B0604020202020204" pitchFamily="34" charset="0"/>
              <a:buChar char="•"/>
            </a:pPr>
            <a:r>
              <a:rPr lang="en-US" sz="1100" dirty="0" smtClean="0"/>
              <a:t>On the lower right are Teledyne operators performing science operations for the International Space Station.  The five year contract value is $120M.</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24490" rtl="0" eaLnBrk="1" fontAlgn="base" latinLnBrk="0" hangingPunct="1">
              <a:lnSpc>
                <a:spcPct val="100000"/>
              </a:lnSpc>
              <a:spcBef>
                <a:spcPct val="0"/>
              </a:spcBef>
              <a:spcAft>
                <a:spcPct val="0"/>
              </a:spcAft>
              <a:buClrTx/>
              <a:buSzTx/>
              <a:buFontTx/>
              <a:buNone/>
              <a:tabLst/>
              <a:defRPr/>
            </a:pPr>
            <a:fld id="{50AE4B06-3A22-4D54-9520-C4BE29E7C21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449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45797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302" y="4290496"/>
            <a:ext cx="6177517" cy="4157496"/>
          </a:xfrm>
        </p:spPr>
        <p:txBody>
          <a:bodyPr/>
          <a:lstStyle/>
          <a:p>
            <a:r>
              <a:rPr lang="en-US" sz="1100" dirty="0" smtClean="0"/>
              <a:t>Typical of Teledyne, we participate in many parts of the value chain in the space market.  </a:t>
            </a:r>
          </a:p>
          <a:p>
            <a:pPr marL="171450" indent="-171450">
              <a:buFont typeface="Arial" panose="020B0604020202020204" pitchFamily="34" charset="0"/>
              <a:buChar char="•"/>
            </a:pPr>
            <a:r>
              <a:rPr lang="en-US" sz="1100" dirty="0" smtClean="0"/>
              <a:t>We sell small, space-qualified components such as relays and dosimeters. </a:t>
            </a:r>
          </a:p>
          <a:p>
            <a:pPr marL="171450" indent="-171450">
              <a:buFont typeface="Arial" panose="020B0604020202020204" pitchFamily="34" charset="0"/>
              <a:buChar char="•"/>
            </a:pPr>
            <a:r>
              <a:rPr lang="en-US" sz="1100" dirty="0" smtClean="0"/>
              <a:t>We develop and sell sophisticated subsystems such as amplifiers for satellite ground stations and sensor packages for space astronomy and Earth-observing payloads.</a:t>
            </a:r>
          </a:p>
          <a:p>
            <a:pPr marL="171450" indent="-171450">
              <a:buFont typeface="Arial" panose="020B0604020202020204" pitchFamily="34" charset="0"/>
              <a:buChar char="•"/>
            </a:pPr>
            <a:r>
              <a:rPr lang="en-US" sz="1100" dirty="0" smtClean="0"/>
              <a:t>And we also face the market as prime contractor in the development of large systems or subsystems on major space programs.</a:t>
            </a:r>
            <a:endParaRPr lang="en-US" sz="1100" dirty="0"/>
          </a:p>
          <a:p>
            <a:r>
              <a:rPr lang="en-US" sz="1100" dirty="0" smtClean="0"/>
              <a:t>Shown here are four of </a:t>
            </a:r>
            <a:r>
              <a:rPr lang="en-US" sz="1100" dirty="0" err="1" smtClean="0"/>
              <a:t>Teleydne’s</a:t>
            </a:r>
            <a:r>
              <a:rPr lang="en-US" sz="1100" dirty="0" smtClean="0"/>
              <a:t> premier, on-going space programs.  </a:t>
            </a:r>
          </a:p>
          <a:p>
            <a:pPr marL="171450" indent="-171450">
              <a:buFont typeface="Arial" panose="020B0604020202020204" pitchFamily="34" charset="0"/>
              <a:buChar char="•"/>
            </a:pPr>
            <a:r>
              <a:rPr lang="en-US" sz="1100" dirty="0" smtClean="0"/>
              <a:t>We are developing high-performance infrared detectors for the European Space Agency’s Euclid Dark Energy Mission.  Detectors are being manufactured in Camarillo at Teledyne Imaging Sensors--about ten miles up the 101--as I speak today.  Euclid launches in 2020.</a:t>
            </a:r>
          </a:p>
          <a:p>
            <a:pPr marL="171450" indent="-171450">
              <a:buFont typeface="Arial" panose="020B0604020202020204" pitchFamily="34" charset="0"/>
              <a:buChar char="•"/>
            </a:pPr>
            <a:r>
              <a:rPr lang="en-US" sz="1100" dirty="0" smtClean="0"/>
              <a:t>In Huntsville, at Brown Engineering, we are designing and ultimately manufacturing a very large component of NASA’s giant rocket called the Space Launch System.  This component, called the Launch Vehicle Stages Adapter, some 24 feet in diameter, will connect the core stage to the upper stage engine.  It is pictured in the upper right panel.</a:t>
            </a:r>
          </a:p>
          <a:p>
            <a:pPr marL="171450" indent="-171450">
              <a:buFont typeface="Arial" panose="020B0604020202020204" pitchFamily="34" charset="0"/>
              <a:buChar char="•"/>
            </a:pPr>
            <a:r>
              <a:rPr lang="en-US" sz="1100" dirty="0" smtClean="0"/>
              <a:t>The lower left panel depicts the GOES-R satellite that I mentioned in the previous slide.  It carries Teledyne long wave and very long wave infrared detectors and operates with a Paradise Datacomm uplink.</a:t>
            </a:r>
          </a:p>
          <a:p>
            <a:pPr marL="171450" indent="-171450">
              <a:buFont typeface="Arial" panose="020B0604020202020204" pitchFamily="34" charset="0"/>
              <a:buChar char="•"/>
            </a:pPr>
            <a:r>
              <a:rPr lang="en-US" sz="1100" dirty="0" smtClean="0"/>
              <a:t>On the lower right are Teledyne operators performing science operations for the International Space Station.  The five year contract value is $120M.</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24490" rtl="0" eaLnBrk="1" fontAlgn="base" latinLnBrk="0" hangingPunct="1">
              <a:lnSpc>
                <a:spcPct val="100000"/>
              </a:lnSpc>
              <a:spcBef>
                <a:spcPct val="0"/>
              </a:spcBef>
              <a:spcAft>
                <a:spcPct val="0"/>
              </a:spcAft>
              <a:buClrTx/>
              <a:buSzTx/>
              <a:buFontTx/>
              <a:buNone/>
              <a:tabLst/>
              <a:defRPr/>
            </a:pPr>
            <a:fld id="{50AE4B06-3A22-4D54-9520-C4BE29E7C21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449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324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302" y="4290496"/>
            <a:ext cx="6177517" cy="4157496"/>
          </a:xfrm>
        </p:spPr>
        <p:txBody>
          <a:bodyPr/>
          <a:lstStyle/>
          <a:p>
            <a:r>
              <a:rPr lang="en-US" sz="1100" dirty="0" smtClean="0"/>
              <a:t>Typical of Teledyne, we participate in many parts of the value chain in the space market.  </a:t>
            </a:r>
          </a:p>
          <a:p>
            <a:pPr marL="171450" indent="-171450">
              <a:buFont typeface="Arial" panose="020B0604020202020204" pitchFamily="34" charset="0"/>
              <a:buChar char="•"/>
            </a:pPr>
            <a:r>
              <a:rPr lang="en-US" sz="1100" dirty="0" smtClean="0"/>
              <a:t>We sell small, space-qualified components such as relays and dosimeters. </a:t>
            </a:r>
          </a:p>
          <a:p>
            <a:pPr marL="171450" indent="-171450">
              <a:buFont typeface="Arial" panose="020B0604020202020204" pitchFamily="34" charset="0"/>
              <a:buChar char="•"/>
            </a:pPr>
            <a:r>
              <a:rPr lang="en-US" sz="1100" dirty="0" smtClean="0"/>
              <a:t>We develop and sell sophisticated subsystems such as amplifiers for satellite ground stations and sensor packages for space astronomy and Earth-observing payloads.</a:t>
            </a:r>
          </a:p>
          <a:p>
            <a:pPr marL="171450" indent="-171450">
              <a:buFont typeface="Arial" panose="020B0604020202020204" pitchFamily="34" charset="0"/>
              <a:buChar char="•"/>
            </a:pPr>
            <a:r>
              <a:rPr lang="en-US" sz="1100" dirty="0" smtClean="0"/>
              <a:t>And we also face the market as prime contractor in the development of large systems or subsystems on major space programs.</a:t>
            </a:r>
            <a:endParaRPr lang="en-US" sz="1100" dirty="0"/>
          </a:p>
          <a:p>
            <a:r>
              <a:rPr lang="en-US" sz="1100" dirty="0" smtClean="0"/>
              <a:t>Shown here are four of </a:t>
            </a:r>
            <a:r>
              <a:rPr lang="en-US" sz="1100" dirty="0" err="1" smtClean="0"/>
              <a:t>Teleydne’s</a:t>
            </a:r>
            <a:r>
              <a:rPr lang="en-US" sz="1100" dirty="0" smtClean="0"/>
              <a:t> premier, on-going space programs.  </a:t>
            </a:r>
          </a:p>
          <a:p>
            <a:pPr marL="171450" indent="-171450">
              <a:buFont typeface="Arial" panose="020B0604020202020204" pitchFamily="34" charset="0"/>
              <a:buChar char="•"/>
            </a:pPr>
            <a:r>
              <a:rPr lang="en-US" sz="1100" dirty="0" smtClean="0"/>
              <a:t>We are developing high-performance infrared detectors for the European Space Agency’s Euclid Dark Energy Mission.  Detectors are being manufactured in Camarillo at Teledyne Imaging Sensors--about ten miles up the 101--as I speak today.  Euclid launches in 2020.</a:t>
            </a:r>
          </a:p>
          <a:p>
            <a:pPr marL="171450" indent="-171450">
              <a:buFont typeface="Arial" panose="020B0604020202020204" pitchFamily="34" charset="0"/>
              <a:buChar char="•"/>
            </a:pPr>
            <a:r>
              <a:rPr lang="en-US" sz="1100" dirty="0" smtClean="0"/>
              <a:t>In Huntsville, at Brown Engineering, we are designing and ultimately manufacturing a very large component of NASA’s giant rocket called the Space Launch System.  This component, called the Launch Vehicle Stages Adapter, some 24 feet in diameter, will connect the core stage to the upper stage engine.  It is pictured in the upper right panel.</a:t>
            </a:r>
          </a:p>
          <a:p>
            <a:pPr marL="171450" indent="-171450">
              <a:buFont typeface="Arial" panose="020B0604020202020204" pitchFamily="34" charset="0"/>
              <a:buChar char="•"/>
            </a:pPr>
            <a:r>
              <a:rPr lang="en-US" sz="1100" dirty="0" smtClean="0"/>
              <a:t>The lower left panel depicts the GOES-R satellite that I mentioned in the previous slide.  It carries Teledyne long wave and very long wave infrared detectors and operates with a Paradise Datacomm uplink.</a:t>
            </a:r>
          </a:p>
          <a:p>
            <a:pPr marL="171450" indent="-171450">
              <a:buFont typeface="Arial" panose="020B0604020202020204" pitchFamily="34" charset="0"/>
              <a:buChar char="•"/>
            </a:pPr>
            <a:r>
              <a:rPr lang="en-US" sz="1100" dirty="0" smtClean="0"/>
              <a:t>On the lower right are Teledyne operators performing science operations for the International Space Station.  The five year contract value is $120M.</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24490" rtl="0" eaLnBrk="1" fontAlgn="base" latinLnBrk="0" hangingPunct="1">
              <a:lnSpc>
                <a:spcPct val="100000"/>
              </a:lnSpc>
              <a:spcBef>
                <a:spcPct val="0"/>
              </a:spcBef>
              <a:spcAft>
                <a:spcPct val="0"/>
              </a:spcAft>
              <a:buClrTx/>
              <a:buSzTx/>
              <a:buFontTx/>
              <a:buNone/>
              <a:tabLst/>
              <a:defRPr/>
            </a:pPr>
            <a:fld id="{50AE4B06-3A22-4D54-9520-C4BE29E7C21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449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2895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p:spPr>
        <p:txBody>
          <a:bodyPr/>
          <a:lstStyle/>
          <a:p>
            <a:pPr marL="0" marR="0" lvl="0" indent="0" algn="r" defTabSz="924490" rtl="0" eaLnBrk="1" fontAlgn="base" latinLnBrk="0" hangingPunct="1">
              <a:lnSpc>
                <a:spcPct val="100000"/>
              </a:lnSpc>
              <a:spcBef>
                <a:spcPct val="0"/>
              </a:spcBef>
              <a:spcAft>
                <a:spcPct val="0"/>
              </a:spcAft>
              <a:buClrTx/>
              <a:buSzTx/>
              <a:buFontTx/>
              <a:buNone/>
              <a:tabLst/>
              <a:defRPr/>
            </a:pPr>
            <a:fld id="{3F95060E-4F6D-4485-B84A-01777A4EFAE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449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41666" name="Rectangle 2"/>
          <p:cNvSpPr>
            <a:spLocks noGrp="1" noRot="1" noChangeAspect="1" noChangeArrowheads="1" noTextEdit="1"/>
          </p:cNvSpPr>
          <p:nvPr>
            <p:ph type="sldImg"/>
          </p:nvPr>
        </p:nvSpPr>
        <p:spPr>
          <a:xfrm>
            <a:off x="1168400" y="693738"/>
            <a:ext cx="4616450" cy="3462337"/>
          </a:xfrm>
          <a:ln/>
        </p:spPr>
      </p:sp>
      <p:sp>
        <p:nvSpPr>
          <p:cNvPr id="24166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78721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65"/>
          <p:cNvSpPr>
            <a:spLocks noGrp="1" noChangeArrowheads="1"/>
          </p:cNvSpPr>
          <p:nvPr>
            <p:ph type="sldNum" sz="quarter" idx="4294967295"/>
          </p:nvPr>
        </p:nvSpPr>
        <p:spPr bwMode="auto">
          <a:xfrm>
            <a:off x="7197725" y="6525559"/>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00388A"/>
                </a:solidFill>
                <a:latin typeface="Arial Narrow"/>
              </a:defRPr>
            </a:lvl1pPr>
          </a:lstStyle>
          <a:p>
            <a:pPr>
              <a:defRPr/>
            </a:pPr>
            <a:endParaRPr lang="en-US" dirty="0">
              <a:solidFill>
                <a:srgbClr val="0070C0"/>
              </a:solidFill>
              <a:latin typeface="+mn-lt"/>
            </a:endParaRPr>
          </a:p>
        </p:txBody>
      </p:sp>
      <p:sp>
        <p:nvSpPr>
          <p:cNvPr id="11" name="Slide Number Placeholder 1"/>
          <p:cNvSpPr txBox="1">
            <a:spLocks noGrp="1"/>
          </p:cNvSpPr>
          <p:nvPr userDrawn="1"/>
        </p:nvSpPr>
        <p:spPr bwMode="auto">
          <a:xfrm>
            <a:off x="7216223" y="6561069"/>
            <a:ext cx="1905000" cy="304800"/>
          </a:xfrm>
          <a:prstGeom prst="rect">
            <a:avLst/>
          </a:prstGeom>
          <a:noFill/>
          <a:ln>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defRPr/>
            </a:pPr>
            <a:fld id="{C0460013-80F8-429A-85F5-4463D9764CE1}" type="slidenum">
              <a:rPr lang="en-US" altLang="en-US" sz="1000" smtClean="0">
                <a:latin typeface="Arial" panose="020B0604020202020204" pitchFamily="34" charset="0"/>
              </a:rPr>
              <a:pPr algn="r" eaLnBrk="1" hangingPunct="1">
                <a:defRPr/>
              </a:pPr>
              <a:t>‹#›</a:t>
            </a:fld>
            <a:endParaRPr lang="en-US" altLang="en-US" sz="1000" dirty="0" smtClean="0">
              <a:latin typeface="Arial" panose="020B0604020202020204" pitchFamily="34" charset="0"/>
            </a:endParaRPr>
          </a:p>
        </p:txBody>
      </p:sp>
    </p:spTree>
    <p:extLst>
      <p:ext uri="{BB962C8B-B14F-4D97-AF65-F5344CB8AC3E}">
        <p14:creationId xmlns:p14="http://schemas.microsoft.com/office/powerpoint/2010/main" val="32660785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23664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84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77708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65"/>
          <p:cNvSpPr>
            <a:spLocks noGrp="1" noChangeArrowheads="1"/>
          </p:cNvSpPr>
          <p:nvPr>
            <p:ph type="sldNum" sz="quarter" idx="4294967295"/>
          </p:nvPr>
        </p:nvSpPr>
        <p:spPr bwMode="auto">
          <a:xfrm>
            <a:off x="7197725" y="6525559"/>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00388A"/>
                </a:solidFill>
                <a:latin typeface="Arial Narrow"/>
              </a:defRPr>
            </a:lvl1pPr>
          </a:lstStyle>
          <a:p>
            <a:pPr>
              <a:defRPr/>
            </a:pPr>
            <a:endParaRPr lang="en-US" dirty="0">
              <a:solidFill>
                <a:srgbClr val="0070C0"/>
              </a:solidFill>
              <a:latin typeface="+mn-lt"/>
            </a:endParaRPr>
          </a:p>
        </p:txBody>
      </p:sp>
      <p:sp>
        <p:nvSpPr>
          <p:cNvPr id="11" name="Slide Number Placeholder 1"/>
          <p:cNvSpPr txBox="1">
            <a:spLocks noGrp="1"/>
          </p:cNvSpPr>
          <p:nvPr userDrawn="1"/>
        </p:nvSpPr>
        <p:spPr bwMode="auto">
          <a:xfrm>
            <a:off x="7216223" y="6561069"/>
            <a:ext cx="1905000" cy="304800"/>
          </a:xfrm>
          <a:prstGeom prst="rect">
            <a:avLst/>
          </a:prstGeom>
          <a:noFill/>
          <a:ln>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defRPr/>
            </a:pPr>
            <a:fld id="{C0460013-80F8-429A-85F5-4463D9764CE1}" type="slidenum">
              <a:rPr lang="en-US" altLang="en-US" sz="1000" smtClean="0">
                <a:latin typeface="Arial" panose="020B0604020202020204" pitchFamily="34" charset="0"/>
              </a:rPr>
              <a:pPr algn="r" eaLnBrk="1" hangingPunct="1">
                <a:defRPr/>
              </a:pPr>
              <a:t>‹#›</a:t>
            </a:fld>
            <a:endParaRPr lang="en-US" altLang="en-US" sz="1000" dirty="0" smtClean="0">
              <a:latin typeface="Arial" panose="020B0604020202020204" pitchFamily="34" charset="0"/>
            </a:endParaRPr>
          </a:p>
        </p:txBody>
      </p:sp>
    </p:spTree>
    <p:extLst>
      <p:ext uri="{BB962C8B-B14F-4D97-AF65-F5344CB8AC3E}">
        <p14:creationId xmlns:p14="http://schemas.microsoft.com/office/powerpoint/2010/main" val="39623642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8" name="Picture 7" descr="Rex_091913.jpg"/>
          <p:cNvPicPr>
            <a:picLocks noChangeAspect="1"/>
          </p:cNvPicPr>
          <p:nvPr userDrawn="1"/>
        </p:nvPicPr>
        <p:blipFill>
          <a:blip r:embed="rId2" cstate="screen"/>
          <a:stretch>
            <a:fillRect/>
          </a:stretch>
        </p:blipFill>
        <p:spPr>
          <a:xfrm>
            <a:off x="0" y="0"/>
            <a:ext cx="9144000" cy="6858000"/>
          </a:xfrm>
          <a:prstGeom prst="rect">
            <a:avLst/>
          </a:prstGeom>
        </p:spPr>
      </p:pic>
      <p:sp>
        <p:nvSpPr>
          <p:cNvPr id="6" name="Rectangle 6"/>
          <p:cNvSpPr>
            <a:spLocks noGrp="1" noChangeArrowheads="1"/>
          </p:cNvSpPr>
          <p:nvPr>
            <p:ph type="sldNum" sz="quarter" idx="11"/>
          </p:nvPr>
        </p:nvSpPr>
        <p:spPr>
          <a:xfrm>
            <a:off x="7008962" y="6542088"/>
            <a:ext cx="2133600" cy="315912"/>
          </a:xfrm>
        </p:spPr>
        <p:txBody>
          <a:bodyPr/>
          <a:lstStyle>
            <a:lvl1pPr>
              <a:defRPr>
                <a:solidFill>
                  <a:schemeClr val="bg1"/>
                </a:solidFill>
              </a:defRPr>
            </a:lvl1pPr>
          </a:lstStyle>
          <a:p>
            <a:pPr>
              <a:defRPr/>
            </a:pPr>
            <a:endParaRPr lang="en-US" dirty="0"/>
          </a:p>
        </p:txBody>
      </p:sp>
      <p:pic>
        <p:nvPicPr>
          <p:cNvPr id="10" name="Picture 9" descr="TDY_Everywhereyoulook_Wht.png"/>
          <p:cNvPicPr>
            <a:picLocks noChangeAspect="1"/>
          </p:cNvPicPr>
          <p:nvPr userDrawn="1"/>
        </p:nvPicPr>
        <p:blipFill>
          <a:blip r:embed="rId3" cstate="screen"/>
          <a:stretch>
            <a:fillRect/>
          </a:stretch>
        </p:blipFill>
        <p:spPr>
          <a:xfrm>
            <a:off x="352540" y="6118423"/>
            <a:ext cx="2236426" cy="564554"/>
          </a:xfrm>
          <a:prstGeom prst="rect">
            <a:avLst/>
          </a:prstGeom>
        </p:spPr>
      </p:pic>
      <p:sp>
        <p:nvSpPr>
          <p:cNvPr id="7" name="Date Placeholder 1"/>
          <p:cNvSpPr>
            <a:spLocks noGrp="1"/>
          </p:cNvSpPr>
          <p:nvPr>
            <p:ph type="dt" sz="half" idx="12"/>
          </p:nvPr>
        </p:nvSpPr>
        <p:spPr>
          <a:xfrm>
            <a:off x="3497851" y="6279615"/>
            <a:ext cx="2133600" cy="247880"/>
          </a:xfrm>
          <a:prstGeom prst="rect">
            <a:avLst/>
          </a:prstGeom>
        </p:spPr>
        <p:txBody>
          <a:bodyPr/>
          <a:lstStyle>
            <a:lvl1pPr algn="ctr">
              <a:defRPr sz="1000">
                <a:solidFill>
                  <a:schemeClr val="bg1"/>
                </a:solidFill>
              </a:defRPr>
            </a:lvl1pPr>
          </a:lstStyle>
          <a:p>
            <a:fld id="{8F851BE2-3279-D04F-80DE-567D5A0F8FC0}" type="datetime1">
              <a:rPr lang="en-US" smtClean="0"/>
              <a:pPr/>
              <a:t>9/26/2017</a:t>
            </a:fld>
            <a:endParaRPr lang="en-US" dirty="0"/>
          </a:p>
        </p:txBody>
      </p:sp>
      <p:sp>
        <p:nvSpPr>
          <p:cNvPr id="11" name="Rectangle 10"/>
          <p:cNvSpPr/>
          <p:nvPr userDrawn="1"/>
        </p:nvSpPr>
        <p:spPr>
          <a:xfrm>
            <a:off x="3305060" y="1622228"/>
            <a:ext cx="5838940" cy="2310794"/>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50137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par>
    </p:tnLst>
  </p:timing>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675" y="245223"/>
            <a:ext cx="7854581" cy="400110"/>
          </a:xfrm>
          <a:effectLst/>
        </p:spPr>
        <p:txBody>
          <a:bodyPr/>
          <a:lstStyle>
            <a:lvl1pPr>
              <a:defRPr sz="26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0"/>
              </a:spcBef>
              <a:spcAft>
                <a:spcPts val="600"/>
              </a:spcAft>
              <a:defRPr sz="2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1"/>
          </p:nvPr>
        </p:nvSpPr>
        <p:spPr>
          <a:xfrm>
            <a:off x="6996890" y="6564313"/>
            <a:ext cx="2133600" cy="293687"/>
          </a:xfrm>
          <a:ln/>
        </p:spPr>
        <p:txBody>
          <a:bodyPr/>
          <a:lstStyle>
            <a:lvl1pPr>
              <a:defRPr/>
            </a:lvl1pPr>
          </a:lstStyle>
          <a:p>
            <a:pPr>
              <a:defRPr/>
            </a:pPr>
            <a:fld id="{DD9D7F4E-A99E-4799-9805-5D61B4FBACFB}" type="slidenum">
              <a:rPr lang="en-US" smtClean="0"/>
              <a:pPr>
                <a:defRPr/>
              </a:pPr>
              <a:t>‹#›</a:t>
            </a:fld>
            <a:endParaRPr lang="en-US" dirty="0"/>
          </a:p>
        </p:txBody>
      </p:sp>
    </p:spTree>
    <p:extLst>
      <p:ext uri="{BB962C8B-B14F-4D97-AF65-F5344CB8AC3E}">
        <p14:creationId xmlns:p14="http://schemas.microsoft.com/office/powerpoint/2010/main" val="3806592993"/>
      </p:ext>
    </p:extLst>
  </p:cSld>
  <p:clrMapOvr>
    <a:masterClrMapping/>
  </p:clrMapOvr>
  <p:transition spd="slow">
    <p:cove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3401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26008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10955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2192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5065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363404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016076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4349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29775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24020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024387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08892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52400"/>
            <a:ext cx="20383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59626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6812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0866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219200"/>
            <a:ext cx="8153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3400" y="3733800"/>
            <a:ext cx="8153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81250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0866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1219200"/>
            <a:ext cx="8153400" cy="4876800"/>
          </a:xfrm>
        </p:spPr>
        <p:txBody>
          <a:bodyPr/>
          <a:lstStyle/>
          <a:p>
            <a:pPr lvl="0"/>
            <a:endParaRPr lang="en-US" noProof="0" smtClean="0"/>
          </a:p>
        </p:txBody>
      </p:sp>
    </p:spTree>
    <p:extLst>
      <p:ext uri="{BB962C8B-B14F-4D97-AF65-F5344CB8AC3E}">
        <p14:creationId xmlns:p14="http://schemas.microsoft.com/office/powerpoint/2010/main" val="320114059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0866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219200"/>
            <a:ext cx="40005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 y="3733800"/>
            <a:ext cx="40005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86300" y="1219200"/>
            <a:ext cx="40005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23854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564379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2"/>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8"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9"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28002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37213" y="111353"/>
            <a:ext cx="5102679" cy="1143000"/>
          </a:xfrm>
        </p:spPr>
        <p:txBody>
          <a:bodyPr>
            <a:noAutofit/>
          </a:bodyPr>
          <a:lstStyle>
            <a:lvl1pPr>
              <a:defRPr sz="3200">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8"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9"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35083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8"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9"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19386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72366" y="57150"/>
            <a:ext cx="5731934" cy="1226527"/>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201336" y="1600199"/>
            <a:ext cx="4294464" cy="484632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198" y="1600199"/>
            <a:ext cx="4297680" cy="484632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9"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10"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557383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84643" y="1535113"/>
            <a:ext cx="4297680" cy="63976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4643" y="2174875"/>
            <a:ext cx="4297680" cy="420834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297680" cy="63976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297680" cy="420834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3"/>
          <p:cNvSpPr>
            <a:spLocks noGrp="1"/>
          </p:cNvSpPr>
          <p:nvPr>
            <p:ph type="dt" sz="half" idx="10"/>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11" name="Footer Placeholder 4"/>
          <p:cNvSpPr>
            <a:spLocks noGrp="1"/>
          </p:cNvSpPr>
          <p:nvPr>
            <p:ph type="ftr" sz="quarter" idx="11"/>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12" name="Slide Number Placeholder 5"/>
          <p:cNvSpPr>
            <a:spLocks noGrp="1"/>
          </p:cNvSpPr>
          <p:nvPr>
            <p:ph type="sldNum" sz="quarter" idx="12"/>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22214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72366" y="87922"/>
            <a:ext cx="5731934" cy="1234691"/>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6" name="Date Placeholder 3"/>
          <p:cNvSpPr>
            <a:spLocks noGrp="1"/>
          </p:cNvSpPr>
          <p:nvPr>
            <p:ph type="dt" sz="half" idx="2"/>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7"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8"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661937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6"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7"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35769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35100"/>
            <a:ext cx="5111750" cy="4691063"/>
          </a:xfrm>
        </p:spPr>
        <p:txBody>
          <a:bodyPr/>
          <a:lstStyle>
            <a:lvl1pPr>
              <a:defRPr sz="3200">
                <a:solidFill>
                  <a:srgbClr val="00000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9"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10"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884319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0275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407582"/>
            <a:ext cx="5486400" cy="37951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76949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BD33D4-3C9B-3445-A3AD-2798A67FC636}" type="datetime1">
              <a:rPr lang="en-US" smtClean="0">
                <a:solidFill>
                  <a:prstClr val="black">
                    <a:tint val="75000"/>
                  </a:prstClr>
                </a:solidFill>
              </a:rPr>
              <a:pPr/>
              <a:t>9/26/2017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289184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314700" y="86859"/>
            <a:ext cx="5706836" cy="1143000"/>
          </a:xfrm>
        </p:spPr>
        <p:txBody>
          <a:bodyPr>
            <a:noAutofit/>
          </a:bodyPr>
          <a:lstStyle>
            <a:lvl1pPr>
              <a:defRPr sz="3600">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8"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9"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16556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800481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9764"/>
            <a:ext cx="2057400" cy="5135336"/>
          </a:xfrm>
        </p:spPr>
        <p:txBody>
          <a:bodyPr vert="eaVert"/>
          <a:lstStyle>
            <a:lvl1pPr algn="ctr">
              <a:defRPr>
                <a:solidFill>
                  <a:srgbClr val="00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5121" y="1379764"/>
            <a:ext cx="6321879" cy="51353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fld id="{CCE324A2-2E6F-BB4C-8BF8-3687D95D21AE}" type="datetime1">
              <a:rPr lang="en-US" smtClean="0">
                <a:solidFill>
                  <a:prstClr val="black">
                    <a:tint val="75000"/>
                  </a:prstClr>
                </a:solidFill>
              </a:rPr>
              <a:pPr/>
              <a:t>9/26/2017</a:t>
            </a:fld>
            <a:endParaRPr lang="en-US" dirty="0">
              <a:solidFill>
                <a:prstClr val="black">
                  <a:tint val="75000"/>
                </a:prstClr>
              </a:solidFill>
            </a:endParaRPr>
          </a:p>
        </p:txBody>
      </p:sp>
      <p:sp>
        <p:nvSpPr>
          <p:cNvPr id="8"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9"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fld id="{25060284-9006-644C-9FF4-E0FEC8FBAE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837031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EB779DE8-FDB6-D844-9ABE-FC563BC856AF}" type="slidenum">
              <a:rPr lang="en-US" smtClean="0"/>
              <a:pPr/>
              <a:t>‹#›</a:t>
            </a:fld>
            <a:endParaRPr lang="en-US"/>
          </a:p>
        </p:txBody>
      </p:sp>
    </p:spTree>
    <p:extLst>
      <p:ext uri="{BB962C8B-B14F-4D97-AF65-F5344CB8AC3E}">
        <p14:creationId xmlns:p14="http://schemas.microsoft.com/office/powerpoint/2010/main" val="8570440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8" y="274638"/>
            <a:ext cx="8686800" cy="685800"/>
          </a:xfrm>
        </p:spPr>
        <p:txBody>
          <a:bodyPr>
            <a:noAutofit/>
          </a:bodyPr>
          <a:lstStyle>
            <a:lvl1pPr>
              <a:defRPr sz="2400"/>
            </a:lvl1pPr>
          </a:lstStyle>
          <a:p>
            <a:r>
              <a:rPr lang="en-US" dirty="0" smtClean="0"/>
              <a:t>Click to edit Master title style</a:t>
            </a:r>
            <a:br>
              <a:rPr lang="en-US" dirty="0" smtClean="0"/>
            </a:br>
            <a:r>
              <a:rPr lang="en-US" dirty="0" smtClean="0"/>
              <a:t>Second line</a:t>
            </a:r>
            <a:endParaRPr lang="en-US" dirty="0"/>
          </a:p>
        </p:txBody>
      </p:sp>
      <p:sp>
        <p:nvSpPr>
          <p:cNvPr id="3" name="Content Placeholder 2"/>
          <p:cNvSpPr>
            <a:spLocks noGrp="1"/>
          </p:cNvSpPr>
          <p:nvPr>
            <p:ph idx="1"/>
          </p:nvPr>
        </p:nvSpPr>
        <p:spPr>
          <a:xfrm>
            <a:off x="609600" y="685800"/>
            <a:ext cx="82296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EB779DE8-FDB6-D844-9ABE-FC563BC856AF}" type="slidenum">
              <a:rPr lang="en-US" smtClean="0"/>
              <a:pPr/>
              <a:t>‹#›</a:t>
            </a:fld>
            <a:endParaRPr lang="en-US"/>
          </a:p>
        </p:txBody>
      </p:sp>
    </p:spTree>
    <p:extLst>
      <p:ext uri="{BB962C8B-B14F-4D97-AF65-F5344CB8AC3E}">
        <p14:creationId xmlns:p14="http://schemas.microsoft.com/office/powerpoint/2010/main" val="198556462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34033-C0A1-4290-ADBF-CA1EDE0A4B47}" type="datetime1">
              <a:rPr lang="en-US" smtClean="0">
                <a:solidFill>
                  <a:prstClr val="white"/>
                </a:solidFill>
              </a:rPr>
              <a:pPr/>
              <a:t>9/26/2017</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320597640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8" y="274638"/>
            <a:ext cx="8686800" cy="685800"/>
          </a:xfrm>
        </p:spPr>
        <p:txBody>
          <a:bodyPr>
            <a:noAutofit/>
          </a:bodyPr>
          <a:lstStyle>
            <a:lvl1pPr>
              <a:defRPr sz="2400"/>
            </a:lvl1pPr>
          </a:lstStyle>
          <a:p>
            <a:r>
              <a:rPr lang="en-US" dirty="0" smtClean="0"/>
              <a:t>Click to edit Master title style</a:t>
            </a:r>
            <a:br>
              <a:rPr lang="en-US" dirty="0" smtClean="0"/>
            </a:br>
            <a:r>
              <a:rPr lang="en-US" dirty="0" smtClean="0"/>
              <a:t>Second line</a:t>
            </a:r>
            <a:endParaRPr lang="en-US" dirty="0"/>
          </a:p>
        </p:txBody>
      </p:sp>
      <p:sp>
        <p:nvSpPr>
          <p:cNvPr id="3" name="Content Placeholder 2"/>
          <p:cNvSpPr>
            <a:spLocks noGrp="1"/>
          </p:cNvSpPr>
          <p:nvPr>
            <p:ph idx="1"/>
          </p:nvPr>
        </p:nvSpPr>
        <p:spPr>
          <a:xfrm>
            <a:off x="457200" y="1134209"/>
            <a:ext cx="82296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B7B1D97-2FFA-4A06-9CE7-F53264BB42A3}" type="datetime1">
              <a:rPr lang="en-US" smtClean="0">
                <a:solidFill>
                  <a:prstClr val="white"/>
                </a:solidFill>
              </a:rPr>
              <a:pPr/>
              <a:t>9/26/2017</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19345813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D37BAC-6833-4C70-9550-CF622FAFDF8D}" type="datetime1">
              <a:rPr lang="en-US" smtClean="0">
                <a:solidFill>
                  <a:prstClr val="white"/>
                </a:solidFill>
              </a:rPr>
              <a:pPr/>
              <a:t>9/26/2017</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275414952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25B3E2-6AC0-4F6B-A901-1647700A56AD}" type="datetime1">
              <a:rPr lang="en-US" smtClean="0">
                <a:solidFill>
                  <a:prstClr val="white"/>
                </a:solidFill>
              </a:rPr>
              <a:pPr/>
              <a:t>9/26/2017</a:t>
            </a:fld>
            <a:endParaRPr lang="en-US" dirty="0">
              <a:solidFill>
                <a:prstClr val="white"/>
              </a:solidFill>
            </a:endParaRPr>
          </a:p>
        </p:txBody>
      </p:sp>
      <p:sp>
        <p:nvSpPr>
          <p:cNvPr id="7" name="Slide Number Placeholder 6"/>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118657728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0DC98E-9DF2-45F7-9757-8907A907C739}" type="datetime1">
              <a:rPr lang="en-US" smtClean="0">
                <a:solidFill>
                  <a:prstClr val="white"/>
                </a:solidFill>
              </a:rPr>
              <a:pPr/>
              <a:t>9/26/2017</a:t>
            </a:fld>
            <a:endParaRPr lang="en-US" dirty="0">
              <a:solidFill>
                <a:prstClr val="white"/>
              </a:solidFill>
            </a:endParaRPr>
          </a:p>
        </p:txBody>
      </p:sp>
      <p:sp>
        <p:nvSpPr>
          <p:cNvPr id="9" name="Slide Number Placeholder 8"/>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407811896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B2E846-AA17-4291-89DB-4AC130908FC5}" type="datetime1">
              <a:rPr lang="en-US" smtClean="0">
                <a:solidFill>
                  <a:prstClr val="white"/>
                </a:solidFill>
              </a:rPr>
              <a:pPr/>
              <a:t>9/26/2017</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399687662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A3AE8-A0A0-4826-B93E-DDE0D9686E2B}" type="datetime1">
              <a:rPr lang="en-US" smtClean="0">
                <a:solidFill>
                  <a:prstClr val="white"/>
                </a:solidFill>
              </a:rPr>
              <a:pPr/>
              <a:t>9/26/2017</a:t>
            </a:fld>
            <a:endParaRPr lang="en-US" dirty="0">
              <a:solidFill>
                <a:prstClr val="white"/>
              </a:solidFill>
            </a:endParaRPr>
          </a:p>
        </p:txBody>
      </p:sp>
      <p:sp>
        <p:nvSpPr>
          <p:cNvPr id="4" name="Slide Number Placeholder 3"/>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11272301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212767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9F0075-6384-4FAB-9EE3-DD1ABD28AEE5}" type="datetime1">
              <a:rPr lang="en-US" smtClean="0">
                <a:solidFill>
                  <a:prstClr val="white"/>
                </a:solidFill>
              </a:rPr>
              <a:pPr/>
              <a:t>9/26/2017</a:t>
            </a:fld>
            <a:endParaRPr lang="en-US" dirty="0">
              <a:solidFill>
                <a:prstClr val="white"/>
              </a:solidFill>
            </a:endParaRPr>
          </a:p>
        </p:txBody>
      </p:sp>
      <p:sp>
        <p:nvSpPr>
          <p:cNvPr id="7" name="Slide Number Placeholder 6"/>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156815778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F439A-7290-441A-A7D4-AF91A466617B}" type="datetime1">
              <a:rPr lang="en-US" smtClean="0">
                <a:solidFill>
                  <a:prstClr val="white"/>
                </a:solidFill>
              </a:rPr>
              <a:pPr/>
              <a:t>9/26/2017</a:t>
            </a:fld>
            <a:endParaRPr lang="en-US" dirty="0">
              <a:solidFill>
                <a:prstClr val="white"/>
              </a:solidFill>
            </a:endParaRPr>
          </a:p>
        </p:txBody>
      </p:sp>
      <p:sp>
        <p:nvSpPr>
          <p:cNvPr id="7" name="Slide Number Placeholder 6"/>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77267507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FCAFE0-2A42-42A5-A2FE-A42A19B2402F}" type="datetime1">
              <a:rPr lang="en-US" smtClean="0">
                <a:solidFill>
                  <a:prstClr val="white"/>
                </a:solidFill>
              </a:rPr>
              <a:pPr/>
              <a:t>9/26/2017</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179616238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CA19B-94DC-46AF-A144-D1C3D6D4C3F2}" type="datetime1">
              <a:rPr lang="en-US" smtClean="0">
                <a:solidFill>
                  <a:prstClr val="white"/>
                </a:solidFill>
              </a:rPr>
              <a:pPr/>
              <a:t>9/26/2017</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EB779DE8-FDB6-D844-9ABE-FC563BC856AF}" type="slidenum">
              <a:rPr lang="en-US" smtClean="0"/>
              <a:pPr/>
              <a:t>‹#›</a:t>
            </a:fld>
            <a:endParaRPr lang="en-US" dirty="0"/>
          </a:p>
        </p:txBody>
      </p:sp>
    </p:spTree>
    <p:extLst>
      <p:ext uri="{BB962C8B-B14F-4D97-AF65-F5344CB8AC3E}">
        <p14:creationId xmlns:p14="http://schemas.microsoft.com/office/powerpoint/2010/main" val="426192707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D73EFAA7-E8AC-4CA6-AD4D-28544FE6A11E}" type="slidenum">
              <a:rPr lang="en-US"/>
              <a:pPr>
                <a:defRPr/>
              </a:pPr>
              <a:t>‹#›</a:t>
            </a:fld>
            <a:endParaRPr lang="en-US"/>
          </a:p>
        </p:txBody>
      </p:sp>
    </p:spTree>
    <p:extLst>
      <p:ext uri="{BB962C8B-B14F-4D97-AF65-F5344CB8AC3E}">
        <p14:creationId xmlns:p14="http://schemas.microsoft.com/office/powerpoint/2010/main" val="168075787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B144436C-8BCD-4FE2-A9F7-47E82673F61F}" type="slidenum">
              <a:rPr lang="en-US"/>
              <a:pPr>
                <a:defRPr/>
              </a:pPr>
              <a:t>‹#›</a:t>
            </a:fld>
            <a:endParaRPr lang="en-US"/>
          </a:p>
        </p:txBody>
      </p:sp>
    </p:spTree>
    <p:extLst>
      <p:ext uri="{BB962C8B-B14F-4D97-AF65-F5344CB8AC3E}">
        <p14:creationId xmlns:p14="http://schemas.microsoft.com/office/powerpoint/2010/main" val="255737405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B00B5425-00C7-4A5C-82ED-8CD061E9F95C}" type="slidenum">
              <a:rPr lang="en-US"/>
              <a:pPr>
                <a:defRPr/>
              </a:pPr>
              <a:t>‹#›</a:t>
            </a:fld>
            <a:endParaRPr lang="en-US"/>
          </a:p>
        </p:txBody>
      </p:sp>
    </p:spTree>
    <p:extLst>
      <p:ext uri="{BB962C8B-B14F-4D97-AF65-F5344CB8AC3E}">
        <p14:creationId xmlns:p14="http://schemas.microsoft.com/office/powerpoint/2010/main" val="339199461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4138613"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8213" y="1066800"/>
            <a:ext cx="4138612"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04EA7771-699D-4DFF-95A7-5ED982B72E6B}" type="slidenum">
              <a:rPr lang="en-US"/>
              <a:pPr>
                <a:defRPr/>
              </a:pPr>
              <a:t>‹#›</a:t>
            </a:fld>
            <a:endParaRPr lang="en-US"/>
          </a:p>
        </p:txBody>
      </p:sp>
    </p:spTree>
    <p:extLst>
      <p:ext uri="{BB962C8B-B14F-4D97-AF65-F5344CB8AC3E}">
        <p14:creationId xmlns:p14="http://schemas.microsoft.com/office/powerpoint/2010/main" val="399585325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F73414AC-B99A-493A-A3EB-6A0EF502F7B2}" type="slidenum">
              <a:rPr lang="en-US"/>
              <a:pPr>
                <a:defRPr/>
              </a:pPr>
              <a:t>‹#›</a:t>
            </a:fld>
            <a:endParaRPr lang="en-US"/>
          </a:p>
        </p:txBody>
      </p:sp>
    </p:spTree>
    <p:extLst>
      <p:ext uri="{BB962C8B-B14F-4D97-AF65-F5344CB8AC3E}">
        <p14:creationId xmlns:p14="http://schemas.microsoft.com/office/powerpoint/2010/main" val="30314382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5365ABC0-C688-4051-AE2F-6276B74F5111}" type="slidenum">
              <a:rPr lang="en-US"/>
              <a:pPr>
                <a:defRPr/>
              </a:pPr>
              <a:t>‹#›</a:t>
            </a:fld>
            <a:endParaRPr lang="en-US"/>
          </a:p>
        </p:txBody>
      </p:sp>
    </p:spTree>
    <p:extLst>
      <p:ext uri="{BB962C8B-B14F-4D97-AF65-F5344CB8AC3E}">
        <p14:creationId xmlns:p14="http://schemas.microsoft.com/office/powerpoint/2010/main" val="41828641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91674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9B0062A1-A179-4990-B54E-46B52EEA33C6}" type="slidenum">
              <a:rPr lang="en-US"/>
              <a:pPr>
                <a:defRPr/>
              </a:pPr>
              <a:t>‹#›</a:t>
            </a:fld>
            <a:endParaRPr lang="en-US"/>
          </a:p>
        </p:txBody>
      </p:sp>
    </p:spTree>
    <p:extLst>
      <p:ext uri="{BB962C8B-B14F-4D97-AF65-F5344CB8AC3E}">
        <p14:creationId xmlns:p14="http://schemas.microsoft.com/office/powerpoint/2010/main" val="103487580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365AA4DB-B53E-4D1B-A4F2-3E3CAC284DDA}" type="slidenum">
              <a:rPr lang="en-US"/>
              <a:pPr>
                <a:defRPr/>
              </a:pPr>
              <a:t>‹#›</a:t>
            </a:fld>
            <a:endParaRPr lang="en-US"/>
          </a:p>
        </p:txBody>
      </p:sp>
    </p:spTree>
    <p:extLst>
      <p:ext uri="{BB962C8B-B14F-4D97-AF65-F5344CB8AC3E}">
        <p14:creationId xmlns:p14="http://schemas.microsoft.com/office/powerpoint/2010/main" val="9297692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FC7AD8C4-B063-4503-8ACD-CBE731F15F09}" type="slidenum">
              <a:rPr lang="en-US"/>
              <a:pPr>
                <a:defRPr/>
              </a:pPr>
              <a:t>‹#›</a:t>
            </a:fld>
            <a:endParaRPr lang="en-US"/>
          </a:p>
        </p:txBody>
      </p:sp>
    </p:spTree>
    <p:extLst>
      <p:ext uri="{BB962C8B-B14F-4D97-AF65-F5344CB8AC3E}">
        <p14:creationId xmlns:p14="http://schemas.microsoft.com/office/powerpoint/2010/main" val="18582435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7EED5D80-4697-4DD0-9B68-9ED008546FAD}" type="slidenum">
              <a:rPr lang="en-US"/>
              <a:pPr>
                <a:defRPr/>
              </a:pPr>
              <a:t>‹#›</a:t>
            </a:fld>
            <a:endParaRPr lang="en-US"/>
          </a:p>
        </p:txBody>
      </p:sp>
    </p:spTree>
    <p:extLst>
      <p:ext uri="{BB962C8B-B14F-4D97-AF65-F5344CB8AC3E}">
        <p14:creationId xmlns:p14="http://schemas.microsoft.com/office/powerpoint/2010/main" val="350437328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52400"/>
            <a:ext cx="211455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9125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eaLnBrk="1" hangingPunct="1">
              <a:defRPr>
                <a:ea typeface="ＭＳ Ｐゴシック"/>
                <a:cs typeface="ＭＳ Ｐゴシック"/>
              </a:defRPr>
            </a:lvl1pPr>
          </a:lstStyle>
          <a:p>
            <a:pPr>
              <a:defRPr/>
            </a:pPr>
            <a:fld id="{B5BC11C8-16AB-429A-BC66-18BCA461A282}" type="slidenum">
              <a:rPr lang="en-US"/>
              <a:pPr>
                <a:defRPr/>
              </a:pPr>
              <a:t>‹#›</a:t>
            </a:fld>
            <a:endParaRPr lang="en-US"/>
          </a:p>
        </p:txBody>
      </p:sp>
    </p:spTree>
    <p:extLst>
      <p:ext uri="{BB962C8B-B14F-4D97-AF65-F5344CB8AC3E}">
        <p14:creationId xmlns:p14="http://schemas.microsoft.com/office/powerpoint/2010/main" val="168473424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E8B9DC8-8C00-4B6F-9FC1-931BA4E177BF}" type="slidenum">
              <a:rPr lang="en-US"/>
              <a:pPr/>
              <a:t>‹#›</a:t>
            </a:fld>
            <a:endParaRPr lang="en-US" dirty="0"/>
          </a:p>
        </p:txBody>
      </p:sp>
    </p:spTree>
    <p:extLst>
      <p:ext uri="{BB962C8B-B14F-4D97-AF65-F5344CB8AC3E}">
        <p14:creationId xmlns:p14="http://schemas.microsoft.com/office/powerpoint/2010/main" val="443847389"/>
      </p:ext>
    </p:extLst>
  </p:cSld>
  <p:clrMapOvr>
    <a:masterClrMapping/>
  </p:clrMapOvr>
  <p:transition spd="slow"/>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E4353E-A86E-4958-B7C5-D28C9AC917FA}" type="slidenum">
              <a:rPr lang="en-US"/>
              <a:pPr/>
              <a:t>‹#›</a:t>
            </a:fld>
            <a:endParaRPr lang="en-US" dirty="0"/>
          </a:p>
        </p:txBody>
      </p:sp>
    </p:spTree>
    <p:extLst>
      <p:ext uri="{BB962C8B-B14F-4D97-AF65-F5344CB8AC3E}">
        <p14:creationId xmlns:p14="http://schemas.microsoft.com/office/powerpoint/2010/main" val="2883380182"/>
      </p:ext>
    </p:extLst>
  </p:cSld>
  <p:clrMapOvr>
    <a:masterClrMapping/>
  </p:clrMapOvr>
  <p:transition spd="slow"/>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1334176-E36B-4750-8B11-E5B991E1BFD6}" type="slidenum">
              <a:rPr lang="en-US"/>
              <a:pPr/>
              <a:t>‹#›</a:t>
            </a:fld>
            <a:endParaRPr lang="en-US" dirty="0"/>
          </a:p>
        </p:txBody>
      </p:sp>
    </p:spTree>
    <p:extLst>
      <p:ext uri="{BB962C8B-B14F-4D97-AF65-F5344CB8AC3E}">
        <p14:creationId xmlns:p14="http://schemas.microsoft.com/office/powerpoint/2010/main" val="2321638495"/>
      </p:ext>
    </p:extLst>
  </p:cSld>
  <p:clrMapOvr>
    <a:masterClrMapping/>
  </p:clrMapOvr>
  <p:transition spd="slow"/>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2900" y="1276350"/>
            <a:ext cx="3421063" cy="4854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6363" y="1276350"/>
            <a:ext cx="3422650" cy="4854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020368A-A3D6-4106-BA4A-FF271B28EBA0}" type="slidenum">
              <a:rPr lang="en-US"/>
              <a:pPr/>
              <a:t>‹#›</a:t>
            </a:fld>
            <a:endParaRPr lang="en-US" dirty="0"/>
          </a:p>
        </p:txBody>
      </p:sp>
    </p:spTree>
    <p:extLst>
      <p:ext uri="{BB962C8B-B14F-4D97-AF65-F5344CB8AC3E}">
        <p14:creationId xmlns:p14="http://schemas.microsoft.com/office/powerpoint/2010/main" val="4117789146"/>
      </p:ext>
    </p:extLst>
  </p:cSld>
  <p:clrMapOvr>
    <a:masterClrMapping/>
  </p:clrMapOvr>
  <p:transition spd="slow"/>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4D51FBEE-E3F3-49B2-8A13-E727AD53B360}" type="slidenum">
              <a:rPr lang="en-US"/>
              <a:pPr/>
              <a:t>‹#›</a:t>
            </a:fld>
            <a:endParaRPr lang="en-US" dirty="0"/>
          </a:p>
        </p:txBody>
      </p:sp>
    </p:spTree>
    <p:extLst>
      <p:ext uri="{BB962C8B-B14F-4D97-AF65-F5344CB8AC3E}">
        <p14:creationId xmlns:p14="http://schemas.microsoft.com/office/powerpoint/2010/main" val="1804657434"/>
      </p:ext>
    </p:extLst>
  </p:cSld>
  <p:clrMapOvr>
    <a:masterClrMapping/>
  </p:clrMapOvr>
  <p:transition spd="slow"/>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962614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B186A30-5DB3-4A4C-AF31-96F2DF5941FC}" type="slidenum">
              <a:rPr lang="en-US"/>
              <a:pPr/>
              <a:t>‹#›</a:t>
            </a:fld>
            <a:endParaRPr lang="en-US" dirty="0"/>
          </a:p>
        </p:txBody>
      </p:sp>
    </p:spTree>
    <p:extLst>
      <p:ext uri="{BB962C8B-B14F-4D97-AF65-F5344CB8AC3E}">
        <p14:creationId xmlns:p14="http://schemas.microsoft.com/office/powerpoint/2010/main" val="1402570679"/>
      </p:ext>
    </p:extLst>
  </p:cSld>
  <p:clrMapOvr>
    <a:masterClrMapping/>
  </p:clrMapOvr>
  <p:transition spd="slow"/>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A4FF23B-AFAD-49B9-90A3-69A745A13B22}" type="slidenum">
              <a:rPr lang="en-US"/>
              <a:pPr/>
              <a:t>‹#›</a:t>
            </a:fld>
            <a:endParaRPr lang="en-US" dirty="0"/>
          </a:p>
        </p:txBody>
      </p:sp>
    </p:spTree>
    <p:extLst>
      <p:ext uri="{BB962C8B-B14F-4D97-AF65-F5344CB8AC3E}">
        <p14:creationId xmlns:p14="http://schemas.microsoft.com/office/powerpoint/2010/main" val="2459047269"/>
      </p:ext>
    </p:extLst>
  </p:cSld>
  <p:clrMapOvr>
    <a:masterClrMapping/>
  </p:clrMapOvr>
  <p:transition spd="slow"/>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D71257A-EE0F-40C3-9A4C-0F0783A85DDF}" type="slidenum">
              <a:rPr lang="en-US"/>
              <a:pPr/>
              <a:t>‹#›</a:t>
            </a:fld>
            <a:endParaRPr lang="en-US" dirty="0"/>
          </a:p>
        </p:txBody>
      </p:sp>
    </p:spTree>
    <p:extLst>
      <p:ext uri="{BB962C8B-B14F-4D97-AF65-F5344CB8AC3E}">
        <p14:creationId xmlns:p14="http://schemas.microsoft.com/office/powerpoint/2010/main" val="2675940931"/>
      </p:ext>
    </p:extLst>
  </p:cSld>
  <p:clrMapOvr>
    <a:masterClrMapping/>
  </p:clrMapOvr>
  <p:transition spd="slow"/>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2437EF6-818D-4102-88FF-6E9C5192064A}" type="slidenum">
              <a:rPr lang="en-US"/>
              <a:pPr/>
              <a:t>‹#›</a:t>
            </a:fld>
            <a:endParaRPr lang="en-US" dirty="0"/>
          </a:p>
        </p:txBody>
      </p:sp>
    </p:spTree>
    <p:extLst>
      <p:ext uri="{BB962C8B-B14F-4D97-AF65-F5344CB8AC3E}">
        <p14:creationId xmlns:p14="http://schemas.microsoft.com/office/powerpoint/2010/main" val="1725497603"/>
      </p:ext>
    </p:extLst>
  </p:cSld>
  <p:clrMapOvr>
    <a:masterClrMapping/>
  </p:clrMapOvr>
  <p:transition spd="slow"/>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8CDE2A9-1C71-4EA7-927B-A920DBA2D9AC}" type="slidenum">
              <a:rPr lang="en-US"/>
              <a:pPr/>
              <a:t>‹#›</a:t>
            </a:fld>
            <a:endParaRPr lang="en-US" dirty="0"/>
          </a:p>
        </p:txBody>
      </p:sp>
    </p:spTree>
    <p:extLst>
      <p:ext uri="{BB962C8B-B14F-4D97-AF65-F5344CB8AC3E}">
        <p14:creationId xmlns:p14="http://schemas.microsoft.com/office/powerpoint/2010/main" val="4238241138"/>
      </p:ext>
    </p:extLst>
  </p:cSld>
  <p:clrMapOvr>
    <a:masterClrMapping/>
  </p:clrMapOvr>
  <p:transition spd="slow"/>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171450"/>
            <a:ext cx="2122488" cy="5959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475" y="171450"/>
            <a:ext cx="6216650" cy="5959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9824D18-DA3D-4A9E-BE5F-E338262FF479}" type="slidenum">
              <a:rPr lang="en-US"/>
              <a:pPr/>
              <a:t>‹#›</a:t>
            </a:fld>
            <a:endParaRPr lang="en-US" dirty="0"/>
          </a:p>
        </p:txBody>
      </p:sp>
    </p:spTree>
    <p:extLst>
      <p:ext uri="{BB962C8B-B14F-4D97-AF65-F5344CB8AC3E}">
        <p14:creationId xmlns:p14="http://schemas.microsoft.com/office/powerpoint/2010/main" val="2953990719"/>
      </p:ext>
    </p:extLst>
  </p:cSld>
  <p:clrMapOvr>
    <a:masterClrMapping/>
  </p:clrMapOvr>
  <p:transition spd="slow"/>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7475" y="171450"/>
            <a:ext cx="8048625" cy="4953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612900" y="1276350"/>
            <a:ext cx="6996113" cy="4854575"/>
          </a:xfrm>
        </p:spPr>
        <p:txBody>
          <a:bodyPr/>
          <a:lstStyle/>
          <a:p>
            <a:pPr lvl="0"/>
            <a:endParaRPr lang="en-US" noProof="0" dirty="0" smtClean="0"/>
          </a:p>
        </p:txBody>
      </p:sp>
      <p:sp>
        <p:nvSpPr>
          <p:cNvPr id="4" name="Rectangle 63"/>
          <p:cNvSpPr>
            <a:spLocks noGrp="1" noChangeArrowheads="1"/>
          </p:cNvSpPr>
          <p:nvPr>
            <p:ph type="sldNum" sz="quarter" idx="10"/>
          </p:nvPr>
        </p:nvSpPr>
        <p:spPr>
          <a:ln/>
        </p:spPr>
        <p:txBody>
          <a:bodyPr/>
          <a:lstStyle>
            <a:lvl1pPr>
              <a:defRPr/>
            </a:lvl1pPr>
          </a:lstStyle>
          <a:p>
            <a:pPr>
              <a:defRPr/>
            </a:pPr>
            <a:fld id="{377194F7-ACF9-416E-B732-A925520881AD}" type="slidenum">
              <a:rPr lang="en-US"/>
              <a:pPr>
                <a:defRPr/>
              </a:pPr>
              <a:t>‹#›</a:t>
            </a:fld>
            <a:endParaRPr lang="en-US" dirty="0"/>
          </a:p>
        </p:txBody>
      </p:sp>
    </p:spTree>
    <p:extLst>
      <p:ext uri="{BB962C8B-B14F-4D97-AF65-F5344CB8AC3E}">
        <p14:creationId xmlns:p14="http://schemas.microsoft.com/office/powerpoint/2010/main" val="279059145"/>
      </p:ext>
    </p:extLst>
  </p:cSld>
  <p:clrMapOvr>
    <a:masterClrMapping/>
  </p:clrMapOvr>
  <p:transition spd="slow"/>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7475" y="171450"/>
            <a:ext cx="8048625" cy="495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12900" y="1276350"/>
            <a:ext cx="3421063" cy="4854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86363" y="1276350"/>
            <a:ext cx="3422650" cy="4854575"/>
          </a:xfrm>
        </p:spPr>
        <p:txBody>
          <a:bodyPr/>
          <a:lstStyle/>
          <a:p>
            <a:pPr lvl="0"/>
            <a:endParaRPr lang="en-US" noProof="0" dirty="0" smtClean="0"/>
          </a:p>
        </p:txBody>
      </p:sp>
    </p:spTree>
    <p:extLst>
      <p:ext uri="{BB962C8B-B14F-4D97-AF65-F5344CB8AC3E}">
        <p14:creationId xmlns:p14="http://schemas.microsoft.com/office/powerpoint/2010/main" val="1771986893"/>
      </p:ext>
    </p:extLst>
  </p:cSld>
  <p:clrMapOvr>
    <a:masterClrMapping/>
  </p:clrMapOvr>
  <p:transition spd="slow"/>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65"/>
          <p:cNvSpPr>
            <a:spLocks noGrp="1" noChangeArrowheads="1"/>
          </p:cNvSpPr>
          <p:nvPr>
            <p:ph type="sldNum" sz="quarter" idx="4294967295"/>
          </p:nvPr>
        </p:nvSpPr>
        <p:spPr bwMode="auto">
          <a:xfrm>
            <a:off x="7197725" y="6525559"/>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00388A"/>
                </a:solidFill>
                <a:latin typeface="Arial Narrow"/>
              </a:defRPr>
            </a:lvl1pPr>
          </a:lstStyle>
          <a:p>
            <a:pPr>
              <a:defRPr/>
            </a:pPr>
            <a:endParaRPr lang="en-US" dirty="0">
              <a:solidFill>
                <a:srgbClr val="0070C0"/>
              </a:solidFill>
              <a:latin typeface="+mn-lt"/>
            </a:endParaRPr>
          </a:p>
        </p:txBody>
      </p:sp>
      <p:sp>
        <p:nvSpPr>
          <p:cNvPr id="11" name="Slide Number Placeholder 1"/>
          <p:cNvSpPr txBox="1">
            <a:spLocks noGrp="1"/>
          </p:cNvSpPr>
          <p:nvPr userDrawn="1"/>
        </p:nvSpPr>
        <p:spPr bwMode="auto">
          <a:xfrm>
            <a:off x="7216223" y="6561069"/>
            <a:ext cx="1905000" cy="304800"/>
          </a:xfrm>
          <a:prstGeom prst="rect">
            <a:avLst/>
          </a:prstGeom>
          <a:noFill/>
          <a:ln>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defRPr/>
            </a:pPr>
            <a:fld id="{C0460013-80F8-429A-85F5-4463D9764CE1}" type="slidenum">
              <a:rPr lang="en-US" altLang="en-US" sz="1000" smtClean="0">
                <a:latin typeface="Arial" panose="020B0604020202020204" pitchFamily="34" charset="0"/>
              </a:rPr>
              <a:pPr algn="r" eaLnBrk="1" hangingPunct="1">
                <a:defRPr/>
              </a:pPr>
              <a:t>‹#›</a:t>
            </a:fld>
            <a:endParaRPr lang="en-US" altLang="en-US" sz="1000" dirty="0" smtClean="0">
              <a:latin typeface="Arial" panose="020B0604020202020204" pitchFamily="34" charset="0"/>
            </a:endParaRPr>
          </a:p>
        </p:txBody>
      </p:sp>
    </p:spTree>
    <p:extLst>
      <p:ext uri="{BB962C8B-B14F-4D97-AF65-F5344CB8AC3E}">
        <p14:creationId xmlns:p14="http://schemas.microsoft.com/office/powerpoint/2010/main" val="3184839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7139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823653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10.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9.jpe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5.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5.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6.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7.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8.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9.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6" descr="TIS-C+1.png"/>
          <p:cNvPicPr>
            <a:picLocks noChangeAspect="1"/>
          </p:cNvPicPr>
          <p:nvPr userDrawn="1"/>
        </p:nvPicPr>
        <p:blipFill>
          <a:blip r:embed="rId3">
            <a:extLst>
              <a:ext uri="{28A0092B-C50C-407E-A947-70E740481C1C}">
                <a14:useLocalDpi xmlns:a14="http://schemas.microsoft.com/office/drawing/2010/main" val="0"/>
              </a:ext>
            </a:extLst>
          </a:blip>
          <a:srcRect r="75360"/>
          <a:stretch>
            <a:fillRect/>
          </a:stretch>
        </p:blipFill>
        <p:spPr bwMode="auto">
          <a:xfrm>
            <a:off x="21601" y="6607440"/>
            <a:ext cx="4968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15144" y="897973"/>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455875" y="6575959"/>
            <a:ext cx="4233659" cy="276999"/>
          </a:xfrm>
          <a:prstGeom prst="rect">
            <a:avLst/>
          </a:prstGeom>
          <a:noFill/>
        </p:spPr>
        <p:txBody>
          <a:bodyPr wrap="none" rtlCol="0">
            <a:spAutoFit/>
          </a:bodyPr>
          <a:lstStyle/>
          <a:p>
            <a:r>
              <a:rPr lang="en-US" sz="1200" dirty="0" smtClean="0">
                <a:solidFill>
                  <a:srgbClr val="0070C0"/>
                </a:solidFill>
              </a:rPr>
              <a:t>SDW2017 – Teledyne</a:t>
            </a:r>
            <a:r>
              <a:rPr lang="en-US" sz="1200" baseline="0" dirty="0" smtClean="0">
                <a:solidFill>
                  <a:srgbClr val="0070C0"/>
                </a:solidFill>
              </a:rPr>
              <a:t> Detector Overview – Beletic (27 Sept </a:t>
            </a:r>
            <a:r>
              <a:rPr lang="en-US" sz="1200" baseline="0" dirty="0" smtClean="0">
                <a:solidFill>
                  <a:srgbClr val="0070C0"/>
                </a:solidFill>
              </a:rPr>
              <a:t>2017)</a:t>
            </a:r>
            <a:endParaRPr lang="en-US" sz="1200" b="1" dirty="0">
              <a:solidFill>
                <a:srgbClr val="0070C0"/>
              </a:solidFill>
            </a:endParaRPr>
          </a:p>
        </p:txBody>
      </p:sp>
    </p:spTree>
    <p:extLst>
      <p:ext uri="{BB962C8B-B14F-4D97-AF65-F5344CB8AC3E}">
        <p14:creationId xmlns:p14="http://schemas.microsoft.com/office/powerpoint/2010/main" val="1696716041"/>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pic>
        <p:nvPicPr>
          <p:cNvPr id="1084" name="Picture 60" descr="TTISM"/>
          <p:cNvPicPr>
            <a:picLocks noChangeAspect="1" noChangeArrowheads="1"/>
          </p:cNvPicPr>
          <p:nvPr/>
        </p:nvPicPr>
        <p:blipFill>
          <a:blip r:embed="rId16" cstate="print">
            <a:clrChange>
              <a:clrFrom>
                <a:srgbClr val="FFFFFF"/>
              </a:clrFrom>
              <a:clrTo>
                <a:srgbClr val="FFFFFF">
                  <a:alpha val="0"/>
                </a:srgbClr>
              </a:clrTo>
            </a:clrChange>
          </a:blip>
          <a:srcRect t="5737" r="63452" b="21858"/>
          <a:stretch>
            <a:fillRect/>
          </a:stretch>
        </p:blipFill>
        <p:spPr bwMode="auto">
          <a:xfrm>
            <a:off x="8277225" y="95250"/>
            <a:ext cx="795338" cy="403225"/>
          </a:xfrm>
          <a:prstGeom prst="rect">
            <a:avLst/>
          </a:prstGeom>
          <a:noFill/>
        </p:spPr>
      </p:pic>
      <p:sp>
        <p:nvSpPr>
          <p:cNvPr id="1078" name="Rectangle 54"/>
          <p:cNvSpPr>
            <a:spLocks noChangeArrowheads="1"/>
          </p:cNvSpPr>
          <p:nvPr/>
        </p:nvSpPr>
        <p:spPr bwMode="auto">
          <a:xfrm>
            <a:off x="0" y="754063"/>
            <a:ext cx="9144000" cy="119062"/>
          </a:xfrm>
          <a:prstGeom prst="rect">
            <a:avLst/>
          </a:prstGeom>
          <a:solidFill>
            <a:schemeClr val="bg2"/>
          </a:solidFill>
          <a:ln w="9525">
            <a:noFill/>
            <a:miter lim="800000"/>
            <a:headEnd/>
            <a:tailEnd/>
          </a:ln>
          <a:effectLst/>
        </p:spPr>
        <p:txBody>
          <a:bodyPr wrap="none" anchor="ctr"/>
          <a:lstStyle/>
          <a:p>
            <a:endParaRPr lang="en-US" dirty="0"/>
          </a:p>
        </p:txBody>
      </p:sp>
      <p:sp>
        <p:nvSpPr>
          <p:cNvPr id="1031" name="Rectangle 7"/>
          <p:cNvSpPr>
            <a:spLocks noChangeArrowheads="1"/>
          </p:cNvSpPr>
          <p:nvPr/>
        </p:nvSpPr>
        <p:spPr bwMode="auto">
          <a:xfrm>
            <a:off x="0" y="696913"/>
            <a:ext cx="9144000" cy="55562"/>
          </a:xfrm>
          <a:prstGeom prst="rect">
            <a:avLst/>
          </a:prstGeom>
          <a:gradFill rotWithShape="0">
            <a:gsLst>
              <a:gs pos="0">
                <a:srgbClr val="95959F"/>
              </a:gs>
              <a:gs pos="50000">
                <a:srgbClr val="95959F">
                  <a:gamma/>
                  <a:tint val="0"/>
                  <a:invGamma/>
                </a:srgbClr>
              </a:gs>
              <a:gs pos="100000">
                <a:srgbClr val="95959F"/>
              </a:gs>
            </a:gsLst>
            <a:lin ang="0" scaled="1"/>
          </a:gradFill>
          <a:ln w="9525">
            <a:noFill/>
            <a:miter lim="800000"/>
            <a:headEnd/>
            <a:tailEnd/>
          </a:ln>
          <a:effectLst/>
        </p:spPr>
        <p:txBody>
          <a:bodyPr wrap="none" anchor="ctr"/>
          <a:lstStyle/>
          <a:p>
            <a:endParaRPr lang="en-US" dirty="0"/>
          </a:p>
        </p:txBody>
      </p:sp>
      <p:sp>
        <p:nvSpPr>
          <p:cNvPr id="1033" name="Rectangle 9"/>
          <p:cNvSpPr>
            <a:spLocks noGrp="1" noChangeArrowheads="1"/>
          </p:cNvSpPr>
          <p:nvPr>
            <p:ph type="body" idx="1"/>
          </p:nvPr>
        </p:nvSpPr>
        <p:spPr bwMode="auto">
          <a:xfrm>
            <a:off x="1612900" y="1276350"/>
            <a:ext cx="6996113" cy="4854575"/>
          </a:xfrm>
          <a:prstGeom prst="rect">
            <a:avLst/>
          </a:prstGeom>
          <a:noFill/>
          <a:ln w="9525">
            <a:noFill/>
            <a:miter lim="800000"/>
            <a:headEnd/>
            <a:tailEnd/>
          </a:ln>
          <a:effectLst/>
        </p:spPr>
        <p:txBody>
          <a:bodyPr vert="horz" wrap="square" lIns="92075" tIns="46037" rIns="92075" bIns="46037"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Grp="1" noChangeArrowheads="1"/>
          </p:cNvSpPr>
          <p:nvPr>
            <p:ph type="title"/>
          </p:nvPr>
        </p:nvSpPr>
        <p:spPr bwMode="auto">
          <a:xfrm>
            <a:off x="117475" y="171450"/>
            <a:ext cx="8048625" cy="495300"/>
          </a:xfrm>
          <a:prstGeom prst="rect">
            <a:avLst/>
          </a:prstGeom>
          <a:noFill/>
          <a:ln w="9525">
            <a:noFill/>
            <a:miter lim="800000"/>
            <a:headEnd/>
            <a:tailEnd/>
          </a:ln>
          <a:effectLst>
            <a:outerShdw dist="35921" dir="2700000" algn="ctr" rotWithShape="0">
              <a:srgbClr val="B9B9BF"/>
            </a:outerShdw>
          </a:effectLst>
        </p:spPr>
        <p:txBody>
          <a:bodyPr vert="horz" wrap="square" lIns="92075" tIns="46037" rIns="92075" bIns="46037" numCol="1" anchor="t" anchorCtr="0" compatLnSpc="1">
            <a:prstTxWarp prst="textNoShape">
              <a:avLst/>
            </a:prstTxWarp>
          </a:bodyPr>
          <a:lstStyle/>
          <a:p>
            <a:pPr lvl="0"/>
            <a:r>
              <a:rPr lang="en-US" smtClean="0"/>
              <a:t>Slide Title</a:t>
            </a:r>
          </a:p>
        </p:txBody>
      </p:sp>
      <p:sp>
        <p:nvSpPr>
          <p:cNvPr id="1089" name="Rectangle 65"/>
          <p:cNvSpPr>
            <a:spLocks noGrp="1" noChangeArrowheads="1"/>
          </p:cNvSpPr>
          <p:nvPr>
            <p:ph type="sldNum" sz="quarter" idx="4"/>
          </p:nvPr>
        </p:nvSpPr>
        <p:spPr bwMode="auto">
          <a:xfrm>
            <a:off x="7197725" y="65659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00388A"/>
                </a:solidFill>
              </a:defRPr>
            </a:lvl1pPr>
          </a:lstStyle>
          <a:p>
            <a:fld id="{BEE0B665-44DF-4F12-B2A8-987257F72C8B}" type="slidenum">
              <a:rPr lang="en-US"/>
              <a:pPr/>
              <a:t>‹#›</a:t>
            </a:fld>
            <a:endParaRPr lang="en-US" dirty="0"/>
          </a:p>
        </p:txBody>
      </p:sp>
    </p:spTree>
    <p:extLst>
      <p:ext uri="{BB962C8B-B14F-4D97-AF65-F5344CB8AC3E}">
        <p14:creationId xmlns:p14="http://schemas.microsoft.com/office/powerpoint/2010/main" val="501420569"/>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Lst>
  <p:transition spd="slow"/>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000" b="1">
          <a:solidFill>
            <a:srgbClr val="003A90"/>
          </a:solidFill>
          <a:latin typeface="+mj-lt"/>
          <a:ea typeface="+mj-ea"/>
          <a:cs typeface="+mj-cs"/>
        </a:defRPr>
      </a:lvl1pPr>
      <a:lvl2pPr algn="l" rtl="0" eaLnBrk="0" fontAlgn="base" hangingPunct="0">
        <a:lnSpc>
          <a:spcPct val="90000"/>
        </a:lnSpc>
        <a:spcBef>
          <a:spcPct val="0"/>
        </a:spcBef>
        <a:spcAft>
          <a:spcPct val="0"/>
        </a:spcAft>
        <a:defRPr sz="3000" b="1">
          <a:solidFill>
            <a:srgbClr val="003A90"/>
          </a:solidFill>
          <a:latin typeface="Tahoma" charset="0"/>
        </a:defRPr>
      </a:lvl2pPr>
      <a:lvl3pPr algn="l" rtl="0" eaLnBrk="0" fontAlgn="base" hangingPunct="0">
        <a:lnSpc>
          <a:spcPct val="90000"/>
        </a:lnSpc>
        <a:spcBef>
          <a:spcPct val="0"/>
        </a:spcBef>
        <a:spcAft>
          <a:spcPct val="0"/>
        </a:spcAft>
        <a:defRPr sz="3000" b="1">
          <a:solidFill>
            <a:srgbClr val="003A90"/>
          </a:solidFill>
          <a:latin typeface="Tahoma" charset="0"/>
        </a:defRPr>
      </a:lvl3pPr>
      <a:lvl4pPr algn="l" rtl="0" eaLnBrk="0" fontAlgn="base" hangingPunct="0">
        <a:lnSpc>
          <a:spcPct val="90000"/>
        </a:lnSpc>
        <a:spcBef>
          <a:spcPct val="0"/>
        </a:spcBef>
        <a:spcAft>
          <a:spcPct val="0"/>
        </a:spcAft>
        <a:defRPr sz="3000" b="1">
          <a:solidFill>
            <a:srgbClr val="003A90"/>
          </a:solidFill>
          <a:latin typeface="Tahoma" charset="0"/>
        </a:defRPr>
      </a:lvl4pPr>
      <a:lvl5pPr algn="l" rtl="0" eaLnBrk="0" fontAlgn="base" hangingPunct="0">
        <a:lnSpc>
          <a:spcPct val="90000"/>
        </a:lnSpc>
        <a:spcBef>
          <a:spcPct val="0"/>
        </a:spcBef>
        <a:spcAft>
          <a:spcPct val="0"/>
        </a:spcAft>
        <a:defRPr sz="3000" b="1">
          <a:solidFill>
            <a:srgbClr val="003A90"/>
          </a:solidFill>
          <a:latin typeface="Tahoma" charset="0"/>
        </a:defRPr>
      </a:lvl5pPr>
      <a:lvl6pPr marL="457200" algn="l" rtl="0" eaLnBrk="0" fontAlgn="base" hangingPunct="0">
        <a:lnSpc>
          <a:spcPct val="90000"/>
        </a:lnSpc>
        <a:spcBef>
          <a:spcPct val="0"/>
        </a:spcBef>
        <a:spcAft>
          <a:spcPct val="0"/>
        </a:spcAft>
        <a:defRPr sz="3000" b="1">
          <a:solidFill>
            <a:srgbClr val="003A90"/>
          </a:solidFill>
          <a:latin typeface="Tahoma" charset="0"/>
        </a:defRPr>
      </a:lvl6pPr>
      <a:lvl7pPr marL="914400" algn="l" rtl="0" eaLnBrk="0" fontAlgn="base" hangingPunct="0">
        <a:lnSpc>
          <a:spcPct val="90000"/>
        </a:lnSpc>
        <a:spcBef>
          <a:spcPct val="0"/>
        </a:spcBef>
        <a:spcAft>
          <a:spcPct val="0"/>
        </a:spcAft>
        <a:defRPr sz="3000" b="1">
          <a:solidFill>
            <a:srgbClr val="003A90"/>
          </a:solidFill>
          <a:latin typeface="Tahoma" charset="0"/>
        </a:defRPr>
      </a:lvl7pPr>
      <a:lvl8pPr marL="1371600" algn="l" rtl="0" eaLnBrk="0" fontAlgn="base" hangingPunct="0">
        <a:lnSpc>
          <a:spcPct val="90000"/>
        </a:lnSpc>
        <a:spcBef>
          <a:spcPct val="0"/>
        </a:spcBef>
        <a:spcAft>
          <a:spcPct val="0"/>
        </a:spcAft>
        <a:defRPr sz="3000" b="1">
          <a:solidFill>
            <a:srgbClr val="003A90"/>
          </a:solidFill>
          <a:latin typeface="Tahoma" charset="0"/>
        </a:defRPr>
      </a:lvl8pPr>
      <a:lvl9pPr marL="1828800" algn="l" rtl="0" eaLnBrk="0" fontAlgn="base" hangingPunct="0">
        <a:lnSpc>
          <a:spcPct val="90000"/>
        </a:lnSpc>
        <a:spcBef>
          <a:spcPct val="0"/>
        </a:spcBef>
        <a:spcAft>
          <a:spcPct val="0"/>
        </a:spcAft>
        <a:defRPr sz="3000" b="1">
          <a:solidFill>
            <a:srgbClr val="003A90"/>
          </a:solidFill>
          <a:latin typeface="Tahoma" charset="0"/>
        </a:defRPr>
      </a:lvl9pPr>
    </p:titleStyle>
    <p:bodyStyle>
      <a:lvl1pPr marL="228600" indent="-228600" algn="l" rtl="0" eaLnBrk="0" fontAlgn="base" hangingPunct="0">
        <a:lnSpc>
          <a:spcPct val="80000"/>
        </a:lnSpc>
        <a:spcBef>
          <a:spcPct val="50000"/>
        </a:spcBef>
        <a:spcAft>
          <a:spcPct val="0"/>
        </a:spcAft>
        <a:buClr>
          <a:schemeClr val="hlink"/>
        </a:buClr>
        <a:buSzPct val="75000"/>
        <a:buFont typeface="Wingdings 2" pitchFamily="18" charset="2"/>
        <a:buChar char="»"/>
        <a:defRPr sz="3000" b="1">
          <a:solidFill>
            <a:srgbClr val="003A90"/>
          </a:solidFill>
          <a:latin typeface="+mn-lt"/>
          <a:ea typeface="+mn-ea"/>
          <a:cs typeface="+mn-cs"/>
        </a:defRPr>
      </a:lvl1pPr>
      <a:lvl2pPr marL="752475" indent="-288925" algn="l" rtl="0" eaLnBrk="0" fontAlgn="base" hangingPunct="0">
        <a:lnSpc>
          <a:spcPct val="80000"/>
        </a:lnSpc>
        <a:spcBef>
          <a:spcPct val="50000"/>
        </a:spcBef>
        <a:spcAft>
          <a:spcPct val="0"/>
        </a:spcAft>
        <a:buClr>
          <a:schemeClr val="tx1"/>
        </a:buClr>
        <a:buFont typeface="Wingdings" pitchFamily="2" charset="2"/>
        <a:buChar char="w"/>
        <a:defRPr sz="3000" b="1">
          <a:solidFill>
            <a:srgbClr val="003A90"/>
          </a:solidFill>
          <a:latin typeface="+mn-lt"/>
        </a:defRPr>
      </a:lvl2pPr>
      <a:lvl3pPr marL="1206500" indent="-292100" algn="l" rtl="0" eaLnBrk="0" fontAlgn="base" hangingPunct="0">
        <a:lnSpc>
          <a:spcPct val="80000"/>
        </a:lnSpc>
        <a:spcBef>
          <a:spcPct val="50000"/>
        </a:spcBef>
        <a:spcAft>
          <a:spcPct val="0"/>
        </a:spcAft>
        <a:buClr>
          <a:schemeClr val="bg2"/>
        </a:buClr>
        <a:buSzPct val="85000"/>
        <a:buChar char="–"/>
        <a:defRPr sz="3000" b="1">
          <a:solidFill>
            <a:srgbClr val="003A90"/>
          </a:solidFill>
          <a:latin typeface="+mn-lt"/>
        </a:defRPr>
      </a:lvl3pPr>
      <a:lvl4pPr marL="1663700" indent="-29210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4pPr>
      <a:lvl5pPr marL="20637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5pPr>
      <a:lvl6pPr marL="25209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6pPr>
      <a:lvl7pPr marL="29781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7pPr>
      <a:lvl8pPr marL="34353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8pPr>
      <a:lvl9pPr marL="38925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6" descr="TIS-C+1.png"/>
          <p:cNvPicPr>
            <a:picLocks noChangeAspect="1"/>
          </p:cNvPicPr>
          <p:nvPr userDrawn="1"/>
        </p:nvPicPr>
        <p:blipFill>
          <a:blip r:embed="rId3">
            <a:extLst>
              <a:ext uri="{28A0092B-C50C-407E-A947-70E740481C1C}">
                <a14:useLocalDpi xmlns:a14="http://schemas.microsoft.com/office/drawing/2010/main" val="0"/>
              </a:ext>
            </a:extLst>
          </a:blip>
          <a:srcRect r="75360"/>
          <a:stretch>
            <a:fillRect/>
          </a:stretch>
        </p:blipFill>
        <p:spPr bwMode="auto">
          <a:xfrm>
            <a:off x="139285" y="188844"/>
            <a:ext cx="79502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15144" y="897973"/>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455875" y="6575959"/>
            <a:ext cx="4233659" cy="276999"/>
          </a:xfrm>
          <a:prstGeom prst="rect">
            <a:avLst/>
          </a:prstGeom>
          <a:noFill/>
        </p:spPr>
        <p:txBody>
          <a:bodyPr wrap="none" rtlCol="0">
            <a:spAutoFit/>
          </a:bodyPr>
          <a:lstStyle/>
          <a:p>
            <a:r>
              <a:rPr lang="en-US" sz="1200" dirty="0" smtClean="0">
                <a:solidFill>
                  <a:srgbClr val="0070C0"/>
                </a:solidFill>
              </a:rPr>
              <a:t>SDW2017 – Teledyne</a:t>
            </a:r>
            <a:r>
              <a:rPr lang="en-US" sz="1200" baseline="0" dirty="0" smtClean="0">
                <a:solidFill>
                  <a:srgbClr val="0070C0"/>
                </a:solidFill>
              </a:rPr>
              <a:t> Detector Overview – Beletic (27 Sept </a:t>
            </a:r>
            <a:r>
              <a:rPr lang="en-US" sz="1200" baseline="0" dirty="0" smtClean="0">
                <a:solidFill>
                  <a:srgbClr val="0070C0"/>
                </a:solidFill>
              </a:rPr>
              <a:t>2017)</a:t>
            </a:r>
            <a:endParaRPr lang="en-US" sz="1200" b="1" dirty="0">
              <a:solidFill>
                <a:srgbClr val="0070C0"/>
              </a:solidFill>
            </a:endParaRPr>
          </a:p>
        </p:txBody>
      </p:sp>
    </p:spTree>
    <p:extLst>
      <p:ext uri="{BB962C8B-B14F-4D97-AF65-F5344CB8AC3E}">
        <p14:creationId xmlns:p14="http://schemas.microsoft.com/office/powerpoint/2010/main" val="2176669181"/>
      </p:ext>
    </p:extLst>
  </p:cSld>
  <p:clrMap bg1="lt1" tx1="dk1" bg2="lt2" tx2="dk2" accent1="accent1" accent2="accent2" accent3="accent3" accent4="accent4" accent5="accent5" accent6="accent6" hlink="hlink" folHlink="folHlink"/>
  <p:sldLayoutIdLst>
    <p:sldLayoutId id="2147484073"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80999" name="Rectangle 7"/>
          <p:cNvSpPr>
            <a:spLocks noChangeArrowheads="1"/>
          </p:cNvSpPr>
          <p:nvPr userDrawn="1"/>
        </p:nvSpPr>
        <p:spPr bwMode="auto">
          <a:xfrm>
            <a:off x="7229475" y="6600825"/>
            <a:ext cx="1905000" cy="304800"/>
          </a:xfrm>
          <a:prstGeom prst="rect">
            <a:avLst/>
          </a:prstGeom>
          <a:noFill/>
          <a:ln w="9525">
            <a:noFill/>
            <a:miter lim="800000"/>
            <a:headEnd/>
            <a:tailEnd/>
          </a:ln>
          <a:effec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defRPr/>
            </a:pPr>
            <a:fld id="{A34937E8-CCFF-4E5F-B990-DCAF5DB97413}" type="slidenum">
              <a:rPr lang="en-US" altLang="en-US" sz="1000" smtClean="0">
                <a:latin typeface="Arial" panose="020B0604020202020204" pitchFamily="34" charset="0"/>
              </a:rPr>
              <a:pPr algn="r" eaLnBrk="1" hangingPunct="1">
                <a:defRPr/>
              </a:pPr>
              <a:t>‹#›</a:t>
            </a:fld>
            <a:endParaRPr lang="en-US" altLang="en-US" sz="1000" smtClean="0">
              <a:latin typeface="Arial" panose="020B0604020202020204" pitchFamily="34" charset="0"/>
            </a:endParaRPr>
          </a:p>
        </p:txBody>
      </p:sp>
      <p:sp>
        <p:nvSpPr>
          <p:cNvPr id="7" name="TextBox 6"/>
          <p:cNvSpPr txBox="1"/>
          <p:nvPr userDrawn="1"/>
        </p:nvSpPr>
        <p:spPr>
          <a:xfrm>
            <a:off x="455875" y="6575959"/>
            <a:ext cx="4233659" cy="276999"/>
          </a:xfrm>
          <a:prstGeom prst="rect">
            <a:avLst/>
          </a:prstGeom>
          <a:noFill/>
        </p:spPr>
        <p:txBody>
          <a:bodyPr wrap="none" rtlCol="0">
            <a:spAutoFit/>
          </a:bodyPr>
          <a:lstStyle/>
          <a:p>
            <a:r>
              <a:rPr lang="en-US" sz="1200" dirty="0" smtClean="0">
                <a:solidFill>
                  <a:srgbClr val="0070C0"/>
                </a:solidFill>
              </a:rPr>
              <a:t>SDW2017 – Teledyne</a:t>
            </a:r>
            <a:r>
              <a:rPr lang="en-US" sz="1200" baseline="0" dirty="0" smtClean="0">
                <a:solidFill>
                  <a:srgbClr val="0070C0"/>
                </a:solidFill>
              </a:rPr>
              <a:t> Detector Overview – Beletic (27 Sept </a:t>
            </a:r>
            <a:r>
              <a:rPr lang="en-US" sz="1200" baseline="0" dirty="0" smtClean="0">
                <a:solidFill>
                  <a:srgbClr val="0070C0"/>
                </a:solidFill>
              </a:rPr>
              <a:t>2017)</a:t>
            </a:r>
            <a:endParaRPr lang="en-US" sz="1200" b="1" dirty="0">
              <a:solidFill>
                <a:srgbClr val="0070C0"/>
              </a:solidFill>
            </a:endParaRPr>
          </a:p>
        </p:txBody>
      </p:sp>
    </p:spTree>
    <p:extLst>
      <p:ext uri="{BB962C8B-B14F-4D97-AF65-F5344CB8AC3E}">
        <p14:creationId xmlns:p14="http://schemas.microsoft.com/office/powerpoint/2010/main" val="233793410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6" descr="TIS-C+1.png"/>
          <p:cNvPicPr>
            <a:picLocks noChangeAspect="1"/>
          </p:cNvPicPr>
          <p:nvPr userDrawn="1"/>
        </p:nvPicPr>
        <p:blipFill>
          <a:blip r:embed="rId3">
            <a:extLst>
              <a:ext uri="{28A0092B-C50C-407E-A947-70E740481C1C}">
                <a14:useLocalDpi xmlns:a14="http://schemas.microsoft.com/office/drawing/2010/main" val="0"/>
              </a:ext>
            </a:extLst>
          </a:blip>
          <a:srcRect r="75360"/>
          <a:stretch>
            <a:fillRect/>
          </a:stretch>
        </p:blipFill>
        <p:spPr bwMode="auto">
          <a:xfrm>
            <a:off x="139285" y="188844"/>
            <a:ext cx="79502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15144" y="897973"/>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Box 5"/>
          <p:cNvSpPr txBox="1"/>
          <p:nvPr userDrawn="1"/>
        </p:nvSpPr>
        <p:spPr>
          <a:xfrm>
            <a:off x="455875" y="6575959"/>
            <a:ext cx="4233659" cy="276999"/>
          </a:xfrm>
          <a:prstGeom prst="rect">
            <a:avLst/>
          </a:prstGeom>
          <a:noFill/>
        </p:spPr>
        <p:txBody>
          <a:bodyPr wrap="none" rtlCol="0">
            <a:spAutoFit/>
          </a:bodyPr>
          <a:lstStyle/>
          <a:p>
            <a:r>
              <a:rPr lang="en-US" sz="1200" dirty="0" smtClean="0">
                <a:solidFill>
                  <a:srgbClr val="0070C0"/>
                </a:solidFill>
              </a:rPr>
              <a:t>SDW2017 – Teledyne</a:t>
            </a:r>
            <a:r>
              <a:rPr lang="en-US" sz="1200" baseline="0" dirty="0" smtClean="0">
                <a:solidFill>
                  <a:srgbClr val="0070C0"/>
                </a:solidFill>
              </a:rPr>
              <a:t> Detector Overview – Beletic (27 Sept </a:t>
            </a:r>
            <a:r>
              <a:rPr lang="en-US" sz="1200" baseline="0" dirty="0" smtClean="0">
                <a:solidFill>
                  <a:srgbClr val="0070C0"/>
                </a:solidFill>
              </a:rPr>
              <a:t>2017)</a:t>
            </a:r>
            <a:endParaRPr lang="en-US" sz="1200" b="1" dirty="0">
              <a:solidFill>
                <a:srgbClr val="0070C0"/>
              </a:solidFill>
            </a:endParaRPr>
          </a:p>
        </p:txBody>
      </p:sp>
    </p:spTree>
    <p:extLst>
      <p:ext uri="{BB962C8B-B14F-4D97-AF65-F5344CB8AC3E}">
        <p14:creationId xmlns:p14="http://schemas.microsoft.com/office/powerpoint/2010/main" val="971653618"/>
      </p:ext>
    </p:extLst>
  </p:cSld>
  <p:clrMap bg1="lt1" tx1="dk1" bg2="lt2" tx2="dk2" accent1="accent1" accent2="accent2" accent3="accent3" accent4="accent4" accent5="accent5" accent6="accent6" hlink="hlink" folHlink="folHlink"/>
  <p:sldLayoutIdLst>
    <p:sldLayoutId id="2147483854"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kgd_format.jpg"/>
          <p:cNvPicPr>
            <a:picLocks noChangeAspect="1"/>
          </p:cNvPicPr>
          <p:nvPr userDrawn="1"/>
        </p:nvPicPr>
        <p:blipFill>
          <a:blip r:embed="rId4" cstate="screen"/>
          <a:stretch>
            <a:fillRect/>
          </a:stretch>
        </p:blipFill>
        <p:spPr>
          <a:xfrm>
            <a:off x="0" y="0"/>
            <a:ext cx="9144000" cy="6858000"/>
          </a:xfrm>
          <a:prstGeom prst="rect">
            <a:avLst/>
          </a:prstGeom>
        </p:spPr>
      </p:pic>
      <p:sp>
        <p:nvSpPr>
          <p:cNvPr id="2" name="Rectangle 2"/>
          <p:cNvSpPr>
            <a:spLocks noGrp="1" noChangeArrowheads="1"/>
          </p:cNvSpPr>
          <p:nvPr>
            <p:ph type="title"/>
          </p:nvPr>
        </p:nvSpPr>
        <p:spPr bwMode="auto">
          <a:xfrm>
            <a:off x="66675" y="260612"/>
            <a:ext cx="7854581" cy="369332"/>
          </a:xfrm>
          <a:prstGeom prst="rect">
            <a:avLst/>
          </a:prstGeom>
          <a:noFill/>
          <a:ln w="9525">
            <a:noFill/>
            <a:miter lim="800000"/>
            <a:headEnd/>
            <a:tailEnd/>
          </a:ln>
          <a:effectLst>
            <a:outerShdw dist="35921" dir="2700000" algn="ctr" rotWithShape="0">
              <a:srgbClr val="B2B2B2"/>
            </a:outerShdw>
          </a:effectLst>
        </p:spPr>
        <p:txBody>
          <a:bodyPr vert="horz" wrap="square" lIns="0" tIns="0" rIns="0" bIns="0" numCol="1" anchor="ctr" anchorCtr="0" compatLnSpc="1">
            <a:prstTxWarp prst="textNoShape">
              <a:avLst/>
            </a:prstTxWarp>
            <a:spAutoFit/>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200207" y="129917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998155" y="6564313"/>
            <a:ext cx="2133600" cy="2936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fld id="{112A497B-7D6A-451A-8BA9-E7D40017454F}" type="slidenum">
              <a:rPr lang="en-US" smtClean="0"/>
              <a:pPr>
                <a:defRPr/>
              </a:pPr>
              <a:t>‹#›</a:t>
            </a:fld>
            <a:endParaRPr lang="en-US" dirty="0"/>
          </a:p>
        </p:txBody>
      </p:sp>
    </p:spTree>
    <p:extLst>
      <p:ext uri="{BB962C8B-B14F-4D97-AF65-F5344CB8AC3E}">
        <p14:creationId xmlns:p14="http://schemas.microsoft.com/office/powerpoint/2010/main" val="3702321126"/>
      </p:ext>
    </p:extLst>
  </p:cSld>
  <p:clrMap bg1="lt1" tx1="dk1" bg2="lt2" tx2="dk2" accent1="accent1" accent2="accent2" accent3="accent3" accent4="accent4" accent5="accent5" accent6="accent6" hlink="hlink" folHlink="folHlink"/>
  <p:sldLayoutIdLst>
    <p:sldLayoutId id="2147483929" r:id="rId1"/>
    <p:sldLayoutId id="2147483930" r:id="rId2"/>
  </p:sldLayoutIdLst>
  <p:transition spd="slow">
    <p:cover/>
  </p:transition>
  <p:timing>
    <p:tnLst>
      <p:par>
        <p:cTn id="1" dur="indefinite" restart="never" nodeType="tmRoot"/>
      </p:par>
    </p:tnLst>
  </p:timing>
  <p:hf sldNum="0" hd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rgbClr val="2F38A7"/>
          </a:solidFill>
          <a:latin typeface="Tahoma" pitchFamily="34" charset="0"/>
        </a:defRPr>
      </a:lvl2pPr>
      <a:lvl3pPr algn="l" rtl="0" eaLnBrk="0" fontAlgn="base" hangingPunct="0">
        <a:spcBef>
          <a:spcPct val="0"/>
        </a:spcBef>
        <a:spcAft>
          <a:spcPct val="0"/>
        </a:spcAft>
        <a:defRPr sz="2400" b="1">
          <a:solidFill>
            <a:srgbClr val="2F38A7"/>
          </a:solidFill>
          <a:latin typeface="Tahoma" pitchFamily="34" charset="0"/>
        </a:defRPr>
      </a:lvl3pPr>
      <a:lvl4pPr algn="l" rtl="0" eaLnBrk="0" fontAlgn="base" hangingPunct="0">
        <a:spcBef>
          <a:spcPct val="0"/>
        </a:spcBef>
        <a:spcAft>
          <a:spcPct val="0"/>
        </a:spcAft>
        <a:defRPr sz="2400" b="1">
          <a:solidFill>
            <a:srgbClr val="2F38A7"/>
          </a:solidFill>
          <a:latin typeface="Tahoma" pitchFamily="34" charset="0"/>
        </a:defRPr>
      </a:lvl4pPr>
      <a:lvl5pPr algn="l" rtl="0" eaLnBrk="0" fontAlgn="base" hangingPunct="0">
        <a:spcBef>
          <a:spcPct val="0"/>
        </a:spcBef>
        <a:spcAft>
          <a:spcPct val="0"/>
        </a:spcAft>
        <a:defRPr sz="2400" b="1">
          <a:solidFill>
            <a:srgbClr val="2F38A7"/>
          </a:solidFill>
          <a:latin typeface="Tahoma" pitchFamily="34" charset="0"/>
        </a:defRPr>
      </a:lvl5pPr>
      <a:lvl6pPr marL="457200" algn="l" rtl="0" fontAlgn="base">
        <a:spcBef>
          <a:spcPct val="0"/>
        </a:spcBef>
        <a:spcAft>
          <a:spcPct val="0"/>
        </a:spcAft>
        <a:defRPr sz="2400" b="1">
          <a:solidFill>
            <a:srgbClr val="2F38A7"/>
          </a:solidFill>
          <a:latin typeface="Tahoma" pitchFamily="34" charset="0"/>
        </a:defRPr>
      </a:lvl6pPr>
      <a:lvl7pPr marL="914400" algn="l" rtl="0" fontAlgn="base">
        <a:spcBef>
          <a:spcPct val="0"/>
        </a:spcBef>
        <a:spcAft>
          <a:spcPct val="0"/>
        </a:spcAft>
        <a:defRPr sz="2400" b="1">
          <a:solidFill>
            <a:srgbClr val="2F38A7"/>
          </a:solidFill>
          <a:latin typeface="Tahoma" pitchFamily="34" charset="0"/>
        </a:defRPr>
      </a:lvl7pPr>
      <a:lvl8pPr marL="1371600" algn="l" rtl="0" fontAlgn="base">
        <a:spcBef>
          <a:spcPct val="0"/>
        </a:spcBef>
        <a:spcAft>
          <a:spcPct val="0"/>
        </a:spcAft>
        <a:defRPr sz="2400" b="1">
          <a:solidFill>
            <a:srgbClr val="2F38A7"/>
          </a:solidFill>
          <a:latin typeface="Tahoma" pitchFamily="34" charset="0"/>
        </a:defRPr>
      </a:lvl8pPr>
      <a:lvl9pPr marL="1828800" algn="l" rtl="0" fontAlgn="base">
        <a:spcBef>
          <a:spcPct val="0"/>
        </a:spcBef>
        <a:spcAft>
          <a:spcPct val="0"/>
        </a:spcAft>
        <a:defRPr sz="2400" b="1">
          <a:solidFill>
            <a:srgbClr val="2F38A7"/>
          </a:solidFill>
          <a:latin typeface="Tahoma" pitchFamily="34" charset="0"/>
        </a:defRPr>
      </a:lvl9pPr>
    </p:titleStyle>
    <p:bodyStyle>
      <a:lvl1pPr marL="225425" indent="-225425" algn="l" rtl="0" eaLnBrk="0" fontAlgn="base" hangingPunct="0">
        <a:spcBef>
          <a:spcPct val="20000"/>
        </a:spcBef>
        <a:spcAft>
          <a:spcPct val="0"/>
        </a:spcAft>
        <a:buClr>
          <a:srgbClr val="C00000"/>
        </a:buClr>
        <a:buSzPct val="85000"/>
        <a:buFont typeface="Wingdings 2" pitchFamily="18" charset="2"/>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0057B8"/>
        </a:buClr>
        <a:buFont typeface="Wingdings" pitchFamily="2" charset="2"/>
        <a:buChar char="w"/>
        <a:defRPr sz="2000">
          <a:solidFill>
            <a:schemeClr val="tx1"/>
          </a:solidFill>
          <a:latin typeface="+mn-lt"/>
        </a:defRPr>
      </a:lvl2pPr>
      <a:lvl3pPr marL="1143000" indent="-228600" algn="l" rtl="0" eaLnBrk="0" fontAlgn="base" hangingPunct="0">
        <a:spcBef>
          <a:spcPct val="20000"/>
        </a:spcBef>
        <a:spcAft>
          <a:spcPct val="0"/>
        </a:spcAft>
        <a:buFont typeface="Arial" charset="0"/>
        <a:buChar char="−"/>
        <a:defRPr>
          <a:solidFill>
            <a:schemeClr val="tx1"/>
          </a:solidFill>
          <a:latin typeface="+mn-lt"/>
        </a:defRPr>
      </a:lvl3pPr>
      <a:lvl4pPr marL="1600200" indent="-228600" algn="l" rtl="0" eaLnBrk="0" fontAlgn="base" hangingPunct="0">
        <a:spcBef>
          <a:spcPct val="20000"/>
        </a:spcBef>
        <a:spcAft>
          <a:spcPct val="0"/>
        </a:spcAft>
        <a:buClr>
          <a:srgbClr val="0057B8"/>
        </a:buClr>
        <a:buSzPct val="85000"/>
        <a:buFont typeface="Arial" charset="0"/>
        <a:buChar char="■"/>
        <a:defRPr>
          <a:solidFill>
            <a:schemeClr val="tx1"/>
          </a:solidFill>
          <a:latin typeface="+mn-lt"/>
        </a:defRPr>
      </a:lvl4pPr>
      <a:lvl5pPr marL="2057400" indent="-228600" algn="l" rtl="0" eaLnBrk="0" fontAlgn="base" hangingPunct="0">
        <a:spcBef>
          <a:spcPct val="20000"/>
        </a:spcBef>
        <a:spcAft>
          <a:spcPct val="0"/>
        </a:spcAft>
        <a:buClr>
          <a:srgbClr val="0057B8"/>
        </a:buClr>
        <a:buSzPct val="85000"/>
        <a:buFont typeface="Arial" charset="0"/>
        <a:buChar char="■"/>
        <a:defRPr>
          <a:solidFill>
            <a:schemeClr val="tx1"/>
          </a:solidFill>
          <a:latin typeface="+mn-lt"/>
        </a:defRPr>
      </a:lvl5pPr>
      <a:lvl6pPr marL="2514600" indent="-228600" algn="l" rtl="0" fontAlgn="base">
        <a:spcBef>
          <a:spcPct val="20000"/>
        </a:spcBef>
        <a:spcAft>
          <a:spcPct val="0"/>
        </a:spcAft>
        <a:buClr>
          <a:srgbClr val="FFCC00"/>
        </a:buClr>
        <a:buSzPct val="85000"/>
        <a:buFont typeface="Arial" charset="0"/>
        <a:buChar char="■"/>
        <a:defRPr>
          <a:solidFill>
            <a:schemeClr val="tx1"/>
          </a:solidFill>
          <a:latin typeface="+mn-lt"/>
        </a:defRPr>
      </a:lvl6pPr>
      <a:lvl7pPr marL="2971800" indent="-228600" algn="l" rtl="0" fontAlgn="base">
        <a:spcBef>
          <a:spcPct val="20000"/>
        </a:spcBef>
        <a:spcAft>
          <a:spcPct val="0"/>
        </a:spcAft>
        <a:buClr>
          <a:srgbClr val="FFCC00"/>
        </a:buClr>
        <a:buSzPct val="85000"/>
        <a:buFont typeface="Arial" charset="0"/>
        <a:buChar char="■"/>
        <a:defRPr>
          <a:solidFill>
            <a:schemeClr val="tx1"/>
          </a:solidFill>
          <a:latin typeface="+mn-lt"/>
        </a:defRPr>
      </a:lvl7pPr>
      <a:lvl8pPr marL="3429000" indent="-228600" algn="l" rtl="0" fontAlgn="base">
        <a:spcBef>
          <a:spcPct val="20000"/>
        </a:spcBef>
        <a:spcAft>
          <a:spcPct val="0"/>
        </a:spcAft>
        <a:buClr>
          <a:srgbClr val="FFCC00"/>
        </a:buClr>
        <a:buSzPct val="85000"/>
        <a:buFont typeface="Arial" charset="0"/>
        <a:buChar char="■"/>
        <a:defRPr>
          <a:solidFill>
            <a:schemeClr val="tx1"/>
          </a:solidFill>
          <a:latin typeface="+mn-lt"/>
        </a:defRPr>
      </a:lvl8pPr>
      <a:lvl9pPr marL="3886200" indent="-228600" algn="l" rtl="0" fontAlgn="base">
        <a:spcBef>
          <a:spcPct val="20000"/>
        </a:spcBef>
        <a:spcAft>
          <a:spcPct val="0"/>
        </a:spcAft>
        <a:buClr>
          <a:srgbClr val="FFCC00"/>
        </a:buClr>
        <a:buSzPct val="85000"/>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09600" y="152400"/>
            <a:ext cx="7086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533400" y="1219200"/>
            <a:ext cx="8153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Slide Number Placeholder 1"/>
          <p:cNvSpPr txBox="1">
            <a:spLocks noGrp="1"/>
          </p:cNvSpPr>
          <p:nvPr userDrawn="1"/>
        </p:nvSpPr>
        <p:spPr bwMode="auto">
          <a:xfrm>
            <a:off x="7229475" y="6600825"/>
            <a:ext cx="1905000" cy="304800"/>
          </a:xfrm>
          <a:prstGeom prst="rect">
            <a:avLst/>
          </a:prstGeom>
          <a:noFill/>
          <a:ln>
            <a:miter lim="800000"/>
            <a:headEnd/>
            <a:tailEnd/>
          </a:ln>
        </p:spPr>
        <p:txBody>
          <a:bodyPr/>
          <a:lstStyle/>
          <a:p>
            <a:pPr algn="r">
              <a:defRPr/>
            </a:pPr>
            <a:fld id="{5EDE3CCF-7F1A-48FC-94A6-BA366910779E}" type="slidenum">
              <a:rPr lang="en-US" sz="1000">
                <a:solidFill>
                  <a:srgbClr val="000000"/>
                </a:solidFill>
                <a:latin typeface="Arial" pitchFamily="34" charset="0"/>
                <a:ea typeface="ＭＳ Ｐゴシック" pitchFamily="1" charset="-128"/>
              </a:rPr>
              <a:pPr algn="r">
                <a:defRPr/>
              </a:pPr>
              <a:t>‹#›</a:t>
            </a:fld>
            <a:endParaRPr lang="en-US" sz="1000">
              <a:solidFill>
                <a:srgbClr val="000000"/>
              </a:solidFill>
              <a:latin typeface="Arial" pitchFamily="34" charset="0"/>
              <a:ea typeface="ＭＳ Ｐゴシック" pitchFamily="1" charset="-128"/>
            </a:endParaRPr>
          </a:p>
        </p:txBody>
      </p:sp>
      <p:sp>
        <p:nvSpPr>
          <p:cNvPr id="7" name="TextBox 6"/>
          <p:cNvSpPr txBox="1"/>
          <p:nvPr userDrawn="1"/>
        </p:nvSpPr>
        <p:spPr>
          <a:xfrm>
            <a:off x="455875" y="6575959"/>
            <a:ext cx="4233659" cy="276999"/>
          </a:xfrm>
          <a:prstGeom prst="rect">
            <a:avLst/>
          </a:prstGeom>
          <a:noFill/>
        </p:spPr>
        <p:txBody>
          <a:bodyPr wrap="none" rtlCol="0">
            <a:spAutoFit/>
          </a:bodyPr>
          <a:lstStyle/>
          <a:p>
            <a:r>
              <a:rPr lang="en-US" sz="1200" dirty="0" smtClean="0">
                <a:solidFill>
                  <a:srgbClr val="0070C0"/>
                </a:solidFill>
              </a:rPr>
              <a:t>SDW2017 – Teledyne</a:t>
            </a:r>
            <a:r>
              <a:rPr lang="en-US" sz="1200" baseline="0" dirty="0" smtClean="0">
                <a:solidFill>
                  <a:srgbClr val="0070C0"/>
                </a:solidFill>
              </a:rPr>
              <a:t> Detector Overview – Beletic (27 Sept </a:t>
            </a:r>
            <a:r>
              <a:rPr lang="en-US" sz="1200" baseline="0" dirty="0" smtClean="0">
                <a:solidFill>
                  <a:srgbClr val="0070C0"/>
                </a:solidFill>
              </a:rPr>
              <a:t>2017)</a:t>
            </a:r>
            <a:endParaRPr lang="en-US" sz="1200" b="1" dirty="0">
              <a:solidFill>
                <a:srgbClr val="0070C0"/>
              </a:solidFill>
            </a:endParaRPr>
          </a:p>
        </p:txBody>
      </p:sp>
    </p:spTree>
    <p:extLst>
      <p:ext uri="{BB962C8B-B14F-4D97-AF65-F5344CB8AC3E}">
        <p14:creationId xmlns:p14="http://schemas.microsoft.com/office/powerpoint/2010/main" val="130762082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rgbClr val="F8F8F8"/>
          </a:solidFill>
          <a:latin typeface="Arial" pitchFamily="34" charset="0"/>
        </a:defRPr>
      </a:lvl6pPr>
      <a:lvl7pPr marL="914400" algn="l" rtl="0" fontAlgn="base">
        <a:spcBef>
          <a:spcPct val="0"/>
        </a:spcBef>
        <a:spcAft>
          <a:spcPct val="0"/>
        </a:spcAft>
        <a:defRPr sz="3200" b="1">
          <a:solidFill>
            <a:srgbClr val="F8F8F8"/>
          </a:solidFill>
          <a:latin typeface="Arial" pitchFamily="34" charset="0"/>
        </a:defRPr>
      </a:lvl7pPr>
      <a:lvl8pPr marL="1371600" algn="l" rtl="0" fontAlgn="base">
        <a:spcBef>
          <a:spcPct val="0"/>
        </a:spcBef>
        <a:spcAft>
          <a:spcPct val="0"/>
        </a:spcAft>
        <a:defRPr sz="3200" b="1">
          <a:solidFill>
            <a:srgbClr val="F8F8F8"/>
          </a:solidFill>
          <a:latin typeface="Arial" pitchFamily="34" charset="0"/>
        </a:defRPr>
      </a:lvl8pPr>
      <a:lvl9pPr marL="1828800" algn="l" rtl="0" fontAlgn="base">
        <a:spcBef>
          <a:spcPct val="0"/>
        </a:spcBef>
        <a:spcAft>
          <a:spcPct val="0"/>
        </a:spcAft>
        <a:defRPr sz="3200" b="1">
          <a:solidFill>
            <a:srgbClr val="F8F8F8"/>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rgbClr val="FFFFFF"/>
          </a:solidFill>
          <a:latin typeface="+mn-lt"/>
        </a:defRPr>
      </a:lvl6pPr>
      <a:lvl7pPr marL="2971800" indent="-228600" algn="l" rtl="0" fontAlgn="base">
        <a:spcBef>
          <a:spcPct val="20000"/>
        </a:spcBef>
        <a:spcAft>
          <a:spcPct val="0"/>
        </a:spcAft>
        <a:buChar char="»"/>
        <a:defRPr>
          <a:solidFill>
            <a:srgbClr val="FFFFFF"/>
          </a:solidFill>
          <a:latin typeface="+mn-lt"/>
        </a:defRPr>
      </a:lvl7pPr>
      <a:lvl8pPr marL="3429000" indent="-228600" algn="l" rtl="0" fontAlgn="base">
        <a:spcBef>
          <a:spcPct val="20000"/>
        </a:spcBef>
        <a:spcAft>
          <a:spcPct val="0"/>
        </a:spcAft>
        <a:buChar char="»"/>
        <a:defRPr>
          <a:solidFill>
            <a:srgbClr val="FFFFFF"/>
          </a:solidFill>
          <a:latin typeface="+mn-lt"/>
        </a:defRPr>
      </a:lvl8pPr>
      <a:lvl9pPr marL="3886200" indent="-228600" algn="l" rtl="0" fontAlgn="base">
        <a:spcBef>
          <a:spcPct val="20000"/>
        </a:spcBef>
        <a:spcAft>
          <a:spcPct val="0"/>
        </a:spcAft>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firstlogo-miscbanner2.jpg.jpe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9144000" cy="1380571"/>
          </a:xfrm>
          <a:prstGeom prst="rect">
            <a:avLst/>
          </a:prstGeom>
        </p:spPr>
      </p:pic>
      <p:sp>
        <p:nvSpPr>
          <p:cNvPr id="2" name="Title Placeholder 1"/>
          <p:cNvSpPr>
            <a:spLocks noGrp="1"/>
          </p:cNvSpPr>
          <p:nvPr>
            <p:ph type="title"/>
          </p:nvPr>
        </p:nvSpPr>
        <p:spPr>
          <a:xfrm>
            <a:off x="3272366" y="118785"/>
            <a:ext cx="5731934"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34892" y="1600200"/>
            <a:ext cx="8707772" cy="47991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6783" y="6539286"/>
            <a:ext cx="740833" cy="255357"/>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fontAlgn="auto">
              <a:spcBef>
                <a:spcPts val="0"/>
              </a:spcBef>
              <a:spcAft>
                <a:spcPts val="0"/>
              </a:spcAft>
            </a:pPr>
            <a:fld id="{CCE324A2-2E6F-BB4C-8BF8-3687D95D21AE}" type="datetime1">
              <a:rPr lang="en-US" smtClean="0">
                <a:solidFill>
                  <a:prstClr val="black">
                    <a:tint val="75000"/>
                  </a:prstClr>
                </a:solidFill>
                <a:latin typeface="Calibri"/>
              </a:rPr>
              <a:pPr defTabSz="457200" fontAlgn="auto">
                <a:spcBef>
                  <a:spcPts val="0"/>
                </a:spcBef>
                <a:spcAft>
                  <a:spcPts val="0"/>
                </a:spcAft>
              </a:pPr>
              <a:t>9/26/2017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272366" y="6623953"/>
            <a:ext cx="2590800" cy="170690"/>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369300" y="6518119"/>
            <a:ext cx="635000" cy="276524"/>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fontAlgn="auto">
              <a:spcBef>
                <a:spcPts val="0"/>
              </a:spcBef>
              <a:spcAft>
                <a:spcPts val="0"/>
              </a:spcAft>
            </a:pPr>
            <a:fld id="{25060284-9006-644C-9FF4-E0FEC8FBAEB0}" type="slidenum">
              <a:rPr lang="en-US" smtClean="0">
                <a:solidFill>
                  <a:prstClr val="black">
                    <a:tint val="75000"/>
                  </a:prstClr>
                </a:solidFill>
                <a:latin typeface="Calibri"/>
              </a:rPr>
              <a:pPr defTabSz="457200"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50920546"/>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iming>
    <p:tnLst>
      <p:par>
        <p:cTn id="1" dur="indefinite" restart="never" nodeType="tmRoot"/>
      </p:par>
    </p:tnLst>
  </p:timing>
  <p:hf hdr="0" ftr="0" dt="0"/>
  <p:txStyles>
    <p:titleStyle>
      <a:lvl1pPr algn="r"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footer-NewLogo.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97" y="6317057"/>
            <a:ext cx="9144000" cy="548640"/>
          </a:xfrm>
          <a:prstGeom prst="rect">
            <a:avLst/>
          </a:prstGeom>
        </p:spPr>
      </p:pic>
      <p:sp>
        <p:nvSpPr>
          <p:cNvPr id="2" name="Title Placeholder 1"/>
          <p:cNvSpPr>
            <a:spLocks noGrp="1"/>
          </p:cNvSpPr>
          <p:nvPr>
            <p:ph type="title"/>
          </p:nvPr>
        </p:nvSpPr>
        <p:spPr>
          <a:xfrm>
            <a:off x="228600" y="225123"/>
            <a:ext cx="8686800" cy="784830"/>
          </a:xfrm>
          <a:prstGeom prst="rect">
            <a:avLst/>
          </a:prstGeom>
        </p:spPr>
        <p:txBody>
          <a:bodyPr vert="horz" lIns="91440" tIns="45720" rIns="91440" bIns="0" rtlCol="0" anchor="ctr">
            <a:spAutoFit/>
          </a:bodyPr>
          <a:lstStyle/>
          <a:p>
            <a:r>
              <a:rPr lang="en-US" dirty="0" smtClean="0"/>
              <a:t>Click to edit Master title style</a:t>
            </a:r>
            <a:br>
              <a:rPr lang="en-US" dirty="0" smtClean="0"/>
            </a:br>
            <a:r>
              <a:rPr lang="en-US" dirty="0" smtClean="0">
                <a:solidFill>
                  <a:srgbClr val="000000"/>
                </a:solidFill>
              </a:rPr>
              <a:t>Second line</a:t>
            </a:r>
            <a:endParaRPr lang="en-US" dirty="0"/>
          </a:p>
        </p:txBody>
      </p:sp>
      <p:sp>
        <p:nvSpPr>
          <p:cNvPr id="3" name="Text Placeholder 2"/>
          <p:cNvSpPr>
            <a:spLocks noGrp="1"/>
          </p:cNvSpPr>
          <p:nvPr>
            <p:ph type="body" idx="1"/>
          </p:nvPr>
        </p:nvSpPr>
        <p:spPr>
          <a:xfrm>
            <a:off x="220903" y="1144351"/>
            <a:ext cx="8686800" cy="49684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pPr defTabSz="457200" fontAlgn="auto">
              <a:spcBef>
                <a:spcPts val="0"/>
              </a:spcBef>
              <a:spcAft>
                <a:spcPts val="0"/>
              </a:spcAft>
            </a:pPr>
            <a:endParaRPr lang="en-US" dirty="0">
              <a:solidFill>
                <a:prstClr val="white"/>
              </a:solidFill>
              <a:latin typeface="Calibri"/>
              <a:sym typeface="Arial" charset="0"/>
            </a:endParaRPr>
          </a:p>
        </p:txBody>
      </p:sp>
      <p:sp>
        <p:nvSpPr>
          <p:cNvPr id="6" name="Slide Number Placeholder 5"/>
          <p:cNvSpPr>
            <a:spLocks noGrp="1"/>
          </p:cNvSpPr>
          <p:nvPr>
            <p:ph type="sldNum" sz="quarter" idx="4"/>
          </p:nvPr>
        </p:nvSpPr>
        <p:spPr>
          <a:xfrm>
            <a:off x="7010400" y="137160"/>
            <a:ext cx="2133600" cy="365125"/>
          </a:xfrm>
          <a:prstGeom prst="rect">
            <a:avLst/>
          </a:prstGeom>
        </p:spPr>
        <p:txBody>
          <a:bodyPr vert="horz" lIns="91440" tIns="45720" rIns="91440" bIns="45720" rtlCol="0" anchor="ctr"/>
          <a:lstStyle>
            <a:lvl1pPr algn="r">
              <a:defRPr sz="900">
                <a:solidFill>
                  <a:srgbClr val="678DBC"/>
                </a:solidFill>
              </a:defRPr>
            </a:lvl1pPr>
          </a:lstStyle>
          <a:p>
            <a:pPr defTabSz="457200" fontAlgn="auto">
              <a:spcBef>
                <a:spcPts val="0"/>
              </a:spcBef>
              <a:spcAft>
                <a:spcPts val="0"/>
              </a:spcAft>
            </a:pPr>
            <a:fld id="{EB779DE8-FDB6-D844-9ABE-FC563BC856AF}" type="slidenum">
              <a:rPr lang="en-US" smtClean="0">
                <a:latin typeface="Calibri"/>
                <a:sym typeface="Arial" charset="0"/>
              </a:rPr>
              <a:pPr defTabSz="457200" fontAlgn="auto">
                <a:spcBef>
                  <a:spcPts val="0"/>
                </a:spcBef>
                <a:spcAft>
                  <a:spcPts val="0"/>
                </a:spcAft>
              </a:pPr>
              <a:t>‹#›</a:t>
            </a:fld>
            <a:endParaRPr lang="en-US" dirty="0">
              <a:latin typeface="Calibri"/>
              <a:sym typeface="Arial" charset="0"/>
            </a:endParaRPr>
          </a:p>
        </p:txBody>
      </p:sp>
    </p:spTree>
    <p:extLst>
      <p:ext uri="{BB962C8B-B14F-4D97-AF65-F5344CB8AC3E}">
        <p14:creationId xmlns:p14="http://schemas.microsoft.com/office/powerpoint/2010/main" val="3485438255"/>
      </p:ext>
    </p:extLst>
  </p:cSld>
  <p:clrMap bg1="lt1" tx1="dk1" bg2="lt2" tx2="dk2" accent1="accent1" accent2="accent2" accent3="accent3" accent4="accent4" accent5="accent5" accent6="accent6" hlink="hlink" folHlink="folHlink"/>
  <p:sldLayoutIdLst>
    <p:sldLayoutId id="2147483962" r:id="rId1"/>
    <p:sldLayoutId id="2147483963" r:id="rId2"/>
  </p:sldLayoutIdLst>
  <p:timing>
    <p:tnLst>
      <p:par>
        <p:cTn id="1" dur="indefinite" restart="never" nodeType="tmRoot"/>
      </p:par>
    </p:tnLst>
  </p:timing>
  <p:hf hdr="0" dt="0"/>
  <p:txStyles>
    <p:titleStyle>
      <a:lvl1pPr algn="l" defTabSz="457200" rtl="0" eaLnBrk="1" latinLnBrk="0" hangingPunct="1">
        <a:spcBef>
          <a:spcPct val="0"/>
        </a:spcBef>
        <a:buNone/>
        <a:defRPr sz="2400" b="0" kern="1200" baseline="0">
          <a:solidFill>
            <a:srgbClr val="0067B1"/>
          </a:solidFill>
          <a:latin typeface="Impact"/>
          <a:ea typeface="+mj-ea"/>
          <a:cs typeface="Impact"/>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footer-NewLogo.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97" y="6317057"/>
            <a:ext cx="9144000" cy="548640"/>
          </a:xfrm>
          <a:prstGeom prst="rect">
            <a:avLst/>
          </a:prstGeom>
        </p:spPr>
      </p:pic>
      <p:sp>
        <p:nvSpPr>
          <p:cNvPr id="2" name="Title Placeholder 1"/>
          <p:cNvSpPr>
            <a:spLocks noGrp="1"/>
          </p:cNvSpPr>
          <p:nvPr>
            <p:ph type="title"/>
          </p:nvPr>
        </p:nvSpPr>
        <p:spPr>
          <a:xfrm>
            <a:off x="228600" y="225123"/>
            <a:ext cx="8686800" cy="784830"/>
          </a:xfrm>
          <a:prstGeom prst="rect">
            <a:avLst/>
          </a:prstGeom>
        </p:spPr>
        <p:txBody>
          <a:bodyPr vert="horz" lIns="91440" tIns="45720" rIns="91440" bIns="0" rtlCol="0" anchor="ctr">
            <a:spAutoFit/>
          </a:bodyPr>
          <a:lstStyle/>
          <a:p>
            <a:r>
              <a:rPr lang="en-US" dirty="0" smtClean="0"/>
              <a:t>Click to edit Master title style</a:t>
            </a:r>
            <a:br>
              <a:rPr lang="en-US" dirty="0" smtClean="0"/>
            </a:br>
            <a:r>
              <a:rPr lang="en-US" dirty="0" smtClean="0">
                <a:solidFill>
                  <a:srgbClr val="000000"/>
                </a:solidFill>
              </a:rPr>
              <a:t>Second line</a:t>
            </a:r>
            <a:endParaRPr lang="en-US" dirty="0"/>
          </a:p>
        </p:txBody>
      </p:sp>
      <p:sp>
        <p:nvSpPr>
          <p:cNvPr id="3" name="Text Placeholder 2"/>
          <p:cNvSpPr>
            <a:spLocks noGrp="1"/>
          </p:cNvSpPr>
          <p:nvPr>
            <p:ph type="body" idx="1"/>
          </p:nvPr>
        </p:nvSpPr>
        <p:spPr>
          <a:xfrm>
            <a:off x="228600" y="1166018"/>
            <a:ext cx="8686800" cy="49684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pPr defTabSz="457200" fontAlgn="auto">
              <a:spcBef>
                <a:spcPts val="0"/>
              </a:spcBef>
              <a:spcAft>
                <a:spcPts val="0"/>
              </a:spcAft>
            </a:pPr>
            <a:fld id="{986ACD3B-6D34-401E-BFC8-03BD1EDE834C}" type="datetime1">
              <a:rPr lang="en-US" smtClean="0">
                <a:solidFill>
                  <a:prstClr val="white"/>
                </a:solidFill>
                <a:latin typeface="Calibri"/>
              </a:rPr>
              <a:pPr defTabSz="457200" fontAlgn="auto">
                <a:spcBef>
                  <a:spcPts val="0"/>
                </a:spcBef>
                <a:spcAft>
                  <a:spcPts val="0"/>
                </a:spcAft>
              </a:pPr>
              <a:t>9/26/2017</a:t>
            </a:fld>
            <a:endParaRPr lang="en-US" dirty="0">
              <a:solidFill>
                <a:prstClr val="white"/>
              </a:solidFill>
              <a:latin typeface="Calibri"/>
            </a:endParaRPr>
          </a:p>
        </p:txBody>
      </p:sp>
      <p:sp>
        <p:nvSpPr>
          <p:cNvPr id="6" name="Slide Number Placeholder 5"/>
          <p:cNvSpPr>
            <a:spLocks noGrp="1"/>
          </p:cNvSpPr>
          <p:nvPr>
            <p:ph type="sldNum" sz="quarter" idx="4"/>
          </p:nvPr>
        </p:nvSpPr>
        <p:spPr>
          <a:xfrm>
            <a:off x="7010400" y="137160"/>
            <a:ext cx="2133600" cy="365125"/>
          </a:xfrm>
          <a:prstGeom prst="rect">
            <a:avLst/>
          </a:prstGeom>
        </p:spPr>
        <p:txBody>
          <a:bodyPr vert="horz" lIns="91440" tIns="45720" rIns="91440" bIns="45720" rtlCol="0" anchor="ctr"/>
          <a:lstStyle>
            <a:lvl1pPr algn="r">
              <a:defRPr sz="900">
                <a:solidFill>
                  <a:srgbClr val="678DBC"/>
                </a:solidFill>
              </a:defRPr>
            </a:lvl1pPr>
          </a:lstStyle>
          <a:p>
            <a:pPr defTabSz="457200" fontAlgn="auto">
              <a:spcBef>
                <a:spcPts val="0"/>
              </a:spcBef>
              <a:spcAft>
                <a:spcPts val="0"/>
              </a:spcAft>
            </a:pPr>
            <a:fld id="{EB779DE8-FDB6-D844-9ABE-FC563BC856AF}" type="slidenum">
              <a:rPr lang="en-US" smtClean="0">
                <a:latin typeface="Calibri"/>
              </a:rPr>
              <a:pPr defTabSz="457200" fontAlgn="auto">
                <a:spcBef>
                  <a:spcPts val="0"/>
                </a:spcBef>
                <a:spcAft>
                  <a:spcPts val="0"/>
                </a:spcAft>
              </a:pPr>
              <a:t>‹#›</a:t>
            </a:fld>
            <a:endParaRPr lang="en-US" dirty="0">
              <a:latin typeface="Calibri"/>
            </a:endParaRPr>
          </a:p>
        </p:txBody>
      </p:sp>
    </p:spTree>
    <p:extLst>
      <p:ext uri="{BB962C8B-B14F-4D97-AF65-F5344CB8AC3E}">
        <p14:creationId xmlns:p14="http://schemas.microsoft.com/office/powerpoint/2010/main" val="347942618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iming>
    <p:tnLst>
      <p:par>
        <p:cTn id="1" dur="indefinite" restart="never" nodeType="tmRoot"/>
      </p:par>
    </p:tnLst>
  </p:timing>
  <p:hf sldNum="0" hdr="0" dt="0"/>
  <p:txStyles>
    <p:titleStyle>
      <a:lvl1pPr algn="l" defTabSz="457200" rtl="0" eaLnBrk="1" latinLnBrk="0" hangingPunct="1">
        <a:spcBef>
          <a:spcPct val="0"/>
        </a:spcBef>
        <a:buNone/>
        <a:defRPr sz="2400" b="0" kern="1200" baseline="0">
          <a:solidFill>
            <a:srgbClr val="0067B1"/>
          </a:solidFill>
          <a:latin typeface="Impact"/>
          <a:ea typeface="+mj-ea"/>
          <a:cs typeface="Impact"/>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457200" y="152400"/>
            <a:ext cx="8458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3187" name="Rectangle 3"/>
          <p:cNvSpPr>
            <a:spLocks noGrp="1" noChangeArrowheads="1"/>
          </p:cNvSpPr>
          <p:nvPr>
            <p:ph type="body" idx="1"/>
          </p:nvPr>
        </p:nvSpPr>
        <p:spPr bwMode="auto">
          <a:xfrm>
            <a:off x="457200" y="1066800"/>
            <a:ext cx="8429625"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2" name="Group 18"/>
          <p:cNvGrpSpPr>
            <a:grpSpLocks/>
          </p:cNvGrpSpPr>
          <p:nvPr/>
        </p:nvGrpSpPr>
        <p:grpSpPr bwMode="auto">
          <a:xfrm>
            <a:off x="457200" y="762000"/>
            <a:ext cx="8458200" cy="115888"/>
            <a:chOff x="1009" y="979"/>
            <a:chExt cx="4463" cy="73"/>
          </a:xfrm>
        </p:grpSpPr>
        <p:sp>
          <p:nvSpPr>
            <p:cNvPr id="1043" name="Line 19"/>
            <p:cNvSpPr>
              <a:spLocks noChangeShapeType="1"/>
            </p:cNvSpPr>
            <p:nvPr userDrawn="1"/>
          </p:nvSpPr>
          <p:spPr bwMode="auto">
            <a:xfrm>
              <a:off x="1009" y="979"/>
              <a:ext cx="4463" cy="0"/>
            </a:xfrm>
            <a:prstGeom prst="line">
              <a:avLst/>
            </a:prstGeom>
            <a:noFill/>
            <a:ln w="9525">
              <a:solidFill>
                <a:srgbClr val="0A57A5"/>
              </a:solidFill>
              <a:round/>
              <a:headEnd/>
              <a:tailEnd/>
            </a:ln>
            <a:effectLst/>
          </p:spPr>
          <p:txBody>
            <a:bodyPr wrap="none" lIns="0" tIns="0" rIns="0" bIns="0" anchor="ctr">
              <a:spAutoFit/>
            </a:bodyPr>
            <a:lstStyle/>
            <a:p>
              <a:pPr eaLnBrk="0" hangingPunct="0">
                <a:defRPr/>
              </a:pPr>
              <a:endParaRPr lang="en-US" sz="1400" b="1">
                <a:solidFill>
                  <a:srgbClr val="000000"/>
                </a:solidFill>
                <a:latin typeface="Arial Narrow" pitchFamily="34" charset="0"/>
              </a:endParaRPr>
            </a:p>
          </p:txBody>
        </p:sp>
        <p:sp>
          <p:nvSpPr>
            <p:cNvPr id="1044" name="Line 20"/>
            <p:cNvSpPr>
              <a:spLocks noChangeShapeType="1"/>
            </p:cNvSpPr>
            <p:nvPr userDrawn="1"/>
          </p:nvSpPr>
          <p:spPr bwMode="auto">
            <a:xfrm>
              <a:off x="1009" y="1015"/>
              <a:ext cx="4463" cy="0"/>
            </a:xfrm>
            <a:prstGeom prst="line">
              <a:avLst/>
            </a:prstGeom>
            <a:noFill/>
            <a:ln w="9525">
              <a:solidFill>
                <a:srgbClr val="0A57A5"/>
              </a:solidFill>
              <a:round/>
              <a:headEnd/>
              <a:tailEnd/>
            </a:ln>
            <a:effectLst/>
          </p:spPr>
          <p:txBody>
            <a:bodyPr wrap="none" lIns="0" tIns="0" rIns="0" bIns="0" anchor="ctr">
              <a:spAutoFit/>
            </a:bodyPr>
            <a:lstStyle/>
            <a:p>
              <a:pPr eaLnBrk="0" hangingPunct="0">
                <a:defRPr/>
              </a:pPr>
              <a:endParaRPr lang="en-US" sz="1400" b="1">
                <a:solidFill>
                  <a:srgbClr val="000000"/>
                </a:solidFill>
                <a:latin typeface="Arial Narrow" pitchFamily="34" charset="0"/>
              </a:endParaRPr>
            </a:p>
          </p:txBody>
        </p:sp>
        <p:sp>
          <p:nvSpPr>
            <p:cNvPr id="1045" name="Line 21"/>
            <p:cNvSpPr>
              <a:spLocks noChangeShapeType="1"/>
            </p:cNvSpPr>
            <p:nvPr userDrawn="1"/>
          </p:nvSpPr>
          <p:spPr bwMode="auto">
            <a:xfrm>
              <a:off x="1009" y="1052"/>
              <a:ext cx="4463" cy="0"/>
            </a:xfrm>
            <a:prstGeom prst="line">
              <a:avLst/>
            </a:prstGeom>
            <a:noFill/>
            <a:ln w="9525">
              <a:solidFill>
                <a:srgbClr val="0A57A5"/>
              </a:solidFill>
              <a:round/>
              <a:headEnd/>
              <a:tailEnd/>
            </a:ln>
            <a:effectLst/>
          </p:spPr>
          <p:txBody>
            <a:bodyPr wrap="none" lIns="0" tIns="0" rIns="0" bIns="0" anchor="ctr">
              <a:spAutoFit/>
            </a:bodyPr>
            <a:lstStyle/>
            <a:p>
              <a:pPr eaLnBrk="0" hangingPunct="0">
                <a:defRPr/>
              </a:pPr>
              <a:endParaRPr lang="en-US" sz="1400" b="1">
                <a:solidFill>
                  <a:srgbClr val="000000"/>
                </a:solidFill>
                <a:latin typeface="Arial Narrow" pitchFamily="34" charset="0"/>
              </a:endParaRPr>
            </a:p>
          </p:txBody>
        </p:sp>
      </p:grpSp>
      <p:sp>
        <p:nvSpPr>
          <p:cNvPr id="1101" name="Rectangle 77"/>
          <p:cNvSpPr>
            <a:spLocks noGrp="1" noChangeArrowheads="1"/>
          </p:cNvSpPr>
          <p:nvPr>
            <p:ph type="sldNum" sz="quarter" idx="4"/>
          </p:nvPr>
        </p:nvSpPr>
        <p:spPr bwMode="auto">
          <a:xfrm>
            <a:off x="4191000" y="6553200"/>
            <a:ext cx="533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0">
                <a:solidFill>
                  <a:srgbClr val="000000"/>
                </a:solidFill>
                <a:latin typeface="Arial" charset="0"/>
                <a:ea typeface="ＭＳ Ｐゴシック" pitchFamily="16" charset="-128"/>
                <a:cs typeface="+mn-cs"/>
              </a:defRPr>
            </a:lvl1pPr>
          </a:lstStyle>
          <a:p>
            <a:pPr>
              <a:defRPr/>
            </a:pPr>
            <a:fld id="{F5B15343-ADAC-40A6-AAD9-EB81CC340412}" type="slidenum">
              <a:rPr lang="en-US"/>
              <a:pPr>
                <a:defRPr/>
              </a:pPr>
              <a:t>‹#›</a:t>
            </a:fld>
            <a:endParaRPr lang="en-US"/>
          </a:p>
        </p:txBody>
      </p:sp>
      <p:pic>
        <p:nvPicPr>
          <p:cNvPr id="93190" name="Picture 78" descr="TIS_Logo_Small"/>
          <p:cNvPicPr>
            <a:picLocks noChangeAspect="1" noChangeArrowheads="1"/>
          </p:cNvPicPr>
          <p:nvPr userDrawn="1"/>
        </p:nvPicPr>
        <p:blipFill>
          <a:blip r:embed="rId13" cstate="print"/>
          <a:srcRect/>
          <a:stretch>
            <a:fillRect/>
          </a:stretch>
        </p:blipFill>
        <p:spPr bwMode="auto">
          <a:xfrm>
            <a:off x="98425" y="6477000"/>
            <a:ext cx="1425575" cy="319088"/>
          </a:xfrm>
          <a:prstGeom prst="rect">
            <a:avLst/>
          </a:prstGeom>
          <a:noFill/>
          <a:ln w="9525">
            <a:noFill/>
            <a:miter lim="800000"/>
            <a:headEnd/>
            <a:tailEnd/>
          </a:ln>
        </p:spPr>
      </p:pic>
    </p:spTree>
    <p:extLst>
      <p:ext uri="{BB962C8B-B14F-4D97-AF65-F5344CB8AC3E}">
        <p14:creationId xmlns:p14="http://schemas.microsoft.com/office/powerpoint/2010/main" val="286769236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600" b="1">
          <a:solidFill>
            <a:srgbClr val="0A57A5"/>
          </a:solidFill>
          <a:latin typeface="+mj-lt"/>
          <a:ea typeface="+mj-ea"/>
          <a:cs typeface="ＭＳ Ｐゴシック"/>
        </a:defRPr>
      </a:lvl1pPr>
      <a:lvl2pPr algn="l" rtl="0" eaLnBrk="0" fontAlgn="base" hangingPunct="0">
        <a:spcBef>
          <a:spcPct val="0"/>
        </a:spcBef>
        <a:spcAft>
          <a:spcPct val="0"/>
        </a:spcAft>
        <a:defRPr sz="2600" b="1">
          <a:solidFill>
            <a:srgbClr val="0A57A5"/>
          </a:solidFill>
          <a:latin typeface="Calibri" pitchFamily="34" charset="0"/>
          <a:ea typeface="ＭＳ Ｐゴシック" pitchFamily="16" charset="-128"/>
          <a:cs typeface="ＭＳ Ｐゴシック"/>
        </a:defRPr>
      </a:lvl2pPr>
      <a:lvl3pPr algn="l" rtl="0" eaLnBrk="0" fontAlgn="base" hangingPunct="0">
        <a:spcBef>
          <a:spcPct val="0"/>
        </a:spcBef>
        <a:spcAft>
          <a:spcPct val="0"/>
        </a:spcAft>
        <a:defRPr sz="2600" b="1">
          <a:solidFill>
            <a:srgbClr val="0A57A5"/>
          </a:solidFill>
          <a:latin typeface="Calibri" pitchFamily="34" charset="0"/>
          <a:ea typeface="ＭＳ Ｐゴシック" pitchFamily="16" charset="-128"/>
          <a:cs typeface="ＭＳ Ｐゴシック"/>
        </a:defRPr>
      </a:lvl3pPr>
      <a:lvl4pPr algn="l" rtl="0" eaLnBrk="0" fontAlgn="base" hangingPunct="0">
        <a:spcBef>
          <a:spcPct val="0"/>
        </a:spcBef>
        <a:spcAft>
          <a:spcPct val="0"/>
        </a:spcAft>
        <a:defRPr sz="2600" b="1">
          <a:solidFill>
            <a:srgbClr val="0A57A5"/>
          </a:solidFill>
          <a:latin typeface="Calibri" pitchFamily="34" charset="0"/>
          <a:ea typeface="ＭＳ Ｐゴシック" pitchFamily="16" charset="-128"/>
          <a:cs typeface="ＭＳ Ｐゴシック"/>
        </a:defRPr>
      </a:lvl4pPr>
      <a:lvl5pPr algn="l" rtl="0" eaLnBrk="0" fontAlgn="base" hangingPunct="0">
        <a:spcBef>
          <a:spcPct val="0"/>
        </a:spcBef>
        <a:spcAft>
          <a:spcPct val="0"/>
        </a:spcAft>
        <a:defRPr sz="2600" b="1">
          <a:solidFill>
            <a:srgbClr val="0A57A5"/>
          </a:solidFill>
          <a:latin typeface="Calibri" pitchFamily="34" charset="0"/>
          <a:ea typeface="ＭＳ Ｐゴシック" pitchFamily="16" charset="-128"/>
          <a:cs typeface="ＭＳ Ｐゴシック"/>
        </a:defRPr>
      </a:lvl5pPr>
      <a:lvl6pPr marL="457200" algn="l" rtl="0" fontAlgn="base">
        <a:spcBef>
          <a:spcPct val="0"/>
        </a:spcBef>
        <a:spcAft>
          <a:spcPct val="0"/>
        </a:spcAft>
        <a:defRPr sz="2600" b="1">
          <a:solidFill>
            <a:srgbClr val="0A57A5"/>
          </a:solidFill>
          <a:latin typeface="Calibri" pitchFamily="34" charset="0"/>
          <a:ea typeface="ＭＳ Ｐゴシック" pitchFamily="16" charset="-128"/>
        </a:defRPr>
      </a:lvl6pPr>
      <a:lvl7pPr marL="914400" algn="l" rtl="0" fontAlgn="base">
        <a:spcBef>
          <a:spcPct val="0"/>
        </a:spcBef>
        <a:spcAft>
          <a:spcPct val="0"/>
        </a:spcAft>
        <a:defRPr sz="2600" b="1">
          <a:solidFill>
            <a:srgbClr val="0A57A5"/>
          </a:solidFill>
          <a:latin typeface="Calibri" pitchFamily="34" charset="0"/>
          <a:ea typeface="ＭＳ Ｐゴシック" pitchFamily="16" charset="-128"/>
        </a:defRPr>
      </a:lvl7pPr>
      <a:lvl8pPr marL="1371600" algn="l" rtl="0" fontAlgn="base">
        <a:spcBef>
          <a:spcPct val="0"/>
        </a:spcBef>
        <a:spcAft>
          <a:spcPct val="0"/>
        </a:spcAft>
        <a:defRPr sz="2600" b="1">
          <a:solidFill>
            <a:srgbClr val="0A57A5"/>
          </a:solidFill>
          <a:latin typeface="Calibri" pitchFamily="34" charset="0"/>
          <a:ea typeface="ＭＳ Ｐゴシック" pitchFamily="16" charset="-128"/>
        </a:defRPr>
      </a:lvl8pPr>
      <a:lvl9pPr marL="1828800" algn="l" rtl="0" fontAlgn="base">
        <a:spcBef>
          <a:spcPct val="0"/>
        </a:spcBef>
        <a:spcAft>
          <a:spcPct val="0"/>
        </a:spcAft>
        <a:defRPr sz="2600" b="1">
          <a:solidFill>
            <a:srgbClr val="0A57A5"/>
          </a:solidFill>
          <a:latin typeface="Calibri" pitchFamily="34" charset="0"/>
          <a:ea typeface="ＭＳ Ｐゴシック" pitchFamily="16" charset="-128"/>
        </a:defRPr>
      </a:lvl9pPr>
    </p:titleStyle>
    <p:bodyStyle>
      <a:lvl1pPr marL="342900" indent="-342900" algn="l" rtl="0" eaLnBrk="0" fontAlgn="base" hangingPunct="0">
        <a:lnSpc>
          <a:spcPct val="110000"/>
        </a:lnSpc>
        <a:spcBef>
          <a:spcPct val="50000"/>
        </a:spcBef>
        <a:spcAft>
          <a:spcPct val="0"/>
        </a:spcAft>
        <a:buClr>
          <a:srgbClr val="0A57A5"/>
        </a:buClr>
        <a:buFont typeface="Times" pitchFamily="18" charset="0"/>
        <a:buChar char="•"/>
        <a:defRPr sz="2200" b="1">
          <a:solidFill>
            <a:schemeClr val="tx1"/>
          </a:solidFill>
          <a:latin typeface="+mn-lt"/>
          <a:ea typeface="+mn-ea"/>
          <a:cs typeface="ＭＳ Ｐゴシック"/>
        </a:defRPr>
      </a:lvl1pPr>
      <a:lvl2pPr marL="742950" indent="-285750" algn="l" rtl="0" eaLnBrk="0" fontAlgn="base" hangingPunct="0">
        <a:lnSpc>
          <a:spcPct val="110000"/>
        </a:lnSpc>
        <a:spcBef>
          <a:spcPct val="0"/>
        </a:spcBef>
        <a:spcAft>
          <a:spcPct val="0"/>
        </a:spcAft>
        <a:buClr>
          <a:srgbClr val="0A57A5"/>
        </a:buClr>
        <a:buChar char="–"/>
        <a:defRPr sz="2000">
          <a:solidFill>
            <a:schemeClr val="tx1"/>
          </a:solidFill>
          <a:latin typeface="+mn-lt"/>
          <a:ea typeface="+mn-ea"/>
          <a:cs typeface="ＭＳ Ｐゴシック"/>
        </a:defRPr>
      </a:lvl2pPr>
      <a:lvl3pPr marL="1085850" indent="-228600" algn="l" rtl="0" eaLnBrk="0" fontAlgn="base" hangingPunct="0">
        <a:lnSpc>
          <a:spcPct val="110000"/>
        </a:lnSpc>
        <a:spcBef>
          <a:spcPct val="0"/>
        </a:spcBef>
        <a:spcAft>
          <a:spcPct val="0"/>
        </a:spcAft>
        <a:buClr>
          <a:srgbClr val="0A57A5"/>
        </a:buClr>
        <a:buFont typeface="Times" pitchFamily="18" charset="0"/>
        <a:buChar char="•"/>
        <a:defRPr>
          <a:solidFill>
            <a:schemeClr val="tx1"/>
          </a:solidFill>
          <a:latin typeface="+mn-lt"/>
          <a:ea typeface="+mn-ea"/>
          <a:cs typeface="ＭＳ Ｐゴシック"/>
        </a:defRPr>
      </a:lvl3pPr>
      <a:lvl4pPr marL="1428750" indent="-228600" algn="l" rtl="0" eaLnBrk="0" fontAlgn="base" hangingPunct="0">
        <a:lnSpc>
          <a:spcPct val="110000"/>
        </a:lnSpc>
        <a:spcBef>
          <a:spcPct val="0"/>
        </a:spcBef>
        <a:spcAft>
          <a:spcPct val="0"/>
        </a:spcAft>
        <a:buClr>
          <a:srgbClr val="0A57A5"/>
        </a:buClr>
        <a:buChar char="–"/>
        <a:defRPr sz="1600">
          <a:solidFill>
            <a:schemeClr val="tx1"/>
          </a:solidFill>
          <a:latin typeface="+mn-lt"/>
          <a:ea typeface="+mn-ea"/>
          <a:cs typeface="ＭＳ Ｐゴシック"/>
        </a:defRPr>
      </a:lvl4pPr>
      <a:lvl5pPr marL="1771650" indent="-228600" algn="l" rtl="0" eaLnBrk="0" fontAlgn="base" hangingPunct="0">
        <a:lnSpc>
          <a:spcPct val="110000"/>
        </a:lnSpc>
        <a:spcBef>
          <a:spcPct val="0"/>
        </a:spcBef>
        <a:spcAft>
          <a:spcPct val="0"/>
        </a:spcAft>
        <a:buClr>
          <a:srgbClr val="0A57A5"/>
        </a:buClr>
        <a:buFont typeface="Times" pitchFamily="18" charset="0"/>
        <a:buChar char="•"/>
        <a:defRPr sz="1600">
          <a:solidFill>
            <a:schemeClr val="tx1"/>
          </a:solidFill>
          <a:latin typeface="+mn-lt"/>
          <a:ea typeface="+mn-ea"/>
          <a:cs typeface="ＭＳ Ｐゴシック"/>
        </a:defRPr>
      </a:lvl5pPr>
      <a:lvl6pPr marL="2228850" indent="-228600" algn="l" rtl="0" fontAlgn="base">
        <a:lnSpc>
          <a:spcPct val="110000"/>
        </a:lnSpc>
        <a:spcBef>
          <a:spcPct val="0"/>
        </a:spcBef>
        <a:spcAft>
          <a:spcPct val="0"/>
        </a:spcAft>
        <a:buClr>
          <a:srgbClr val="0A57A5"/>
        </a:buClr>
        <a:buFont typeface="Times" pitchFamily="1" charset="0"/>
        <a:buChar char="•"/>
        <a:defRPr sz="1600">
          <a:solidFill>
            <a:schemeClr val="tx1"/>
          </a:solidFill>
          <a:latin typeface="+mn-lt"/>
          <a:ea typeface="+mn-ea"/>
        </a:defRPr>
      </a:lvl6pPr>
      <a:lvl7pPr marL="2686050" indent="-228600" algn="l" rtl="0" fontAlgn="base">
        <a:lnSpc>
          <a:spcPct val="110000"/>
        </a:lnSpc>
        <a:spcBef>
          <a:spcPct val="0"/>
        </a:spcBef>
        <a:spcAft>
          <a:spcPct val="0"/>
        </a:spcAft>
        <a:buClr>
          <a:srgbClr val="0A57A5"/>
        </a:buClr>
        <a:buFont typeface="Times" pitchFamily="1" charset="0"/>
        <a:buChar char="•"/>
        <a:defRPr sz="1600">
          <a:solidFill>
            <a:schemeClr val="tx1"/>
          </a:solidFill>
          <a:latin typeface="+mn-lt"/>
          <a:ea typeface="+mn-ea"/>
        </a:defRPr>
      </a:lvl7pPr>
      <a:lvl8pPr marL="3143250" indent="-228600" algn="l" rtl="0" fontAlgn="base">
        <a:lnSpc>
          <a:spcPct val="110000"/>
        </a:lnSpc>
        <a:spcBef>
          <a:spcPct val="0"/>
        </a:spcBef>
        <a:spcAft>
          <a:spcPct val="0"/>
        </a:spcAft>
        <a:buClr>
          <a:srgbClr val="0A57A5"/>
        </a:buClr>
        <a:buFont typeface="Times" pitchFamily="1" charset="0"/>
        <a:buChar char="•"/>
        <a:defRPr sz="1600">
          <a:solidFill>
            <a:schemeClr val="tx1"/>
          </a:solidFill>
          <a:latin typeface="+mn-lt"/>
          <a:ea typeface="+mn-ea"/>
        </a:defRPr>
      </a:lvl8pPr>
      <a:lvl9pPr marL="3600450" indent="-228600" algn="l" rtl="0" fontAlgn="base">
        <a:lnSpc>
          <a:spcPct val="110000"/>
        </a:lnSpc>
        <a:spcBef>
          <a:spcPct val="0"/>
        </a:spcBef>
        <a:spcAft>
          <a:spcPct val="0"/>
        </a:spcAft>
        <a:buClr>
          <a:srgbClr val="0A57A5"/>
        </a:buClr>
        <a:buFont typeface="Times" pitchFamily="1"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4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5.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7.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68.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69.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70.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8.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p:cNvSpPr txBox="1">
            <a:spLocks noChangeArrowheads="1"/>
          </p:cNvSpPr>
          <p:nvPr/>
        </p:nvSpPr>
        <p:spPr bwMode="auto">
          <a:xfrm>
            <a:off x="112486" y="883026"/>
            <a:ext cx="8919028" cy="4585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400" b="1" dirty="0" smtClean="0">
                <a:solidFill>
                  <a:srgbClr val="FFFFFF"/>
                </a:solidFill>
                <a:latin typeface="Arial" panose="020B0604020202020204" pitchFamily="34" charset="0"/>
              </a:rPr>
              <a:t>Overview of Teledyne Detectors</a:t>
            </a:r>
            <a:endParaRPr lang="en-US" altLang="en-US" sz="4400" b="1" dirty="0">
              <a:solidFill>
                <a:srgbClr val="FFFFFF"/>
              </a:solidFill>
              <a:latin typeface="Arial" panose="020B0604020202020204" pitchFamily="34" charset="0"/>
            </a:endParaRPr>
          </a:p>
          <a:p>
            <a:pPr algn="ctr" eaLnBrk="1" hangingPunct="1"/>
            <a:endParaRPr lang="en-US" altLang="en-US" b="1" dirty="0">
              <a:solidFill>
                <a:srgbClr val="FFFFFF"/>
              </a:solidFill>
              <a:latin typeface="Arial" panose="020B0604020202020204" pitchFamily="34" charset="0"/>
            </a:endParaRPr>
          </a:p>
          <a:p>
            <a:pPr algn="ctr"/>
            <a:r>
              <a:rPr lang="en-US" altLang="en-US" b="1" dirty="0" smtClean="0">
                <a:solidFill>
                  <a:srgbClr val="FFFFFF"/>
                </a:solidFill>
                <a:latin typeface="Arial" panose="020B0604020202020204" pitchFamily="34" charset="0"/>
              </a:rPr>
              <a:t>James </a:t>
            </a:r>
            <a:r>
              <a:rPr lang="en-US" altLang="en-US" b="1" dirty="0">
                <a:solidFill>
                  <a:srgbClr val="FFFFFF"/>
                </a:solidFill>
                <a:latin typeface="Arial" panose="020B0604020202020204" pitchFamily="34" charset="0"/>
              </a:rPr>
              <a:t>W. Beletic, Ph.D.</a:t>
            </a:r>
          </a:p>
          <a:p>
            <a:pPr algn="ctr"/>
            <a:r>
              <a:rPr lang="en-US" altLang="en-US" b="1" dirty="0">
                <a:solidFill>
                  <a:srgbClr val="FFFFFF"/>
                </a:solidFill>
                <a:latin typeface="Arial" panose="020B0604020202020204" pitchFamily="34" charset="0"/>
              </a:rPr>
              <a:t>President</a:t>
            </a:r>
          </a:p>
          <a:p>
            <a:pPr algn="ctr"/>
            <a:r>
              <a:rPr lang="en-US" altLang="en-US" b="1" dirty="0">
                <a:solidFill>
                  <a:srgbClr val="FFFFFF"/>
                </a:solidFill>
                <a:latin typeface="Arial" panose="020B0604020202020204" pitchFamily="34" charset="0"/>
              </a:rPr>
              <a:t>Teledyne Imaging Sensors</a:t>
            </a:r>
          </a:p>
          <a:p>
            <a:pPr algn="ctr" eaLnBrk="1" hangingPunct="1"/>
            <a:endParaRPr lang="en-US" altLang="en-US" b="1" dirty="0" smtClean="0">
              <a:solidFill>
                <a:srgbClr val="FFFFFF"/>
              </a:solidFill>
              <a:latin typeface="Arial" panose="020B0604020202020204" pitchFamily="34" charset="0"/>
            </a:endParaRPr>
          </a:p>
          <a:p>
            <a:pPr algn="ctr" eaLnBrk="1" hangingPunct="1"/>
            <a:r>
              <a:rPr lang="en-US" altLang="en-US" sz="3200" b="1" dirty="0" smtClean="0">
                <a:solidFill>
                  <a:srgbClr val="FFFFFF"/>
                </a:solidFill>
                <a:latin typeface="Arial" panose="020B0604020202020204" pitchFamily="34" charset="0"/>
              </a:rPr>
              <a:t>Scientific Detector Workshop 2017</a:t>
            </a:r>
            <a:endParaRPr lang="en-US" altLang="en-US" sz="3200" b="1" dirty="0" smtClean="0">
              <a:solidFill>
                <a:srgbClr val="FFFFFF"/>
              </a:solidFill>
              <a:latin typeface="Arial" panose="020B0604020202020204" pitchFamily="34" charset="0"/>
            </a:endParaRPr>
          </a:p>
          <a:p>
            <a:pPr algn="ctr" eaLnBrk="1" hangingPunct="1"/>
            <a:r>
              <a:rPr lang="en-US" altLang="en-US" b="1" dirty="0" smtClean="0">
                <a:solidFill>
                  <a:srgbClr val="FFFFFF"/>
                </a:solidFill>
                <a:latin typeface="Arial" panose="020B0604020202020204" pitchFamily="34" charset="0"/>
              </a:rPr>
              <a:t>Baltimore, USA</a:t>
            </a:r>
            <a:endParaRPr lang="en-US" altLang="en-US" b="1" dirty="0" smtClean="0">
              <a:solidFill>
                <a:srgbClr val="FFFFFF"/>
              </a:solidFill>
              <a:latin typeface="Arial" panose="020B0604020202020204" pitchFamily="34" charset="0"/>
            </a:endParaRPr>
          </a:p>
          <a:p>
            <a:pPr algn="ctr" eaLnBrk="1" hangingPunct="1"/>
            <a:endParaRPr lang="en-US" altLang="en-US" b="1" dirty="0" smtClean="0">
              <a:solidFill>
                <a:srgbClr val="FFFFFF"/>
              </a:solidFill>
              <a:latin typeface="Arial" panose="020B0604020202020204" pitchFamily="34" charset="0"/>
            </a:endParaRPr>
          </a:p>
          <a:p>
            <a:pPr algn="ctr" eaLnBrk="1" hangingPunct="1"/>
            <a:r>
              <a:rPr lang="en-US" altLang="en-US" b="1" dirty="0" smtClean="0">
                <a:solidFill>
                  <a:srgbClr val="FFFFFF"/>
                </a:solidFill>
                <a:latin typeface="Arial" panose="020B0604020202020204" pitchFamily="34" charset="0"/>
              </a:rPr>
              <a:t>27</a:t>
            </a:r>
            <a:r>
              <a:rPr lang="en-US" altLang="en-US" b="1" dirty="0" smtClean="0">
                <a:solidFill>
                  <a:srgbClr val="FFFFFF"/>
                </a:solidFill>
                <a:latin typeface="Arial" panose="020B0604020202020204" pitchFamily="34" charset="0"/>
              </a:rPr>
              <a:t> </a:t>
            </a:r>
            <a:r>
              <a:rPr lang="en-US" altLang="en-US" b="1" dirty="0" smtClean="0">
                <a:solidFill>
                  <a:srgbClr val="FFFFFF"/>
                </a:solidFill>
                <a:latin typeface="Arial" panose="020B0604020202020204" pitchFamily="34" charset="0"/>
              </a:rPr>
              <a:t>September 2017</a:t>
            </a:r>
          </a:p>
          <a:p>
            <a:pPr algn="ctr" eaLnBrk="1" hangingPunct="1"/>
            <a:endParaRPr lang="en-US" alt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11341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PV2A-PV3 Persistence Comparison</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060284-9006-644C-9FF4-E0FEC8FBAEB0}" type="slidenum">
              <a:rPr kumimoji="0" lang="en-US" sz="1000" b="0" i="0" u="none" strike="noStrike" kern="1200" cap="none" spc="0" normalizeH="0" baseline="0" noProof="0" smtClean="0">
                <a:ln>
                  <a:noFill/>
                </a:ln>
                <a:solidFill>
                  <a:prstClr val="black">
                    <a:tint val="75000"/>
                  </a:prstClr>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dirty="0">
              <a:ln>
                <a:noFill/>
              </a:ln>
              <a:solidFill>
                <a:prstClr val="black">
                  <a:tint val="75000"/>
                </a:prstClr>
              </a:solidFill>
              <a:effectLst/>
              <a:uLnTx/>
              <a:uFillTx/>
              <a:latin typeface="Arial" charset="0"/>
              <a:ea typeface="ＭＳ Ｐゴシック" pitchFamily="34" charset="-128"/>
              <a:cs typeface="+mn-cs"/>
            </a:endParaRPr>
          </a:p>
        </p:txBody>
      </p:sp>
      <p:pic>
        <p:nvPicPr>
          <p:cNvPr id="6" name="Picture 5"/>
          <p:cNvPicPr>
            <a:picLocks noChangeAspect="1"/>
          </p:cNvPicPr>
          <p:nvPr/>
        </p:nvPicPr>
        <p:blipFill rotWithShape="1">
          <a:blip r:embed="rId2"/>
          <a:srcRect r="45462" b="1679"/>
          <a:stretch/>
        </p:blipFill>
        <p:spPr>
          <a:xfrm>
            <a:off x="543692" y="1522806"/>
            <a:ext cx="3890521" cy="5093807"/>
          </a:xfrm>
          <a:prstGeom prst="rect">
            <a:avLst/>
          </a:prstGeom>
        </p:spPr>
      </p:pic>
      <p:pic>
        <p:nvPicPr>
          <p:cNvPr id="8" name="Picture 7"/>
          <p:cNvPicPr>
            <a:picLocks noChangeAspect="1"/>
          </p:cNvPicPr>
          <p:nvPr/>
        </p:nvPicPr>
        <p:blipFill rotWithShape="1">
          <a:blip r:embed="rId3"/>
          <a:srcRect l="4672" r="45756"/>
          <a:stretch/>
        </p:blipFill>
        <p:spPr>
          <a:xfrm>
            <a:off x="4872626" y="1524109"/>
            <a:ext cx="3568004" cy="5225000"/>
          </a:xfrm>
          <a:prstGeom prst="rect">
            <a:avLst/>
          </a:prstGeom>
        </p:spPr>
      </p:pic>
    </p:spTree>
    <p:extLst>
      <p:ext uri="{BB962C8B-B14F-4D97-AF65-F5344CB8AC3E}">
        <p14:creationId xmlns:p14="http://schemas.microsoft.com/office/powerpoint/2010/main" val="3403162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8" y="73671"/>
            <a:ext cx="8686800" cy="685800"/>
          </a:xfrm>
        </p:spPr>
        <p:txBody>
          <a:bodyPr vert="horz" lIns="91440" tIns="45720" rIns="91440" bIns="0" rtlCol="0" anchor="ctr">
            <a:noAutofit/>
          </a:bodyPr>
          <a:lstStyle/>
          <a:p>
            <a:r>
              <a:rPr lang="en-US" sz="3200" b="1" dirty="0" smtClean="0">
                <a:latin typeface="+mj-lt"/>
              </a:rPr>
              <a:t>FRSBE</a:t>
            </a:r>
            <a:r>
              <a:rPr lang="en-US" b="1" dirty="0" smtClean="0">
                <a:latin typeface="+mj-lt"/>
              </a:rPr>
              <a:t>  </a:t>
            </a:r>
            <a:r>
              <a:rPr lang="en-US" sz="3200" b="1" dirty="0">
                <a:latin typeface="+mj-lt"/>
              </a:rPr>
              <a:t>-</a:t>
            </a:r>
            <a:r>
              <a:rPr lang="en-US" b="1" dirty="0" smtClean="0">
                <a:latin typeface="+mj-lt"/>
              </a:rPr>
              <a:t>  </a:t>
            </a:r>
            <a:r>
              <a:rPr lang="en-US" sz="3200" b="1" dirty="0" err="1" smtClean="0">
                <a:latin typeface="+mj-lt"/>
              </a:rPr>
              <a:t>F</a:t>
            </a:r>
            <a:r>
              <a:rPr lang="en-US" b="1" dirty="0" err="1" smtClean="0">
                <a:solidFill>
                  <a:schemeClr val="bg1">
                    <a:lumMod val="65000"/>
                  </a:schemeClr>
                </a:solidFill>
                <a:latin typeface="+mj-lt"/>
              </a:rPr>
              <a:t>ou</a:t>
            </a:r>
            <a:r>
              <a:rPr lang="en-US" sz="3200" b="1" dirty="0" err="1" smtClean="0">
                <a:latin typeface="+mj-lt"/>
              </a:rPr>
              <a:t>R</a:t>
            </a:r>
            <a:r>
              <a:rPr lang="en-US" b="1" dirty="0" smtClean="0">
                <a:latin typeface="+mj-lt"/>
              </a:rPr>
              <a:t> </a:t>
            </a:r>
            <a:r>
              <a:rPr lang="en-US" sz="3200" b="1" dirty="0">
                <a:latin typeface="+mj-lt"/>
              </a:rPr>
              <a:t>S</a:t>
            </a:r>
            <a:r>
              <a:rPr lang="en-US" b="1" dirty="0" smtClean="0">
                <a:solidFill>
                  <a:schemeClr val="bg1">
                    <a:lumMod val="65000"/>
                  </a:schemeClr>
                </a:solidFill>
                <a:latin typeface="+mj-lt"/>
              </a:rPr>
              <a:t>ide</a:t>
            </a:r>
            <a:r>
              <a:rPr lang="en-US" b="1" dirty="0" smtClean="0">
                <a:latin typeface="+mj-lt"/>
              </a:rPr>
              <a:t> </a:t>
            </a:r>
            <a:r>
              <a:rPr lang="en-US" sz="3200" b="1" dirty="0" err="1">
                <a:latin typeface="+mj-lt"/>
              </a:rPr>
              <a:t>B</a:t>
            </a:r>
            <a:r>
              <a:rPr lang="en-US" b="1" dirty="0" err="1" smtClean="0">
                <a:solidFill>
                  <a:schemeClr val="bg1">
                    <a:lumMod val="65000"/>
                  </a:schemeClr>
                </a:solidFill>
                <a:latin typeface="+mj-lt"/>
              </a:rPr>
              <a:t>uttable</a:t>
            </a:r>
            <a:r>
              <a:rPr lang="en-US" b="1" dirty="0" smtClean="0">
                <a:latin typeface="+mj-lt"/>
              </a:rPr>
              <a:t> </a:t>
            </a:r>
            <a:r>
              <a:rPr lang="en-US" sz="3200" b="1" dirty="0" smtClean="0">
                <a:latin typeface="+mj-lt"/>
              </a:rPr>
              <a:t>E</a:t>
            </a:r>
            <a:r>
              <a:rPr lang="en-US" b="1" dirty="0" smtClean="0">
                <a:solidFill>
                  <a:schemeClr val="bg1">
                    <a:lumMod val="65000"/>
                  </a:schemeClr>
                </a:solidFill>
                <a:latin typeface="+mj-lt"/>
              </a:rPr>
              <a:t>dge  </a:t>
            </a:r>
            <a:r>
              <a:rPr lang="en-US" sz="3200" b="1" dirty="0">
                <a:latin typeface="+mj-lt"/>
              </a:rPr>
              <a:t>-  H2RG Package</a:t>
            </a:r>
          </a:p>
        </p:txBody>
      </p:sp>
      <p:sp>
        <p:nvSpPr>
          <p:cNvPr id="3" name="Content Placeholder 2"/>
          <p:cNvSpPr>
            <a:spLocks noGrp="1"/>
          </p:cNvSpPr>
          <p:nvPr>
            <p:ph idx="1"/>
          </p:nvPr>
        </p:nvSpPr>
        <p:spPr>
          <a:xfrm>
            <a:off x="228608" y="831828"/>
            <a:ext cx="5608312" cy="5100341"/>
          </a:xfrm>
        </p:spPr>
        <p:txBody>
          <a:bodyPr>
            <a:noAutofit/>
          </a:bodyPr>
          <a:lstStyle/>
          <a:p>
            <a:pPr marL="234950" indent="-234950">
              <a:lnSpc>
                <a:spcPct val="120000"/>
              </a:lnSpc>
            </a:pPr>
            <a:r>
              <a:rPr lang="en-US" sz="1600" dirty="0" smtClean="0"/>
              <a:t>TRL-6 flight qualification completed</a:t>
            </a:r>
          </a:p>
          <a:p>
            <a:pPr lvl="1">
              <a:lnSpc>
                <a:spcPct val="120000"/>
              </a:lnSpc>
            </a:pPr>
            <a:r>
              <a:rPr lang="en-US" sz="1400" i="1" dirty="0" smtClean="0"/>
              <a:t>Thermal Cycling to 25K </a:t>
            </a:r>
          </a:p>
          <a:p>
            <a:pPr lvl="1">
              <a:lnSpc>
                <a:spcPct val="120000"/>
              </a:lnSpc>
            </a:pPr>
            <a:r>
              <a:rPr lang="en-US" sz="1400" i="1" dirty="0" smtClean="0"/>
              <a:t>Vibration - random response, sinusoidal</a:t>
            </a:r>
          </a:p>
          <a:p>
            <a:pPr marL="234950" indent="-234950">
              <a:lnSpc>
                <a:spcPct val="120000"/>
              </a:lnSpc>
            </a:pPr>
            <a:r>
              <a:rPr lang="en-US" sz="1600" dirty="0" smtClean="0"/>
              <a:t>Baseline for 5 space missions (including NEOCam)</a:t>
            </a:r>
          </a:p>
          <a:p>
            <a:pPr marL="234950" indent="-234950">
              <a:lnSpc>
                <a:spcPct val="120000"/>
              </a:lnSpc>
            </a:pPr>
            <a:r>
              <a:rPr lang="en-US" sz="1600" dirty="0"/>
              <a:t>B</a:t>
            </a:r>
            <a:r>
              <a:rPr lang="en-US" sz="1600" dirty="0" smtClean="0"/>
              <a:t>eing </a:t>
            </a:r>
            <a:r>
              <a:rPr lang="en-US" sz="1600" dirty="0" smtClean="0"/>
              <a:t>adapted to H1RG, H4RG-15, GeoSnap</a:t>
            </a:r>
            <a:endParaRPr lang="en-US" sz="1600" dirty="0"/>
          </a:p>
          <a:p>
            <a:pPr marL="234950" indent="-234950">
              <a:lnSpc>
                <a:spcPct val="120000"/>
              </a:lnSpc>
            </a:pPr>
            <a:r>
              <a:rPr lang="en-US" sz="1600" dirty="0" smtClean="0"/>
              <a:t>85 grams mass (comparable to </a:t>
            </a:r>
            <a:r>
              <a:rPr lang="en-US" sz="1600" dirty="0" err="1" smtClean="0"/>
              <a:t>SiC</a:t>
            </a:r>
            <a:r>
              <a:rPr lang="en-US" sz="1600" dirty="0" smtClean="0"/>
              <a:t>)</a:t>
            </a:r>
          </a:p>
          <a:p>
            <a:pPr marL="234950" indent="-234950">
              <a:lnSpc>
                <a:spcPct val="120000"/>
              </a:lnSpc>
            </a:pPr>
            <a:r>
              <a:rPr lang="en-US" sz="1600" dirty="0" smtClean="0"/>
              <a:t>Different baseplate materials for HgCdTe and Silicon detectors</a:t>
            </a:r>
          </a:p>
          <a:p>
            <a:pPr marL="234950" indent="-234950">
              <a:lnSpc>
                <a:spcPct val="120000"/>
              </a:lnSpc>
            </a:pPr>
            <a:r>
              <a:rPr lang="en-US" sz="1600" dirty="0" smtClean="0"/>
              <a:t>32 output / 85 pin Nano connector</a:t>
            </a:r>
          </a:p>
          <a:p>
            <a:pPr marL="234950" indent="-234950">
              <a:lnSpc>
                <a:spcPct val="120000"/>
              </a:lnSpc>
            </a:pPr>
            <a:r>
              <a:rPr lang="en-US" sz="1600" dirty="0" smtClean="0"/>
              <a:t>Ceramic board design</a:t>
            </a:r>
          </a:p>
          <a:p>
            <a:pPr marL="234950" indent="-234950">
              <a:lnSpc>
                <a:spcPct val="120000"/>
              </a:lnSpc>
            </a:pPr>
            <a:r>
              <a:rPr lang="en-US" sz="1600" dirty="0" smtClean="0"/>
              <a:t>Precision planarization</a:t>
            </a:r>
          </a:p>
          <a:p>
            <a:pPr marL="234950" indent="-234950">
              <a:lnSpc>
                <a:spcPct val="120000"/>
              </a:lnSpc>
            </a:pPr>
            <a:r>
              <a:rPr lang="en-US" sz="1600" dirty="0" smtClean="0"/>
              <a:t>Improved </a:t>
            </a:r>
            <a:r>
              <a:rPr lang="en-US" sz="1600" dirty="0"/>
              <a:t>b</a:t>
            </a:r>
            <a:r>
              <a:rPr lang="en-US" sz="1600" dirty="0" smtClean="0"/>
              <a:t>uttability  &amp; alignment </a:t>
            </a:r>
          </a:p>
          <a:p>
            <a:pPr marL="234950" indent="-234950">
              <a:lnSpc>
                <a:spcPct val="120000"/>
              </a:lnSpc>
            </a:pPr>
            <a:r>
              <a:rPr lang="en-US" sz="1600" dirty="0" smtClean="0"/>
              <a:t>Temperature sensor &amp; connector saver compatible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6216" y="759472"/>
            <a:ext cx="2157489" cy="21574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9671" y="4366677"/>
            <a:ext cx="1308071" cy="130807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9672" y="2990965"/>
            <a:ext cx="1305856" cy="130585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7259" r="26128"/>
          <a:stretch/>
        </p:blipFill>
        <p:spPr>
          <a:xfrm>
            <a:off x="6896216" y="2992444"/>
            <a:ext cx="2157984" cy="214415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4516" b="10484"/>
          <a:stretch/>
        </p:blipFill>
        <p:spPr bwMode="auto">
          <a:xfrm>
            <a:off x="6896216" y="5212078"/>
            <a:ext cx="2157984" cy="121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IRAD\HxRG pics\20151201_213907.jpg"/>
          <p:cNvPicPr>
            <a:picLocks noChangeAspect="1"/>
          </p:cNvPicPr>
          <p:nvPr/>
        </p:nvPicPr>
        <p:blipFill rotWithShape="1">
          <a:blip r:embed="rId7" cstate="print">
            <a:extLst>
              <a:ext uri="{28A0092B-C50C-407E-A947-70E740481C1C}">
                <a14:useLocalDpi xmlns:a14="http://schemas.microsoft.com/office/drawing/2010/main" val="0"/>
              </a:ext>
            </a:extLst>
          </a:blip>
          <a:srcRect l="13848" r="13658"/>
          <a:stretch/>
        </p:blipFill>
        <p:spPr bwMode="auto">
          <a:xfrm>
            <a:off x="5499671" y="759472"/>
            <a:ext cx="1308071" cy="1014840"/>
          </a:xfrm>
          <a:prstGeom prst="rect">
            <a:avLst/>
          </a:prstGeom>
          <a:noFill/>
          <a:ln>
            <a:noFill/>
          </a:ln>
          <a:extLst>
            <a:ext uri="{53640926-AAD7-44D8-BBD7-CCE9431645EC}">
              <a14:shadowObscured xmlns:a14="http://schemas.microsoft.com/office/drawing/2010/main"/>
            </a:ext>
          </a:extLst>
        </p:spPr>
      </p:pic>
      <p:pic>
        <p:nvPicPr>
          <p:cNvPr id="11" name="Picture 10" descr="D:\IRAD\HxRG pics\20151201_213705.jpg"/>
          <p:cNvPicPr>
            <a:picLocks noChangeAspect="1"/>
          </p:cNvPicPr>
          <p:nvPr/>
        </p:nvPicPr>
        <p:blipFill rotWithShape="1">
          <a:blip r:embed="rId8" cstate="print">
            <a:extLst>
              <a:ext uri="{28A0092B-C50C-407E-A947-70E740481C1C}">
                <a14:useLocalDpi xmlns:a14="http://schemas.microsoft.com/office/drawing/2010/main" val="0"/>
              </a:ext>
            </a:extLst>
          </a:blip>
          <a:srcRect l="13001" r="14537"/>
          <a:stretch/>
        </p:blipFill>
        <p:spPr bwMode="auto">
          <a:xfrm>
            <a:off x="5501719" y="1902121"/>
            <a:ext cx="1306023" cy="10148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6031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p:cNvSpPr>
          <p:nvPr/>
        </p:nvSpPr>
        <p:spPr bwMode="auto">
          <a:xfrm>
            <a:off x="7519" y="199558"/>
            <a:ext cx="7975600" cy="4807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spAutoFit/>
          </a:bodyPr>
          <a:lstStyle/>
          <a:p>
            <a:pPr marL="39688" algn="ctr" eaLnBrk="0" fontAlgn="base" hangingPunct="0">
              <a:lnSpc>
                <a:spcPct val="90000"/>
              </a:lnSpc>
              <a:spcBef>
                <a:spcPct val="0"/>
              </a:spcBef>
              <a:spcAft>
                <a:spcPct val="0"/>
              </a:spcAft>
            </a:pPr>
            <a:r>
              <a:rPr lang="en-US" altLang="en-US" sz="2800" b="1" dirty="0">
                <a:solidFill>
                  <a:srgbClr val="003A90"/>
                </a:solidFill>
                <a:latin typeface="Calibri"/>
                <a:ea typeface="+mj-ea"/>
                <a:cs typeface="+mj-cs"/>
                <a:sym typeface="Impact" panose="020B0806030902050204" pitchFamily="34" charset="0"/>
              </a:rPr>
              <a:t>Large Format Digital ROIC (GeoSnap, CHROMA-D)</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277470"/>
            <a:ext cx="3076575" cy="145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122145"/>
            <a:ext cx="332105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8"/>
          <p:cNvSpPr txBox="1">
            <a:spLocks noChangeArrowheads="1"/>
          </p:cNvSpPr>
          <p:nvPr/>
        </p:nvSpPr>
        <p:spPr bwMode="auto">
          <a:xfrm>
            <a:off x="319088" y="3811120"/>
            <a:ext cx="8493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r>
              <a:rPr lang="en-US" altLang="en-US" sz="1400" b="1" smtClean="0">
                <a:solidFill>
                  <a:srgbClr val="0070C0"/>
                </a:solidFill>
                <a:latin typeface="Calibri" panose="020F0502020204030204" pitchFamily="34" charset="0"/>
                <a:ea typeface="ＭＳ Ｐゴシック" panose="020B0600070205080204" pitchFamily="34" charset="-128"/>
              </a:rPr>
              <a:t>GeoSnap</a:t>
            </a:r>
          </a:p>
          <a:p>
            <a:pPr algn="ctr" defTabSz="914400" fontAlgn="base">
              <a:spcBef>
                <a:spcPct val="0"/>
              </a:spcBef>
              <a:spcAft>
                <a:spcPct val="0"/>
              </a:spcAft>
            </a:pPr>
            <a:r>
              <a:rPr lang="en-US" altLang="en-US" sz="1400" b="1" smtClean="0">
                <a:solidFill>
                  <a:srgbClr val="0070C0"/>
                </a:solidFill>
                <a:latin typeface="Calibri" panose="020F0502020204030204" pitchFamily="34" charset="0"/>
                <a:ea typeface="ＭＳ Ｐゴシック" panose="020B0600070205080204" pitchFamily="34" charset="-128"/>
              </a:rPr>
              <a:t>3K×3K</a:t>
            </a:r>
          </a:p>
        </p:txBody>
      </p:sp>
      <p:sp>
        <p:nvSpPr>
          <p:cNvPr id="6" name="TextBox 9"/>
          <p:cNvSpPr txBox="1">
            <a:spLocks noChangeArrowheads="1"/>
          </p:cNvSpPr>
          <p:nvPr/>
        </p:nvSpPr>
        <p:spPr bwMode="auto">
          <a:xfrm>
            <a:off x="4673600" y="5335120"/>
            <a:ext cx="1049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r>
              <a:rPr lang="en-US" altLang="en-US" sz="1400" b="1" smtClean="0">
                <a:solidFill>
                  <a:srgbClr val="0070C0"/>
                </a:solidFill>
                <a:latin typeface="Calibri" panose="020F0502020204030204" pitchFamily="34" charset="0"/>
                <a:ea typeface="ＭＳ Ｐゴシック" panose="020B0600070205080204" pitchFamily="34" charset="-128"/>
              </a:rPr>
              <a:t>CHROMA-D</a:t>
            </a:r>
          </a:p>
          <a:p>
            <a:pPr algn="ctr" defTabSz="914400" fontAlgn="base">
              <a:spcBef>
                <a:spcPct val="0"/>
              </a:spcBef>
              <a:spcAft>
                <a:spcPct val="0"/>
              </a:spcAft>
            </a:pPr>
            <a:r>
              <a:rPr lang="en-US" altLang="en-US" sz="1400" b="1" smtClean="0">
                <a:solidFill>
                  <a:srgbClr val="0070C0"/>
                </a:solidFill>
                <a:latin typeface="Calibri" panose="020F0502020204030204" pitchFamily="34" charset="0"/>
                <a:ea typeface="ＭＳ Ｐゴシック" panose="020B0600070205080204" pitchFamily="34" charset="-128"/>
              </a:rPr>
              <a:t>1K×512</a:t>
            </a:r>
          </a:p>
        </p:txBody>
      </p:sp>
      <p:sp>
        <p:nvSpPr>
          <p:cNvPr id="7" name="TextBox 10"/>
          <p:cNvSpPr txBox="1">
            <a:spLocks noChangeArrowheads="1"/>
          </p:cNvSpPr>
          <p:nvPr/>
        </p:nvSpPr>
        <p:spPr bwMode="auto">
          <a:xfrm>
            <a:off x="203200" y="5285908"/>
            <a:ext cx="1047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r>
              <a:rPr lang="en-US" altLang="en-US" sz="1400" b="1" smtClean="0">
                <a:solidFill>
                  <a:srgbClr val="0070C0"/>
                </a:solidFill>
                <a:latin typeface="Calibri" panose="020F0502020204030204" pitchFamily="34" charset="0"/>
                <a:ea typeface="ＭＳ Ｐゴシック" panose="020B0600070205080204" pitchFamily="34" charset="-128"/>
              </a:rPr>
              <a:t>CHROMA-D</a:t>
            </a:r>
          </a:p>
          <a:p>
            <a:pPr algn="ctr" defTabSz="914400" fontAlgn="base">
              <a:spcBef>
                <a:spcPct val="0"/>
              </a:spcBef>
              <a:spcAft>
                <a:spcPct val="0"/>
              </a:spcAft>
            </a:pPr>
            <a:r>
              <a:rPr lang="en-US" altLang="en-US" sz="1400" b="1" smtClean="0">
                <a:solidFill>
                  <a:srgbClr val="0070C0"/>
                </a:solidFill>
                <a:latin typeface="Calibri" panose="020F0502020204030204" pitchFamily="34" charset="0"/>
                <a:ea typeface="ＭＳ Ｐゴシック" panose="020B0600070205080204" pitchFamily="34" charset="-128"/>
              </a:rPr>
              <a:t>3K×512</a:t>
            </a:r>
          </a:p>
        </p:txBody>
      </p:sp>
      <p:sp>
        <p:nvSpPr>
          <p:cNvPr id="8" name="TextBox 11"/>
          <p:cNvSpPr txBox="1">
            <a:spLocks noChangeArrowheads="1"/>
          </p:cNvSpPr>
          <p:nvPr/>
        </p:nvSpPr>
        <p:spPr bwMode="auto">
          <a:xfrm>
            <a:off x="4872038" y="4490570"/>
            <a:ext cx="850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r>
              <a:rPr lang="en-US" altLang="en-US" sz="1400" b="1" smtClean="0">
                <a:solidFill>
                  <a:srgbClr val="0070C0"/>
                </a:solidFill>
                <a:latin typeface="Calibri" panose="020F0502020204030204" pitchFamily="34" charset="0"/>
                <a:ea typeface="ＭＳ Ｐゴシック" panose="020B0600070205080204" pitchFamily="34" charset="-128"/>
              </a:rPr>
              <a:t>GeoSnap</a:t>
            </a:r>
          </a:p>
          <a:p>
            <a:pPr algn="ctr" defTabSz="914400" fontAlgn="base">
              <a:spcBef>
                <a:spcPct val="0"/>
              </a:spcBef>
              <a:spcAft>
                <a:spcPct val="0"/>
              </a:spcAft>
            </a:pPr>
            <a:r>
              <a:rPr lang="en-US" altLang="en-US" sz="1400" b="1" smtClean="0">
                <a:solidFill>
                  <a:srgbClr val="0070C0"/>
                </a:solidFill>
                <a:latin typeface="Calibri" panose="020F0502020204030204" pitchFamily="34" charset="0"/>
                <a:ea typeface="ＭＳ Ｐゴシック" panose="020B0600070205080204" pitchFamily="34" charset="-128"/>
              </a:rPr>
              <a:t>2K×2K</a:t>
            </a:r>
          </a:p>
        </p:txBody>
      </p:sp>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l="-166" t="-220" r="-31" b="-699"/>
          <a:stretch>
            <a:fillRect/>
          </a:stretch>
        </p:blipFill>
        <p:spPr bwMode="auto">
          <a:xfrm>
            <a:off x="4748213" y="3023720"/>
            <a:ext cx="1098550" cy="139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ent Arrow 9"/>
          <p:cNvSpPr/>
          <p:nvPr/>
        </p:nvSpPr>
        <p:spPr bwMode="auto">
          <a:xfrm rot="10800000">
            <a:off x="762000" y="2818205"/>
            <a:ext cx="435311" cy="738188"/>
          </a:xfrm>
          <a:prstGeom prst="bentArrow">
            <a:avLst/>
          </a:prstGeom>
          <a:solidFill>
            <a:srgbClr val="0000FF"/>
          </a:solidFill>
          <a:ln w="22225">
            <a:solidFill>
              <a:srgbClr val="FFC000"/>
            </a:solidFill>
          </a:ln>
          <a:effectLst/>
          <a:scene3d>
            <a:camera prst="orthographicFront">
              <a:rot lat="0" lon="10800000" rev="0"/>
            </a:camera>
            <a:lightRig rig="threePt" dir="t"/>
          </a:scene3d>
          <a:extLst/>
        </p:spPr>
        <p:txBody>
          <a:bodyPr/>
          <a:lstStyle/>
          <a:p>
            <a:pPr defTabSz="914400" fontAlgn="base">
              <a:spcBef>
                <a:spcPct val="0"/>
              </a:spcBef>
              <a:spcAft>
                <a:spcPct val="0"/>
              </a:spcAft>
              <a:defRPr/>
            </a:pPr>
            <a:endParaRPr lang="en-US" sz="1200">
              <a:solidFill>
                <a:srgbClr val="000000"/>
              </a:solidFill>
              <a:latin typeface="Arial" charset="0"/>
              <a:ea typeface="ヒラギノ角ゴ ProN W3" charset="0"/>
              <a:cs typeface="ヒラギノ角ゴ ProN W3" charset="0"/>
              <a:sym typeface="Arial" charset="0"/>
            </a:endParaRPr>
          </a:p>
        </p:txBody>
      </p:sp>
      <p:sp>
        <p:nvSpPr>
          <p:cNvPr id="11" name="TextBox 5"/>
          <p:cNvSpPr txBox="1">
            <a:spLocks noChangeArrowheads="1"/>
          </p:cNvSpPr>
          <p:nvPr/>
        </p:nvSpPr>
        <p:spPr bwMode="auto">
          <a:xfrm>
            <a:off x="3427413" y="828015"/>
            <a:ext cx="55911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marL="171450" indent="-1714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en-US" altLang="en-US" sz="1600" dirty="0" smtClean="0">
                <a:solidFill>
                  <a:srgbClr val="000000"/>
                </a:solidFill>
                <a:latin typeface="+mn-lt"/>
                <a:cs typeface="Microsoft Sans Serif" panose="020B0604020202020204" pitchFamily="34" charset="0"/>
                <a:sym typeface="Arial" panose="020B0604020202020204" pitchFamily="34" charset="0"/>
              </a:rPr>
              <a:t>The GeoSnap / CHROMA-D family is a CTIA readout integrated circuit (ROIC) for visible and infrared low to moderate flux scientific applications</a:t>
            </a:r>
          </a:p>
          <a:p>
            <a:pPr marL="171450" lvl="1" indent="-171450" defTabSz="914400" eaLnBrk="0" fontAlgn="base" hangingPunct="0">
              <a:spcBef>
                <a:spcPct val="0"/>
              </a:spcBef>
              <a:spcAft>
                <a:spcPct val="0"/>
              </a:spcAft>
              <a:buFont typeface="Arial" panose="020B0604020202020204" pitchFamily="34" charset="0"/>
              <a:buChar char="•"/>
            </a:pPr>
            <a:r>
              <a:rPr lang="en-US" altLang="en-US" sz="1600" dirty="0" smtClean="0">
                <a:solidFill>
                  <a:srgbClr val="000000"/>
                </a:solidFill>
                <a:latin typeface="+mn-lt"/>
                <a:cs typeface="Microsoft Sans Serif" panose="020B0604020202020204" pitchFamily="34" charset="0"/>
                <a:sym typeface="Arial" panose="020B0604020202020204" pitchFamily="34" charset="0"/>
              </a:rPr>
              <a:t>High </a:t>
            </a:r>
            <a:r>
              <a:rPr lang="en-US" altLang="en-US" sz="1600" dirty="0">
                <a:solidFill>
                  <a:srgbClr val="000000"/>
                </a:solidFill>
                <a:latin typeface="+mn-lt"/>
                <a:cs typeface="Microsoft Sans Serif" panose="020B0604020202020204" pitchFamily="34" charset="0"/>
                <a:sym typeface="Arial" panose="020B0604020202020204" pitchFamily="34" charset="0"/>
              </a:rPr>
              <a:t>frame rate (120 Hz full frame)</a:t>
            </a:r>
          </a:p>
          <a:p>
            <a:pPr marL="171450" lvl="1" indent="-171450" defTabSz="914400" eaLnBrk="0" fontAlgn="base" hangingPunct="0">
              <a:spcBef>
                <a:spcPct val="0"/>
              </a:spcBef>
              <a:spcAft>
                <a:spcPct val="0"/>
              </a:spcAft>
              <a:buFont typeface="Arial" panose="020B0604020202020204" pitchFamily="34" charset="0"/>
              <a:buChar char="•"/>
            </a:pPr>
            <a:r>
              <a:rPr lang="en-US" altLang="en-US" sz="1600" dirty="0" smtClean="0">
                <a:solidFill>
                  <a:srgbClr val="000000"/>
                </a:solidFill>
                <a:latin typeface="+mn-lt"/>
                <a:cs typeface="Microsoft Sans Serif" panose="020B0604020202020204" pitchFamily="34" charset="0"/>
                <a:sym typeface="Arial" panose="020B0604020202020204" pitchFamily="34" charset="0"/>
              </a:rPr>
              <a:t>Programmable </a:t>
            </a:r>
            <a:r>
              <a:rPr lang="en-US" altLang="en-US" sz="1600" dirty="0">
                <a:solidFill>
                  <a:srgbClr val="000000"/>
                </a:solidFill>
                <a:latin typeface="+mn-lt"/>
                <a:cs typeface="Microsoft Sans Serif" panose="020B0604020202020204" pitchFamily="34" charset="0"/>
                <a:sym typeface="Arial" panose="020B0604020202020204" pitchFamily="34" charset="0"/>
              </a:rPr>
              <a:t>full well  (100 ke-/1 Me-,  or 180 ke-/2.7 </a:t>
            </a:r>
            <a:r>
              <a:rPr lang="en-US" altLang="en-US" sz="1600" dirty="0" smtClean="0">
                <a:solidFill>
                  <a:srgbClr val="000000"/>
                </a:solidFill>
                <a:latin typeface="+mn-lt"/>
                <a:cs typeface="Microsoft Sans Serif" panose="020B0604020202020204" pitchFamily="34" charset="0"/>
                <a:sym typeface="Arial" panose="020B0604020202020204" pitchFamily="34" charset="0"/>
              </a:rPr>
              <a:t>Me-</a:t>
            </a:r>
            <a:r>
              <a:rPr lang="en-US" altLang="en-US" sz="1600" dirty="0">
                <a:solidFill>
                  <a:srgbClr val="000000"/>
                </a:solidFill>
                <a:latin typeface="+mn-lt"/>
                <a:cs typeface="Microsoft Sans Serif" panose="020B0604020202020204" pitchFamily="34" charset="0"/>
                <a:sym typeface="Arial" panose="020B0604020202020204" pitchFamily="34" charset="0"/>
              </a:rPr>
              <a:t>)</a:t>
            </a:r>
          </a:p>
          <a:p>
            <a:pPr marL="171450" lvl="1" indent="-171450" defTabSz="914400" eaLnBrk="0" fontAlgn="base" hangingPunct="0">
              <a:spcBef>
                <a:spcPct val="0"/>
              </a:spcBef>
              <a:spcAft>
                <a:spcPct val="0"/>
              </a:spcAft>
              <a:buFont typeface="Arial" panose="020B0604020202020204" pitchFamily="34" charset="0"/>
              <a:buChar char="•"/>
            </a:pPr>
            <a:r>
              <a:rPr lang="en-US" altLang="en-US" sz="1600" dirty="0">
                <a:solidFill>
                  <a:srgbClr val="000000"/>
                </a:solidFill>
                <a:latin typeface="+mn-lt"/>
                <a:cs typeface="Microsoft Sans Serif" panose="020B0604020202020204" pitchFamily="34" charset="0"/>
                <a:sym typeface="Arial" panose="020B0604020202020204" pitchFamily="34" charset="0"/>
              </a:rPr>
              <a:t>Digital input / output (14 bit ADCs on-chip)</a:t>
            </a:r>
          </a:p>
          <a:p>
            <a:pPr defTabSz="914400" eaLnBrk="0" fontAlgn="base" hangingPunct="0">
              <a:spcBef>
                <a:spcPct val="0"/>
              </a:spcBef>
              <a:spcAft>
                <a:spcPct val="0"/>
              </a:spcAft>
            </a:pPr>
            <a:r>
              <a:rPr lang="en-US" altLang="en-US" sz="1600" dirty="0" smtClean="0">
                <a:solidFill>
                  <a:srgbClr val="000000"/>
                </a:solidFill>
                <a:latin typeface="+mn-lt"/>
                <a:cs typeface="Microsoft Sans Serif" panose="020B0604020202020204" pitchFamily="34" charset="0"/>
                <a:sym typeface="Arial" panose="020B0604020202020204" pitchFamily="34" charset="0"/>
              </a:rPr>
              <a:t>HgCdTe infrared (IR) and silicon PIN HyViSI™ visible detectors</a:t>
            </a:r>
          </a:p>
          <a:p>
            <a:pPr defTabSz="914400" eaLnBrk="0" fontAlgn="base" hangingPunct="0">
              <a:spcBef>
                <a:spcPct val="0"/>
              </a:spcBef>
              <a:spcAft>
                <a:spcPct val="0"/>
              </a:spcAft>
            </a:pPr>
            <a:r>
              <a:rPr lang="en-US" altLang="en-US" sz="1600" dirty="0" smtClean="0">
                <a:solidFill>
                  <a:srgbClr val="000000"/>
                </a:solidFill>
                <a:latin typeface="+mn-lt"/>
                <a:cs typeface="Microsoft Sans Serif" panose="020B0604020202020204" pitchFamily="34" charset="0"/>
                <a:sym typeface="Arial" panose="020B0604020202020204" pitchFamily="34" charset="0"/>
              </a:rPr>
              <a:t>Stitchable design that can be fabricated in a variety of formats</a:t>
            </a:r>
          </a:p>
        </p:txBody>
      </p:sp>
      <p:sp>
        <p:nvSpPr>
          <p:cNvPr id="12" name="Rounded Rectangle 11"/>
          <p:cNvSpPr/>
          <p:nvPr/>
        </p:nvSpPr>
        <p:spPr>
          <a:xfrm>
            <a:off x="6000751" y="3155586"/>
            <a:ext cx="3017837" cy="2949368"/>
          </a:xfrm>
          <a:prstGeom prst="roundRect">
            <a:avLst/>
          </a:prstGeom>
          <a:solidFill>
            <a:srgbClr val="AAAAFF">
              <a:lumMod val="20000"/>
              <a:lumOff val="80000"/>
            </a:srgbClr>
          </a:solidFill>
          <a:ln w="9525" cap="flat" cmpd="sng" algn="ctr">
            <a:solidFill>
              <a:srgbClr val="E78A00">
                <a:lumMod val="75000"/>
              </a:srgbClr>
            </a:solidFill>
            <a:prstDash val="solid"/>
          </a:ln>
          <a:effectLst>
            <a:outerShdw blurRad="40000" dist="23000" dir="5400000" rotWithShape="0">
              <a:srgbClr val="000000">
                <a:alpha val="35000"/>
              </a:srgbClr>
            </a:outerShdw>
          </a:effectLst>
        </p:spPr>
        <p:txBody>
          <a:bodyPr lIns="9144" tIns="0" rIns="0" bIns="0" anchor="ctr"/>
          <a:lstStyle/>
          <a:p>
            <a:pPr marL="171450" indent="-17145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ROIC formats fabricated:</a:t>
            </a:r>
          </a:p>
          <a:p>
            <a:pPr marL="463550" lvl="1" indent="-17780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2K×2K</a:t>
            </a:r>
          </a:p>
          <a:p>
            <a:pPr marL="463550" lvl="1" indent="-17780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2K×512</a:t>
            </a:r>
          </a:p>
          <a:p>
            <a:pPr marL="463550" lvl="1" indent="-17780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3K×512</a:t>
            </a:r>
          </a:p>
          <a:p>
            <a:pPr marL="171450" indent="-17145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Focal plane arrays made and tested with several types of detectors:</a:t>
            </a:r>
          </a:p>
          <a:p>
            <a:pPr marL="463550" lvl="1" indent="-17780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Visible  (Silicon) </a:t>
            </a:r>
          </a:p>
          <a:p>
            <a:pPr marL="463550" lvl="1" indent="-17780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MWIR   (5.3 µm HgCdTe) </a:t>
            </a:r>
          </a:p>
          <a:p>
            <a:pPr marL="463550" lvl="1" indent="-17780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VLWIR  (14.5 µm HgCdTe)</a:t>
            </a:r>
          </a:p>
          <a:p>
            <a:pPr marL="171450" indent="-171450" defTabSz="914400" eaLnBrk="0" hangingPunct="0">
              <a:buFont typeface="Arial" panose="020B0604020202020204" pitchFamily="34" charset="0"/>
              <a:buChar char="•"/>
              <a:defRPr/>
            </a:pPr>
            <a:r>
              <a:rPr lang="en-US" sz="1400" kern="0" dirty="0">
                <a:solidFill>
                  <a:srgbClr val="000000"/>
                </a:solidFill>
                <a:latin typeface="Arial" panose="020B0604020202020204" pitchFamily="34" charset="0"/>
                <a:ea typeface="ＭＳ Ｐゴシック"/>
                <a:cs typeface="Arial" panose="020B0604020202020204" pitchFamily="34" charset="0"/>
              </a:rPr>
              <a:t>Space flight packaging in fabrication and </a:t>
            </a:r>
            <a:r>
              <a:rPr lang="en-US" sz="1400" kern="0" dirty="0" smtClean="0">
                <a:solidFill>
                  <a:srgbClr val="000000"/>
                </a:solidFill>
                <a:latin typeface="Arial" panose="020B0604020202020204" pitchFamily="34" charset="0"/>
                <a:ea typeface="ＭＳ Ｐゴシック"/>
                <a:cs typeface="Arial" panose="020B0604020202020204" pitchFamily="34" charset="0"/>
              </a:rPr>
              <a:t>qualification</a:t>
            </a:r>
            <a:endParaRPr lang="en-US" sz="1400" kern="0" dirty="0">
              <a:solidFill>
                <a:srgbClr val="000000"/>
              </a:solidFill>
              <a:latin typeface="Arial" panose="020B0604020202020204" pitchFamily="34" charset="0"/>
              <a:ea typeface="ＭＳ Ｐゴシック"/>
              <a:cs typeface="Arial" panose="020B0604020202020204" pitchFamily="34" charset="0"/>
            </a:endParaRP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3119" y="90162"/>
            <a:ext cx="814547" cy="814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15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358775" y="98425"/>
            <a:ext cx="8458200" cy="609600"/>
          </a:xfrm>
        </p:spPr>
        <p:txBody>
          <a:bodyPr/>
          <a:lstStyle/>
          <a:p>
            <a:pPr eaLnBrk="1" hangingPunct="1"/>
            <a:r>
              <a:rPr lang="en-US" dirty="0"/>
              <a:t>V</a:t>
            </a:r>
            <a:r>
              <a:rPr lang="en-US" dirty="0" smtClean="0"/>
              <a:t>isible </a:t>
            </a:r>
            <a:r>
              <a:rPr lang="en-US" dirty="0" smtClean="0"/>
              <a:t>hybrid </a:t>
            </a:r>
            <a:r>
              <a:rPr lang="en-US" dirty="0" smtClean="0"/>
              <a:t>sensors:  </a:t>
            </a:r>
            <a:r>
              <a:rPr lang="en-US" dirty="0" smtClean="0"/>
              <a:t>H4RG-10 HyViSI</a:t>
            </a:r>
          </a:p>
        </p:txBody>
      </p:sp>
      <p:sp>
        <p:nvSpPr>
          <p:cNvPr id="178178" name="Rectangle 3"/>
          <p:cNvSpPr>
            <a:spLocks noGrp="1" noChangeArrowheads="1"/>
          </p:cNvSpPr>
          <p:nvPr>
            <p:ph type="body" idx="1"/>
          </p:nvPr>
        </p:nvSpPr>
        <p:spPr>
          <a:xfrm>
            <a:off x="457200" y="990600"/>
            <a:ext cx="3200400" cy="990600"/>
          </a:xfrm>
        </p:spPr>
        <p:txBody>
          <a:bodyPr/>
          <a:lstStyle/>
          <a:p>
            <a:pPr marL="228600" indent="-228600" defTabSz="576263" eaLnBrk="1" hangingPunct="1">
              <a:spcBef>
                <a:spcPct val="0"/>
              </a:spcBef>
            </a:pPr>
            <a:r>
              <a:rPr lang="en-US" sz="1600" smtClean="0"/>
              <a:t>4096</a:t>
            </a:r>
            <a:r>
              <a:rPr lang="en-US" sz="1600" b="0" smtClean="0"/>
              <a:t>×</a:t>
            </a:r>
            <a:r>
              <a:rPr lang="en-US" sz="1600" smtClean="0"/>
              <a:t>4096 pixels</a:t>
            </a:r>
          </a:p>
          <a:p>
            <a:pPr marL="228600" indent="-228600" defTabSz="576263" eaLnBrk="1" hangingPunct="1">
              <a:spcBef>
                <a:spcPct val="0"/>
              </a:spcBef>
            </a:pPr>
            <a:r>
              <a:rPr lang="en-US" sz="1600" smtClean="0"/>
              <a:t>10 micron pixel pitch</a:t>
            </a:r>
          </a:p>
          <a:p>
            <a:pPr marL="228600" indent="-228600" defTabSz="576263" eaLnBrk="1" hangingPunct="1">
              <a:spcBef>
                <a:spcPct val="0"/>
              </a:spcBef>
            </a:pPr>
            <a:r>
              <a:rPr lang="en-US" sz="1600" smtClean="0"/>
              <a:t>Silicon Hybrid CMOS on SiC pkg</a:t>
            </a:r>
          </a:p>
        </p:txBody>
      </p:sp>
      <p:pic>
        <p:nvPicPr>
          <p:cNvPr id="178179" name="Picture 4" descr="H4RG-10_frontback_inHand2"/>
          <p:cNvPicPr>
            <a:picLocks noChangeAspect="1" noChangeArrowheads="1"/>
          </p:cNvPicPr>
          <p:nvPr/>
        </p:nvPicPr>
        <p:blipFill>
          <a:blip r:embed="rId2" cstate="print"/>
          <a:srcRect/>
          <a:stretch>
            <a:fillRect/>
          </a:stretch>
        </p:blipFill>
        <p:spPr bwMode="auto">
          <a:xfrm>
            <a:off x="381000" y="1944688"/>
            <a:ext cx="3276600" cy="1941512"/>
          </a:xfrm>
          <a:prstGeom prst="rect">
            <a:avLst/>
          </a:prstGeom>
          <a:noFill/>
          <a:ln w="9525">
            <a:noFill/>
            <a:miter lim="800000"/>
            <a:headEnd/>
            <a:tailEnd/>
          </a:ln>
        </p:spPr>
      </p:pic>
      <p:pic>
        <p:nvPicPr>
          <p:cNvPr id="178180" name="Picture 60"/>
          <p:cNvPicPr>
            <a:picLocks noChangeAspect="1" noChangeArrowheads="1"/>
          </p:cNvPicPr>
          <p:nvPr/>
        </p:nvPicPr>
        <p:blipFill>
          <a:blip r:embed="rId3" cstate="print"/>
          <a:srcRect/>
          <a:stretch>
            <a:fillRect/>
          </a:stretch>
        </p:blipFill>
        <p:spPr bwMode="auto">
          <a:xfrm>
            <a:off x="4267200" y="958850"/>
            <a:ext cx="4814888" cy="3003550"/>
          </a:xfrm>
          <a:prstGeom prst="rect">
            <a:avLst/>
          </a:prstGeom>
          <a:noFill/>
          <a:ln w="9525">
            <a:noFill/>
            <a:miter lim="800000"/>
            <a:headEnd/>
            <a:tailEnd/>
          </a:ln>
        </p:spPr>
      </p:pic>
      <p:pic>
        <p:nvPicPr>
          <p:cNvPr id="178181" name="Picture 61"/>
          <p:cNvPicPr>
            <a:picLocks noChangeAspect="1" noChangeArrowheads="1"/>
          </p:cNvPicPr>
          <p:nvPr/>
        </p:nvPicPr>
        <p:blipFill>
          <a:blip r:embed="rId4" cstate="print"/>
          <a:srcRect/>
          <a:stretch>
            <a:fillRect/>
          </a:stretch>
        </p:blipFill>
        <p:spPr bwMode="auto">
          <a:xfrm>
            <a:off x="4343400" y="4114800"/>
            <a:ext cx="4124325" cy="2481263"/>
          </a:xfrm>
          <a:prstGeom prst="rect">
            <a:avLst/>
          </a:prstGeom>
          <a:noFill/>
          <a:ln w="9525">
            <a:noFill/>
            <a:miter lim="800000"/>
            <a:headEnd/>
            <a:tailEnd/>
          </a:ln>
        </p:spPr>
      </p:pic>
      <p:sp>
        <p:nvSpPr>
          <p:cNvPr id="9" name="Rectangle 46"/>
          <p:cNvSpPr>
            <a:spLocks noChangeArrowheads="1"/>
          </p:cNvSpPr>
          <p:nvPr/>
        </p:nvSpPr>
        <p:spPr bwMode="auto">
          <a:xfrm>
            <a:off x="228600" y="4495800"/>
            <a:ext cx="3609975" cy="1066800"/>
          </a:xfrm>
          <a:prstGeom prst="rect">
            <a:avLst/>
          </a:prstGeom>
          <a:noFill/>
          <a:ln w="9525">
            <a:noFill/>
            <a:miter lim="800000"/>
            <a:headEnd/>
            <a:tailEnd/>
          </a:ln>
        </p:spPr>
        <p:txBody>
          <a:bodyPr/>
          <a:lstStyle/>
          <a:p>
            <a:pPr marL="228600" marR="0" lvl="0" indent="-228600" algn="l" defTabSz="914400" rtl="0" eaLnBrk="1" fontAlgn="base" latinLnBrk="0" hangingPunct="1">
              <a:lnSpc>
                <a:spcPct val="90000"/>
              </a:lnSpc>
              <a:spcBef>
                <a:spcPct val="5000"/>
              </a:spcBef>
              <a:spcAft>
                <a:spcPct val="0"/>
              </a:spcAft>
              <a:buClr>
                <a:srgbClr val="0A57A5"/>
              </a:buClr>
              <a:buSzTx/>
              <a:buFont typeface="Times" pitchFamily="1" charset="0"/>
              <a:buChar char="•"/>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a:cs typeface="+mn-cs"/>
              </a:rPr>
              <a:t>Challenges:</a:t>
            </a:r>
          </a:p>
          <a:p>
            <a:pPr marL="685800" marR="0" lvl="1" indent="-228600" algn="l" defTabSz="914400" rtl="0" eaLnBrk="1" fontAlgn="base" latinLnBrk="0" hangingPunct="1">
              <a:lnSpc>
                <a:spcPct val="90000"/>
              </a:lnSpc>
              <a:spcBef>
                <a:spcPct val="5000"/>
              </a:spcBef>
              <a:spcAft>
                <a:spcPct val="0"/>
              </a:spcAft>
              <a:buClr>
                <a:srgbClr val="0A57A5"/>
              </a:buClr>
              <a:buSzTx/>
              <a:buFont typeface="Times" pitchFamily="1" charset="0"/>
              <a:buChar char="•"/>
              <a:tabLst/>
              <a:defRPr/>
            </a:pPr>
            <a:r>
              <a:rPr kumimoji="0" lang="en-US" sz="1800" b="1" i="0" u="none" strike="noStrike" kern="1200" cap="none" spc="0" normalizeH="0" baseline="0" noProof="0" dirty="0">
                <a:ln>
                  <a:noFill/>
                </a:ln>
                <a:solidFill>
                  <a:srgbClr val="000000"/>
                </a:solidFill>
                <a:effectLst/>
                <a:uLnTx/>
                <a:uFillTx/>
                <a:latin typeface="Calibri" pitchFamily="34" charset="0"/>
                <a:ea typeface="ＭＳ Ｐゴシック"/>
                <a:cs typeface="+mn-cs"/>
              </a:rPr>
              <a:t>Charge Diffusion Crosstalk</a:t>
            </a:r>
          </a:p>
          <a:p>
            <a:pPr marL="685800" marR="0" lvl="1" indent="-228600" algn="l" defTabSz="914400" rtl="0" eaLnBrk="1" fontAlgn="base" latinLnBrk="0" hangingPunct="1">
              <a:lnSpc>
                <a:spcPct val="90000"/>
              </a:lnSpc>
              <a:spcBef>
                <a:spcPct val="5000"/>
              </a:spcBef>
              <a:spcAft>
                <a:spcPct val="0"/>
              </a:spcAft>
              <a:buClr>
                <a:srgbClr val="0A57A5"/>
              </a:buClr>
              <a:buSzTx/>
              <a:buFont typeface="Times" pitchFamily="1" charset="0"/>
              <a:buChar char="•"/>
              <a:tabLst/>
              <a:defRPr/>
            </a:pPr>
            <a:r>
              <a:rPr kumimoji="0" lang="en-US" sz="1800" b="1" i="0" u="none" strike="noStrike" kern="1200" cap="none" spc="0" normalizeH="0" baseline="0" noProof="0" dirty="0" err="1">
                <a:ln>
                  <a:noFill/>
                </a:ln>
                <a:solidFill>
                  <a:srgbClr val="000000"/>
                </a:solidFill>
                <a:effectLst/>
                <a:uLnTx/>
                <a:uFillTx/>
                <a:latin typeface="Calibri" pitchFamily="34" charset="0"/>
                <a:ea typeface="ＭＳ Ｐゴシック"/>
                <a:cs typeface="+mn-cs"/>
              </a:rPr>
              <a:t>Interpixel</a:t>
            </a:r>
            <a:r>
              <a:rPr kumimoji="0" lang="en-US" sz="1800" b="1" i="0" u="none" strike="noStrike" kern="1200" cap="none" spc="0" normalizeH="0" baseline="0" noProof="0" dirty="0">
                <a:ln>
                  <a:noFill/>
                </a:ln>
                <a:solidFill>
                  <a:srgbClr val="000000"/>
                </a:solidFill>
                <a:effectLst/>
                <a:uLnTx/>
                <a:uFillTx/>
                <a:latin typeface="Calibri" pitchFamily="34" charset="0"/>
                <a:ea typeface="ＭＳ Ｐゴシック"/>
                <a:cs typeface="+mn-cs"/>
              </a:rPr>
              <a:t> Coupling Crosstalk</a:t>
            </a:r>
          </a:p>
          <a:p>
            <a:pPr marL="685800" marR="0" lvl="1" indent="-228600" algn="l" defTabSz="914400" rtl="0" eaLnBrk="1" fontAlgn="base" latinLnBrk="0" hangingPunct="1">
              <a:lnSpc>
                <a:spcPct val="90000"/>
              </a:lnSpc>
              <a:spcBef>
                <a:spcPct val="5000"/>
              </a:spcBef>
              <a:spcAft>
                <a:spcPct val="0"/>
              </a:spcAft>
              <a:buClr>
                <a:srgbClr val="0A57A5"/>
              </a:buClr>
              <a:buSzTx/>
              <a:buFont typeface="Times" pitchFamily="1" charset="0"/>
              <a:buChar char="•"/>
              <a:tabLst/>
              <a:defRPr/>
            </a:pPr>
            <a:r>
              <a:rPr kumimoji="0" lang="en-US" sz="1800" b="1" i="0" u="none" strike="noStrike" kern="1200" cap="none" spc="0" normalizeH="0" baseline="0" noProof="0" dirty="0">
                <a:ln>
                  <a:noFill/>
                </a:ln>
                <a:solidFill>
                  <a:srgbClr val="000000"/>
                </a:solidFill>
                <a:effectLst/>
                <a:uLnTx/>
                <a:uFillTx/>
                <a:latin typeface="Calibri" pitchFamily="34" charset="0"/>
                <a:ea typeface="ＭＳ Ｐゴシック"/>
                <a:cs typeface="+mn-cs"/>
              </a:rPr>
              <a:t>Readout noise</a:t>
            </a:r>
          </a:p>
        </p:txBody>
      </p:sp>
    </p:spTree>
    <p:extLst>
      <p:ext uri="{BB962C8B-B14F-4D97-AF65-F5344CB8AC3E}">
        <p14:creationId xmlns:p14="http://schemas.microsoft.com/office/powerpoint/2010/main" val="610224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p:cNvSpPr>
          <p:nvPr/>
        </p:nvSpPr>
        <p:spPr bwMode="auto">
          <a:xfrm>
            <a:off x="0" y="175889"/>
            <a:ext cx="6125868" cy="4807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spAutoFit/>
          </a:bodyPr>
          <a:lstStyle/>
          <a:p>
            <a:pPr marL="39688" algn="ctr" eaLnBrk="0" fontAlgn="base" hangingPunct="0">
              <a:lnSpc>
                <a:spcPct val="90000"/>
              </a:lnSpc>
              <a:spcBef>
                <a:spcPct val="0"/>
              </a:spcBef>
              <a:spcAft>
                <a:spcPct val="0"/>
              </a:spcAft>
            </a:pPr>
            <a:r>
              <a:rPr lang="en-US" altLang="en-US" sz="2800" b="1" dirty="0" smtClean="0">
                <a:solidFill>
                  <a:srgbClr val="003A90"/>
                </a:solidFill>
                <a:latin typeface="Calibri"/>
                <a:ea typeface="+mj-ea"/>
                <a:cs typeface="+mj-cs"/>
                <a:sym typeface="Impact" panose="020B0806030902050204" pitchFamily="34" charset="0"/>
              </a:rPr>
              <a:t>Developments for X-ray Astronomy</a:t>
            </a:r>
            <a:endParaRPr lang="en-US" altLang="en-US" sz="2800" b="1" dirty="0">
              <a:solidFill>
                <a:srgbClr val="003A90"/>
              </a:solidFill>
              <a:latin typeface="Calibri"/>
              <a:ea typeface="+mj-ea"/>
              <a:cs typeface="+mj-cs"/>
              <a:sym typeface="Impact" panose="020B0806030902050204" pitchFamily="34" charset="0"/>
            </a:endParaRPr>
          </a:p>
        </p:txBody>
      </p:sp>
      <p:sp>
        <p:nvSpPr>
          <p:cNvPr id="11" name="TextBox 5"/>
          <p:cNvSpPr txBox="1">
            <a:spLocks noChangeArrowheads="1"/>
          </p:cNvSpPr>
          <p:nvPr/>
        </p:nvSpPr>
        <p:spPr bwMode="auto">
          <a:xfrm>
            <a:off x="321748" y="708439"/>
            <a:ext cx="8633995"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0">
            <a:spAutoFit/>
          </a:bodyPr>
          <a:lstStyle>
            <a:lvl1pPr marL="171450" indent="-1714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indent="0" defTabSz="914400" eaLnBrk="0" fontAlgn="base" hangingPunct="0">
              <a:lnSpc>
                <a:spcPct val="90000"/>
              </a:lnSpc>
              <a:spcBef>
                <a:spcPct val="0"/>
              </a:spcBef>
              <a:spcAft>
                <a:spcPct val="0"/>
              </a:spcAft>
              <a:buNone/>
            </a:pPr>
            <a:r>
              <a:rPr lang="en-US" altLang="en-US" sz="2000" b="1" dirty="0" smtClean="0">
                <a:solidFill>
                  <a:schemeClr val="accent2">
                    <a:lumMod val="75000"/>
                  </a:schemeClr>
                </a:solidFill>
                <a:latin typeface="+mn-lt"/>
                <a:cs typeface="Microsoft Sans Serif" panose="020B0604020202020204" pitchFamily="34" charset="0"/>
                <a:sym typeface="Arial" panose="020B0604020202020204" pitchFamily="34" charset="0"/>
              </a:rPr>
              <a:t>Speedster EXD (Event Driven Readout)</a:t>
            </a:r>
          </a:p>
          <a:p>
            <a:pPr lvl="1" defTabSz="914400" eaLnBrk="0" fontAlgn="base" hangingPunct="0">
              <a:lnSpc>
                <a:spcPct val="90000"/>
              </a:lnSpc>
              <a:spcBef>
                <a:spcPct val="0"/>
              </a:spcBef>
              <a:spcAft>
                <a:spcPct val="0"/>
              </a:spcAft>
            </a:pPr>
            <a:r>
              <a:rPr lang="en-US" altLang="en-US" sz="1800" dirty="0" smtClean="0">
                <a:solidFill>
                  <a:srgbClr val="000000"/>
                </a:solidFill>
                <a:latin typeface="+mn-lt"/>
                <a:cs typeface="Microsoft Sans Serif" panose="020B0604020202020204" pitchFamily="34" charset="0"/>
                <a:sym typeface="Arial" panose="020B0604020202020204" pitchFamily="34" charset="0"/>
              </a:rPr>
              <a:t>Read only the pixels with x-ray events – orders of magnitude faster frame rates</a:t>
            </a:r>
          </a:p>
          <a:p>
            <a:pPr lvl="1" defTabSz="914400" eaLnBrk="0" fontAlgn="base" hangingPunct="0">
              <a:lnSpc>
                <a:spcPct val="90000"/>
              </a:lnSpc>
              <a:spcBef>
                <a:spcPct val="0"/>
              </a:spcBef>
              <a:spcAft>
                <a:spcPct val="0"/>
              </a:spcAft>
            </a:pPr>
            <a:r>
              <a:rPr lang="en-US" altLang="en-US" sz="1800" dirty="0" smtClean="0">
                <a:solidFill>
                  <a:srgbClr val="000000"/>
                </a:solidFill>
                <a:latin typeface="+mn-lt"/>
                <a:cs typeface="Microsoft Sans Serif" panose="020B0604020202020204" pitchFamily="34" charset="0"/>
                <a:sym typeface="Arial" panose="020B0604020202020204" pitchFamily="34" charset="0"/>
              </a:rPr>
              <a:t>64×64 pixel array demonstrated.  40 µm pixel pitch.  100 µm thick silicon</a:t>
            </a:r>
          </a:p>
          <a:p>
            <a:pPr lvl="1" defTabSz="914400" eaLnBrk="0" fontAlgn="base" hangingPunct="0">
              <a:lnSpc>
                <a:spcPct val="90000"/>
              </a:lnSpc>
              <a:spcBef>
                <a:spcPct val="0"/>
              </a:spcBef>
              <a:spcAft>
                <a:spcPct val="0"/>
              </a:spcAft>
            </a:pPr>
            <a:r>
              <a:rPr lang="en-US" altLang="en-US" sz="1800" dirty="0" smtClean="0">
                <a:solidFill>
                  <a:srgbClr val="000000"/>
                </a:solidFill>
                <a:latin typeface="+mn-lt"/>
                <a:cs typeface="Microsoft Sans Serif" panose="020B0604020202020204" pitchFamily="34" charset="0"/>
                <a:sym typeface="Arial" panose="020B0604020202020204" pitchFamily="34" charset="0"/>
              </a:rPr>
              <a:t>CTIA with in-pixel CDS, zero crosstalk, selectable gain (to 200 µV / e-), 12 e- noise</a:t>
            </a:r>
          </a:p>
          <a:p>
            <a:pPr lvl="1" defTabSz="914400" eaLnBrk="0" fontAlgn="base" hangingPunct="0">
              <a:lnSpc>
                <a:spcPct val="90000"/>
              </a:lnSpc>
              <a:spcBef>
                <a:spcPct val="0"/>
              </a:spcBef>
              <a:spcAft>
                <a:spcPct val="0"/>
              </a:spcAft>
            </a:pPr>
            <a:r>
              <a:rPr lang="en-US" altLang="en-US" sz="1800" dirty="0" smtClean="0">
                <a:solidFill>
                  <a:srgbClr val="000000"/>
                </a:solidFill>
                <a:latin typeface="+mn-lt"/>
                <a:cs typeface="Microsoft Sans Serif" panose="020B0604020202020204" pitchFamily="34" charset="0"/>
                <a:sym typeface="Arial" panose="020B0604020202020204" pitchFamily="34" charset="0"/>
              </a:rPr>
              <a:t>512×512 pixel version with on-chip digitization in development</a:t>
            </a:r>
            <a:endParaRPr lang="en-US" altLang="en-US" sz="1800" dirty="0" smtClean="0">
              <a:solidFill>
                <a:srgbClr val="000000"/>
              </a:solidFill>
              <a:latin typeface="+mn-lt"/>
              <a:cs typeface="Microsoft Sans Serif" panose="020B0604020202020204" pitchFamily="34" charset="0"/>
              <a:sym typeface="Arial" panose="020B0604020202020204" pitchFamily="34" charset="0"/>
            </a:endParaRPr>
          </a:p>
        </p:txBody>
      </p:sp>
      <p:pic>
        <p:nvPicPr>
          <p:cNvPr id="13" name="Picture 3" descr="Imaging_mode_speedster.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2925" y="2101941"/>
            <a:ext cx="2895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descr="3x3_subtracted_examp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5325" y="2101941"/>
            <a:ext cx="290036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ight Arrow 14"/>
          <p:cNvSpPr/>
          <p:nvPr/>
        </p:nvSpPr>
        <p:spPr>
          <a:xfrm>
            <a:off x="4970925" y="3016341"/>
            <a:ext cx="654050" cy="6159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17"/>
          <p:cNvSpPr txBox="1"/>
          <p:nvPr/>
        </p:nvSpPr>
        <p:spPr>
          <a:xfrm>
            <a:off x="2109674" y="5035823"/>
            <a:ext cx="2522101" cy="369332"/>
          </a:xfrm>
          <a:prstGeom prst="rect">
            <a:avLst/>
          </a:prstGeom>
          <a:noFill/>
        </p:spPr>
        <p:txBody>
          <a:bodyPr wrap="none" rtlCol="0">
            <a:spAutoFit/>
          </a:bodyPr>
          <a:lstStyle/>
          <a:p>
            <a:r>
              <a:rPr lang="en-US" dirty="0" smtClean="0"/>
              <a:t>Full frame readout mode</a:t>
            </a:r>
            <a:endParaRPr lang="en-US" dirty="0"/>
          </a:p>
        </p:txBody>
      </p:sp>
      <p:sp>
        <p:nvSpPr>
          <p:cNvPr id="19" name="TextBox 18"/>
          <p:cNvSpPr txBox="1"/>
          <p:nvPr/>
        </p:nvSpPr>
        <p:spPr>
          <a:xfrm>
            <a:off x="6042812" y="5039235"/>
            <a:ext cx="2585388" cy="369332"/>
          </a:xfrm>
          <a:prstGeom prst="rect">
            <a:avLst/>
          </a:prstGeom>
          <a:noFill/>
        </p:spPr>
        <p:txBody>
          <a:bodyPr wrap="none" rtlCol="0">
            <a:spAutoFit/>
          </a:bodyPr>
          <a:lstStyle/>
          <a:p>
            <a:r>
              <a:rPr lang="en-US" dirty="0" smtClean="0"/>
              <a:t>3×3 sparse readout mode</a:t>
            </a:r>
            <a:endParaRPr lang="en-US" dirty="0"/>
          </a:p>
        </p:txBody>
      </p:sp>
      <p:pic>
        <p:nvPicPr>
          <p:cNvPr id="6146" name="Picture 2" descr="http://www.work.psu.edu/ldap/PS_HOR_RGB_2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4365" y="-198249"/>
            <a:ext cx="3031378" cy="13880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peedster_pi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462" y="2709953"/>
            <a:ext cx="1408113" cy="122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5"/>
          <p:cNvSpPr txBox="1">
            <a:spLocks noChangeArrowheads="1"/>
          </p:cNvSpPr>
          <p:nvPr/>
        </p:nvSpPr>
        <p:spPr bwMode="auto">
          <a:xfrm>
            <a:off x="321748" y="5349047"/>
            <a:ext cx="863399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0">
            <a:spAutoFit/>
          </a:bodyPr>
          <a:lstStyle>
            <a:lvl1pPr marL="171450" indent="-1714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indent="0" defTabSz="914400" eaLnBrk="0" fontAlgn="base" hangingPunct="0">
              <a:lnSpc>
                <a:spcPct val="90000"/>
              </a:lnSpc>
              <a:spcBef>
                <a:spcPct val="0"/>
              </a:spcBef>
              <a:spcAft>
                <a:spcPct val="0"/>
              </a:spcAft>
              <a:buNone/>
            </a:pPr>
            <a:r>
              <a:rPr lang="en-US" altLang="en-US" sz="2000" b="1" dirty="0" smtClean="0">
                <a:solidFill>
                  <a:schemeClr val="accent2">
                    <a:lumMod val="75000"/>
                  </a:schemeClr>
                </a:solidFill>
                <a:latin typeface="+mn-lt"/>
                <a:cs typeface="Microsoft Sans Serif" panose="020B0604020202020204" pitchFamily="34" charset="0"/>
                <a:sym typeface="Arial" panose="020B0604020202020204" pitchFamily="34" charset="0"/>
              </a:rPr>
              <a:t>Sma</a:t>
            </a:r>
            <a:r>
              <a:rPr lang="en-US" altLang="en-US" sz="2000" b="1" dirty="0" smtClean="0">
                <a:solidFill>
                  <a:schemeClr val="accent2">
                    <a:lumMod val="75000"/>
                  </a:schemeClr>
                </a:solidFill>
                <a:latin typeface="+mn-lt"/>
                <a:cs typeface="Microsoft Sans Serif" panose="020B0604020202020204" pitchFamily="34" charset="0"/>
                <a:sym typeface="Arial" panose="020B0604020202020204" pitchFamily="34" charset="0"/>
              </a:rPr>
              <a:t>ll Pixel Array Development</a:t>
            </a:r>
            <a:endParaRPr lang="en-US" altLang="en-US" sz="2000" b="1" dirty="0" smtClean="0">
              <a:solidFill>
                <a:schemeClr val="accent2">
                  <a:lumMod val="75000"/>
                </a:schemeClr>
              </a:solidFill>
              <a:latin typeface="+mn-lt"/>
              <a:cs typeface="Microsoft Sans Serif" panose="020B0604020202020204" pitchFamily="34" charset="0"/>
              <a:sym typeface="Arial" panose="020B0604020202020204" pitchFamily="34" charset="0"/>
            </a:endParaRPr>
          </a:p>
          <a:p>
            <a:pPr lvl="1" defTabSz="914400" eaLnBrk="0" fontAlgn="base" hangingPunct="0">
              <a:lnSpc>
                <a:spcPct val="90000"/>
              </a:lnSpc>
              <a:spcBef>
                <a:spcPct val="0"/>
              </a:spcBef>
              <a:spcAft>
                <a:spcPct val="0"/>
              </a:spcAft>
            </a:pPr>
            <a:r>
              <a:rPr lang="en-US" altLang="en-US" sz="1800" dirty="0" smtClean="0">
                <a:solidFill>
                  <a:srgbClr val="000000"/>
                </a:solidFill>
                <a:latin typeface="+mn-lt"/>
                <a:cs typeface="Microsoft Sans Serif" panose="020B0604020202020204" pitchFamily="34" charset="0"/>
                <a:sym typeface="Arial" panose="020B0604020202020204" pitchFamily="34" charset="0"/>
              </a:rPr>
              <a:t>12.5 </a:t>
            </a:r>
            <a:r>
              <a:rPr lang="en-US" altLang="en-US" sz="1800" dirty="0">
                <a:solidFill>
                  <a:srgbClr val="000000"/>
                </a:solidFill>
                <a:latin typeface="+mn-lt"/>
                <a:cs typeface="Microsoft Sans Serif" panose="020B0604020202020204" pitchFamily="34" charset="0"/>
                <a:sym typeface="Arial" panose="020B0604020202020204" pitchFamily="34" charset="0"/>
              </a:rPr>
              <a:t>µm pixel </a:t>
            </a:r>
            <a:r>
              <a:rPr lang="en-US" altLang="en-US" sz="1800" dirty="0" smtClean="0">
                <a:solidFill>
                  <a:srgbClr val="000000"/>
                </a:solidFill>
                <a:latin typeface="+mn-lt"/>
                <a:cs typeface="Microsoft Sans Serif" panose="020B0604020202020204" pitchFamily="34" charset="0"/>
                <a:sym typeface="Arial" panose="020B0604020202020204" pitchFamily="34" charset="0"/>
              </a:rPr>
              <a:t>pitch.  200 </a:t>
            </a:r>
            <a:r>
              <a:rPr lang="en-US" altLang="en-US" sz="1800" dirty="0">
                <a:solidFill>
                  <a:srgbClr val="000000"/>
                </a:solidFill>
                <a:latin typeface="+mn-lt"/>
                <a:cs typeface="Microsoft Sans Serif" panose="020B0604020202020204" pitchFamily="34" charset="0"/>
                <a:sym typeface="Arial" panose="020B0604020202020204" pitchFamily="34" charset="0"/>
              </a:rPr>
              <a:t>µm </a:t>
            </a:r>
            <a:r>
              <a:rPr lang="en-US" altLang="en-US" sz="1800" dirty="0" smtClean="0">
                <a:solidFill>
                  <a:srgbClr val="000000"/>
                </a:solidFill>
                <a:latin typeface="+mn-lt"/>
                <a:cs typeface="Microsoft Sans Serif" panose="020B0604020202020204" pitchFamily="34" charset="0"/>
                <a:sym typeface="Arial" panose="020B0604020202020204" pitchFamily="34" charset="0"/>
              </a:rPr>
              <a:t>thick fully depleted detector.  5.6 e- noise</a:t>
            </a:r>
          </a:p>
          <a:p>
            <a:pPr lvl="1" defTabSz="914400" eaLnBrk="0" fontAlgn="base" hangingPunct="0">
              <a:lnSpc>
                <a:spcPct val="90000"/>
              </a:lnSpc>
              <a:spcBef>
                <a:spcPct val="0"/>
              </a:spcBef>
              <a:spcAft>
                <a:spcPct val="0"/>
              </a:spcAft>
            </a:pPr>
            <a:r>
              <a:rPr lang="en-US" altLang="en-US" sz="1800" dirty="0" smtClean="0">
                <a:solidFill>
                  <a:srgbClr val="000000"/>
                </a:solidFill>
                <a:latin typeface="+mn-lt"/>
                <a:cs typeface="Microsoft Sans Serif" panose="020B0604020202020204" pitchFamily="34" charset="0"/>
                <a:sym typeface="Arial" panose="020B0604020202020204" pitchFamily="34" charset="0"/>
              </a:rPr>
              <a:t>Scaling up to large format, reducing readout noise</a:t>
            </a:r>
            <a:endParaRPr lang="en-US" altLang="en-US" sz="1800" dirty="0" smtClean="0">
              <a:solidFill>
                <a:srgbClr val="000000"/>
              </a:solidFill>
              <a:latin typeface="+mn-lt"/>
              <a:cs typeface="Microsoft Sans Serif"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507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ewswise.com/images/uploads/2011/05/26/OSIRIS_REx_Image_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386" y="914400"/>
            <a:ext cx="9148386" cy="594360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06834" y="1045029"/>
            <a:ext cx="8752114" cy="914400"/>
          </a:xfrm>
          <a:prstGeom prst="rect">
            <a:avLst/>
          </a:prstGeom>
          <a:solidFill>
            <a:srgbClr val="0057B8"/>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250372" y="1132120"/>
            <a:ext cx="8610602"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174625" marR="0" lvl="0" indent="-174625" algn="l" defTabSz="571500" rtl="0" eaLnBrk="1" fontAlgn="base" latinLnBrk="0" hangingPunct="1">
              <a:lnSpc>
                <a:spcPct val="100000"/>
              </a:lnSpc>
              <a:spcBef>
                <a:spcPct val="0"/>
              </a:spcBef>
              <a:spcAft>
                <a:spcPct val="0"/>
              </a:spcAft>
              <a:buClrTx/>
              <a:buSzTx/>
              <a:buFont typeface="Arial" panose="020B0604020202020204" pitchFamily="34" charset="0"/>
              <a:buChar char="•"/>
              <a:tabLst>
                <a:tab pos="1143000" algn="l"/>
                <a:tab pos="3025775" algn="l"/>
                <a:tab pos="6172200" algn="l"/>
              </a:tabLst>
              <a:defRPr/>
            </a:pPr>
            <a:r>
              <a:rPr kumimoji="0" lang="en-US" sz="1400" b="1" i="0" u="none" strike="noStrike" kern="1200" cap="none" spc="0" normalizeH="0" baseline="0" noProof="0" dirty="0" smtClean="0">
                <a:ln>
                  <a:noFill/>
                </a:ln>
                <a:solidFill>
                  <a:srgbClr val="FFFFFF"/>
                </a:solidFill>
                <a:effectLst/>
                <a:uLnTx/>
                <a:uFillTx/>
                <a:latin typeface="Arial"/>
                <a:ea typeface="+mn-ea"/>
                <a:cs typeface="+mn-cs"/>
              </a:rPr>
              <a:t>DALSA	Visible CCDs	3 Cameras	Visible Maps</a:t>
            </a:r>
          </a:p>
          <a:p>
            <a:pPr marL="174625" marR="0" lvl="0" indent="-174625" algn="l" defTabSz="571500" rtl="0" eaLnBrk="1" fontAlgn="base" latinLnBrk="0" hangingPunct="1">
              <a:lnSpc>
                <a:spcPct val="100000"/>
              </a:lnSpc>
              <a:spcBef>
                <a:spcPct val="0"/>
              </a:spcBef>
              <a:spcAft>
                <a:spcPct val="0"/>
              </a:spcAft>
              <a:buClrTx/>
              <a:buSzTx/>
              <a:buFont typeface="Arial" panose="020B0604020202020204" pitchFamily="34" charset="0"/>
              <a:buChar char="•"/>
              <a:tabLst>
                <a:tab pos="1143000" algn="l"/>
                <a:tab pos="3025775" algn="l"/>
                <a:tab pos="6172200" algn="l"/>
              </a:tabLst>
              <a:defRPr/>
            </a:pPr>
            <a:r>
              <a:rPr kumimoji="0" lang="en-US" sz="1400" b="1" i="0" u="none" strike="noStrike" kern="1200" cap="none" spc="0" normalizeH="0" baseline="0" noProof="0" dirty="0" err="1" smtClean="0">
                <a:ln>
                  <a:noFill/>
                </a:ln>
                <a:solidFill>
                  <a:srgbClr val="FFFFFF"/>
                </a:solidFill>
                <a:effectLst/>
                <a:uLnTx/>
                <a:uFillTx/>
                <a:latin typeface="Arial"/>
                <a:ea typeface="+mn-ea"/>
                <a:cs typeface="+mn-cs"/>
              </a:rPr>
              <a:t>Optech</a:t>
            </a:r>
            <a:r>
              <a:rPr kumimoji="0" lang="en-US" sz="1400" b="1" i="0" u="none" strike="noStrike" kern="1200" cap="none" spc="0" normalizeH="0" baseline="0" noProof="0" dirty="0" smtClean="0">
                <a:ln>
                  <a:noFill/>
                </a:ln>
                <a:solidFill>
                  <a:srgbClr val="FFFFFF"/>
                </a:solidFill>
                <a:effectLst/>
                <a:uLnTx/>
                <a:uFillTx/>
                <a:latin typeface="Arial"/>
                <a:ea typeface="+mn-ea"/>
                <a:cs typeface="+mn-cs"/>
              </a:rPr>
              <a:t>	</a:t>
            </a:r>
            <a:r>
              <a:rPr kumimoji="0" lang="en-US" sz="1400" b="1" i="0" u="none" strike="noStrike" kern="1200" cap="none" spc="0" normalizeH="0" baseline="0" noProof="0" dirty="0" err="1" smtClean="0">
                <a:ln>
                  <a:noFill/>
                </a:ln>
                <a:solidFill>
                  <a:srgbClr val="FFFFFF"/>
                </a:solidFill>
                <a:effectLst/>
                <a:uLnTx/>
                <a:uFillTx/>
                <a:latin typeface="Arial"/>
                <a:ea typeface="+mn-ea"/>
                <a:cs typeface="+mn-cs"/>
              </a:rPr>
              <a:t>Lidar</a:t>
            </a:r>
            <a:r>
              <a:rPr kumimoji="0" lang="en-US" sz="1400" b="1" i="0" u="none" strike="noStrike" kern="1200" cap="none" spc="0" normalizeH="0" baseline="0" noProof="0" dirty="0" smtClean="0">
                <a:ln>
                  <a:noFill/>
                </a:ln>
                <a:solidFill>
                  <a:srgbClr val="FFFFFF"/>
                </a:solidFill>
                <a:effectLst/>
                <a:uLnTx/>
                <a:uFillTx/>
                <a:latin typeface="Arial"/>
                <a:ea typeface="+mn-ea"/>
                <a:cs typeface="+mn-cs"/>
              </a:rPr>
              <a:t>	Maps Surface at cm Resolution	Asteroid Shape</a:t>
            </a:r>
          </a:p>
          <a:p>
            <a:pPr marL="174625" marR="0" lvl="0" indent="-174625" algn="l" defTabSz="571500" rtl="0" eaLnBrk="1" fontAlgn="base" latinLnBrk="0" hangingPunct="1">
              <a:lnSpc>
                <a:spcPct val="100000"/>
              </a:lnSpc>
              <a:spcBef>
                <a:spcPct val="0"/>
              </a:spcBef>
              <a:spcAft>
                <a:spcPct val="0"/>
              </a:spcAft>
              <a:buClrTx/>
              <a:buSzTx/>
              <a:buFont typeface="Arial" panose="020B0604020202020204" pitchFamily="34" charset="0"/>
              <a:buChar char="•"/>
              <a:tabLst>
                <a:tab pos="1143000" algn="l"/>
                <a:tab pos="3025775" algn="l"/>
                <a:tab pos="6172200" algn="l"/>
              </a:tabLst>
              <a:defRPr/>
            </a:pPr>
            <a:r>
              <a:rPr kumimoji="0" lang="en-US" sz="1400" b="1" i="0" u="none" strike="noStrike" kern="1200" cap="none" spc="0" normalizeH="0" baseline="0" noProof="0" dirty="0" smtClean="0">
                <a:ln>
                  <a:noFill/>
                </a:ln>
                <a:solidFill>
                  <a:srgbClr val="FFFFFF"/>
                </a:solidFill>
                <a:effectLst/>
                <a:uLnTx/>
                <a:uFillTx/>
                <a:latin typeface="Arial"/>
                <a:ea typeface="+mn-ea"/>
                <a:cs typeface="+mn-cs"/>
              </a:rPr>
              <a:t>TS&amp;I	Visible-IR Sensor 	Measures 250 Colors (blue-MWIR)	Mineral and Organic Maps</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p:cNvSpPr txBox="1"/>
          <p:nvPr/>
        </p:nvSpPr>
        <p:spPr>
          <a:xfrm>
            <a:off x="7620000" y="4441378"/>
            <a:ext cx="1066800" cy="460191"/>
          </a:xfrm>
          <a:prstGeom prst="rect">
            <a:avLst/>
          </a:prstGeom>
          <a:noFill/>
        </p:spPr>
        <p:txBody>
          <a:bodyPr wrap="square"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CCECFF"/>
                </a:solidFill>
                <a:effectLst/>
                <a:uLnTx/>
                <a:uFillTx/>
                <a:latin typeface="Arial" charset="0"/>
                <a:ea typeface="+mn-ea"/>
                <a:cs typeface="+mn-cs"/>
              </a:rPr>
              <a:t>2016 Launch</a:t>
            </a:r>
            <a:endParaRPr kumimoji="0" lang="en-US" sz="1400" b="1" i="0" u="none" strike="noStrike" kern="1200" cap="none" spc="0" normalizeH="0" baseline="0" noProof="0" dirty="0">
              <a:ln>
                <a:noFill/>
              </a:ln>
              <a:solidFill>
                <a:srgbClr val="CCECFF"/>
              </a:solidFill>
              <a:effectLst/>
              <a:uLnTx/>
              <a:uFillTx/>
              <a:latin typeface="Arial" charset="0"/>
              <a:ea typeface="+mn-ea"/>
              <a:cs typeface="+mn-cs"/>
            </a:endParaRPr>
          </a:p>
        </p:txBody>
      </p:sp>
      <p:sp>
        <p:nvSpPr>
          <p:cNvPr id="12" name="TextBox 11"/>
          <p:cNvSpPr txBox="1"/>
          <p:nvPr/>
        </p:nvSpPr>
        <p:spPr>
          <a:xfrm>
            <a:off x="5486400" y="2841178"/>
            <a:ext cx="1981200" cy="458587"/>
          </a:xfrm>
          <a:prstGeom prst="rect">
            <a:avLst/>
          </a:prstGeom>
          <a:noFill/>
        </p:spPr>
        <p:txBody>
          <a:bodyPr wrap="square" rtlCol="0">
            <a:spAutoFit/>
          </a:bodyPr>
          <a:lstStyle>
            <a:defPPr>
              <a:defRPr lang="en-US"/>
            </a:defPPr>
            <a:lvl1pPr algn="ctr">
              <a:lnSpc>
                <a:spcPct val="85000"/>
              </a:lnSpc>
              <a:defRPr sz="1400" b="1">
                <a:solidFill>
                  <a:schemeClr val="tx2">
                    <a:lumMod val="20000"/>
                    <a:lumOff val="80000"/>
                  </a:schemeClr>
                </a:solidFill>
              </a:defRPr>
            </a:lvl1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CECFF"/>
                </a:solidFill>
                <a:effectLst/>
                <a:uLnTx/>
                <a:uFillTx/>
                <a:latin typeface="Arial" charset="0"/>
                <a:ea typeface="+mn-ea"/>
                <a:cs typeface="+mn-cs"/>
              </a:rPr>
              <a:t>2016 </a:t>
            </a:r>
            <a:r>
              <a:rPr kumimoji="0" lang="en-US" sz="1400" b="1" i="0" u="none" strike="noStrike" kern="1200" cap="none" spc="0" normalizeH="0" baseline="0" noProof="0" dirty="0" smtClean="0">
                <a:ln>
                  <a:noFill/>
                </a:ln>
                <a:solidFill>
                  <a:srgbClr val="CCECFF"/>
                </a:solidFill>
                <a:effectLst/>
                <a:uLnTx/>
                <a:uFillTx/>
                <a:latin typeface="Arial" charset="0"/>
                <a:ea typeface="+mn-ea"/>
                <a:cs typeface="+mn-cs"/>
              </a:rPr>
              <a:t>- </a:t>
            </a:r>
            <a:r>
              <a:rPr kumimoji="0" lang="en-US" sz="1400" b="1" i="0" u="none" strike="noStrike" kern="1200" cap="none" spc="0" normalizeH="0" baseline="0" noProof="0" dirty="0">
                <a:ln>
                  <a:noFill/>
                </a:ln>
                <a:solidFill>
                  <a:srgbClr val="CCECFF"/>
                </a:solidFill>
                <a:effectLst/>
                <a:uLnTx/>
                <a:uFillTx/>
                <a:latin typeface="Arial" charset="0"/>
                <a:ea typeface="+mn-ea"/>
                <a:cs typeface="+mn-cs"/>
              </a:rPr>
              <a:t>2019</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CECFF"/>
                </a:solidFill>
                <a:effectLst/>
                <a:uLnTx/>
                <a:uFillTx/>
                <a:latin typeface="Arial" charset="0"/>
                <a:ea typeface="+mn-ea"/>
                <a:cs typeface="+mn-cs"/>
              </a:rPr>
              <a:t>Cruise to </a:t>
            </a:r>
            <a:r>
              <a:rPr kumimoji="0" lang="en-US" sz="1400" b="1" i="0" u="none" strike="noStrike" kern="1200" cap="none" spc="0" normalizeH="0" baseline="0" noProof="0" dirty="0" smtClean="0">
                <a:ln>
                  <a:noFill/>
                </a:ln>
                <a:solidFill>
                  <a:srgbClr val="CCECFF"/>
                </a:solidFill>
                <a:effectLst/>
                <a:uLnTx/>
                <a:uFillTx/>
                <a:latin typeface="Arial" charset="0"/>
                <a:ea typeface="+mn-ea"/>
                <a:cs typeface="+mn-cs"/>
              </a:rPr>
              <a:t>Asteroid</a:t>
            </a:r>
            <a:endParaRPr kumimoji="0" lang="en-US" sz="1400" b="1" i="0" u="none" strike="noStrike" kern="1200" cap="none" spc="0" normalizeH="0" baseline="0" noProof="0" dirty="0">
              <a:ln>
                <a:noFill/>
              </a:ln>
              <a:solidFill>
                <a:srgbClr val="CCECFF"/>
              </a:solidFill>
              <a:effectLst/>
              <a:uLnTx/>
              <a:uFillTx/>
              <a:latin typeface="Arial" charset="0"/>
              <a:ea typeface="+mn-ea"/>
              <a:cs typeface="+mn-cs"/>
            </a:endParaRPr>
          </a:p>
        </p:txBody>
      </p:sp>
      <p:sp>
        <p:nvSpPr>
          <p:cNvPr id="13" name="TextBox 12"/>
          <p:cNvSpPr txBox="1"/>
          <p:nvPr/>
        </p:nvSpPr>
        <p:spPr>
          <a:xfrm>
            <a:off x="914400" y="4022139"/>
            <a:ext cx="1981200" cy="824841"/>
          </a:xfrm>
          <a:prstGeom prst="rect">
            <a:avLst/>
          </a:prstGeom>
          <a:noFill/>
        </p:spPr>
        <p:txBody>
          <a:bodyPr wrap="square" rtlCol="0">
            <a:spAutoFit/>
          </a:bodyPr>
          <a:lstStyle>
            <a:defPPr>
              <a:defRPr lang="en-US"/>
            </a:defPPr>
            <a:lvl1pPr algn="ctr">
              <a:lnSpc>
                <a:spcPct val="85000"/>
              </a:lnSpc>
              <a:defRPr sz="1400" b="1">
                <a:solidFill>
                  <a:schemeClr val="tx2">
                    <a:lumMod val="20000"/>
                    <a:lumOff val="80000"/>
                  </a:schemeClr>
                </a:solidFill>
              </a:defRPr>
            </a:lvl1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CECFF"/>
                </a:solidFill>
                <a:effectLst/>
                <a:uLnTx/>
                <a:uFillTx/>
                <a:latin typeface="Arial" charset="0"/>
                <a:ea typeface="+mn-ea"/>
                <a:cs typeface="+mn-cs"/>
              </a:rPr>
              <a:t>~500 </a:t>
            </a:r>
            <a:r>
              <a:rPr kumimoji="0" lang="en-US" sz="1400" b="1" i="0" u="none" strike="noStrike" kern="1200" cap="none" spc="0" normalizeH="0" baseline="0" noProof="0" dirty="0" smtClean="0">
                <a:ln>
                  <a:noFill/>
                </a:ln>
                <a:solidFill>
                  <a:srgbClr val="CCECFF"/>
                </a:solidFill>
                <a:effectLst/>
                <a:uLnTx/>
                <a:uFillTx/>
                <a:latin typeface="Arial" charset="0"/>
                <a:ea typeface="+mn-ea"/>
                <a:cs typeface="+mn-cs"/>
              </a:rPr>
              <a:t>Days</a:t>
            </a:r>
            <a:endParaRPr kumimoji="0" lang="en-US" sz="1400" b="1" i="0" u="none" strike="noStrike" kern="1200" cap="none" spc="0" normalizeH="0" baseline="0" noProof="0" dirty="0">
              <a:ln>
                <a:noFill/>
              </a:ln>
              <a:solidFill>
                <a:srgbClr val="CCECFF"/>
              </a:solidFill>
              <a:effectLst/>
              <a:uLnTx/>
              <a:uFillTx/>
              <a:latin typeface="Arial" charset="0"/>
              <a:ea typeface="+mn-ea"/>
              <a:cs typeface="+mn-cs"/>
            </a:endParaRP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CCECFF"/>
                </a:solidFill>
                <a:effectLst/>
                <a:uLnTx/>
                <a:uFillTx/>
                <a:latin typeface="Arial" charset="0"/>
                <a:ea typeface="+mn-ea"/>
                <a:cs typeface="+mn-cs"/>
              </a:rPr>
              <a:t>Mapping Asteroid</a:t>
            </a:r>
            <a:endParaRPr kumimoji="0" lang="en-US" sz="1400" b="1" i="0" u="none" strike="noStrike" kern="1200" cap="none" spc="0" normalizeH="0" baseline="0" noProof="0" dirty="0">
              <a:ln>
                <a:noFill/>
              </a:ln>
              <a:solidFill>
                <a:srgbClr val="CCECFF"/>
              </a:solidFill>
              <a:effectLst/>
              <a:uLnTx/>
              <a:uFillTx/>
              <a:latin typeface="Arial" charset="0"/>
              <a:ea typeface="+mn-ea"/>
              <a:cs typeface="+mn-cs"/>
            </a:endParaRP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CECFF"/>
                </a:solidFill>
                <a:effectLst/>
                <a:uLnTx/>
                <a:uFillTx/>
                <a:latin typeface="Arial" charset="0"/>
                <a:ea typeface="+mn-ea"/>
                <a:cs typeface="+mn-cs"/>
              </a:rPr>
              <a:t>Concludes with</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CCECFF"/>
                </a:solidFill>
                <a:effectLst/>
                <a:uLnTx/>
                <a:uFillTx/>
                <a:latin typeface="Arial" charset="0"/>
                <a:ea typeface="+mn-ea"/>
                <a:cs typeface="+mn-cs"/>
              </a:rPr>
              <a:t>Sample Collection</a:t>
            </a:r>
            <a:endParaRPr kumimoji="0" lang="en-US" sz="1400" b="1" i="0" u="none" strike="noStrike" kern="1200" cap="none" spc="0" normalizeH="0" baseline="0" noProof="0" dirty="0">
              <a:ln>
                <a:noFill/>
              </a:ln>
              <a:solidFill>
                <a:srgbClr val="CCECFF"/>
              </a:solidFill>
              <a:effectLst/>
              <a:uLnTx/>
              <a:uFillTx/>
              <a:latin typeface="Arial" charset="0"/>
              <a:ea typeface="+mn-ea"/>
              <a:cs typeface="+mn-cs"/>
            </a:endParaRPr>
          </a:p>
        </p:txBody>
      </p:sp>
      <p:sp>
        <p:nvSpPr>
          <p:cNvPr id="14" name="TextBox 13"/>
          <p:cNvSpPr txBox="1"/>
          <p:nvPr/>
        </p:nvSpPr>
        <p:spPr>
          <a:xfrm>
            <a:off x="6868886" y="5746277"/>
            <a:ext cx="1545771" cy="641714"/>
          </a:xfrm>
          <a:prstGeom prst="rect">
            <a:avLst/>
          </a:prstGeom>
          <a:noFill/>
        </p:spPr>
        <p:txBody>
          <a:bodyPr wrap="square" rtlCol="0">
            <a:spAutoFit/>
          </a:bodyPr>
          <a:lstStyle>
            <a:defPPr>
              <a:defRPr lang="en-US"/>
            </a:defPPr>
            <a:lvl1pPr algn="ctr">
              <a:lnSpc>
                <a:spcPct val="85000"/>
              </a:lnSpc>
              <a:defRPr sz="1400" b="1">
                <a:solidFill>
                  <a:schemeClr val="tx2">
                    <a:lumMod val="20000"/>
                    <a:lumOff val="80000"/>
                  </a:schemeClr>
                </a:solidFill>
              </a:defRPr>
            </a:lvl1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CECFF"/>
                </a:solidFill>
                <a:effectLst/>
                <a:uLnTx/>
                <a:uFillTx/>
                <a:latin typeface="Arial" charset="0"/>
                <a:ea typeface="+mn-ea"/>
                <a:cs typeface="+mn-cs"/>
              </a:rPr>
              <a:t>2023</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CECFF"/>
                </a:solidFill>
                <a:effectLst/>
                <a:uLnTx/>
                <a:uFillTx/>
                <a:latin typeface="Arial" charset="0"/>
                <a:ea typeface="+mn-ea"/>
                <a:cs typeface="+mn-cs"/>
              </a:rPr>
              <a:t>Sample </a:t>
            </a:r>
            <a:r>
              <a:rPr kumimoji="0" lang="en-US" sz="1400" b="1" i="0" u="none" strike="noStrike" kern="1200" cap="none" spc="0" normalizeH="0" baseline="0" noProof="0" dirty="0" smtClean="0">
                <a:ln>
                  <a:noFill/>
                </a:ln>
                <a:solidFill>
                  <a:srgbClr val="CCECFF"/>
                </a:solidFill>
                <a:effectLst/>
                <a:uLnTx/>
                <a:uFillTx/>
                <a:latin typeface="Arial" charset="0"/>
                <a:ea typeface="+mn-ea"/>
                <a:cs typeface="+mn-cs"/>
              </a:rPr>
              <a:t>Lands </a:t>
            </a:r>
            <a:r>
              <a:rPr kumimoji="0" lang="en-US" sz="1400" b="1" i="0" u="none" strike="noStrike" kern="1200" cap="none" spc="0" normalizeH="0" baseline="0" noProof="0" dirty="0">
                <a:ln>
                  <a:noFill/>
                </a:ln>
                <a:solidFill>
                  <a:srgbClr val="CCECFF"/>
                </a:solidFill>
                <a:effectLst/>
                <a:uLnTx/>
                <a:uFillTx/>
                <a:latin typeface="Arial" charset="0"/>
                <a:ea typeface="+mn-ea"/>
                <a:cs typeface="+mn-cs"/>
              </a:rPr>
              <a:t>on Earth</a:t>
            </a:r>
          </a:p>
        </p:txBody>
      </p:sp>
      <p:sp>
        <p:nvSpPr>
          <p:cNvPr id="15" name="TextBox 14"/>
          <p:cNvSpPr txBox="1"/>
          <p:nvPr/>
        </p:nvSpPr>
        <p:spPr>
          <a:xfrm>
            <a:off x="4310743" y="6053350"/>
            <a:ext cx="2118343" cy="458587"/>
          </a:xfrm>
          <a:prstGeom prst="rect">
            <a:avLst/>
          </a:prstGeom>
          <a:noFill/>
        </p:spPr>
        <p:txBody>
          <a:bodyPr wrap="square" rtlCol="0">
            <a:spAutoFit/>
          </a:bodyPr>
          <a:lstStyle>
            <a:defPPr>
              <a:defRPr lang="en-US"/>
            </a:defPPr>
            <a:lvl1pPr algn="ctr">
              <a:lnSpc>
                <a:spcPct val="85000"/>
              </a:lnSpc>
              <a:defRPr sz="1400" b="1">
                <a:solidFill>
                  <a:schemeClr val="tx2">
                    <a:lumMod val="20000"/>
                    <a:lumOff val="80000"/>
                  </a:schemeClr>
                </a:solidFill>
              </a:defRPr>
            </a:lvl1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CECFF"/>
                </a:solidFill>
                <a:effectLst/>
                <a:uLnTx/>
                <a:uFillTx/>
                <a:latin typeface="Arial" charset="0"/>
                <a:ea typeface="+mn-ea"/>
                <a:cs typeface="+mn-cs"/>
              </a:rPr>
              <a:t>2021 - 2023</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CECFF"/>
                </a:solidFill>
                <a:effectLst/>
                <a:uLnTx/>
                <a:uFillTx/>
                <a:latin typeface="Arial" charset="0"/>
                <a:ea typeface="+mn-ea"/>
                <a:cs typeface="+mn-cs"/>
              </a:rPr>
              <a:t>Return </a:t>
            </a:r>
            <a:r>
              <a:rPr kumimoji="0" lang="en-US" sz="1400" b="1" i="0" u="none" strike="noStrike" kern="1200" cap="none" spc="0" normalizeH="0" baseline="0" noProof="0" dirty="0" smtClean="0">
                <a:ln>
                  <a:noFill/>
                </a:ln>
                <a:solidFill>
                  <a:srgbClr val="CCECFF"/>
                </a:solidFill>
                <a:effectLst/>
                <a:uLnTx/>
                <a:uFillTx/>
                <a:latin typeface="Arial" charset="0"/>
                <a:ea typeface="+mn-ea"/>
                <a:cs typeface="+mn-cs"/>
              </a:rPr>
              <a:t>Cruise </a:t>
            </a:r>
            <a:r>
              <a:rPr kumimoji="0" lang="en-US" sz="1400" b="1" i="0" u="none" strike="noStrike" kern="1200" cap="none" spc="0" normalizeH="0" baseline="0" noProof="0" dirty="0">
                <a:ln>
                  <a:noFill/>
                </a:ln>
                <a:solidFill>
                  <a:srgbClr val="CCECFF"/>
                </a:solidFill>
                <a:effectLst/>
                <a:uLnTx/>
                <a:uFillTx/>
                <a:latin typeface="Arial" charset="0"/>
                <a:ea typeface="+mn-ea"/>
                <a:cs typeface="+mn-cs"/>
              </a:rPr>
              <a:t>to Earth</a:t>
            </a:r>
          </a:p>
        </p:txBody>
      </p:sp>
      <p:sp>
        <p:nvSpPr>
          <p:cNvPr id="10" name="Title 9"/>
          <p:cNvSpPr>
            <a:spLocks noGrp="1"/>
          </p:cNvSpPr>
          <p:nvPr>
            <p:ph type="title"/>
          </p:nvPr>
        </p:nvSpPr>
        <p:spPr>
          <a:xfrm>
            <a:off x="66675" y="283695"/>
            <a:ext cx="7854581" cy="323165"/>
          </a:xfrm>
        </p:spPr>
        <p:txBody>
          <a:bodyPr/>
          <a:lstStyle/>
          <a:p>
            <a:r>
              <a:rPr lang="en-US" sz="2100" dirty="0" smtClean="0"/>
              <a:t>OSIRIS-</a:t>
            </a:r>
            <a:r>
              <a:rPr lang="en-US" sz="2100" dirty="0" err="1" smtClean="0"/>
              <a:t>REx</a:t>
            </a:r>
            <a:r>
              <a:rPr lang="en-US" sz="2100" dirty="0" smtClean="0"/>
              <a:t> Asteroid Rendezvous/Sample Return Mission</a:t>
            </a:r>
            <a:endParaRPr lang="en-US" sz="2100" dirty="0"/>
          </a:p>
        </p:txBody>
      </p:sp>
      <p:sp>
        <p:nvSpPr>
          <p:cNvPr id="17" name="Slide Number Placeholder 16"/>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9D7F4E-A99E-4799-9805-5D61B4FBACFB}" type="slidenum">
              <a:rPr kumimoji="0" lang="en-US" sz="12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1331258" y="1961307"/>
            <a:ext cx="6230471"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Teledyne </a:t>
            </a:r>
            <a:r>
              <a:rPr kumimoji="0" lang="en-US" sz="1800" b="0" i="0" u="none" strike="noStrike" kern="1200" cap="none" spc="0" normalizeH="0" baseline="0" noProof="0" dirty="0" smtClean="0">
                <a:ln>
                  <a:noFill/>
                </a:ln>
                <a:solidFill>
                  <a:srgbClr val="FFFFFF"/>
                </a:solidFill>
                <a:effectLst/>
                <a:uLnTx/>
                <a:uFillTx/>
                <a:latin typeface="Arial" charset="0"/>
                <a:ea typeface="+mn-ea"/>
                <a:cs typeface="+mn-cs"/>
              </a:rPr>
              <a:t>providing </a:t>
            </a:r>
            <a:r>
              <a:rPr kumimoji="0" lang="en-US" sz="1800" b="0" i="0" u="none" strike="noStrike" kern="1200" cap="none" spc="0" normalizeH="0" baseline="0" noProof="0" dirty="0" smtClean="0">
                <a:ln>
                  <a:noFill/>
                </a:ln>
                <a:solidFill>
                  <a:srgbClr val="FFFFFF"/>
                </a:solidFill>
                <a:effectLst/>
                <a:uLnTx/>
                <a:uFillTx/>
                <a:latin typeface="Arial" charset="0"/>
                <a:ea typeface="+mn-ea"/>
                <a:cs typeface="+mn-cs"/>
              </a:rPr>
              <a:t>most of the </a:t>
            </a:r>
            <a:r>
              <a:rPr kumimoji="0" lang="en-US" sz="1800" b="0" i="0" u="none" strike="noStrike" kern="1200" cap="none" spc="0" normalizeH="0" baseline="0" noProof="0" dirty="0" smtClean="0">
                <a:ln>
                  <a:noFill/>
                </a:ln>
                <a:solidFill>
                  <a:srgbClr val="FFFFFF"/>
                </a:solidFill>
                <a:effectLst/>
                <a:uLnTx/>
                <a:uFillTx/>
                <a:latin typeface="Arial" charset="0"/>
                <a:ea typeface="+mn-ea"/>
                <a:cs typeface="+mn-cs"/>
              </a:rPr>
              <a:t>“eyes</a:t>
            </a:r>
            <a:r>
              <a:rPr kumimoji="0" lang="en-US" sz="18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1800" b="0" i="0" u="none" strike="noStrike" kern="1200" cap="none" spc="0" normalizeH="0" baseline="0" noProof="0" dirty="0" smtClean="0">
                <a:ln>
                  <a:noFill/>
                </a:ln>
                <a:solidFill>
                  <a:srgbClr val="FFFFFF"/>
                </a:solidFill>
                <a:effectLst/>
                <a:uLnTx/>
                <a:uFillTx/>
                <a:latin typeface="Arial" charset="0"/>
                <a:ea typeface="+mn-ea"/>
                <a:cs typeface="+mn-cs"/>
              </a:rPr>
              <a:t>of </a:t>
            </a:r>
            <a:r>
              <a:rPr kumimoji="0" lang="en-US" sz="1800" b="0" i="0" u="none" strike="noStrike" kern="1200" cap="none" spc="0" normalizeH="0" baseline="0" noProof="0" dirty="0">
                <a:ln>
                  <a:noFill/>
                </a:ln>
                <a:solidFill>
                  <a:srgbClr val="FFFFFF"/>
                </a:solidFill>
                <a:effectLst/>
                <a:uLnTx/>
                <a:uFillTx/>
                <a:latin typeface="Arial" charset="0"/>
                <a:ea typeface="+mn-ea"/>
                <a:cs typeface="+mn-cs"/>
              </a:rPr>
              <a:t>the </a:t>
            </a:r>
            <a:r>
              <a:rPr kumimoji="0" lang="en-US" sz="1800" b="0" i="0" u="none" strike="noStrike" kern="1200" cap="none" spc="0" normalizeH="0" baseline="0" noProof="0" dirty="0" smtClean="0">
                <a:ln>
                  <a:noFill/>
                </a:ln>
                <a:solidFill>
                  <a:srgbClr val="FFFFFF"/>
                </a:solidFill>
                <a:effectLst/>
                <a:uLnTx/>
                <a:uFillTx/>
                <a:latin typeface="Arial" charset="0"/>
                <a:ea typeface="+mn-ea"/>
                <a:cs typeface="+mn-cs"/>
              </a:rPr>
              <a:t>spacecraft</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8" name="TextBox 17"/>
          <p:cNvSpPr txBox="1"/>
          <p:nvPr/>
        </p:nvSpPr>
        <p:spPr>
          <a:xfrm>
            <a:off x="7651787" y="3385685"/>
            <a:ext cx="1525739" cy="307777"/>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alibri"/>
                <a:ea typeface="ＭＳ Ｐゴシック"/>
                <a:cs typeface="ＭＳ Ｐゴシック"/>
              </a:rPr>
              <a:t>H1RG MWIR Array</a:t>
            </a:r>
          </a:p>
        </p:txBody>
      </p:sp>
      <p:pic>
        <p:nvPicPr>
          <p:cNvPr id="19" name="Picture 18"/>
          <p:cNvPicPr>
            <a:picLocks noChangeAspect="1" noChangeArrowheads="1"/>
          </p:cNvPicPr>
          <p:nvPr/>
        </p:nvPicPr>
        <p:blipFill>
          <a:blip r:embed="rId4" cstate="print"/>
          <a:srcRect/>
          <a:stretch>
            <a:fillRect/>
          </a:stretch>
        </p:blipFill>
        <p:spPr bwMode="auto">
          <a:xfrm>
            <a:off x="7835219" y="2140890"/>
            <a:ext cx="1158875" cy="1158875"/>
          </a:xfrm>
          <a:prstGeom prst="rect">
            <a:avLst/>
          </a:prstGeom>
          <a:noFill/>
          <a:ln w="9525">
            <a:noFill/>
            <a:miter lim="800000"/>
            <a:headEnd/>
            <a:tailEnd/>
          </a:ln>
        </p:spPr>
      </p:pic>
    </p:spTree>
    <p:extLst>
      <p:ext uri="{BB962C8B-B14F-4D97-AF65-F5344CB8AC3E}">
        <p14:creationId xmlns:p14="http://schemas.microsoft.com/office/powerpoint/2010/main" val="1109615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820886"/>
            <a:ext cx="9144000" cy="3159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5060" y="160337"/>
            <a:ext cx="7677149" cy="400110"/>
          </a:xfrm>
        </p:spPr>
        <p:txBody>
          <a:bodyPr/>
          <a:lstStyle/>
          <a:p>
            <a:r>
              <a:rPr lang="en-US" dirty="0" smtClean="0"/>
              <a:t>OSIRIS-</a:t>
            </a:r>
            <a:r>
              <a:rPr lang="en-US" dirty="0" err="1" smtClean="0"/>
              <a:t>REx</a:t>
            </a:r>
            <a:r>
              <a:rPr lang="en-US" dirty="0" smtClean="0"/>
              <a:t> -  Sample Acquisition Mechanism</a:t>
            </a:r>
            <a:endParaRPr lang="en-US" dirty="0"/>
          </a:p>
        </p:txBody>
      </p:sp>
      <p:sp>
        <p:nvSpPr>
          <p:cNvPr id="8" name="AutoShape 4" descr="data:image/jpeg;base64,/9j/4AAQSkZJRgABAQAAAQABAAD/2wCEAAkGBhMRERQUEhIVFRUVGB8YGBgXFxwbFxcXHB0YHBsYHB4dICcfHxwkGhgaHy8gIycpLCwsGB4xODAqNSYrLCkBCQoKDgwOGg8PGjAkHiQsLCwsLC0pLCksKSksLCwsLCwsLCwpLCksKSwsLCksLCksLC0sLCwsLCwpKSwsLCwsLP/AABEIAIgAtAMBIgACEQEDEQH/xAAcAAACAgMBAQAAAAAAAAAAAAAFBgAEAQMHAgj/xABFEAACAQIEAwYCBwQIBgIDAAABAgMAEQQSITEFBkETIlFhcZGBoQcUMkJSscEjM9HhFRZiY3KSovBUgrKz0vFzkzRDU//EABsBAAIDAQEBAAAAAAAAAAAAAAIDAAEEBQYH/8QALxEAAgIBAwIDBgcBAQAAAAAAAQIAEQMEITESQQUiURMyYXGBkRUzQqGx0eEUBv/aAAwDAQACEQMRAD8AVVrcJrVqkQp9rT/fhvWvOTsCfhoa+qbGeRCsDtLBnv43qu8tt6xHi7EEKAwN73I9xtVp1DsDmBY6mx+yPAaD87+lcrW+KYNCPPz2A5nd8O8Fz+IEdIodyeJpWEne4v061l42BsVIG2xFW8MpAupKm+4tVbF8SlYlTIxAPv618+13i2fXN5tl7DtPp/hXhGn8PFYhbd2PP+Tx9U8zU+p+fyrH1xraHX0/lVXG8xpEoBa79QAD6Anbb/0a5oVydp0tRrE04vI1S2cJbdtKG4ziEcVw7a+A1b26fGgmP5jllNlOQeC7++/tVFcE27d3139q2Y9OeWnl9X/6F28uEV8ZdxfMLtpGMg8d29+nwtQ9cO8mup8Sf4mrACJsLnxb+Fb+xlk30H9rQe38q0gKs83kyvlbqc2ZUGHVdzc+A2rKyEmyL8AKvJgI1+0S59h7Vu7awsoCjwGgqFzFVKcfDHOrsF9NT8v41nERA3XW3Qnx8dPHwoxguA4mfVImy/iYZV9z+laeI8KeJski2Yex8xS1zANVxfWjN0gi4syoQda8UYbBhwV2cbeDeXkaEyRlSQRYinEdxGAzxWaxUoJczUvUrFSSSpUqVJJ2NuH3+y4Pk1j/ADqgvDnjN8tx5HejAlB1Nj6i1e1/5h8xWtdfqFUqrwVxoG6ioMWsREjHQlD4MND46jX3B9a94aJQyg238rfA9aOyYAN+FvkaF47DQoCS+W25uMqnfUnS/kNfKuRlxu5smzPU6fxtUXoZaA9JFIXUn+FLfEONRIzd7ObnRfXqdvzqrxfEdq2kjGL8R7iE9e6dT060HECAd1s59co9jqflTMWlA3YxGfx3KbXFt8e8sY3jM07G3dBOoXS9/E1XTBqPtt8F1PvsK9Qsb5W7l9u6atpEg6Zj5/oK07JsBOEztkNsbM0xMdoksPHc/wCY/pWxcF+Nvgu/xJonhuDzybIVHidB7b103lP6HMNMoklxhlHVIRksfAlrt/pWl+0DGrhtp8iL1lSB61OTxqq/ZUDz6+5ph4XyFxDFDMmHcKfvyfs19e9YkeYFfQXBeSsFhP3GGjU/iIzP/ma59qNlaKog3U4Jw/6I7a4mcf4Yv/Jv0FM/D+UsLB+7gW4+8wzt7tf5V0HFcHGpQAHwI0/lQXEM6GxUKfTeubnTJ+o7TzmuGoH5jGvhxBJwhbQLQzivJ64gFXsPBhuDR9mv/KvdvC9qwLjCt1DmcjEoRxkUmxOFcx8sy4V8kg81YbMPEGhOKhSaMAgLMnXZZF/8q7/xLhME8TJMt7jQ65l8x51x/mnlJ8M34kJ7rgW+B8DXbwZ6ABPPaeq0usXPs2zRAdbGxrzRiaFZ/wB0DnUa3OrAfrVGHCsT9hj6afMitJHedAGVgK99ifCjGH4NM/2IdPE3P5aVfi5TnP2nVPYflrQy4uDAseh9j/CpTjHyBmFzJc/H+FSqsesuOQkUjX87fnVXGcRihF2a3gPH0te/wFc7gxEoa4kIP4U/Xp+dbGgaQm5OY+BLOfU/oKhA7yob4rzoSGVRlB2L6t8FB+bH4UqYrizOb6k+LWNv8K/ZUeQFFf6mSMFKutyL2a6keRJ0qnLypiBe0Za34O9+VWCO0Ioy+8IJllLasST5mvIrfJgXXdSPUGtBWrqDN8GKKEdQOh2/37UzcN5sgWwaHs/OM3N/jrb4mlEivaRE7A0DoHFGPwah8Ddac/K50/CcZilAEcqsb7E2Y+4ufQUSgxcsZDRnK34lYgj5D2rkUeH11IHzPyoxwvH4uM/szKQOmUlfZqxtpK3Uz0OLx+x050B+X9Tt3B/pRmjFsQolAsCy91/Ui1j8qd+D844XE2ySBWP3H7rfPf4V884THYlh34APE5gL/DWreLxmLVRkhUgbWOY/kPyo09qu3MVq/wAMyr1oSp+AP8T6XrTi40KnPbKNTfYed+lfM8fNuPVSBiJ4lIsVU5QP4fDWh2JxTy6yyNIf7x3kPzvWi9t5510U2OR8p3LjXHeHQH/86Ef2Q2c/6Ln3pUxH0owLcRpNJ55cin4sQflXMwyg2JYf4Y/5irOHwYc7SEWuSVy/AXI161mbDiu+PrMX4RjyNaqfpcbMX9Kk7D9nCiH+25b5ALQDiXOGKxClZJgFO6pGtj7616bgiaFWy67MFB9d2+VXsDy6lye/JtYKrNr8hbysaMeyTckD6zdi8FZd1xH5nb+YrwYC3eSM6C97bee3zrRBiJIphNGAZI9bEXDDqCDuCNCPOugjlDESqoSGYWOYsdMzWtre23TU22qnzL9Hc8MXb2Gn2gLZh/asOnjag/EdP1jGHBuacuiyYl6mq/SwTCHCsZHOiyxnuSE6HVo5NC0JPW17qeq2O4Nb8RhQCCNj8K59wTihgcv2b9m+k0e2gOkik/eU6g+ZGxNNmI58wKrYSOx8o9Pmac2Mg7TOGsQzGgI2X2P6aVmk8/SNCNAkhHjZf41KlNB2i/wDi2DjI+sxTSKPuI4RfUneur8tfS3wbDqBHhGw58VRWPxa+Y1yfA8qSSamWJP8bgGr6cgSnaTDv5LiIx+dM29YXV6idUxX0iYCdrj6nKD+NGhYerEm/tWrAwYOeS8j4KJL/aTGLmA/shr63tvauYf1HxMPeMcZX+1JCV/7grWOKyQ6DDRG34B+qlhSygM1rqyq9Kj+Z0zjycKh7v8ASdz4BO2+Y09jSFxSXDSMVih7UkWB7PIb2NjlUlieta4+Zy2j4c2OhGb/AMhVk8wJCM6RSKV6o+Qj4qfyo8arfmsfvM75XIqgfpUDDkrEZczYee3j2Mir7kWojwjlhShLRdpYkEFmFvDbSryfTPjo7dm728JXD391v869v9NmLbR8NhWvuWi1J+BWmZFNeUwcZx15wfoZZgwscdrYbL6KrH2+0farZxkVrM2U+Dgob/8ANahn9Z5cTtFk/wDhw7EfNiKMYTgWHxEQOJxOJVhshwyhQdbHzrNbXTR74k6QyN96lUzp4gD1FeTxiBd5Yh/zi/517xXLeBVSFaWZ+iHCSa+jA6UMk5D7T7OCxYN/uxSAfHMp19LfGjVL7H7RZShYYfeesVzXhdmdX8sub9P1ocObsECCcOxt+DKpPrmDVuX6LJuqTIfB4wqj1JcH45aw/J0EJtPIynqEEL2/ysx+VXkxLVNJizZENpCJ574YLZMNimJ3zyIg91v+VXv65wW/Z8PjPm8rv8e6BQf+guGhMxnly7XOgvva6p8qmGn4bE1455bjbK8n6Lb3FYv+DCebP1Mc2u1B5c/eMHDObp5pBHDHw/Dk7F0y/DM99fKmg8D40++OgjHgin9I/wBa55i+bMORZZ5P/r1P+Yfwojw3nPDZcv8ASmMiH4eyFvgVYgD2rDrfD+mm09fVeqLTIz/mH94wcb5Sx6LnbH4iYfeEeYEfAONPO3wpT/ojN9uVmPm1z87mjbYyGQA/XcfKDtldVB9AZP0rRNh8CNWhxjkm3fljBJ32zE286XpxmxrTrZ9QtTp6d8CjpdQx+ZgDifBABmje7DcEg3H6+YO9KGI4XdxlDDMbZdAVJNhubWPSumwvgvu4EEeL4tABf4aHy9aC8w4KGU5oo44SBYqkhkD+RuLe2/rXW0+bITTqa9TX9zFq1xs3VjFfCLq8k4g7QP8AF4wbjcEZtCDpWKNYXic7qLGMle6S7kPcfisNTa2vUWqVq6jMNTYuHtsDbpf09T1vVGXHKHKFTe9um9wP1+VW7Sjq1V3Bvc773sL3Gt/fWkiMFd5XbGr1QjfoDtoevjVNsZdiAkdtTqBewv8AoKINEDuAf57/AJ1hsMp+6PGiuX5ZrWMEqQLA2/S9XYo8rA2Gn4gCPiDofSrEGBBhRgNnI+Y/jXqeMZW1FwNdRpQ3cqYxPElsM6YfUaXhQG3tQrFvE5yWVbm3dWyn2NrXqwY1kIBIa2wB9DVyDl5gAVhYgG+5tfpfXzqwak2gUcux3+2dPwkKfnc0RGGVUskuKHpKLflWJsGtzddbkm/j13rdhuXnA7RYnK232XU/zt7Cr6jBpYAxcbFSyyyMBuTIT8ga3YfCMgF3EinpeQe+q/rV7FTILoyqDfXva3HpWcJgSFGht903vp6jwuKLrNSql3h3OsuFAWPDYd7/AP8AVVa3pm1+dYl+kbGhrrFDH5RkgfJ6D46HvAeVaVhtUJB5EsEjgxlb6Y55AEmjuuxscxt6P/EV4PMPDpLt9XkDE3uUQm/jczAf6aXTGK6ByvwWBsLEzwK7MCSxGp7xtf4UzDiDtt2iMlKLMD/13SNCIg9/ulkwunslyPjVDCfSHir2eZ0X+7jhuB5XsPyp/wD6Cw3/AAyex/jVyLgWE/4ZPip/jWw6cmJGZR6zmeO46kxuZ8Sxvu8cCD0zBmI9j6VawnH/AKu94XjY7d8Qlh5GyG+3h7VQ5piT63OI1CoHygDQCyqD/qvQz6vfq3uawOoBqdDE4AsmH+I86Nmv9Xh7w/8A1tYX3zDuW16jbwtQ9ed5gdIkHxP6Wqh9Ttrr5X/SjPB8LGR+0coN9FzXN/8AEPDxqgqk8Q21Dr7pNQXiuYGlbPJhoXY9W7Qn/qqU8YSLCIoBnjPm+Eu3v2lStYxfETIc5M9cLjD4aE23jX5C36UOx+B8qP8AJeAE+DjOcqFutgAdifEfD4VZ4twkRkAXIK3ufU/y965xBG8bEJsOa9JhSfu38qY34d5V7jwIFS5c08HwJ+rsDpZyR5d1P1pSxGDcqw1uqSXOXQjfRhfNfztbTeulcOw47JmBFg4Bt4kfyrZxjCXw8w0F423NgNDv5UIajCAnDMtm2rrH0VY22EnH96P+gUity5I7N2bQtuQokBcgXJ7o10AJ+Bpm5GeXD4fEFoJrXzgiNiDZTptvcCnPuIsS/wAV4XmmzW3OtHuLcQ7Lh0gsLAJodv3kdC+C8YMmHjmmikN3yO4UKos3UlrgldhbUmw2vWOJcajZDGCbnUqdHBDZkHdvcWXUj8JGm1AAeZDEWBbyDTTXpp0pr4dhO0jfTQSH/txX/L/d6FcYkMTRGS4eRSb2V1AIADEXXcC9r9DTc/GoFlWLKkbSgZFjQhW+7mY7Zidz5CrYWJURcTw/PicpvYRs2hse6HP6CsYeAZdRfff1NX+Ky3laOEXnygjRixQ3uote9/QaE1qwLDsCZUCkN6EC+5HTXe4G4qqPMPtKM0KjpTdwfjEEeHiRnylUAPda1/bzpfiRbHMgbwIZlI/MHTyq0eUMWxAjH2hdQXQ3Hd0vpb7Q9xWjAzg+UROVVI80Zf6cgY6TL8x+Yq9heIoxsJUN/wC0P11pIXlnGAE5FIU5T3l+1e1quS4PH4fLfAlmN7AdcoFyLMb71s9tmHKzP7PGeDBk/D+0mkbfNIze7GrkHBwPuiscO4naQxSQyxOq3Ica206aHXfUURl4sidRa6jUkMSxOoFrEKBc63rnN1FjNYqoHxvDLkm36/761dh4eI1XOoYZRprqbeRBq9NPGR9sWq3PxHDvsxHqjafKqUmWYtsT4H3NSirSQ3/eL71Kb1SqgXgXObxLFDHFCNQL9/UknUgMNbnU+e1NkZPZJLJkgVwCTrlHSw12vt6+dct4Qy9vFf7PaLfwsWFx/loxzJxqYyyQs6BI5HUXUXspIW5N+gHloDS2UGGDUeuKcZyRskM4EvZFlCwx5mtfvd65tpv8aUuWuapZJH+tYiR1CDKucLdyygZRoCdToKrQYmdoluW7SW4BaO5yAkAK2UkJcknJbfy1auUeU4sOj4jGxtEyd2MBQV2/etmPVthbpsKnlElm4ZwRtG7JbKWF7s17i4uOh67+NXeN4ZVwmIyra8UhOu5ysTSjgON4dM5bGRASHM0ccTizXPesNAx8beHlTCcZh3jM0iSTJlBt20kaFTpcoL6WOq+ApTbGWDc5XwzihilEiuV11O9lYFXH+RmFMuJ5nxAxSJhiEL5CoP7zvbKRcgG2tHeF4XCTzM4wkMZSxAXNl3tqrMRcaeW9MqS5RZe6B4WAHtaiLj0lhYDnweIlxE6yASxKykXJylbkWBcrdhYklfEWHShX0nMsMcLRqqO+ZGYIuZkyAZSSNhtTJNxiNDrIL+A1PypT4xzL9YgXPDCbuQoUy9sAGPfK/ZYWGtgdPOogLHaU1CLXLnHEjcJig8kKgggC7jS1hdgLXA+AI9Hji/NmDljWLCmaOZguV+zFgN9VzBT3dNBp60G5a5BwmNknQ4kwtFaxyhkkDXsVuVa1hexUEXt0Io0eVIsPKizSxrGYwgmyv+zKAd5lIG/+K3e1NGauDU51x7CFpGPamaUWBtFYWtrrfQg6Wt8av8MxWMZQueUtI5UoACzgIN9Lnujc9Fpg42/D8JMFhknxJOrMGREBY3IF0YnofDUb1c4VzLhUjMow4Zs2UiSYB00+0pWMdwgm/gRTNjtB4lbiODjKKrlophBovZm7Smx2RPs7r37Hrmo/w+PDxNJIzzSZ1YhWYBF2IjXvE6hftFvujTw9cpyFpO2jxWGLlr9gk6iTfKLuwFwAT3Ruct9rEFhueuFuCmJw8twzXYkH7xtYKwsALD38agZgfLtIyAjzQ/Jw+Q4fMsOJs7GRWQ5lVC+YE2Y7LYnzFEjjZJJYMs0mqyElgg7MWQ3ZXUE3C9AKqtzQ0mF7LBiJ8K6GJXdmjljJBGVtGU6Xtou3xq+3FRikeCLDzEFQCyvGYyuYA2USEnugkWHtW5dQvB5mM4W9Ih8y4gnFTTF45IlMWdmUqj2W6ZShudT0uLka71WyymGGOJS8gJYEd7MLOdB9rZl1t60782nhxgkZOyMqMq5Qe+CWCm6HW4F+mm9L6RZbrlKXUoy7MF0JUkHQmy3Fwdqx5j0nea0HUNoEwkRaEs19CdRe3dA7uo3v+dMPEMFAsMZEUgciNScr6sSqt4jNvpRfl2Mw4clYTkZ3+wCdyAbAXOhB/wBmkXEcxzxyZEewOJzJn1CDtHsQG2XvA7dNt6bhKoLPeLyWx6RGzEcNwAY6uvgCJdfPb4fCsV7l4sRbPxHDM1tSXUdTbQw3GlqldBfZ17sxlct/7ETh8qK6mZVZcwJsAGPqQtzp0uL10Llj6mzMYIl7SOxMhj1s17WcjU2Bv6VzScNbXoQbgg9QdxuLXong2mhcSQsVOt/A+Xh8q5GXEre6Z0UcjmdajmNtz/vpQ7jHeja5sLHU6D43pBxPOGLmjDxs0akqGMcPdUtoAZGuLkg+xrRLy6ZbGaWSU/23Le1zYfCsgxkcmaC3pKPL/MQwcsrZO0zrk0a1tRc3semlWOVsRcLGJTa4VkJ0ZdMwAPSx6Vuj5PjB+8R4XsPkAfnTryXy5gSD9ZCFgRkRz3Laa9Lm/S/TbWtufIjAdPMz40ZTZlOeSzJFhWVnZspCMulzZQTqBrcdK9cV5axcMfa4gKsdwL9oHIJvbcm21r07twTDpn7F4Ys32bdiBEQBYoALgEgHeuS86cfxat2OLnMoYZiqSKUtcgEZe6Gutxe/TxpCKtUeYbFrFcQhHGhBKguRsbkrfS2vTcf72G8e5YfDZHWaXDnNbO7d3Mc2idkWKmxbr94+JrzyNzJDAzpI7wiUBM62YDvA3e/3dACbbX866HiOUp8agaXF4OREa6mBCbnY5iGtte1rb9KJfKCSTcj7kAcRV4Ng80kEjYiXEsz9nIzl2UqAxVVLd62ZiCDbY6U1ce4QkBgSBpE7aZUK5iyFDcvdGuD3QaCcUMnCpFDiEwm5j7QsWkYkFmKqCQAbi58jcnYfwri+aQSS4ySyMzxq8YliRiGH21bOqgNswttrR4sqhacX8YrJiYm0MJ8V5SSECeWHDyiMqe6rQse8AvdU5DqRvbTpQqDl/B53Yq5Dkt2bNeMXJuO5kfLY2AvpbrRjE8wYrGxdgMFJmJT9pG6vF3WDG9jdblRa5NAsLzDljeMxrfM12I6KwAHjoRfe1+lBlK3SGNxKxUl5njvKWCyKYLxOzEW7RpY8oUn7yK4N7DXT16JON4CRqYpAC1lkAYxt5ggZT7i3Wmv+kc3Y3tezk6/4B+VX+XOMOmKliiOVDC7uBp+0BADeR1+d6gsJ1Sv1VFLg/MM0M+HGHIJFolR/slWNyTbZSWJtfxNNnNnHMNG8a4zh0U2cEK8TdmyhTbKBqCOoub96jUkMUrB5IYncMGDlAHzDY5lsx26k1Q5g5Xgxjh3eVGUWXKVZFF7nulb7+DCldYJEZ00IPw3MfD+zKLNioAxF0xAM0QF9QMhLWI03G9EuE8CwggZMPjkxEhJZAGSJiG6ZZTrY9P8A3QDF/RyxW0c8T+Tgxn37y/MUv8w8pYiNgzwt2SKqmRAHVQBqxynQb72HnRCmNXK3E6COacRgwsEmHkQhbAFftno1r2+0Rcqx9OlIM0jWyGNWuykkgZgVuSAxFxm1v46XFN3K3HMKMJHDxDBu6KtlnIOYRvqoY3zBLCws2W1tB1auGngzyKY1SGRRYXOUDS24JTbqd96Jiw2IgBQTc5jhuyC2PDpZD+LtmPwvUpjm564a7N22FbOGK/s5BlNuvS/r1qUPm9P3h7esXmwJyOQAuh6brY+x+XpR/DSq0a7XNj5EHqPL8qlSnGKEAx8QePDfVuiyO3ooa4I8OtOnL2FixGGQKwjmQZSGIKNba/4CRbXUelSpVMAZYNTXicK8TZZFKHz6+h2I9KKYHl3MrNIx7ouI48ru56KO9lUk/iI0vWKlIHMYTtKGM5NxSyxS9kDoVyqysy3uQWsbAdL3pA53jkTFMsqWIVco2OU3OhGhGbN41mpRrs0EmxFqR/C48jY/P+VNGB4TiMOTNFjEgfKGVUds7CwsWy6A63sSdzpUqUTsRBEP8K+mHEqijGwxYpDe9wFc2NtbDK3oRTFwPGcBxMgkithprHKkhyKH6OoJMZIOwvbyqVKFlEMGHoPo3wz2kbEynEWFpYwsUhtrf9mO9cW1v90a71o4pycsP7VlilI3M3cDPrYt3lUlmN/O9SpWZxYjBsagTCtg8WizjCBWuQw7QiMuAAQqjQd3qOoF6W4AZsdM2ETMioumezFb20J31G19bA1ipRWQrSUCRGGLFZdJFeI/3ilR8GtlPvVtJQdjf0NSpQiXL2E4TLL+7Ckm9gWUE2tcgE9Li9/EeIpU5wlkGGdcjL2ndHdNmXMAxU/eXTcbi3jUqU1eRAaAF5kEcJjV37NUFklVZUkcWUqEa5jW2YjqAAOtqucE4IVLmGXB4gOoDRyEJNGwAAMRb7MikaEGxIF9KzUrt4kGZSGmB2OM2sAcb4jiYJjHOiBwB+8iR2ItYNmIuQbX1JqVKlYXUBiI9TYBn//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AutoShape 6" descr="data:image/jpeg;base64,/9j/4AAQSkZJRgABAQAAAQABAAD/2wCEAAkGBhMRERQUEhIVFRUVGB8YGBgXFxwbFxcXHB0YHBsYHB4dICcfHxwkGhgaHy8gIycpLCwsGB4xODAqNSYrLCkBCQoKDgwOGg8PGjAkHiQsLCwsLC0pLCksKSksLCwsLCwsLCwpLCksKSwsLCksLCksLC0sLCwsLCwpKSwsLCwsLP/AABEIAIgAtAMBIgACEQEDEQH/xAAcAAACAgMBAQAAAAAAAAAAAAAFBgAEAQMHAgj/xABFEAACAQIEAwYCBwQIBgIDAAABAgMAEQQSITEFBkETIlFhcZGBoQcUMkJSscEjM9HhFRZiY3KSovBUgrKz0vFzkzRDU//EABsBAAIDAQEBAAAAAAAAAAAAAAIDAAEEBQYH/8QALxEAAgIBAwIDBgcBAQAAAAAAAQIAEQMEITESQQUiURMyYXGBkRUzQqGx0eEUBv/aAAwDAQACEQMRAD8AVVrcJrVqkQp9rT/fhvWvOTsCfhoa+qbGeRCsDtLBnv43qu8tt6xHi7EEKAwN73I9xtVp1DsDmBY6mx+yPAaD87+lcrW+KYNCPPz2A5nd8O8Fz+IEdIodyeJpWEne4v061l42BsVIG2xFW8MpAupKm+4tVbF8SlYlTIxAPv618+13i2fXN5tl7DtPp/hXhGn8PFYhbd2PP+Tx9U8zU+p+fyrH1xraHX0/lVXG8xpEoBa79QAD6Anbb/0a5oVydp0tRrE04vI1S2cJbdtKG4ziEcVw7a+A1b26fGgmP5jllNlOQeC7++/tVFcE27d3139q2Y9OeWnl9X/6F28uEV8ZdxfMLtpGMg8d29+nwtQ9cO8mup8Sf4mrACJsLnxb+Fb+xlk30H9rQe38q0gKs83kyvlbqc2ZUGHVdzc+A2rKyEmyL8AKvJgI1+0S59h7Vu7awsoCjwGgqFzFVKcfDHOrsF9NT8v41nERA3XW3Qnx8dPHwoxguA4mfVImy/iYZV9z+laeI8KeJski2Yex8xS1zANVxfWjN0gi4syoQda8UYbBhwV2cbeDeXkaEyRlSQRYinEdxGAzxWaxUoJczUvUrFSSSpUqVJJ2NuH3+y4Pk1j/ADqgvDnjN8tx5HejAlB1Nj6i1e1/5h8xWtdfqFUqrwVxoG6ioMWsREjHQlD4MND46jX3B9a94aJQyg238rfA9aOyYAN+FvkaF47DQoCS+W25uMqnfUnS/kNfKuRlxu5smzPU6fxtUXoZaA9JFIXUn+FLfEONRIzd7ObnRfXqdvzqrxfEdq2kjGL8R7iE9e6dT060HECAd1s59co9jqflTMWlA3YxGfx3KbXFt8e8sY3jM07G3dBOoXS9/E1XTBqPtt8F1PvsK9Qsb5W7l9u6atpEg6Zj5/oK07JsBOEztkNsbM0xMdoksPHc/wCY/pWxcF+Nvgu/xJonhuDzybIVHidB7b103lP6HMNMoklxhlHVIRksfAlrt/pWl+0DGrhtp8iL1lSB61OTxqq/ZUDz6+5ph4XyFxDFDMmHcKfvyfs19e9YkeYFfQXBeSsFhP3GGjU/iIzP/ma59qNlaKog3U4Jw/6I7a4mcf4Yv/Jv0FM/D+UsLB+7gW4+8wzt7tf5V0HFcHGpQAHwI0/lQXEM6GxUKfTeubnTJ+o7TzmuGoH5jGvhxBJwhbQLQzivJ64gFXsPBhuDR9mv/KvdvC9qwLjCt1DmcjEoRxkUmxOFcx8sy4V8kg81YbMPEGhOKhSaMAgLMnXZZF/8q7/xLhME8TJMt7jQ65l8x51x/mnlJ8M34kJ7rgW+B8DXbwZ6ABPPaeq0usXPs2zRAdbGxrzRiaFZ/wB0DnUa3OrAfrVGHCsT9hj6afMitJHedAGVgK99ifCjGH4NM/2IdPE3P5aVfi5TnP2nVPYflrQy4uDAseh9j/CpTjHyBmFzJc/H+FSqsesuOQkUjX87fnVXGcRihF2a3gPH0te/wFc7gxEoa4kIP4U/Xp+dbGgaQm5OY+BLOfU/oKhA7yob4rzoSGVRlB2L6t8FB+bH4UqYrizOb6k+LWNv8K/ZUeQFFf6mSMFKutyL2a6keRJ0qnLypiBe0Za34O9+VWCO0Ioy+8IJllLasST5mvIrfJgXXdSPUGtBWrqDN8GKKEdQOh2/37UzcN5sgWwaHs/OM3N/jrb4mlEivaRE7A0DoHFGPwah8Ddac/K50/CcZilAEcqsb7E2Y+4ufQUSgxcsZDRnK34lYgj5D2rkUeH11IHzPyoxwvH4uM/szKQOmUlfZqxtpK3Uz0OLx+x050B+X9Tt3B/pRmjFsQolAsCy91/Ui1j8qd+D844XE2ySBWP3H7rfPf4V884THYlh34APE5gL/DWreLxmLVRkhUgbWOY/kPyo09qu3MVq/wAMyr1oSp+AP8T6XrTi40KnPbKNTfYed+lfM8fNuPVSBiJ4lIsVU5QP4fDWh2JxTy6yyNIf7x3kPzvWi9t5510U2OR8p3LjXHeHQH/86Ef2Q2c/6Ln3pUxH0owLcRpNJ55cin4sQflXMwyg2JYf4Y/5irOHwYc7SEWuSVy/AXI161mbDiu+PrMX4RjyNaqfpcbMX9Kk7D9nCiH+25b5ALQDiXOGKxClZJgFO6pGtj7616bgiaFWy67MFB9d2+VXsDy6lye/JtYKrNr8hbysaMeyTckD6zdi8FZd1xH5nb+YrwYC3eSM6C97bee3zrRBiJIphNGAZI9bEXDDqCDuCNCPOugjlDESqoSGYWOYsdMzWtre23TU22qnzL9Hc8MXb2Gn2gLZh/asOnjag/EdP1jGHBuacuiyYl6mq/SwTCHCsZHOiyxnuSE6HVo5NC0JPW17qeq2O4Nb8RhQCCNj8K59wTihgcv2b9m+k0e2gOkik/eU6g+ZGxNNmI58wKrYSOx8o9Pmac2Mg7TOGsQzGgI2X2P6aVmk8/SNCNAkhHjZf41KlNB2i/wDi2DjI+sxTSKPuI4RfUneur8tfS3wbDqBHhGw58VRWPxa+Y1yfA8qSSamWJP8bgGr6cgSnaTDv5LiIx+dM29YXV6idUxX0iYCdrj6nKD+NGhYerEm/tWrAwYOeS8j4KJL/aTGLmA/shr63tvauYf1HxMPeMcZX+1JCV/7grWOKyQ6DDRG34B+qlhSygM1rqyq9Kj+Z0zjycKh7v8ASdz4BO2+Y09jSFxSXDSMVih7UkWB7PIb2NjlUlieta4+Zy2j4c2OhGb/AMhVk8wJCM6RSKV6o+Qj4qfyo8arfmsfvM75XIqgfpUDDkrEZczYee3j2Mir7kWojwjlhShLRdpYkEFmFvDbSryfTPjo7dm728JXD391v869v9NmLbR8NhWvuWi1J+BWmZFNeUwcZx15wfoZZgwscdrYbL6KrH2+0farZxkVrM2U+Dgob/8ANahn9Z5cTtFk/wDhw7EfNiKMYTgWHxEQOJxOJVhshwyhQdbHzrNbXTR74k6QyN96lUzp4gD1FeTxiBd5Yh/zi/517xXLeBVSFaWZ+iHCSa+jA6UMk5D7T7OCxYN/uxSAfHMp19LfGjVL7H7RZShYYfeesVzXhdmdX8sub9P1ocObsECCcOxt+DKpPrmDVuX6LJuqTIfB4wqj1JcH45aw/J0EJtPIynqEEL2/ysx+VXkxLVNJizZENpCJ574YLZMNimJ3zyIg91v+VXv65wW/Z8PjPm8rv8e6BQf+guGhMxnly7XOgvva6p8qmGn4bE1455bjbK8n6Lb3FYv+DCebP1Mc2u1B5c/eMHDObp5pBHDHw/Dk7F0y/DM99fKmg8D40++OgjHgin9I/wBa55i+bMORZZ5P/r1P+Yfwojw3nPDZcv8ASmMiH4eyFvgVYgD2rDrfD+mm09fVeqLTIz/mH94wcb5Sx6LnbH4iYfeEeYEfAONPO3wpT/ojN9uVmPm1z87mjbYyGQA/XcfKDtldVB9AZP0rRNh8CNWhxjkm3fljBJ32zE286XpxmxrTrZ9QtTp6d8CjpdQx+ZgDifBABmje7DcEg3H6+YO9KGI4XdxlDDMbZdAVJNhubWPSumwvgvu4EEeL4tABf4aHy9aC8w4KGU5oo44SBYqkhkD+RuLe2/rXW0+bITTqa9TX9zFq1xs3VjFfCLq8k4g7QP8AF4wbjcEZtCDpWKNYXic7qLGMle6S7kPcfisNTa2vUWqVq6jMNTYuHtsDbpf09T1vVGXHKHKFTe9um9wP1+VW7Sjq1V3Bvc773sL3Gt/fWkiMFd5XbGr1QjfoDtoevjVNsZdiAkdtTqBewv8AoKINEDuAf57/AJ1hsMp+6PGiuX5ZrWMEqQLA2/S9XYo8rA2Gn4gCPiDofSrEGBBhRgNnI+Y/jXqeMZW1FwNdRpQ3cqYxPElsM6YfUaXhQG3tQrFvE5yWVbm3dWyn2NrXqwY1kIBIa2wB9DVyDl5gAVhYgG+5tfpfXzqwak2gUcux3+2dPwkKfnc0RGGVUskuKHpKLflWJsGtzddbkm/j13rdhuXnA7RYnK232XU/zt7Cr6jBpYAxcbFSyyyMBuTIT8ga3YfCMgF3EinpeQe+q/rV7FTILoyqDfXva3HpWcJgSFGht903vp6jwuKLrNSql3h3OsuFAWPDYd7/AP8AVVa3pm1+dYl+kbGhrrFDH5RkgfJ6D46HvAeVaVhtUJB5EsEjgxlb6Y55AEmjuuxscxt6P/EV4PMPDpLt9XkDE3uUQm/jczAf6aXTGK6ByvwWBsLEzwK7MCSxGp7xtf4UzDiDtt2iMlKLMD/13SNCIg9/ulkwunslyPjVDCfSHir2eZ0X+7jhuB5XsPyp/wD6Cw3/AAyex/jVyLgWE/4ZPip/jWw6cmJGZR6zmeO46kxuZ8Sxvu8cCD0zBmI9j6VawnH/AKu94XjY7d8Qlh5GyG+3h7VQ5piT63OI1CoHygDQCyqD/qvQz6vfq3uawOoBqdDE4AsmH+I86Nmv9Xh7w/8A1tYX3zDuW16jbwtQ9ed5gdIkHxP6Wqh9Ttrr5X/SjPB8LGR+0coN9FzXN/8AEPDxqgqk8Q21Dr7pNQXiuYGlbPJhoXY9W7Qn/qqU8YSLCIoBnjPm+Eu3v2lStYxfETIc5M9cLjD4aE23jX5C36UOx+B8qP8AJeAE+DjOcqFutgAdifEfD4VZ4twkRkAXIK3ufU/y965xBG8bEJsOa9JhSfu38qY34d5V7jwIFS5c08HwJ+rsDpZyR5d1P1pSxGDcqw1uqSXOXQjfRhfNfztbTeulcOw47JmBFg4Bt4kfyrZxjCXw8w0F423NgNDv5UIajCAnDMtm2rrH0VY22EnH96P+gUity5I7N2bQtuQokBcgXJ7o10AJ+Bpm5GeXD4fEFoJrXzgiNiDZTptvcCnPuIsS/wAV4XmmzW3OtHuLcQ7Lh0gsLAJodv3kdC+C8YMmHjmmikN3yO4UKos3UlrgldhbUmw2vWOJcajZDGCbnUqdHBDZkHdvcWXUj8JGm1AAeZDEWBbyDTTXpp0pr4dhO0jfTQSH/txX/L/d6FcYkMTRGS4eRSb2V1AIADEXXcC9r9DTc/GoFlWLKkbSgZFjQhW+7mY7Zidz5CrYWJURcTw/PicpvYRs2hse6HP6CsYeAZdRfff1NX+Ky3laOEXnygjRixQ3uote9/QaE1qwLDsCZUCkN6EC+5HTXe4G4qqPMPtKM0KjpTdwfjEEeHiRnylUAPda1/bzpfiRbHMgbwIZlI/MHTyq0eUMWxAjH2hdQXQ3Hd0vpb7Q9xWjAzg+UROVVI80Zf6cgY6TL8x+Yq9heIoxsJUN/wC0P11pIXlnGAE5FIU5T3l+1e1quS4PH4fLfAlmN7AdcoFyLMb71s9tmHKzP7PGeDBk/D+0mkbfNIze7GrkHBwPuiscO4naQxSQyxOq3Ica206aHXfUURl4sidRa6jUkMSxOoFrEKBc63rnN1FjNYqoHxvDLkm36/761dh4eI1XOoYZRprqbeRBq9NPGR9sWq3PxHDvsxHqjafKqUmWYtsT4H3NSirSQ3/eL71Kb1SqgXgXObxLFDHFCNQL9/UknUgMNbnU+e1NkZPZJLJkgVwCTrlHSw12vt6+dct4Qy9vFf7PaLfwsWFx/loxzJxqYyyQs6BI5HUXUXspIW5N+gHloDS2UGGDUeuKcZyRskM4EvZFlCwx5mtfvd65tpv8aUuWuapZJH+tYiR1CDKucLdyygZRoCdToKrQYmdoluW7SW4BaO5yAkAK2UkJcknJbfy1auUeU4sOj4jGxtEyd2MBQV2/etmPVthbpsKnlElm4ZwRtG7JbKWF7s17i4uOh67+NXeN4ZVwmIyra8UhOu5ysTSjgON4dM5bGRASHM0ccTizXPesNAx8beHlTCcZh3jM0iSTJlBt20kaFTpcoL6WOq+ApTbGWDc5XwzihilEiuV11O9lYFXH+RmFMuJ5nxAxSJhiEL5CoP7zvbKRcgG2tHeF4XCTzM4wkMZSxAXNl3tqrMRcaeW9MqS5RZe6B4WAHtaiLj0lhYDnweIlxE6yASxKykXJylbkWBcrdhYklfEWHShX0nMsMcLRqqO+ZGYIuZkyAZSSNhtTJNxiNDrIL+A1PypT4xzL9YgXPDCbuQoUy9sAGPfK/ZYWGtgdPOogLHaU1CLXLnHEjcJig8kKgggC7jS1hdgLXA+AI9Hji/NmDljWLCmaOZguV+zFgN9VzBT3dNBp60G5a5BwmNknQ4kwtFaxyhkkDXsVuVa1hexUEXt0Io0eVIsPKizSxrGYwgmyv+zKAd5lIG/+K3e1NGauDU51x7CFpGPamaUWBtFYWtrrfQg6Wt8av8MxWMZQueUtI5UoACzgIN9Lnujc9Fpg42/D8JMFhknxJOrMGREBY3IF0YnofDUb1c4VzLhUjMow4Zs2UiSYB00+0pWMdwgm/gRTNjtB4lbiODjKKrlophBovZm7Smx2RPs7r37Hrmo/w+PDxNJIzzSZ1YhWYBF2IjXvE6hftFvujTw9cpyFpO2jxWGLlr9gk6iTfKLuwFwAT3Ruct9rEFhueuFuCmJw8twzXYkH7xtYKwsALD38agZgfLtIyAjzQ/Jw+Q4fMsOJs7GRWQ5lVC+YE2Y7LYnzFEjjZJJYMs0mqyElgg7MWQ3ZXUE3C9AKqtzQ0mF7LBiJ8K6GJXdmjljJBGVtGU6Xtou3xq+3FRikeCLDzEFQCyvGYyuYA2USEnugkWHtW5dQvB5mM4W9Ih8y4gnFTTF45IlMWdmUqj2W6ZShudT0uLka71WyymGGOJS8gJYEd7MLOdB9rZl1t60782nhxgkZOyMqMq5Qe+CWCm6HW4F+mm9L6RZbrlKXUoy7MF0JUkHQmy3Fwdqx5j0nea0HUNoEwkRaEs19CdRe3dA7uo3v+dMPEMFAsMZEUgciNScr6sSqt4jNvpRfl2Mw4clYTkZ3+wCdyAbAXOhB/wBmkXEcxzxyZEewOJzJn1CDtHsQG2XvA7dNt6bhKoLPeLyWx6RGzEcNwAY6uvgCJdfPb4fCsV7l4sRbPxHDM1tSXUdTbQw3GlqldBfZ17sxlct/7ETh8qK6mZVZcwJsAGPqQtzp0uL10Llj6mzMYIl7SOxMhj1s17WcjU2Bv6VzScNbXoQbgg9QdxuLXong2mhcSQsVOt/A+Xh8q5GXEre6Z0UcjmdajmNtz/vpQ7jHeja5sLHU6D43pBxPOGLmjDxs0akqGMcPdUtoAZGuLkg+xrRLy6ZbGaWSU/23Le1zYfCsgxkcmaC3pKPL/MQwcsrZO0zrk0a1tRc3semlWOVsRcLGJTa4VkJ0ZdMwAPSx6Vuj5PjB+8R4XsPkAfnTryXy5gSD9ZCFgRkRz3Laa9Lm/S/TbWtufIjAdPMz40ZTZlOeSzJFhWVnZspCMulzZQTqBrcdK9cV5axcMfa4gKsdwL9oHIJvbcm21r07twTDpn7F4Ys32bdiBEQBYoALgEgHeuS86cfxat2OLnMoYZiqSKUtcgEZe6Gutxe/TxpCKtUeYbFrFcQhHGhBKguRsbkrfS2vTcf72G8e5YfDZHWaXDnNbO7d3Mc2idkWKmxbr94+JrzyNzJDAzpI7wiUBM62YDvA3e/3dACbbX866HiOUp8agaXF4OREa6mBCbnY5iGtte1rb9KJfKCSTcj7kAcRV4Ng80kEjYiXEsz9nIzl2UqAxVVLd62ZiCDbY6U1ce4QkBgSBpE7aZUK5iyFDcvdGuD3QaCcUMnCpFDiEwm5j7QsWkYkFmKqCQAbi58jcnYfwri+aQSS4ySyMzxq8YliRiGH21bOqgNswttrR4sqhacX8YrJiYm0MJ8V5SSECeWHDyiMqe6rQse8AvdU5DqRvbTpQqDl/B53Yq5Dkt2bNeMXJuO5kfLY2AvpbrRjE8wYrGxdgMFJmJT9pG6vF3WDG9jdblRa5NAsLzDljeMxrfM12I6KwAHjoRfe1+lBlK3SGNxKxUl5njvKWCyKYLxOzEW7RpY8oUn7yK4N7DXT16JON4CRqYpAC1lkAYxt5ggZT7i3Wmv+kc3Y3tezk6/4B+VX+XOMOmKliiOVDC7uBp+0BADeR1+d6gsJ1Sv1VFLg/MM0M+HGHIJFolR/slWNyTbZSWJtfxNNnNnHMNG8a4zh0U2cEK8TdmyhTbKBqCOoub96jUkMUrB5IYncMGDlAHzDY5lsx26k1Q5g5Xgxjh3eVGUWXKVZFF7nulb7+DCldYJEZ00IPw3MfD+zKLNioAxF0xAM0QF9QMhLWI03G9EuE8CwggZMPjkxEhJZAGSJiG6ZZTrY9P8A3QDF/RyxW0c8T+Tgxn37y/MUv8w8pYiNgzwt2SKqmRAHVQBqxynQb72HnRCmNXK3E6COacRgwsEmHkQhbAFftno1r2+0Rcqx9OlIM0jWyGNWuykkgZgVuSAxFxm1v46XFN3K3HMKMJHDxDBu6KtlnIOYRvqoY3zBLCws2W1tB1auGngzyKY1SGRRYXOUDS24JTbqd96Jiw2IgBQTc5jhuyC2PDpZD+LtmPwvUpjm564a7N22FbOGK/s5BlNuvS/r1qUPm9P3h7esXmwJyOQAuh6brY+x+XpR/DSq0a7XNj5EHqPL8qlSnGKEAx8QePDfVuiyO3ooa4I8OtOnL2FixGGQKwjmQZSGIKNba/4CRbXUelSpVMAZYNTXicK8TZZFKHz6+h2I9KKYHl3MrNIx7ouI48ru56KO9lUk/iI0vWKlIHMYTtKGM5NxSyxS9kDoVyqysy3uQWsbAdL3pA53jkTFMsqWIVco2OU3OhGhGbN41mpRrs0EmxFqR/C48jY/P+VNGB4TiMOTNFjEgfKGVUds7CwsWy6A63sSdzpUqUTsRBEP8K+mHEqijGwxYpDe9wFc2NtbDK3oRTFwPGcBxMgkithprHKkhyKH6OoJMZIOwvbyqVKFlEMGHoPo3wz2kbEynEWFpYwsUhtrf9mO9cW1v90a71o4pycsP7VlilI3M3cDPrYt3lUlmN/O9SpWZxYjBsagTCtg8WizjCBWuQw7QiMuAAQqjQd3qOoF6W4AZsdM2ETMioumezFb20J31G19bA1ipRWQrSUCRGGLFZdJFeI/3ilR8GtlPvVtJQdjf0NSpQiXL2E4TLL+7Ckm9gWUE2tcgE9Li9/EeIpU5wlkGGdcjL2ndHdNmXMAxU/eXTcbi3jUqU1eRAaAF5kEcJjV37NUFklVZUkcWUqEa5jW2YjqAAOtqucE4IVLmGXB4gOoDRyEJNGwAAMRb7MikaEGxIF9KzUrt4kGZSGmB2OM2sAcb4jiYJjHOiBwB+8iR2ItYNmIuQbX1JqVKlYXUBiI9TYBn//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AutoShape 14" descr="data:image/jpeg;base64,/9j/4AAQSkZJRgABAQAAAQABAAD/2wCEAAkGBxQTEhUUExQWFhQXGBwXGBgYFxwXFxgcGBgYFxccFxcYHCggGBwlHBgdITEiJSkrLi4uFx8zODMsNygtLisBCgoKDg0OGhAQGiwkHyQsLCwsLCwsLCwsLCwsLCwsLCwsLCwsLCwsLCwsLCwsLCwsLCwsLCwsLCwsLCwsLCwsLP/AABEIALoBDgMBIgACEQEDEQH/xAAbAAACAwEBAQAAAAAAAAAAAAADBAECBQAGB//EAD4QAAEDAgQDBwIFAgUCBwAAAAEAAhEDIQQSMUEFUWETInGBkaHwMrEGQsHR4RQjUmJygvEVMxZDU3OSstL/xAAZAQADAQEBAAAAAAAAAAAAAAAAAQIDBAX/xAAgEQEBAAIDAQADAQEAAAAAAAAAAQIRAxIhMRNBUSIy/9oADAMBAAIRAxEAPwD5QNl0KQ1SBC6WCq5WA+f8KCEBC5RK4lAcuXKUAxQE23+QrEQboeEHehaWIwlpGo1WmPsRfq2EBHhsprVrqMOYAvZM9kDdaIJl90ek4Iop36e6l1IeCQDqCTAKQxD3AFpsjGt2Z67pGtiMxupyVC5+fyoUn5+qcdin9xhOZjBoWNcG6ZhJEtBIPqsM8+rbDHsThQivxAkB1NnX62wJ5By6pVZIHZnb6anPxaZUTmivxZBLkd4pyB/caT0a79W7q7KFM5ZqETuaZt5An7qvy4l+PIsrUjBT2JwDWuhri5sAgkZSQ5ocLbaoD8NC0n9Z0em8Fc6iUmwwU8wkrSVFirKV7qxN0VjFDmxN0yBYUyKZIQA0CCdE4zEi10wE/DyLpGoADonMRib9J/ZKVnyUqICBP7pnDtvpZLhMU7+iUOlIVCEVVIUWKQGqS23Xly+foohWa1EgCd91VGfT5ocJWHKj58+bLoXELglDOYKmQQQtl2iwqTjoCtag85RP8rbH4yv0MUiBpYpvCaKBUB3RWEKiWNPU7c+tyPsUEsnWx2RM6oe9ob/PnmgmNiQZM6j2+fqlC2Fo8RpwUu2kDus8p60l8Ca3M4A7kCfGyaqcOa95c2vRgAu75dTiJcB9J1sNdSg5LnaAb8rGD6wg9rZ31QSZ0jXYkHouXn+yR08M8tHPBKn5Cx87sqNNjpqQfZWdwvENg9i8w0fSzPfQXbOlvRJ0XAuuPqI8pPNXoywkyWgf4XXmYFgfPyWDYGph3sjM1zT/AJmx9wuFTMYETeINpvFtrkJ/D8WrtJDK1QWt/cnSBuY0Wph+NVn4hgeQ8Ocyc9Jh/O0OIJbOkny6ItAHE6wFR8bOLR/tOUewWdUrF1tkBzsxJ53v1V6ceS75f04dLCmmKJcPlkNtSD0R31AArSNRdeCorugQUt23qh1q8mN/mkItEizXXufnyyIPdLAyplI0vN0bDxGne+apYn4f4U0q2W4RKNGWs1Jt0XUtUOpiJ8VSjUun2haqoVi1QGq7bJBRo+eyPTaQdwr06engmajLdf4+equYptLVqUDoUm5i2aEEQQoxWAES1PLHYl0xCxcW/PuiObBj+FUrHTTYYRRVMamN1WFEIA7KhGvp4hOU8UTYLOhEpOgyqxyTY1qBgX3SzpBkHdGa6RPzopNYQRvz1nzWqCWOqE638Ug5xlFxb8xQQVhnfWuM8OYGtlzOIa60Q4SLgu0/2x5psYqiWDNh6Zc45i5j3MIABkAXG/qAgYXAVH0S6mwu7xBI6BunPUjzUYjCYgN77KrQRmOZpaCD9JMjmHa8lx8t3k6+KaxEy4dzcxZWb/pLXjb/ABALhhcO/wD86oy8w+lmubC7HfuksM4d4HQtOh5EHXyjzVn1MoAbIm5mDqBF45X81n600focEpvI7PF0JNh2naU9r6sMRbfdXwXC3Us9XNRe1rHumnVa+CGOy2+o3PK2tll4eoBczYyDYi/MHw5prCSGVnbZCAYj6qlJojlbNbkE8d9tJy8lIhhEjlqoBRC359vv7qkLuca+ZQfbqoNlRydoXzIZKlRlSC+YxrYW+epVw4myhjE1Toz66b+qchWliFUhOVKUW9fBLPYncdFKq1p9dPsUWg2/kqMadUWiLpaPZunRnTUIbsI7kjYMXlaMz6rbTMlhaRi+nXRXY6JBv57JtzZCH2VvNMg8KyVbE1CIhWZTA03UgyUAjiMPmvEFZz2QtziFSG21WS4SpyipSytt85rnhQs1JAUlQEQJwLUqhGkrnPBJVSLLg1Mi9RcGo1R0qgab7+sqLPVb8H+nIBEiJ72SRd8B02s9OYji9ZpJbWeAdB2hcGtG2UyBf7Ip4fSqVGM/qWs0BzsflaBAJzARADSdZKH/ANDc49yrRfyy1GgmLGGmDsvPysuW67sfJoXEcZqwCXMeCSCHUmzaJDu6DN1Bx7A0F+Hw5kAw3MwkWy2a6QMvTkubwbFMaB2Tw3PsJBEAGwmR+yzcVTfdzmFoMatygRYa6QLJSbNrUn4R7Xh2FqAhoINPEkkTBNntM2nXadEOuKIw57EVRmewHtcp2qHulg5i8jcLJNfuwQ08xoeklpBOm+nmtAsjDs5F7iI/y06Tf/tm91fHP9RHJ/yzyLKh0RntQ3NXZ2cugSVVFhVLUBQIrApYxaGBwmbwCvHHaLk7CYIuCbFBrJi5R6dS8NNggYkEHQ31K2kZ0nUQ3tnVMNpE7XXOoGJRYCRCtTAzGNI312n3RP6VxOhR8PhDvZR1qtnXCGxN4SbMWZ2KTqYgm6im7kn2LTcwzwQq4itCQwtctKHjK+YynsjtLFZrIuT3WKx5BtqmqeN5pTI9Hc1jN0CliQJ6/N1xrN3StWo2QQnsaOYnDsc0uaYPJZLhCOakhDI+eam+nFQFIXSpAUmsSoKne/NcQmTiLfI6IlBpDxbQz/8AG587FURKVjMCRIg9QQfullPPDn30OjXDSQS6YAtBHdaBMmeTvZA7UTMS2IgwDERsLLWwOCpPzuqNLWtAM0yZkuDRZ2YR/KKeDYd1mYgtPJ9M+V5AHouG8VjtnLjWe2ke0BZLQ7KZa7vAFrSc2Uzad01T4/XD25K9XXVxkbAAAkwLe5TJ/DTzPZ1qL+6GgB8O2mwBtE77pSp+F8SDAp5v9L2H2zT7LPr/AFp2hzE/iOuabRV7Ooc7iBWw7C4k5ZJ7ovGW/hzR8d32UjkYzuuMMGVv/dqAEN2JABPisJ+ErsdDqVYNEEjI6O7fWIm36bL178DDKTd20qYPjkBPuUT/ADUZ+x5qpQS1SkvQYnCkeaWfgSBJHlutsctsbNMN1JVyey06mFcfyn5yRsPhQJL2knXRdOE2xyuiOHwpOgKNi6jg3uiG8wZMjnyMolXGOuIgG3gl24pzW5dlt5pmnh+Iym57sRc/ZOtxmZ4DRLeeyRoVKYBDmCVwxZaAGkwNL/oiBpl86KKdOErhMXsdz7pypUgEqiVnzQzTLjbkkamKPO3LxTfD8S3c3/4QGHPz7ItNAcrscsZWlhgn5CG4/Pnyysan89Nfnmguf8+fPVO0pEFWBQwVdqUOjQuyBFouBERfmuLIWmkbBDFYhM4fDlxj3TWMwERlkp9Rtmls+KpKfr0MoFvEpVlNLQ2ofllVGrkenvMzf5qhhI3AIjFWFcG6A3sAGDCvJHekES6MxaQAALWGfmmKmJBYx9ej2rWgiW1gx3euJAzkZeqzKXHn02tZ2VJ1MA7ODsxMy4h0HkJCYwHGqdT6sOB1aRPsG/dcXJl/q73HThPPDj/6MADtntqFrXQ4Myd4B1iXhxseRXpq1Xhz6FNmDeTig1pfd4BAbLySe5ry8OiwauLwzo7SW2AAeJs0REHNoFq8KwNEvb2YpZpLGiQHAkXgHLFgbgeE6LDLJpIPjMJ/cJZtDSORAA+6K7Buc6A0k2C9FwCkx1V5eIGY5jNtSsv8V/iRlJ2SiDfk0unxLTfw6LHj48uS7/S88pj4BW4ZQpjNXqwR+Vgzu/8Ay3zPksvH/ifB0G/2sMHu51HTvF9uui8pxniDgSHVczjcZm5NddbRKyaOGf8Am707AiBvtb/hdswmMY7tes/8b4h5HZCmxh2awNgdIElWq/iXEEXM+n6rz+HonIYnoIu3wPJUbjHixaXdALq5MSu2pV41m/7lGmR4QT5t/VK18PQqfSTTdyNwh5hpBBsNNCQh1qPkee60ls+IuMpLG4F1PqOY09UnmT5x+RxaTLTzuPA8ig4jDtPeYe7+bfLO/UKpltFx0Cx90xUxBdqkgUVivGpsS9yigb+Sio5Uom/klacVqNVAj1WEfPkIOXf58/ZTZ6cWBUeylvt4qCEB0KzVCsnCNYOnmdAWjWw+YADmszCVi0yF6DCYgP0stcfjOl+GuIJadrLQlZ4gE7GUw6pZVsrC2Olzg3ZQMLkBHNTnJvFtVmV8Q4k3Km05EYlkOtoqtb85qrHIpdbQpGuymTpc+6cp8IqmmaoacocG6XOYEyBytr1VHUXUeyeWgio1zwDMlrZEjKRAkG5tYq3EMNU/qHZIP0tlrobIpNe8Az9IDrk6AX0Kwz55PjXHit+uHDnmk6oWkMbAJNtTAjnddw3DupvY/wDKDNwHDzaQQfMI9MYh3eacU5hMzTa7JEubAl05ZnUC40Spx9TNle9zgJkfUcrtCM2sj7bELn5M5n+m2GNxb9bDCs91dzWU2uv2TRlbcCA2NBv6pvg/DRIm82Frm9gOfisHh/FK4c59JhrUmWcxwPI3kCWEtJuOYkFe1/CfEcPVbUr0nkupMnsiP7jDMCW6FsR3haSNDZZdNruWhPxRxkYRjaLCM5BLo2svLcPo90B7iHOlzSTZpMWk7H9VjVMUcTiarnk3Dr7jb1R+LYz6QCN4nQRProuvHGYzUY737R+Jio1rszQO6RczeCLGfDZZbWA5S0E93Q2vpPjIkc1bF8WfWZ33FzmQbd2Q2C1zbWPNKcOrGA2XBpOnmYMb6qc4rGmTSc02kTfUo/D2PeSGZY3LrR7oeKxAawX3IiyDhOJuDYDoi8ESSekaqcZfp5WNrE8KzWz5tJIJa3UbwJWRjsI6kO6SNrSRAHVAxOLeZc55N/AzrCVdiHuymC4M01I846/otPqNgYurP1C+xG99wq4HElh6ctjzCLiqgeQR3do2HXwSfMC/VL4bSxlICHN+l1x06eSCTZFwFTNmpebfED9R+iAStZfNsrNXTiVbDm/kh/NEbDC/l+yRnXM1SrW3Wq8AiFmu16rfKMoG5t0OEw5DOnz5/wAqLFSqFqsAuV5RIHNMJjC4gh1vBLhXbSOqqFWuYeCdwlKmIJMcloYfDd3KNSNrlKVMA8OAykdSI2neFSXcQqw0RvqsjMterhAfzl5g2Del9yfZQ+pTboGgjcAucIPjE22iZWdq5Cf9O8wcpE3uI5m3SE3RwgGpDvDba9ucX6pf+rO1/EnoRbTUbzyuglxdrf589ETY8ek4Zx6lTY6mQ4tdAOUAmBcC8Wkm0nQ3WT/VZWVajNSAA1v5Gmq1xEb2G20zEpQAskFskiBqMp2cCOXpdMYdwktBaJ8DABmxdz35i2hK5ebGS/G/FluNes3FU2Of2dVrXsAzU3C4ID7lpiSGg5ZJsRGsYdSoWBzmPy5aQaQSQ92Z7nNbA3i5vAg8k9XY9ndc0BpMtETIi5EkjWRERZdUw0UXnKJc4DNuQdQbX8o0WEjaicOw2IpUH1Gu/t1JJ02GXSJ/LsjfiV0OpPoNdSqUqfefaXZgyGhwkEAE2Noc6bWWTW429tMUe0JpFul8jSXOBsRIjWQN0PHNB7IuqPfTzxUqNMhw/KG5tTlaYDvRP0mm3AMqkFwNNz5z9nlygiZflce62RJFgBedAvP1y4AB400P7cxYo/E67s5fTBDXnO1zhLnbOu7SHAiwGgWnh+I1W4MDLULjUntS4kbmJzXOogiIWsz0i47ZmAw7y5phzW65sjiOvjaV6jF/hxjYfRcdNNbjW5PssnD4cA1cwPakCMvdLSD3y46z+5R6r6rQMtSrp9Pa1IkWuA6DeyLybExZtOk3PmqXaCJ25k25THkVfidRjSCyk0QRDiZBtu03tsVTiGPDq1UusC7u5RsJ0vaUtUBeJEQAf5Wk/jOoqOc8EmJcZ8bSYi23utdjWtYL2BgEQdTFt55rP4fUBaWmLBxvoNzKRa6b5tDYXnXabJ/Ad4qwZriCAfb9EhQZlaXEW26pjF4nNJvyv9vRZxKVUtQqljg4bGVo45gDzGmo8DdZjWEytTEHu0zzpt9hH6J4JzLwnsFTSQ1Wxw9oiTyW2EZZUJx3GqUquujEk3S5uryTEkqqvSZJgAnwCYbg9nOAJtDe+70BgeZnoo2omCrUaZc4NaC5xMAASSTYAALSp4CLxtq82BmAY08jOpVjjA1wOfR2YAAhrSDYhoiOdunkbNalwsj6i1p5TmNrWLARPSUxRpNZMjMdLz5WadddfVU41xVhc1tE5mgEOdEBxLnEBoIBgB0S4TM7ROTUxLnQCbDQaC1tAiW2FZI3KeKaZiGnYC5vrAn2cShVjAJN7b6byIHjPksvDMdmBC1n1Ae6YnkrkTsjh3kzP8enolKv1HxT2IowTlt0SLql7i/y6KSkRcK9B1+aG63qihmhapimi+hmAvfb580Q2Uh9JA6/NkzR+kc0JzCTt158r+k+atKcNSp5oOYMP1BsSYuIkRy5pzFUmCzXvNKZh4cYIFpYyQdYsN+STw1ODp58k0HLK8WNaTkyTXqYJ9pYH5CLgtHe3yOAEgmbQZ3WNiOEltOaT2lgaXPIeYcWmWgtEw6NNRNs177LoIggHxH7q/4xwFKmKNenSphlRgJDW5Wkiz/piDN/NY58WvjTDkear0SxtOSC17e0B/1hocCNiCwDyndXp4x30hxyiS0ROUu1+XS7qvdDYgNJgC4E3MTe52ugmobeyXWa9V29bGErva3uBpfu4OOnVrmBs+JKLhqz3vaXNg5m5i3JA70kw0/TEbc77LC7QnUz4piSLscQSL96Np80vxw+9HxfB6jWZyWuG0OvfoqcOe0tLHkgE7HvbwL7KtBhInNBGnM9AecQnMNQluQ5SHE5soBeCOd4EET5q0M5+EOo+k6HbX+PZCfhiOcb20tK2sU+XROZwF72NgMzh4IT2hpgOzE6yLaTHX+FNt2bOw+Ga6bnbymx9LctUs+nBIkGDE7eKcxD7e2m3os9wRs1m9dloYsd2mP8g+0/qkKTZMbkgDxJhafE2TUIGjRlHgBCrCJzpWnqtei68GCANja8HVZDB89loYRoW2DLItTqL0n4T4dTrMxQIJrBrDQPZmoJHaGo1zQ0gS0CCRq3qvNACVfB4+pRdno1H03EFssJaYIgiQd+Xh5LLetHjrbba0OnM8u3gWbvYNBgAdFzwR9ADb+ceO58ln4XFTAjT0TAxm9pGxVyRG6vjKZcLnrzusdxHRbNMyIO6xarO9AHTmjIRzRKPRaC6ExgsFqTqNlfC4QGXHWTHREgtMMcGtOhifFJYXES+SNbeq52BOY5j1sgkZfFP0H8W5Zdd900CYulK1jreOXP+Cll8E+qTdFFY6D9vCwS8olGpBB9VEqrGpg6jgCCnBUBWbi8dAERfp8ugsxBHWfdabidNhr+WyjtBMbrObidg25RMOYJlMnYzEkWHn/C9L+Gi3GYKrhX/wDcpy+nOsEQQOn7yvIYt1z1V+BcSdh6zajdjBGxabOB8llyzc1F4eekX0S15Y6xaSDaCY6KwpdZ+br1/wCLuECsG4ilJcW5ra1WDf8A9xujhvY7heSfhu61zTMiSDttI6LKXbVAwR12+3iiNa5ggtDmi/UDodQNFFZlRljmbbXT3aSu/r3Re46X9R+0IAYrtzaR5nmEXDPLGuIMki43EwZQHVGu30+ythHycv8Aljx8Ot0r8OIomTHP19Uw2vlc4uguAIIPOwA66JdtItdcT5wi1aTQ3eTpuIuRPW6iGBWzan55DRBxNPQ9PhKM5ovv9h+6oAXODGiXOMAfPm6R68N/hrC5qpqO+mmJ8XGQwfd3+1auIpN0i5Qe7TZ2THAhozOcPzOi58NAOgSdXFSIBPiuvCdZ658r2qrw0am4tHNdSdJSwddMUXI2NASqm6geysLqVLB1uUfLorMTDes+nr8slyL/AAqqJbC0cqYxxESrYTG5SZEz6pM/LfIUJ9qNRuHEBzSRynr1hLf9SE6W5JPDVoIm408OaC8XMaKrkUxbVXHNyyLnb+UjSfJl1/FKM15I9OpCJSsMVcSDZZ9RyKaRgnbdDU5W04hv8z8+WVnDy30+bXUFt/keykqdKDN1enJUxMR+imnZOFTuHETY5lJqbG339EqKxBzTf5sr/wBTLgSPt7rTtEaWqN5/OvzmuGUDMfCPdTinZgIBSjmRzSt1Tkeq4D+IWs/tVAeycZtGamdnMnptuLJzj3AA5oewhzHmQ5tgT/iH+B/Nu9/FeOatPhPHauHJykOpmzmOux3iNlnljv2Lxy14qzDltnOdmB3JFgCZjlzAPJY+Kqg7QflpXu8PiMNihDHClU/9Op9P+2py8fVYtb8P1mB3aUMrdA4d5p0AOZpjb3ULeUJnX1/dEw9FznZRY7nlG55J93DHGJy7XFoHURfxRq4FNpLdDAJnWABt4e6m7VEcSeJEazrz8eqUa47X6clNAPqmKdJ9Q82tc6PT9U+OFhjR/UPDNzTa7O8+IacrfM+RUyWquUjLbme7Ixpc46Afc8h1TzAKAIaQ6qR33j6QN2s6czv4K1fHWLKTezZod3O5Znb+AgdEllWuOGmWWfZUvOqqFZwUeCpK0q1A38kIItEXPz5/KAGulSFRAWBVoUKQmToXFqlcmEQuhSFyAjKrNpqAitTkJWTCgBSuRoIhRlVwuCArCgBXKqjQ2kKoClSEaBj+qMC2lkOrVzaoRUhPZaSqwpK4pGtSJBn51WvhOL1WN7lVzCL2dGyxQrJwq23/AIlrO+vs3/66THfdqX/6y4GW08O0820KYPqGrMapcl1n8PdO4ni9eoIdVcRymB6aLPcrKpRoOAUlVUoCVQtVioKQiuX0V6AuqlWoa+SWl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 name="tagsamBlue_nasaport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64" y="892726"/>
            <a:ext cx="9201150" cy="5175123"/>
          </a:xfrm>
          <a:prstGeom prst="rect">
            <a:avLst/>
          </a:prstGeom>
        </p:spPr>
      </p:pic>
    </p:spTree>
    <p:extLst>
      <p:ext uri="{BB962C8B-B14F-4D97-AF65-F5344CB8AC3E}">
        <p14:creationId xmlns:p14="http://schemas.microsoft.com/office/powerpoint/2010/main" val="309582429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20886"/>
            <a:ext cx="9144000" cy="3159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7975" y="245223"/>
            <a:ext cx="7613281" cy="400110"/>
          </a:xfrm>
        </p:spPr>
        <p:txBody>
          <a:bodyPr/>
          <a:lstStyle/>
          <a:p>
            <a:r>
              <a:rPr lang="en-US" dirty="0" smtClean="0"/>
              <a:t>OSIRIS-</a:t>
            </a:r>
            <a:r>
              <a:rPr lang="en-US" dirty="0" err="1" smtClean="0"/>
              <a:t>REx</a:t>
            </a:r>
            <a:r>
              <a:rPr lang="en-US" dirty="0" smtClean="0"/>
              <a:t> – Sample Collection</a:t>
            </a:r>
            <a:endParaRPr lang="en-US" dirty="0"/>
          </a:p>
        </p:txBody>
      </p:sp>
      <p:sp>
        <p:nvSpPr>
          <p:cNvPr id="8" name="AutoShape 4" descr="data:image/jpeg;base64,/9j/4AAQSkZJRgABAQAAAQABAAD/2wCEAAkGBhMRERQUEhIVFRUVGB8YGBgXFxwbFxcXHB0YHBsYHB4dICcfHxwkGhgaHy8gIycpLCwsGB4xODAqNSYrLCkBCQoKDgwOGg8PGjAkHiQsLCwsLC0pLCksKSksLCwsLCwsLCwpLCksKSwsLCksLCksLC0sLCwsLCwpKSwsLCwsLP/AABEIAIgAtAMBIgACEQEDEQH/xAAcAAACAgMBAQAAAAAAAAAAAAAFBgAEAQMHAgj/xABFEAACAQIEAwYCBwQIBgIDAAABAgMAEQQSITEFBkETIlFhcZGBoQcUMkJSscEjM9HhFRZiY3KSovBUgrKz0vFzkzRDU//EABsBAAIDAQEBAAAAAAAAAAAAAAIDAAEEBQYH/8QALxEAAgIBAwIDBgcBAQAAAAAAAQIAEQMEITESQQUiURMyYXGBkRUzQqGx0eEUBv/aAAwDAQACEQMRAD8AVVrcJrVqkQp9rT/fhvWvOTsCfhoa+qbGeRCsDtLBnv43qu8tt6xHi7EEKAwN73I9xtVp1DsDmBY6mx+yPAaD87+lcrW+KYNCPPz2A5nd8O8Fz+IEdIodyeJpWEne4v061l42BsVIG2xFW8MpAupKm+4tVbF8SlYlTIxAPv618+13i2fXN5tl7DtPp/hXhGn8PFYhbd2PP+Tx9U8zU+p+fyrH1xraHX0/lVXG8xpEoBa79QAD6Anbb/0a5oVydp0tRrE04vI1S2cJbdtKG4ziEcVw7a+A1b26fGgmP5jllNlOQeC7++/tVFcE27d3139q2Y9OeWnl9X/6F28uEV8ZdxfMLtpGMg8d29+nwtQ9cO8mup8Sf4mrACJsLnxb+Fb+xlk30H9rQe38q0gKs83kyvlbqc2ZUGHVdzc+A2rKyEmyL8AKvJgI1+0S59h7Vu7awsoCjwGgqFzFVKcfDHOrsF9NT8v41nERA3XW3Qnx8dPHwoxguA4mfVImy/iYZV9z+laeI8KeJski2Yex8xS1zANVxfWjN0gi4syoQda8UYbBhwV2cbeDeXkaEyRlSQRYinEdxGAzxWaxUoJczUvUrFSSSpUqVJJ2NuH3+y4Pk1j/ADqgvDnjN8tx5HejAlB1Nj6i1e1/5h8xWtdfqFUqrwVxoG6ioMWsREjHQlD4MND46jX3B9a94aJQyg238rfA9aOyYAN+FvkaF47DQoCS+W25uMqnfUnS/kNfKuRlxu5smzPU6fxtUXoZaA9JFIXUn+FLfEONRIzd7ObnRfXqdvzqrxfEdq2kjGL8R7iE9e6dT060HECAd1s59co9jqflTMWlA3YxGfx3KbXFt8e8sY3jM07G3dBOoXS9/E1XTBqPtt8F1PvsK9Qsb5W7l9u6atpEg6Zj5/oK07JsBOEztkNsbM0xMdoksPHc/wCY/pWxcF+Nvgu/xJonhuDzybIVHidB7b103lP6HMNMoklxhlHVIRksfAlrt/pWl+0DGrhtp8iL1lSB61OTxqq/ZUDz6+5ph4XyFxDFDMmHcKfvyfs19e9YkeYFfQXBeSsFhP3GGjU/iIzP/ma59qNlaKog3U4Jw/6I7a4mcf4Yv/Jv0FM/D+UsLB+7gW4+8wzt7tf5V0HFcHGpQAHwI0/lQXEM6GxUKfTeubnTJ+o7TzmuGoH5jGvhxBJwhbQLQzivJ64gFXsPBhuDR9mv/KvdvC9qwLjCt1DmcjEoRxkUmxOFcx8sy4V8kg81YbMPEGhOKhSaMAgLMnXZZF/8q7/xLhME8TJMt7jQ65l8x51x/mnlJ8M34kJ7rgW+B8DXbwZ6ABPPaeq0usXPs2zRAdbGxrzRiaFZ/wB0DnUa3OrAfrVGHCsT9hj6afMitJHedAGVgK99ifCjGH4NM/2IdPE3P5aVfi5TnP2nVPYflrQy4uDAseh9j/CpTjHyBmFzJc/H+FSqsesuOQkUjX87fnVXGcRihF2a3gPH0te/wFc7gxEoa4kIP4U/Xp+dbGgaQm5OY+BLOfU/oKhA7yob4rzoSGVRlB2L6t8FB+bH4UqYrizOb6k+LWNv8K/ZUeQFFf6mSMFKutyL2a6keRJ0qnLypiBe0Za34O9+VWCO0Ioy+8IJllLasST5mvIrfJgXXdSPUGtBWrqDN8GKKEdQOh2/37UzcN5sgWwaHs/OM3N/jrb4mlEivaRE7A0DoHFGPwah8Ddac/K50/CcZilAEcqsb7E2Y+4ufQUSgxcsZDRnK34lYgj5D2rkUeH11IHzPyoxwvH4uM/szKQOmUlfZqxtpK3Uz0OLx+x050B+X9Tt3B/pRmjFsQolAsCy91/Ui1j8qd+D844XE2ySBWP3H7rfPf4V884THYlh34APE5gL/DWreLxmLVRkhUgbWOY/kPyo09qu3MVq/wAMyr1oSp+AP8T6XrTi40KnPbKNTfYed+lfM8fNuPVSBiJ4lIsVU5QP4fDWh2JxTy6yyNIf7x3kPzvWi9t5510U2OR8p3LjXHeHQH/86Ef2Q2c/6Ln3pUxH0owLcRpNJ55cin4sQflXMwyg2JYf4Y/5irOHwYc7SEWuSVy/AXI161mbDiu+PrMX4RjyNaqfpcbMX9Kk7D9nCiH+25b5ALQDiXOGKxClZJgFO6pGtj7616bgiaFWy67MFB9d2+VXsDy6lye/JtYKrNr8hbysaMeyTckD6zdi8FZd1xH5nb+YrwYC3eSM6C97bee3zrRBiJIphNGAZI9bEXDDqCDuCNCPOugjlDESqoSGYWOYsdMzWtre23TU22qnzL9Hc8MXb2Gn2gLZh/asOnjag/EdP1jGHBuacuiyYl6mq/SwTCHCsZHOiyxnuSE6HVo5NC0JPW17qeq2O4Nb8RhQCCNj8K59wTihgcv2b9m+k0e2gOkik/eU6g+ZGxNNmI58wKrYSOx8o9Pmac2Mg7TOGsQzGgI2X2P6aVmk8/SNCNAkhHjZf41KlNB2i/wDi2DjI+sxTSKPuI4RfUneur8tfS3wbDqBHhGw58VRWPxa+Y1yfA8qSSamWJP8bgGr6cgSnaTDv5LiIx+dM29YXV6idUxX0iYCdrj6nKD+NGhYerEm/tWrAwYOeS8j4KJL/aTGLmA/shr63tvauYf1HxMPeMcZX+1JCV/7grWOKyQ6DDRG34B+qlhSygM1rqyq9Kj+Z0zjycKh7v8ASdz4BO2+Y09jSFxSXDSMVih7UkWB7PIb2NjlUlieta4+Zy2j4c2OhGb/AMhVk8wJCM6RSKV6o+Qj4qfyo8arfmsfvM75XIqgfpUDDkrEZczYee3j2Mir7kWojwjlhShLRdpYkEFmFvDbSryfTPjo7dm728JXD391v869v9NmLbR8NhWvuWi1J+BWmZFNeUwcZx15wfoZZgwscdrYbL6KrH2+0farZxkVrM2U+Dgob/8ANahn9Z5cTtFk/wDhw7EfNiKMYTgWHxEQOJxOJVhshwyhQdbHzrNbXTR74k6QyN96lUzp4gD1FeTxiBd5Yh/zi/517xXLeBVSFaWZ+iHCSa+jA6UMk5D7T7OCxYN/uxSAfHMp19LfGjVL7H7RZShYYfeesVzXhdmdX8sub9P1ocObsECCcOxt+DKpPrmDVuX6LJuqTIfB4wqj1JcH45aw/J0EJtPIynqEEL2/ysx+VXkxLVNJizZENpCJ574YLZMNimJ3zyIg91v+VXv65wW/Z8PjPm8rv8e6BQf+guGhMxnly7XOgvva6p8qmGn4bE1455bjbK8n6Lb3FYv+DCebP1Mc2u1B5c/eMHDObp5pBHDHw/Dk7F0y/DM99fKmg8D40++OgjHgin9I/wBa55i+bMORZZ5P/r1P+Yfwojw3nPDZcv8ASmMiH4eyFvgVYgD2rDrfD+mm09fVeqLTIz/mH94wcb5Sx6LnbH4iYfeEeYEfAONPO3wpT/ojN9uVmPm1z87mjbYyGQA/XcfKDtldVB9AZP0rRNh8CNWhxjkm3fljBJ32zE286XpxmxrTrZ9QtTp6d8CjpdQx+ZgDifBABmje7DcEg3H6+YO9KGI4XdxlDDMbZdAVJNhubWPSumwvgvu4EEeL4tABf4aHy9aC8w4KGU5oo44SBYqkhkD+RuLe2/rXW0+bITTqa9TX9zFq1xs3VjFfCLq8k4g7QP8AF4wbjcEZtCDpWKNYXic7qLGMle6S7kPcfisNTa2vUWqVq6jMNTYuHtsDbpf09T1vVGXHKHKFTe9um9wP1+VW7Sjq1V3Bvc773sL3Gt/fWkiMFd5XbGr1QjfoDtoevjVNsZdiAkdtTqBewv8AoKINEDuAf57/AJ1hsMp+6PGiuX5ZrWMEqQLA2/S9XYo8rA2Gn4gCPiDofSrEGBBhRgNnI+Y/jXqeMZW1FwNdRpQ3cqYxPElsM6YfUaXhQG3tQrFvE5yWVbm3dWyn2NrXqwY1kIBIa2wB9DVyDl5gAVhYgG+5tfpfXzqwak2gUcux3+2dPwkKfnc0RGGVUskuKHpKLflWJsGtzddbkm/j13rdhuXnA7RYnK232XU/zt7Cr6jBpYAxcbFSyyyMBuTIT8ga3YfCMgF3EinpeQe+q/rV7FTILoyqDfXva3HpWcJgSFGht903vp6jwuKLrNSql3h3OsuFAWPDYd7/AP8AVVa3pm1+dYl+kbGhrrFDH5RkgfJ6D46HvAeVaVhtUJB5EsEjgxlb6Y55AEmjuuxscxt6P/EV4PMPDpLt9XkDE3uUQm/jczAf6aXTGK6ByvwWBsLEzwK7MCSxGp7xtf4UzDiDtt2iMlKLMD/13SNCIg9/ulkwunslyPjVDCfSHir2eZ0X+7jhuB5XsPyp/wD6Cw3/AAyex/jVyLgWE/4ZPip/jWw6cmJGZR6zmeO46kxuZ8Sxvu8cCD0zBmI9j6VawnH/AKu94XjY7d8Qlh5GyG+3h7VQ5piT63OI1CoHygDQCyqD/qvQz6vfq3uawOoBqdDE4AsmH+I86Nmv9Xh7w/8A1tYX3zDuW16jbwtQ9ed5gdIkHxP6Wqh9Ttrr5X/SjPB8LGR+0coN9FzXN/8AEPDxqgqk8Q21Dr7pNQXiuYGlbPJhoXY9W7Qn/qqU8YSLCIoBnjPm+Eu3v2lStYxfETIc5M9cLjD4aE23jX5C36UOx+B8qP8AJeAE+DjOcqFutgAdifEfD4VZ4twkRkAXIK3ufU/y965xBG8bEJsOa9JhSfu38qY34d5V7jwIFS5c08HwJ+rsDpZyR5d1P1pSxGDcqw1uqSXOXQjfRhfNfztbTeulcOw47JmBFg4Bt4kfyrZxjCXw8w0F423NgNDv5UIajCAnDMtm2rrH0VY22EnH96P+gUity5I7N2bQtuQokBcgXJ7o10AJ+Bpm5GeXD4fEFoJrXzgiNiDZTptvcCnPuIsS/wAV4XmmzW3OtHuLcQ7Lh0gsLAJodv3kdC+C8YMmHjmmikN3yO4UKos3UlrgldhbUmw2vWOJcajZDGCbnUqdHBDZkHdvcWXUj8JGm1AAeZDEWBbyDTTXpp0pr4dhO0jfTQSH/txX/L/d6FcYkMTRGS4eRSb2V1AIADEXXcC9r9DTc/GoFlWLKkbSgZFjQhW+7mY7Zidz5CrYWJURcTw/PicpvYRs2hse6HP6CsYeAZdRfff1NX+Ky3laOEXnygjRixQ3uote9/QaE1qwLDsCZUCkN6EC+5HTXe4G4qqPMPtKM0KjpTdwfjEEeHiRnylUAPda1/bzpfiRbHMgbwIZlI/MHTyq0eUMWxAjH2hdQXQ3Hd0vpb7Q9xWjAzg+UROVVI80Zf6cgY6TL8x+Yq9heIoxsJUN/wC0P11pIXlnGAE5FIU5T3l+1e1quS4PH4fLfAlmN7AdcoFyLMb71s9tmHKzP7PGeDBk/D+0mkbfNIze7GrkHBwPuiscO4naQxSQyxOq3Ica206aHXfUURl4sidRa6jUkMSxOoFrEKBc63rnN1FjNYqoHxvDLkm36/761dh4eI1XOoYZRprqbeRBq9NPGR9sWq3PxHDvsxHqjafKqUmWYtsT4H3NSirSQ3/eL71Kb1SqgXgXObxLFDHFCNQL9/UknUgMNbnU+e1NkZPZJLJkgVwCTrlHSw12vt6+dct4Qy9vFf7PaLfwsWFx/loxzJxqYyyQs6BI5HUXUXspIW5N+gHloDS2UGGDUeuKcZyRskM4EvZFlCwx5mtfvd65tpv8aUuWuapZJH+tYiR1CDKucLdyygZRoCdToKrQYmdoluW7SW4BaO5yAkAK2UkJcknJbfy1auUeU4sOj4jGxtEyd2MBQV2/etmPVthbpsKnlElm4ZwRtG7JbKWF7s17i4uOh67+NXeN4ZVwmIyra8UhOu5ysTSjgON4dM5bGRASHM0ccTizXPesNAx8beHlTCcZh3jM0iSTJlBt20kaFTpcoL6WOq+ApTbGWDc5XwzihilEiuV11O9lYFXH+RmFMuJ5nxAxSJhiEL5CoP7zvbKRcgG2tHeF4XCTzM4wkMZSxAXNl3tqrMRcaeW9MqS5RZe6B4WAHtaiLj0lhYDnweIlxE6yASxKykXJylbkWBcrdhYklfEWHShX0nMsMcLRqqO+ZGYIuZkyAZSSNhtTJNxiNDrIL+A1PypT4xzL9YgXPDCbuQoUy9sAGPfK/ZYWGtgdPOogLHaU1CLXLnHEjcJig8kKgggC7jS1hdgLXA+AI9Hji/NmDljWLCmaOZguV+zFgN9VzBT3dNBp60G5a5BwmNknQ4kwtFaxyhkkDXsVuVa1hexUEXt0Io0eVIsPKizSxrGYwgmyv+zKAd5lIG/+K3e1NGauDU51x7CFpGPamaUWBtFYWtrrfQg6Wt8av8MxWMZQueUtI5UoACzgIN9Lnujc9Fpg42/D8JMFhknxJOrMGREBY3IF0YnofDUb1c4VzLhUjMow4Zs2UiSYB00+0pWMdwgm/gRTNjtB4lbiODjKKrlophBovZm7Smx2RPs7r37Hrmo/w+PDxNJIzzSZ1YhWYBF2IjXvE6hftFvujTw9cpyFpO2jxWGLlr9gk6iTfKLuwFwAT3Ruct9rEFhueuFuCmJw8twzXYkH7xtYKwsALD38agZgfLtIyAjzQ/Jw+Q4fMsOJs7GRWQ5lVC+YE2Y7LYnzFEjjZJJYMs0mqyElgg7MWQ3ZXUE3C9AKqtzQ0mF7LBiJ8K6GJXdmjljJBGVtGU6Xtou3xq+3FRikeCLDzEFQCyvGYyuYA2USEnugkWHtW5dQvB5mM4W9Ih8y4gnFTTF45IlMWdmUqj2W6ZShudT0uLka71WyymGGOJS8gJYEd7MLOdB9rZl1t60782nhxgkZOyMqMq5Qe+CWCm6HW4F+mm9L6RZbrlKXUoy7MF0JUkHQmy3Fwdqx5j0nea0HUNoEwkRaEs19CdRe3dA7uo3v+dMPEMFAsMZEUgciNScr6sSqt4jNvpRfl2Mw4clYTkZ3+wCdyAbAXOhB/wBmkXEcxzxyZEewOJzJn1CDtHsQG2XvA7dNt6bhKoLPeLyWx6RGzEcNwAY6uvgCJdfPb4fCsV7l4sRbPxHDM1tSXUdTbQw3GlqldBfZ17sxlct/7ETh8qK6mZVZcwJsAGPqQtzp0uL10Llj6mzMYIl7SOxMhj1s17WcjU2Bv6VzScNbXoQbgg9QdxuLXong2mhcSQsVOt/A+Xh8q5GXEre6Z0UcjmdajmNtz/vpQ7jHeja5sLHU6D43pBxPOGLmjDxs0akqGMcPdUtoAZGuLkg+xrRLy6ZbGaWSU/23Le1zYfCsgxkcmaC3pKPL/MQwcsrZO0zrk0a1tRc3semlWOVsRcLGJTa4VkJ0ZdMwAPSx6Vuj5PjB+8R4XsPkAfnTryXy5gSD9ZCFgRkRz3Laa9Lm/S/TbWtufIjAdPMz40ZTZlOeSzJFhWVnZspCMulzZQTqBrcdK9cV5axcMfa4gKsdwL9oHIJvbcm21r07twTDpn7F4Ys32bdiBEQBYoALgEgHeuS86cfxat2OLnMoYZiqSKUtcgEZe6Gutxe/TxpCKtUeYbFrFcQhHGhBKguRsbkrfS2vTcf72G8e5YfDZHWaXDnNbO7d3Mc2idkWKmxbr94+JrzyNzJDAzpI7wiUBM62YDvA3e/3dACbbX866HiOUp8agaXF4OREa6mBCbnY5iGtte1rb9KJfKCSTcj7kAcRV4Ng80kEjYiXEsz9nIzl2UqAxVVLd62ZiCDbY6U1ce4QkBgSBpE7aZUK5iyFDcvdGuD3QaCcUMnCpFDiEwm5j7QsWkYkFmKqCQAbi58jcnYfwri+aQSS4ySyMzxq8YliRiGH21bOqgNswttrR4sqhacX8YrJiYm0MJ8V5SSECeWHDyiMqe6rQse8AvdU5DqRvbTpQqDl/B53Yq5Dkt2bNeMXJuO5kfLY2AvpbrRjE8wYrGxdgMFJmJT9pG6vF3WDG9jdblRa5NAsLzDljeMxrfM12I6KwAHjoRfe1+lBlK3SGNxKxUl5njvKWCyKYLxOzEW7RpY8oUn7yK4N7DXT16JON4CRqYpAC1lkAYxt5ggZT7i3Wmv+kc3Y3tezk6/4B+VX+XOMOmKliiOVDC7uBp+0BADeR1+d6gsJ1Sv1VFLg/MM0M+HGHIJFolR/slWNyTbZSWJtfxNNnNnHMNG8a4zh0U2cEK8TdmyhTbKBqCOoub96jUkMUrB5IYncMGDlAHzDY5lsx26k1Q5g5Xgxjh3eVGUWXKVZFF7nulb7+DCldYJEZ00IPw3MfD+zKLNioAxF0xAM0QF9QMhLWI03G9EuE8CwggZMPjkxEhJZAGSJiG6ZZTrY9P8A3QDF/RyxW0c8T+Tgxn37y/MUv8w8pYiNgzwt2SKqmRAHVQBqxynQb72HnRCmNXK3E6COacRgwsEmHkQhbAFftno1r2+0Rcqx9OlIM0jWyGNWuykkgZgVuSAxFxm1v46XFN3K3HMKMJHDxDBu6KtlnIOYRvqoY3zBLCws2W1tB1auGngzyKY1SGRRYXOUDS24JTbqd96Jiw2IgBQTc5jhuyC2PDpZD+LtmPwvUpjm564a7N22FbOGK/s5BlNuvS/r1qUPm9P3h7esXmwJyOQAuh6brY+x+XpR/DSq0a7XNj5EHqPL8qlSnGKEAx8QePDfVuiyO3ooa4I8OtOnL2FixGGQKwjmQZSGIKNba/4CRbXUelSpVMAZYNTXicK8TZZFKHz6+h2I9KKYHl3MrNIx7ouI48ru56KO9lUk/iI0vWKlIHMYTtKGM5NxSyxS9kDoVyqysy3uQWsbAdL3pA53jkTFMsqWIVco2OU3OhGhGbN41mpRrs0EmxFqR/C48jY/P+VNGB4TiMOTNFjEgfKGVUds7CwsWy6A63sSdzpUqUTsRBEP8K+mHEqijGwxYpDe9wFc2NtbDK3oRTFwPGcBxMgkithprHKkhyKH6OoJMZIOwvbyqVKFlEMGHoPo3wz2kbEynEWFpYwsUhtrf9mO9cW1v90a71o4pycsP7VlilI3M3cDPrYt3lUlmN/O9SpWZxYjBsagTCtg8WizjCBWuQw7QiMuAAQqjQd3qOoF6W4AZsdM2ETMioumezFb20J31G19bA1ipRWQrSUCRGGLFZdJFeI/3ilR8GtlPvVtJQdjf0NSpQiXL2E4TLL+7Ckm9gWUE2tcgE9Li9/EeIpU5wlkGGdcjL2ndHdNmXMAxU/eXTcbi3jUqU1eRAaAF5kEcJjV37NUFklVZUkcWUqEa5jW2YjqAAOtqucE4IVLmGXB4gOoDRyEJNGwAAMRb7MikaEGxIF9KzUrt4kGZSGmB2OM2sAcb4jiYJjHOiBwB+8iR2ItYNmIuQbX1JqVKlYXUBiI9TYBn//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AutoShape 6" descr="data:image/jpeg;base64,/9j/4AAQSkZJRgABAQAAAQABAAD/2wCEAAkGBhMRERQUEhIVFRUVGB8YGBgXFxwbFxcXHB0YHBsYHB4dICcfHxwkGhgaHy8gIycpLCwsGB4xODAqNSYrLCkBCQoKDgwOGg8PGjAkHiQsLCwsLC0pLCksKSksLCwsLCwsLCwpLCksKSwsLCksLCksLC0sLCwsLCwpKSwsLCwsLP/AABEIAIgAtAMBIgACEQEDEQH/xAAcAAACAgMBAQAAAAAAAAAAAAAFBgAEAQMHAgj/xABFEAACAQIEAwYCBwQIBgIDAAABAgMAEQQSITEFBkETIlFhcZGBoQcUMkJSscEjM9HhFRZiY3KSovBUgrKz0vFzkzRDU//EABsBAAIDAQEBAAAAAAAAAAAAAAIDAAEEBQYH/8QALxEAAgIBAwIDBgcBAQAAAAAAAQIAEQMEITESQQUiURMyYXGBkRUzQqGx0eEUBv/aAAwDAQACEQMRAD8AVVrcJrVqkQp9rT/fhvWvOTsCfhoa+qbGeRCsDtLBnv43qu8tt6xHi7EEKAwN73I9xtVp1DsDmBY6mx+yPAaD87+lcrW+KYNCPPz2A5nd8O8Fz+IEdIodyeJpWEne4v061l42BsVIG2xFW8MpAupKm+4tVbF8SlYlTIxAPv618+13i2fXN5tl7DtPp/hXhGn8PFYhbd2PP+Tx9U8zU+p+fyrH1xraHX0/lVXG8xpEoBa79QAD6Anbb/0a5oVydp0tRrE04vI1S2cJbdtKG4ziEcVw7a+A1b26fGgmP5jllNlOQeC7++/tVFcE27d3139q2Y9OeWnl9X/6F28uEV8ZdxfMLtpGMg8d29+nwtQ9cO8mup8Sf4mrACJsLnxb+Fb+xlk30H9rQe38q0gKs83kyvlbqc2ZUGHVdzc+A2rKyEmyL8AKvJgI1+0S59h7Vu7awsoCjwGgqFzFVKcfDHOrsF9NT8v41nERA3XW3Qnx8dPHwoxguA4mfVImy/iYZV9z+laeI8KeJski2Yex8xS1zANVxfWjN0gi4syoQda8UYbBhwV2cbeDeXkaEyRlSQRYinEdxGAzxWaxUoJczUvUrFSSSpUqVJJ2NuH3+y4Pk1j/ADqgvDnjN8tx5HejAlB1Nj6i1e1/5h8xWtdfqFUqrwVxoG6ioMWsREjHQlD4MND46jX3B9a94aJQyg238rfA9aOyYAN+FvkaF47DQoCS+W25uMqnfUnS/kNfKuRlxu5smzPU6fxtUXoZaA9JFIXUn+FLfEONRIzd7ObnRfXqdvzqrxfEdq2kjGL8R7iE9e6dT060HECAd1s59co9jqflTMWlA3YxGfx3KbXFt8e8sY3jM07G3dBOoXS9/E1XTBqPtt8F1PvsK9Qsb5W7l9u6atpEg6Zj5/oK07JsBOEztkNsbM0xMdoksPHc/wCY/pWxcF+Nvgu/xJonhuDzybIVHidB7b103lP6HMNMoklxhlHVIRksfAlrt/pWl+0DGrhtp8iL1lSB61OTxqq/ZUDz6+5ph4XyFxDFDMmHcKfvyfs19e9YkeYFfQXBeSsFhP3GGjU/iIzP/ma59qNlaKog3U4Jw/6I7a4mcf4Yv/Jv0FM/D+UsLB+7gW4+8wzt7tf5V0HFcHGpQAHwI0/lQXEM6GxUKfTeubnTJ+o7TzmuGoH5jGvhxBJwhbQLQzivJ64gFXsPBhuDR9mv/KvdvC9qwLjCt1DmcjEoRxkUmxOFcx8sy4V8kg81YbMPEGhOKhSaMAgLMnXZZF/8q7/xLhME8TJMt7jQ65l8x51x/mnlJ8M34kJ7rgW+B8DXbwZ6ABPPaeq0usXPs2zRAdbGxrzRiaFZ/wB0DnUa3OrAfrVGHCsT9hj6afMitJHedAGVgK99ifCjGH4NM/2IdPE3P5aVfi5TnP2nVPYflrQy4uDAseh9j/CpTjHyBmFzJc/H+FSqsesuOQkUjX87fnVXGcRihF2a3gPH0te/wFc7gxEoa4kIP4U/Xp+dbGgaQm5OY+BLOfU/oKhA7yob4rzoSGVRlB2L6t8FB+bH4UqYrizOb6k+LWNv8K/ZUeQFFf6mSMFKutyL2a6keRJ0qnLypiBe0Za34O9+VWCO0Ioy+8IJllLasST5mvIrfJgXXdSPUGtBWrqDN8GKKEdQOh2/37UzcN5sgWwaHs/OM3N/jrb4mlEivaRE7A0DoHFGPwah8Ddac/K50/CcZilAEcqsb7E2Y+4ufQUSgxcsZDRnK34lYgj5D2rkUeH11IHzPyoxwvH4uM/szKQOmUlfZqxtpK3Uz0OLx+x050B+X9Tt3B/pRmjFsQolAsCy91/Ui1j8qd+D844XE2ySBWP3H7rfPf4V884THYlh34APE5gL/DWreLxmLVRkhUgbWOY/kPyo09qu3MVq/wAMyr1oSp+AP8T6XrTi40KnPbKNTfYed+lfM8fNuPVSBiJ4lIsVU5QP4fDWh2JxTy6yyNIf7x3kPzvWi9t5510U2OR8p3LjXHeHQH/86Ef2Q2c/6Ln3pUxH0owLcRpNJ55cin4sQflXMwyg2JYf4Y/5irOHwYc7SEWuSVy/AXI161mbDiu+PrMX4RjyNaqfpcbMX9Kk7D9nCiH+25b5ALQDiXOGKxClZJgFO6pGtj7616bgiaFWy67MFB9d2+VXsDy6lye/JtYKrNr8hbysaMeyTckD6zdi8FZd1xH5nb+YrwYC3eSM6C97bee3zrRBiJIphNGAZI9bEXDDqCDuCNCPOugjlDESqoSGYWOYsdMzWtre23TU22qnzL9Hc8MXb2Gn2gLZh/asOnjag/EdP1jGHBuacuiyYl6mq/SwTCHCsZHOiyxnuSE6HVo5NC0JPW17qeq2O4Nb8RhQCCNj8K59wTihgcv2b9m+k0e2gOkik/eU6g+ZGxNNmI58wKrYSOx8o9Pmac2Mg7TOGsQzGgI2X2P6aVmk8/SNCNAkhHjZf41KlNB2i/wDi2DjI+sxTSKPuI4RfUneur8tfS3wbDqBHhGw58VRWPxa+Y1yfA8qSSamWJP8bgGr6cgSnaTDv5LiIx+dM29YXV6idUxX0iYCdrj6nKD+NGhYerEm/tWrAwYOeS8j4KJL/aTGLmA/shr63tvauYf1HxMPeMcZX+1JCV/7grWOKyQ6DDRG34B+qlhSygM1rqyq9Kj+Z0zjycKh7v8ASdz4BO2+Y09jSFxSXDSMVih7UkWB7PIb2NjlUlieta4+Zy2j4c2OhGb/AMhVk8wJCM6RSKV6o+Qj4qfyo8arfmsfvM75XIqgfpUDDkrEZczYee3j2Mir7kWojwjlhShLRdpYkEFmFvDbSryfTPjo7dm728JXD391v869v9NmLbR8NhWvuWi1J+BWmZFNeUwcZx15wfoZZgwscdrYbL6KrH2+0farZxkVrM2U+Dgob/8ANahn9Z5cTtFk/wDhw7EfNiKMYTgWHxEQOJxOJVhshwyhQdbHzrNbXTR74k6QyN96lUzp4gD1FeTxiBd5Yh/zi/517xXLeBVSFaWZ+iHCSa+jA6UMk5D7T7OCxYN/uxSAfHMp19LfGjVL7H7RZShYYfeesVzXhdmdX8sub9P1ocObsECCcOxt+DKpPrmDVuX6LJuqTIfB4wqj1JcH45aw/J0EJtPIynqEEL2/ysx+VXkxLVNJizZENpCJ574YLZMNimJ3zyIg91v+VXv65wW/Z8PjPm8rv8e6BQf+guGhMxnly7XOgvva6p8qmGn4bE1455bjbK8n6Lb3FYv+DCebP1Mc2u1B5c/eMHDObp5pBHDHw/Dk7F0y/DM99fKmg8D40++OgjHgin9I/wBa55i+bMORZZ5P/r1P+Yfwojw3nPDZcv8ASmMiH4eyFvgVYgD2rDrfD+mm09fVeqLTIz/mH94wcb5Sx6LnbH4iYfeEeYEfAONPO3wpT/ojN9uVmPm1z87mjbYyGQA/XcfKDtldVB9AZP0rRNh8CNWhxjkm3fljBJ32zE286XpxmxrTrZ9QtTp6d8CjpdQx+ZgDifBABmje7DcEg3H6+YO9KGI4XdxlDDMbZdAVJNhubWPSumwvgvu4EEeL4tABf4aHy9aC8w4KGU5oo44SBYqkhkD+RuLe2/rXW0+bITTqa9TX9zFq1xs3VjFfCLq8k4g7QP8AF4wbjcEZtCDpWKNYXic7qLGMle6S7kPcfisNTa2vUWqVq6jMNTYuHtsDbpf09T1vVGXHKHKFTe9um9wP1+VW7Sjq1V3Bvc773sL3Gt/fWkiMFd5XbGr1QjfoDtoevjVNsZdiAkdtTqBewv8AoKINEDuAf57/AJ1hsMp+6PGiuX5ZrWMEqQLA2/S9XYo8rA2Gn4gCPiDofSrEGBBhRgNnI+Y/jXqeMZW1FwNdRpQ3cqYxPElsM6YfUaXhQG3tQrFvE5yWVbm3dWyn2NrXqwY1kIBIa2wB9DVyDl5gAVhYgG+5tfpfXzqwak2gUcux3+2dPwkKfnc0RGGVUskuKHpKLflWJsGtzddbkm/j13rdhuXnA7RYnK232XU/zt7Cr6jBpYAxcbFSyyyMBuTIT8ga3YfCMgF3EinpeQe+q/rV7FTILoyqDfXva3HpWcJgSFGht903vp6jwuKLrNSql3h3OsuFAWPDYd7/AP8AVVa3pm1+dYl+kbGhrrFDH5RkgfJ6D46HvAeVaVhtUJB5EsEjgxlb6Y55AEmjuuxscxt6P/EV4PMPDpLt9XkDE3uUQm/jczAf6aXTGK6ByvwWBsLEzwK7MCSxGp7xtf4UzDiDtt2iMlKLMD/13SNCIg9/ulkwunslyPjVDCfSHir2eZ0X+7jhuB5XsPyp/wD6Cw3/AAyex/jVyLgWE/4ZPip/jWw6cmJGZR6zmeO46kxuZ8Sxvu8cCD0zBmI9j6VawnH/AKu94XjY7d8Qlh5GyG+3h7VQ5piT63OI1CoHygDQCyqD/qvQz6vfq3uawOoBqdDE4AsmH+I86Nmv9Xh7w/8A1tYX3zDuW16jbwtQ9ed5gdIkHxP6Wqh9Ttrr5X/SjPB8LGR+0coN9FzXN/8AEPDxqgqk8Q21Dr7pNQXiuYGlbPJhoXY9W7Qn/qqU8YSLCIoBnjPm+Eu3v2lStYxfETIc5M9cLjD4aE23jX5C36UOx+B8qP8AJeAE+DjOcqFutgAdifEfD4VZ4twkRkAXIK3ufU/y965xBG8bEJsOa9JhSfu38qY34d5V7jwIFS5c08HwJ+rsDpZyR5d1P1pSxGDcqw1uqSXOXQjfRhfNfztbTeulcOw47JmBFg4Bt4kfyrZxjCXw8w0F423NgNDv5UIajCAnDMtm2rrH0VY22EnH96P+gUity5I7N2bQtuQokBcgXJ7o10AJ+Bpm5GeXD4fEFoJrXzgiNiDZTptvcCnPuIsS/wAV4XmmzW3OtHuLcQ7Lh0gsLAJodv3kdC+C8YMmHjmmikN3yO4UKos3UlrgldhbUmw2vWOJcajZDGCbnUqdHBDZkHdvcWXUj8JGm1AAeZDEWBbyDTTXpp0pr4dhO0jfTQSH/txX/L/d6FcYkMTRGS4eRSb2V1AIADEXXcC9r9DTc/GoFlWLKkbSgZFjQhW+7mY7Zidz5CrYWJURcTw/PicpvYRs2hse6HP6CsYeAZdRfff1NX+Ky3laOEXnygjRixQ3uote9/QaE1qwLDsCZUCkN6EC+5HTXe4G4qqPMPtKM0KjpTdwfjEEeHiRnylUAPda1/bzpfiRbHMgbwIZlI/MHTyq0eUMWxAjH2hdQXQ3Hd0vpb7Q9xWjAzg+UROVVI80Zf6cgY6TL8x+Yq9heIoxsJUN/wC0P11pIXlnGAE5FIU5T3l+1e1quS4PH4fLfAlmN7AdcoFyLMb71s9tmHKzP7PGeDBk/D+0mkbfNIze7GrkHBwPuiscO4naQxSQyxOq3Ica206aHXfUURl4sidRa6jUkMSxOoFrEKBc63rnN1FjNYqoHxvDLkm36/761dh4eI1XOoYZRprqbeRBq9NPGR9sWq3PxHDvsxHqjafKqUmWYtsT4H3NSirSQ3/eL71Kb1SqgXgXObxLFDHFCNQL9/UknUgMNbnU+e1NkZPZJLJkgVwCTrlHSw12vt6+dct4Qy9vFf7PaLfwsWFx/loxzJxqYyyQs6BI5HUXUXspIW5N+gHloDS2UGGDUeuKcZyRskM4EvZFlCwx5mtfvd65tpv8aUuWuapZJH+tYiR1CDKucLdyygZRoCdToKrQYmdoluW7SW4BaO5yAkAK2UkJcknJbfy1auUeU4sOj4jGxtEyd2MBQV2/etmPVthbpsKnlElm4ZwRtG7JbKWF7s17i4uOh67+NXeN4ZVwmIyra8UhOu5ysTSjgON4dM5bGRASHM0ccTizXPesNAx8beHlTCcZh3jM0iSTJlBt20kaFTpcoL6WOq+ApTbGWDc5XwzihilEiuV11O9lYFXH+RmFMuJ5nxAxSJhiEL5CoP7zvbKRcgG2tHeF4XCTzM4wkMZSxAXNl3tqrMRcaeW9MqS5RZe6B4WAHtaiLj0lhYDnweIlxE6yASxKykXJylbkWBcrdhYklfEWHShX0nMsMcLRqqO+ZGYIuZkyAZSSNhtTJNxiNDrIL+A1PypT4xzL9YgXPDCbuQoUy9sAGPfK/ZYWGtgdPOogLHaU1CLXLnHEjcJig8kKgggC7jS1hdgLXA+AI9Hji/NmDljWLCmaOZguV+zFgN9VzBT3dNBp60G5a5BwmNknQ4kwtFaxyhkkDXsVuVa1hexUEXt0Io0eVIsPKizSxrGYwgmyv+zKAd5lIG/+K3e1NGauDU51x7CFpGPamaUWBtFYWtrrfQg6Wt8av8MxWMZQueUtI5UoACzgIN9Lnujc9Fpg42/D8JMFhknxJOrMGREBY3IF0YnofDUb1c4VzLhUjMow4Zs2UiSYB00+0pWMdwgm/gRTNjtB4lbiODjKKrlophBovZm7Smx2RPs7r37Hrmo/w+PDxNJIzzSZ1YhWYBF2IjXvE6hftFvujTw9cpyFpO2jxWGLlr9gk6iTfKLuwFwAT3Ruct9rEFhueuFuCmJw8twzXYkH7xtYKwsALD38agZgfLtIyAjzQ/Jw+Q4fMsOJs7GRWQ5lVC+YE2Y7LYnzFEjjZJJYMs0mqyElgg7MWQ3ZXUE3C9AKqtzQ0mF7LBiJ8K6GJXdmjljJBGVtGU6Xtou3xq+3FRikeCLDzEFQCyvGYyuYA2USEnugkWHtW5dQvB5mM4W9Ih8y4gnFTTF45IlMWdmUqj2W6ZShudT0uLka71WyymGGOJS8gJYEd7MLOdB9rZl1t60782nhxgkZOyMqMq5Qe+CWCm6HW4F+mm9L6RZbrlKXUoy7MF0JUkHQmy3Fwdqx5j0nea0HUNoEwkRaEs19CdRe3dA7uo3v+dMPEMFAsMZEUgciNScr6sSqt4jNvpRfl2Mw4clYTkZ3+wCdyAbAXOhB/wBmkXEcxzxyZEewOJzJn1CDtHsQG2XvA7dNt6bhKoLPeLyWx6RGzEcNwAY6uvgCJdfPb4fCsV7l4sRbPxHDM1tSXUdTbQw3GlqldBfZ17sxlct/7ETh8qK6mZVZcwJsAGPqQtzp0uL10Llj6mzMYIl7SOxMhj1s17WcjU2Bv6VzScNbXoQbgg9QdxuLXong2mhcSQsVOt/A+Xh8q5GXEre6Z0UcjmdajmNtz/vpQ7jHeja5sLHU6D43pBxPOGLmjDxs0akqGMcPdUtoAZGuLkg+xrRLy6ZbGaWSU/23Le1zYfCsgxkcmaC3pKPL/MQwcsrZO0zrk0a1tRc3semlWOVsRcLGJTa4VkJ0ZdMwAPSx6Vuj5PjB+8R4XsPkAfnTryXy5gSD9ZCFgRkRz3Laa9Lm/S/TbWtufIjAdPMz40ZTZlOeSzJFhWVnZspCMulzZQTqBrcdK9cV5axcMfa4gKsdwL9oHIJvbcm21r07twTDpn7F4Ys32bdiBEQBYoALgEgHeuS86cfxat2OLnMoYZiqSKUtcgEZe6Gutxe/TxpCKtUeYbFrFcQhHGhBKguRsbkrfS2vTcf72G8e5YfDZHWaXDnNbO7d3Mc2idkWKmxbr94+JrzyNzJDAzpI7wiUBM62YDvA3e/3dACbbX866HiOUp8agaXF4OREa6mBCbnY5iGtte1rb9KJfKCSTcj7kAcRV4Ng80kEjYiXEsz9nIzl2UqAxVVLd62ZiCDbY6U1ce4QkBgSBpE7aZUK5iyFDcvdGuD3QaCcUMnCpFDiEwm5j7QsWkYkFmKqCQAbi58jcnYfwri+aQSS4ySyMzxq8YliRiGH21bOqgNswttrR4sqhacX8YrJiYm0MJ8V5SSECeWHDyiMqe6rQse8AvdU5DqRvbTpQqDl/B53Yq5Dkt2bNeMXJuO5kfLY2AvpbrRjE8wYrGxdgMFJmJT9pG6vF3WDG9jdblRa5NAsLzDljeMxrfM12I6KwAHjoRfe1+lBlK3SGNxKxUl5njvKWCyKYLxOzEW7RpY8oUn7yK4N7DXT16JON4CRqYpAC1lkAYxt5ggZT7i3Wmv+kc3Y3tezk6/4B+VX+XOMOmKliiOVDC7uBp+0BADeR1+d6gsJ1Sv1VFLg/MM0M+HGHIJFolR/slWNyTbZSWJtfxNNnNnHMNG8a4zh0U2cEK8TdmyhTbKBqCOoub96jUkMUrB5IYncMGDlAHzDY5lsx26k1Q5g5Xgxjh3eVGUWXKVZFF7nulb7+DCldYJEZ00IPw3MfD+zKLNioAxF0xAM0QF9QMhLWI03G9EuE8CwggZMPjkxEhJZAGSJiG6ZZTrY9P8A3QDF/RyxW0c8T+Tgxn37y/MUv8w8pYiNgzwt2SKqmRAHVQBqxynQb72HnRCmNXK3E6COacRgwsEmHkQhbAFftno1r2+0Rcqx9OlIM0jWyGNWuykkgZgVuSAxFxm1v46XFN3K3HMKMJHDxDBu6KtlnIOYRvqoY3zBLCws2W1tB1auGngzyKY1SGRRYXOUDS24JTbqd96Jiw2IgBQTc5jhuyC2PDpZD+LtmPwvUpjm564a7N22FbOGK/s5BlNuvS/r1qUPm9P3h7esXmwJyOQAuh6brY+x+XpR/DSq0a7XNj5EHqPL8qlSnGKEAx8QePDfVuiyO3ooa4I8OtOnL2FixGGQKwjmQZSGIKNba/4CRbXUelSpVMAZYNTXicK8TZZFKHz6+h2I9KKYHl3MrNIx7ouI48ru56KO9lUk/iI0vWKlIHMYTtKGM5NxSyxS9kDoVyqysy3uQWsbAdL3pA53jkTFMsqWIVco2OU3OhGhGbN41mpRrs0EmxFqR/C48jY/P+VNGB4TiMOTNFjEgfKGVUds7CwsWy6A63sSdzpUqUTsRBEP8K+mHEqijGwxYpDe9wFc2NtbDK3oRTFwPGcBxMgkithprHKkhyKH6OoJMZIOwvbyqVKFlEMGHoPo3wz2kbEynEWFpYwsUhtrf9mO9cW1v90a71o4pycsP7VlilI3M3cDPrYt3lUlmN/O9SpWZxYjBsagTCtg8WizjCBWuQw7QiMuAAQqjQd3qOoF6W4AZsdM2ETMioumezFb20J31G19bA1ipRWQrSUCRGGLFZdJFeI/3ilR8GtlPvVtJQdjf0NSpQiXL2E4TLL+7Ckm9gWUE2tcgE9Li9/EeIpU5wlkGGdcjL2ndHdNmXMAxU/eXTcbi3jUqU1eRAaAF5kEcJjV37NUFklVZUkcWUqEa5jW2YjqAAOtqucE4IVLmGXB4gOoDRyEJNGwAAMRb7MikaEGxIF9KzUrt4kGZSGmB2OM2sAcb4jiYJjHOiBwB+8iR2ItYNmIuQbX1JqVKlYXUBiI9TYBn//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AutoShape 14" descr="data:image/jpeg;base64,/9j/4AAQSkZJRgABAQAAAQABAAD/2wCEAAkGBxQTEhUUExQWFhQXGBwXGBgYFxwXFxgcGBgYFxccFxcYHCggGBwlHBgdITEiJSkrLi4uFx8zODMsNygtLisBCgoKDg0OGhAQGiwkHyQsLCwsLCwsLCwsLCwsLCwsLCwsLCwsLCwsLCwsLCwsLCwsLCwsLCwsLCwsLCwsLCwsLP/AABEIALoBDgMBIgACEQEDEQH/xAAbAAACAwEBAQAAAAAAAAAAAAADBAECBQAGB//EAD4QAAEDAgQDBwIFAgUCBwAAAAEAAhEDIQQSMUEFUWETInGBkaHwMrEGQsHR4RQjUmJygvEVMxZDU3OSstL/xAAZAQADAQEBAAAAAAAAAAAAAAAAAQIDBAX/xAAgEQEBAAIDAQADAQEAAAAAAAAAAQIRAxIhMRNBUSIy/9oADAMBAAIRAxEAPwD5QNl0KQ1SBC6WCq5WA+f8KCEBC5RK4lAcuXKUAxQE23+QrEQboeEHehaWIwlpGo1WmPsRfq2EBHhsprVrqMOYAvZM9kDdaIJl90ek4Iop36e6l1IeCQDqCTAKQxD3AFpsjGt2Z67pGtiMxupyVC5+fyoUn5+qcdin9xhOZjBoWNcG6ZhJEtBIPqsM8+rbDHsThQivxAkB1NnX62wJ5By6pVZIHZnb6anPxaZUTmivxZBLkd4pyB/caT0a79W7q7KFM5ZqETuaZt5An7qvy4l+PIsrUjBT2JwDWuhri5sAgkZSQ5ocLbaoD8NC0n9Z0em8Fc6iUmwwU8wkrSVFirKV7qxN0VjFDmxN0yBYUyKZIQA0CCdE4zEi10wE/DyLpGoADonMRib9J/ZKVnyUqICBP7pnDtvpZLhMU7+iUOlIVCEVVIUWKQGqS23Xly+foohWa1EgCd91VGfT5ocJWHKj58+bLoXELglDOYKmQQQtl2iwqTjoCtag85RP8rbH4yv0MUiBpYpvCaKBUB3RWEKiWNPU7c+tyPsUEsnWx2RM6oe9ob/PnmgmNiQZM6j2+fqlC2Fo8RpwUu2kDus8p60l8Ca3M4A7kCfGyaqcOa95c2vRgAu75dTiJcB9J1sNdSg5LnaAb8rGD6wg9rZ31QSZ0jXYkHouXn+yR08M8tHPBKn5Cx87sqNNjpqQfZWdwvENg9i8w0fSzPfQXbOlvRJ0XAuuPqI8pPNXoywkyWgf4XXmYFgfPyWDYGph3sjM1zT/AJmx9wuFTMYETeINpvFtrkJ/D8WrtJDK1QWt/cnSBuY0Wph+NVn4hgeQ8Ocyc9Jh/O0OIJbOkny6ItAHE6wFR8bOLR/tOUewWdUrF1tkBzsxJ53v1V6ceS75f04dLCmmKJcPlkNtSD0R31AArSNRdeCorugQUt23qh1q8mN/mkItEizXXufnyyIPdLAyplI0vN0bDxGne+apYn4f4U0q2W4RKNGWs1Jt0XUtUOpiJ8VSjUun2haqoVi1QGq7bJBRo+eyPTaQdwr06engmajLdf4+equYptLVqUDoUm5i2aEEQQoxWAES1PLHYl0xCxcW/PuiObBj+FUrHTTYYRRVMamN1WFEIA7KhGvp4hOU8UTYLOhEpOgyqxyTY1qBgX3SzpBkHdGa6RPzopNYQRvz1nzWqCWOqE638Ug5xlFxb8xQQVhnfWuM8OYGtlzOIa60Q4SLgu0/2x5psYqiWDNh6Zc45i5j3MIABkAXG/qAgYXAVH0S6mwu7xBI6BunPUjzUYjCYgN77KrQRmOZpaCD9JMjmHa8lx8t3k6+KaxEy4dzcxZWb/pLXjb/ABALhhcO/wD86oy8w+lmubC7HfuksM4d4HQtOh5EHXyjzVn1MoAbIm5mDqBF45X81n600focEpvI7PF0JNh2naU9r6sMRbfdXwXC3Us9XNRe1rHumnVa+CGOy2+o3PK2tll4eoBczYyDYi/MHw5prCSGVnbZCAYj6qlJojlbNbkE8d9tJy8lIhhEjlqoBRC359vv7qkLuca+ZQfbqoNlRydoXzIZKlRlSC+YxrYW+epVw4myhjE1Toz66b+qchWliFUhOVKUW9fBLPYncdFKq1p9dPsUWg2/kqMadUWiLpaPZunRnTUIbsI7kjYMXlaMz6rbTMlhaRi+nXRXY6JBv57JtzZCH2VvNMg8KyVbE1CIhWZTA03UgyUAjiMPmvEFZz2QtziFSG21WS4SpyipSytt85rnhQs1JAUlQEQJwLUqhGkrnPBJVSLLg1Mi9RcGo1R0qgab7+sqLPVb8H+nIBEiJ72SRd8B02s9OYji9ZpJbWeAdB2hcGtG2UyBf7Ip4fSqVGM/qWs0BzsflaBAJzARADSdZKH/ANDc49yrRfyy1GgmLGGmDsvPysuW67sfJoXEcZqwCXMeCSCHUmzaJDu6DN1Bx7A0F+Hw5kAw3MwkWy2a6QMvTkubwbFMaB2Tw3PsJBEAGwmR+yzcVTfdzmFoMatygRYa6QLJSbNrUn4R7Xh2FqAhoINPEkkTBNntM2nXadEOuKIw57EVRmewHtcp2qHulg5i8jcLJNfuwQ08xoeklpBOm+nmtAsjDs5F7iI/y06Tf/tm91fHP9RHJ/yzyLKh0RntQ3NXZ2cugSVVFhVLUBQIrApYxaGBwmbwCvHHaLk7CYIuCbFBrJi5R6dS8NNggYkEHQ31K2kZ0nUQ3tnVMNpE7XXOoGJRYCRCtTAzGNI312n3RP6VxOhR8PhDvZR1qtnXCGxN4SbMWZ2KTqYgm6im7kn2LTcwzwQq4itCQwtctKHjK+YynsjtLFZrIuT3WKx5BtqmqeN5pTI9Hc1jN0CliQJ6/N1xrN3StWo2QQnsaOYnDsc0uaYPJZLhCOakhDI+eam+nFQFIXSpAUmsSoKne/NcQmTiLfI6IlBpDxbQz/8AG587FURKVjMCRIg9QQfullPPDn30OjXDSQS6YAtBHdaBMmeTvZA7UTMS2IgwDERsLLWwOCpPzuqNLWtAM0yZkuDRZ2YR/KKeDYd1mYgtPJ9M+V5AHouG8VjtnLjWe2ke0BZLQ7KZa7vAFrSc2Uzad01T4/XD25K9XXVxkbAAAkwLe5TJ/DTzPZ1qL+6GgB8O2mwBtE77pSp+F8SDAp5v9L2H2zT7LPr/AFp2hzE/iOuabRV7Ooc7iBWw7C4k5ZJ7ovGW/hzR8d32UjkYzuuMMGVv/dqAEN2JABPisJ+ErsdDqVYNEEjI6O7fWIm36bL178DDKTd20qYPjkBPuUT/ADUZ+x5qpQS1SkvQYnCkeaWfgSBJHlutsctsbNMN1JVyey06mFcfyn5yRsPhQJL2knXRdOE2xyuiOHwpOgKNi6jg3uiG8wZMjnyMolXGOuIgG3gl24pzW5dlt5pmnh+Iym57sRc/ZOtxmZ4DRLeeyRoVKYBDmCVwxZaAGkwNL/oiBpl86KKdOErhMXsdz7pypUgEqiVnzQzTLjbkkamKPO3LxTfD8S3c3/4QGHPz7ItNAcrscsZWlhgn5CG4/Pnyysan89Nfnmguf8+fPVO0pEFWBQwVdqUOjQuyBFouBERfmuLIWmkbBDFYhM4fDlxj3TWMwERlkp9Rtmls+KpKfr0MoFvEpVlNLQ2ofllVGrkenvMzf5qhhI3AIjFWFcG6A3sAGDCvJHekES6MxaQAALWGfmmKmJBYx9ej2rWgiW1gx3euJAzkZeqzKXHn02tZ2VJ1MA7ODsxMy4h0HkJCYwHGqdT6sOB1aRPsG/dcXJl/q73HThPPDj/6MADtntqFrXQ4Myd4B1iXhxseRXpq1Xhz6FNmDeTig1pfd4BAbLySe5ry8OiwauLwzo7SW2AAeJs0REHNoFq8KwNEvb2YpZpLGiQHAkXgHLFgbgeE6LDLJpIPjMJ/cJZtDSORAA+6K7Buc6A0k2C9FwCkx1V5eIGY5jNtSsv8V/iRlJ2SiDfk0unxLTfw6LHj48uS7/S88pj4BW4ZQpjNXqwR+Vgzu/8Ay3zPksvH/ifB0G/2sMHu51HTvF9uui8pxniDgSHVczjcZm5NddbRKyaOGf8Am707AiBvtb/hdswmMY7tes/8b4h5HZCmxh2awNgdIElWq/iXEEXM+n6rz+HonIYnoIu3wPJUbjHixaXdALq5MSu2pV41m/7lGmR4QT5t/VK18PQqfSTTdyNwh5hpBBsNNCQh1qPkee60ls+IuMpLG4F1PqOY09UnmT5x+RxaTLTzuPA8ig4jDtPeYe7+bfLO/UKpltFx0Cx90xUxBdqkgUVivGpsS9yigb+Sio5Uom/klacVqNVAj1WEfPkIOXf58/ZTZ6cWBUeylvt4qCEB0KzVCsnCNYOnmdAWjWw+YADmszCVi0yF6DCYgP0stcfjOl+GuIJadrLQlZ4gE7GUw6pZVsrC2Olzg3ZQMLkBHNTnJvFtVmV8Q4k3Km05EYlkOtoqtb85qrHIpdbQpGuymTpc+6cp8IqmmaoacocG6XOYEyBytr1VHUXUeyeWgio1zwDMlrZEjKRAkG5tYq3EMNU/qHZIP0tlrobIpNe8Az9IDrk6AX0Kwz55PjXHit+uHDnmk6oWkMbAJNtTAjnddw3DupvY/wDKDNwHDzaQQfMI9MYh3eacU5hMzTa7JEubAl05ZnUC40Spx9TNle9zgJkfUcrtCM2sj7bELn5M5n+m2GNxb9bDCs91dzWU2uv2TRlbcCA2NBv6pvg/DRIm82Frm9gOfisHh/FK4c59JhrUmWcxwPI3kCWEtJuOYkFe1/CfEcPVbUr0nkupMnsiP7jDMCW6FsR3haSNDZZdNruWhPxRxkYRjaLCM5BLo2svLcPo90B7iHOlzSTZpMWk7H9VjVMUcTiarnk3Dr7jb1R+LYz6QCN4nQRProuvHGYzUY737R+Jio1rszQO6RczeCLGfDZZbWA5S0E93Q2vpPjIkc1bF8WfWZ33FzmQbd2Q2C1zbWPNKcOrGA2XBpOnmYMb6qc4rGmTSc02kTfUo/D2PeSGZY3LrR7oeKxAawX3IiyDhOJuDYDoi8ESSekaqcZfp5WNrE8KzWz5tJIJa3UbwJWRjsI6kO6SNrSRAHVAxOLeZc55N/AzrCVdiHuymC4M01I846/otPqNgYurP1C+xG99wq4HElh6ctjzCLiqgeQR3do2HXwSfMC/VL4bSxlICHN+l1x06eSCTZFwFTNmpebfED9R+iAStZfNsrNXTiVbDm/kh/NEbDC/l+yRnXM1SrW3Wq8AiFmu16rfKMoG5t0OEw5DOnz5/wAqLFSqFqsAuV5RIHNMJjC4gh1vBLhXbSOqqFWuYeCdwlKmIJMcloYfDd3KNSNrlKVMA8OAykdSI2neFSXcQqw0RvqsjMterhAfzl5g2Del9yfZQ+pTboGgjcAucIPjE22iZWdq5Cf9O8wcpE3uI5m3SE3RwgGpDvDba9ucX6pf+rO1/EnoRbTUbzyuglxdrf589ETY8ek4Zx6lTY6mQ4tdAOUAmBcC8Wkm0nQ3WT/VZWVajNSAA1v5Gmq1xEb2G20zEpQAskFskiBqMp2cCOXpdMYdwktBaJ8DABmxdz35i2hK5ebGS/G/FluNes3FU2Of2dVrXsAzU3C4ID7lpiSGg5ZJsRGsYdSoWBzmPy5aQaQSQ92Z7nNbA3i5vAg8k9XY9ndc0BpMtETIi5EkjWRERZdUw0UXnKJc4DNuQdQbX8o0WEjaicOw2IpUH1Gu/t1JJ02GXSJ/LsjfiV0OpPoNdSqUqfefaXZgyGhwkEAE2Noc6bWWTW429tMUe0JpFul8jSXOBsRIjWQN0PHNB7IuqPfTzxUqNMhw/KG5tTlaYDvRP0mm3AMqkFwNNz5z9nlygiZflce62RJFgBedAvP1y4AB400P7cxYo/E67s5fTBDXnO1zhLnbOu7SHAiwGgWnh+I1W4MDLULjUntS4kbmJzXOogiIWsz0i47ZmAw7y5phzW65sjiOvjaV6jF/hxjYfRcdNNbjW5PssnD4cA1cwPakCMvdLSD3y46z+5R6r6rQMtSrp9Pa1IkWuA6DeyLybExZtOk3PmqXaCJ25k25THkVfidRjSCyk0QRDiZBtu03tsVTiGPDq1UusC7u5RsJ0vaUtUBeJEQAf5Wk/jOoqOc8EmJcZ8bSYi23utdjWtYL2BgEQdTFt55rP4fUBaWmLBxvoNzKRa6b5tDYXnXabJ/Ad4qwZriCAfb9EhQZlaXEW26pjF4nNJvyv9vRZxKVUtQqljg4bGVo45gDzGmo8DdZjWEytTEHu0zzpt9hH6J4JzLwnsFTSQ1Wxw9oiTyW2EZZUJx3GqUquujEk3S5uryTEkqqvSZJgAnwCYbg9nOAJtDe+70BgeZnoo2omCrUaZc4NaC5xMAASSTYAALSp4CLxtq82BmAY08jOpVjjA1wOfR2YAAhrSDYhoiOdunkbNalwsj6i1p5TmNrWLARPSUxRpNZMjMdLz5WadddfVU41xVhc1tE5mgEOdEBxLnEBoIBgB0S4TM7ROTUxLnQCbDQaC1tAiW2FZI3KeKaZiGnYC5vrAn2cShVjAJN7b6byIHjPksvDMdmBC1n1Ae6YnkrkTsjh3kzP8enolKv1HxT2IowTlt0SLql7i/y6KSkRcK9B1+aG63qihmhapimi+hmAvfb580Q2Uh9JA6/NkzR+kc0JzCTt158r+k+atKcNSp5oOYMP1BsSYuIkRy5pzFUmCzXvNKZh4cYIFpYyQdYsN+STw1ODp58k0HLK8WNaTkyTXqYJ9pYH5CLgtHe3yOAEgmbQZ3WNiOEltOaT2lgaXPIeYcWmWgtEw6NNRNs177LoIggHxH7q/4xwFKmKNenSphlRgJDW5Wkiz/piDN/NY58WvjTDkear0SxtOSC17e0B/1hocCNiCwDyndXp4x30hxyiS0ROUu1+XS7qvdDYgNJgC4E3MTe52ugmobeyXWa9V29bGErva3uBpfu4OOnVrmBs+JKLhqz3vaXNg5m5i3JA70kw0/TEbc77LC7QnUz4piSLscQSL96Np80vxw+9HxfB6jWZyWuG0OvfoqcOe0tLHkgE7HvbwL7KtBhInNBGnM9AecQnMNQluQ5SHE5soBeCOd4EET5q0M5+EOo+k6HbX+PZCfhiOcb20tK2sU+XROZwF72NgMzh4IT2hpgOzE6yLaTHX+FNt2bOw+Ga6bnbymx9LctUs+nBIkGDE7eKcxD7e2m3os9wRs1m9dloYsd2mP8g+0/qkKTZMbkgDxJhafE2TUIGjRlHgBCrCJzpWnqtei68GCANja8HVZDB89loYRoW2DLItTqL0n4T4dTrMxQIJrBrDQPZmoJHaGo1zQ0gS0CCRq3qvNACVfB4+pRdno1H03EFssJaYIgiQd+Xh5LLetHjrbba0OnM8u3gWbvYNBgAdFzwR9ADb+ceO58ln4XFTAjT0TAxm9pGxVyRG6vjKZcLnrzusdxHRbNMyIO6xarO9AHTmjIRzRKPRaC6ExgsFqTqNlfC4QGXHWTHREgtMMcGtOhifFJYXES+SNbeq52BOY5j1sgkZfFP0H8W5Zdd900CYulK1jreOXP+Cll8E+qTdFFY6D9vCwS8olGpBB9VEqrGpg6jgCCnBUBWbi8dAERfp8ugsxBHWfdabidNhr+WyjtBMbrObidg25RMOYJlMnYzEkWHn/C9L+Gi3GYKrhX/wDcpy+nOsEQQOn7yvIYt1z1V+BcSdh6zajdjBGxabOB8llyzc1F4eekX0S15Y6xaSDaCY6KwpdZ+br1/wCLuECsG4ilJcW5ra1WDf8A9xujhvY7heSfhu61zTMiSDttI6LKXbVAwR12+3iiNa5ggtDmi/UDodQNFFZlRljmbbXT3aSu/r3Re46X9R+0IAYrtzaR5nmEXDPLGuIMki43EwZQHVGu30+ythHycv8Aljx8Ot0r8OIomTHP19Uw2vlc4uguAIIPOwA66JdtItdcT5wi1aTQ3eTpuIuRPW6iGBWzan55DRBxNPQ9PhKM5ovv9h+6oAXODGiXOMAfPm6R68N/hrC5qpqO+mmJ8XGQwfd3+1auIpN0i5Qe7TZ2THAhozOcPzOi58NAOgSdXFSIBPiuvCdZ658r2qrw0am4tHNdSdJSwddMUXI2NASqm6geysLqVLB1uUfLorMTDes+nr8slyL/AAqqJbC0cqYxxESrYTG5SZEz6pM/LfIUJ9qNRuHEBzSRynr1hLf9SE6W5JPDVoIm408OaC8XMaKrkUxbVXHNyyLnb+UjSfJl1/FKM15I9OpCJSsMVcSDZZ9RyKaRgnbdDU5W04hv8z8+WVnDy30+bXUFt/keykqdKDN1enJUxMR+imnZOFTuHETY5lJqbG339EqKxBzTf5sr/wBTLgSPt7rTtEaWqN5/OvzmuGUDMfCPdTinZgIBSjmRzSt1Tkeq4D+IWs/tVAeycZtGamdnMnptuLJzj3AA5oewhzHmQ5tgT/iH+B/Nu9/FeOatPhPHauHJykOpmzmOux3iNlnljv2Lxy14qzDltnOdmB3JFgCZjlzAPJY+Kqg7QflpXu8PiMNihDHClU/9Op9P+2py8fVYtb8P1mB3aUMrdA4d5p0AOZpjb3ULeUJnX1/dEw9FznZRY7nlG55J93DHGJy7XFoHURfxRq4FNpLdDAJnWABt4e6m7VEcSeJEazrz8eqUa47X6clNAPqmKdJ9Q82tc6PT9U+OFhjR/UPDNzTa7O8+IacrfM+RUyWquUjLbme7Ixpc46Afc8h1TzAKAIaQ6qR33j6QN2s6czv4K1fHWLKTezZod3O5Znb+AgdEllWuOGmWWfZUvOqqFZwUeCpK0q1A38kIItEXPz5/KAGulSFRAWBVoUKQmToXFqlcmEQuhSFyAjKrNpqAitTkJWTCgBSuRoIhRlVwuCArCgBXKqjQ2kKoClSEaBj+qMC2lkOrVzaoRUhPZaSqwpK4pGtSJBn51WvhOL1WN7lVzCL2dGyxQrJwq23/AIlrO+vs3/66THfdqX/6y4GW08O0820KYPqGrMapcl1n8PdO4ni9eoIdVcRymB6aLPcrKpRoOAUlVUoCVQtVioKQiuX0V6AuqlWoa+SWl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Osiris_2013_Touch_nasaport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942967"/>
            <a:ext cx="9144000" cy="5142980"/>
          </a:xfrm>
          <a:prstGeom prst="rect">
            <a:avLst/>
          </a:prstGeom>
        </p:spPr>
      </p:pic>
    </p:spTree>
    <p:extLst>
      <p:ext uri="{BB962C8B-B14F-4D97-AF65-F5344CB8AC3E}">
        <p14:creationId xmlns:p14="http://schemas.microsoft.com/office/powerpoint/2010/main" val="22871132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820886"/>
            <a:ext cx="9144000" cy="3159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0375" y="217428"/>
            <a:ext cx="6952427" cy="400110"/>
          </a:xfrm>
        </p:spPr>
        <p:txBody>
          <a:bodyPr/>
          <a:lstStyle/>
          <a:p>
            <a:r>
              <a:rPr lang="en-US" dirty="0" smtClean="0"/>
              <a:t>OSIRIS-</a:t>
            </a:r>
            <a:r>
              <a:rPr lang="en-US" dirty="0" err="1" smtClean="0"/>
              <a:t>REx</a:t>
            </a:r>
            <a:r>
              <a:rPr lang="en-US" dirty="0" smtClean="0"/>
              <a:t> – Measuring Mass</a:t>
            </a:r>
            <a:endParaRPr lang="en-US" dirty="0"/>
          </a:p>
        </p:txBody>
      </p:sp>
      <p:sp>
        <p:nvSpPr>
          <p:cNvPr id="8" name="AutoShape 4" descr="data:image/jpeg;base64,/9j/4AAQSkZJRgABAQAAAQABAAD/2wCEAAkGBhMRERQUEhIVFRUVGB8YGBgXFxwbFxcXHB0YHBsYHB4dICcfHxwkGhgaHy8gIycpLCwsGB4xODAqNSYrLCkBCQoKDgwOGg8PGjAkHiQsLCwsLC0pLCksKSksLCwsLCwsLCwpLCksKSwsLCksLCksLC0sLCwsLCwpKSwsLCwsLP/AABEIAIgAtAMBIgACEQEDEQH/xAAcAAACAgMBAQAAAAAAAAAAAAAFBgAEAQMHAgj/xABFEAACAQIEAwYCBwQIBgIDAAABAgMAEQQSITEFBkETIlFhcZGBoQcUMkJSscEjM9HhFRZiY3KSovBUgrKz0vFzkzRDU//EABsBAAIDAQEBAAAAAAAAAAAAAAIDAAEEBQYH/8QALxEAAgIBAwIDBgcBAQAAAAAAAQIAEQMEITESQQUiURMyYXGBkRUzQqGx0eEUBv/aAAwDAQACEQMRAD8AVVrcJrVqkQp9rT/fhvWvOTsCfhoa+qbGeRCsDtLBnv43qu8tt6xHi7EEKAwN73I9xtVp1DsDmBY6mx+yPAaD87+lcrW+KYNCPPz2A5nd8O8Fz+IEdIodyeJpWEne4v061l42BsVIG2xFW8MpAupKm+4tVbF8SlYlTIxAPv618+13i2fXN5tl7DtPp/hXhGn8PFYhbd2PP+Tx9U8zU+p+fyrH1xraHX0/lVXG8xpEoBa79QAD6Anbb/0a5oVydp0tRrE04vI1S2cJbdtKG4ziEcVw7a+A1b26fGgmP5jllNlOQeC7++/tVFcE27d3139q2Y9OeWnl9X/6F28uEV8ZdxfMLtpGMg8d29+nwtQ9cO8mup8Sf4mrACJsLnxb+Fb+xlk30H9rQe38q0gKs83kyvlbqc2ZUGHVdzc+A2rKyEmyL8AKvJgI1+0S59h7Vu7awsoCjwGgqFzFVKcfDHOrsF9NT8v41nERA3XW3Qnx8dPHwoxguA4mfVImy/iYZV9z+laeI8KeJski2Yex8xS1zANVxfWjN0gi4syoQda8UYbBhwV2cbeDeXkaEyRlSQRYinEdxGAzxWaxUoJczUvUrFSSSpUqVJJ2NuH3+y4Pk1j/ADqgvDnjN8tx5HejAlB1Nj6i1e1/5h8xWtdfqFUqrwVxoG6ioMWsREjHQlD4MND46jX3B9a94aJQyg238rfA9aOyYAN+FvkaF47DQoCS+W25uMqnfUnS/kNfKuRlxu5smzPU6fxtUXoZaA9JFIXUn+FLfEONRIzd7ObnRfXqdvzqrxfEdq2kjGL8R7iE9e6dT060HECAd1s59co9jqflTMWlA3YxGfx3KbXFt8e8sY3jM07G3dBOoXS9/E1XTBqPtt8F1PvsK9Qsb5W7l9u6atpEg6Zj5/oK07JsBOEztkNsbM0xMdoksPHc/wCY/pWxcF+Nvgu/xJonhuDzybIVHidB7b103lP6HMNMoklxhlHVIRksfAlrt/pWl+0DGrhtp8iL1lSB61OTxqq/ZUDz6+5ph4XyFxDFDMmHcKfvyfs19e9YkeYFfQXBeSsFhP3GGjU/iIzP/ma59qNlaKog3U4Jw/6I7a4mcf4Yv/Jv0FM/D+UsLB+7gW4+8wzt7tf5V0HFcHGpQAHwI0/lQXEM6GxUKfTeubnTJ+o7TzmuGoH5jGvhxBJwhbQLQzivJ64gFXsPBhuDR9mv/KvdvC9qwLjCt1DmcjEoRxkUmxOFcx8sy4V8kg81YbMPEGhOKhSaMAgLMnXZZF/8q7/xLhME8TJMt7jQ65l8x51x/mnlJ8M34kJ7rgW+B8DXbwZ6ABPPaeq0usXPs2zRAdbGxrzRiaFZ/wB0DnUa3OrAfrVGHCsT9hj6afMitJHedAGVgK99ifCjGH4NM/2IdPE3P5aVfi5TnP2nVPYflrQy4uDAseh9j/CpTjHyBmFzJc/H+FSqsesuOQkUjX87fnVXGcRihF2a3gPH0te/wFc7gxEoa4kIP4U/Xp+dbGgaQm5OY+BLOfU/oKhA7yob4rzoSGVRlB2L6t8FB+bH4UqYrizOb6k+LWNv8K/ZUeQFFf6mSMFKutyL2a6keRJ0qnLypiBe0Za34O9+VWCO0Ioy+8IJllLasST5mvIrfJgXXdSPUGtBWrqDN8GKKEdQOh2/37UzcN5sgWwaHs/OM3N/jrb4mlEivaRE7A0DoHFGPwah8Ddac/K50/CcZilAEcqsb7E2Y+4ufQUSgxcsZDRnK34lYgj5D2rkUeH11IHzPyoxwvH4uM/szKQOmUlfZqxtpK3Uz0OLx+x050B+X9Tt3B/pRmjFsQolAsCy91/Ui1j8qd+D844XE2ySBWP3H7rfPf4V884THYlh34APE5gL/DWreLxmLVRkhUgbWOY/kPyo09qu3MVq/wAMyr1oSp+AP8T6XrTi40KnPbKNTfYed+lfM8fNuPVSBiJ4lIsVU5QP4fDWh2JxTy6yyNIf7x3kPzvWi9t5510U2OR8p3LjXHeHQH/86Ef2Q2c/6Ln3pUxH0owLcRpNJ55cin4sQflXMwyg2JYf4Y/5irOHwYc7SEWuSVy/AXI161mbDiu+PrMX4RjyNaqfpcbMX9Kk7D9nCiH+25b5ALQDiXOGKxClZJgFO6pGtj7616bgiaFWy67MFB9d2+VXsDy6lye/JtYKrNr8hbysaMeyTckD6zdi8FZd1xH5nb+YrwYC3eSM6C97bee3zrRBiJIphNGAZI9bEXDDqCDuCNCPOugjlDESqoSGYWOYsdMzWtre23TU22qnzL9Hc8MXb2Gn2gLZh/asOnjag/EdP1jGHBuacuiyYl6mq/SwTCHCsZHOiyxnuSE6HVo5NC0JPW17qeq2O4Nb8RhQCCNj8K59wTihgcv2b9m+k0e2gOkik/eU6g+ZGxNNmI58wKrYSOx8o9Pmac2Mg7TOGsQzGgI2X2P6aVmk8/SNCNAkhHjZf41KlNB2i/wDi2DjI+sxTSKPuI4RfUneur8tfS3wbDqBHhGw58VRWPxa+Y1yfA8qSSamWJP8bgGr6cgSnaTDv5LiIx+dM29YXV6idUxX0iYCdrj6nKD+NGhYerEm/tWrAwYOeS8j4KJL/aTGLmA/shr63tvauYf1HxMPeMcZX+1JCV/7grWOKyQ6DDRG34B+qlhSygM1rqyq9Kj+Z0zjycKh7v8ASdz4BO2+Y09jSFxSXDSMVih7UkWB7PIb2NjlUlieta4+Zy2j4c2OhGb/AMhVk8wJCM6RSKV6o+Qj4qfyo8arfmsfvM75XIqgfpUDDkrEZczYee3j2Mir7kWojwjlhShLRdpYkEFmFvDbSryfTPjo7dm728JXD391v869v9NmLbR8NhWvuWi1J+BWmZFNeUwcZx15wfoZZgwscdrYbL6KrH2+0farZxkVrM2U+Dgob/8ANahn9Z5cTtFk/wDhw7EfNiKMYTgWHxEQOJxOJVhshwyhQdbHzrNbXTR74k6QyN96lUzp4gD1FeTxiBd5Yh/zi/517xXLeBVSFaWZ+iHCSa+jA6UMk5D7T7OCxYN/uxSAfHMp19LfGjVL7H7RZShYYfeesVzXhdmdX8sub9P1ocObsECCcOxt+DKpPrmDVuX6LJuqTIfB4wqj1JcH45aw/J0EJtPIynqEEL2/ysx+VXkxLVNJizZENpCJ574YLZMNimJ3zyIg91v+VXv65wW/Z8PjPm8rv8e6BQf+guGhMxnly7XOgvva6p8qmGn4bE1455bjbK8n6Lb3FYv+DCebP1Mc2u1B5c/eMHDObp5pBHDHw/Dk7F0y/DM99fKmg8D40++OgjHgin9I/wBa55i+bMORZZ5P/r1P+Yfwojw3nPDZcv8ASmMiH4eyFvgVYgD2rDrfD+mm09fVeqLTIz/mH94wcb5Sx6LnbH4iYfeEeYEfAONPO3wpT/ojN9uVmPm1z87mjbYyGQA/XcfKDtldVB9AZP0rRNh8CNWhxjkm3fljBJ32zE286XpxmxrTrZ9QtTp6d8CjpdQx+ZgDifBABmje7DcEg3H6+YO9KGI4XdxlDDMbZdAVJNhubWPSumwvgvu4EEeL4tABf4aHy9aC8w4KGU5oo44SBYqkhkD+RuLe2/rXW0+bITTqa9TX9zFq1xs3VjFfCLq8k4g7QP8AF4wbjcEZtCDpWKNYXic7qLGMle6S7kPcfisNTa2vUWqVq6jMNTYuHtsDbpf09T1vVGXHKHKFTe9um9wP1+VW7Sjq1V3Bvc773sL3Gt/fWkiMFd5XbGr1QjfoDtoevjVNsZdiAkdtTqBewv8AoKINEDuAf57/AJ1hsMp+6PGiuX5ZrWMEqQLA2/S9XYo8rA2Gn4gCPiDofSrEGBBhRgNnI+Y/jXqeMZW1FwNdRpQ3cqYxPElsM6YfUaXhQG3tQrFvE5yWVbm3dWyn2NrXqwY1kIBIa2wB9DVyDl5gAVhYgG+5tfpfXzqwak2gUcux3+2dPwkKfnc0RGGVUskuKHpKLflWJsGtzddbkm/j13rdhuXnA7RYnK232XU/zt7Cr6jBpYAxcbFSyyyMBuTIT8ga3YfCMgF3EinpeQe+q/rV7FTILoyqDfXva3HpWcJgSFGht903vp6jwuKLrNSql3h3OsuFAWPDYd7/AP8AVVa3pm1+dYl+kbGhrrFDH5RkgfJ6D46HvAeVaVhtUJB5EsEjgxlb6Y55AEmjuuxscxt6P/EV4PMPDpLt9XkDE3uUQm/jczAf6aXTGK6ByvwWBsLEzwK7MCSxGp7xtf4UzDiDtt2iMlKLMD/13SNCIg9/ulkwunslyPjVDCfSHir2eZ0X+7jhuB5XsPyp/wD6Cw3/AAyex/jVyLgWE/4ZPip/jWw6cmJGZR6zmeO46kxuZ8Sxvu8cCD0zBmI9j6VawnH/AKu94XjY7d8Qlh5GyG+3h7VQ5piT63OI1CoHygDQCyqD/qvQz6vfq3uawOoBqdDE4AsmH+I86Nmv9Xh7w/8A1tYX3zDuW16jbwtQ9ed5gdIkHxP6Wqh9Ttrr5X/SjPB8LGR+0coN9FzXN/8AEPDxqgqk8Q21Dr7pNQXiuYGlbPJhoXY9W7Qn/qqU8YSLCIoBnjPm+Eu3v2lStYxfETIc5M9cLjD4aE23jX5C36UOx+B8qP8AJeAE+DjOcqFutgAdifEfD4VZ4twkRkAXIK3ufU/y965xBG8bEJsOa9JhSfu38qY34d5V7jwIFS5c08HwJ+rsDpZyR5d1P1pSxGDcqw1uqSXOXQjfRhfNfztbTeulcOw47JmBFg4Bt4kfyrZxjCXw8w0F423NgNDv5UIajCAnDMtm2rrH0VY22EnH96P+gUity5I7N2bQtuQokBcgXJ7o10AJ+Bpm5GeXD4fEFoJrXzgiNiDZTptvcCnPuIsS/wAV4XmmzW3OtHuLcQ7Lh0gsLAJodv3kdC+C8YMmHjmmikN3yO4UKos3UlrgldhbUmw2vWOJcajZDGCbnUqdHBDZkHdvcWXUj8JGm1AAeZDEWBbyDTTXpp0pr4dhO0jfTQSH/txX/L/d6FcYkMTRGS4eRSb2V1AIADEXXcC9r9DTc/GoFlWLKkbSgZFjQhW+7mY7Zidz5CrYWJURcTw/PicpvYRs2hse6HP6CsYeAZdRfff1NX+Ky3laOEXnygjRixQ3uote9/QaE1qwLDsCZUCkN6EC+5HTXe4G4qqPMPtKM0KjpTdwfjEEeHiRnylUAPda1/bzpfiRbHMgbwIZlI/MHTyq0eUMWxAjH2hdQXQ3Hd0vpb7Q9xWjAzg+UROVVI80Zf6cgY6TL8x+Yq9heIoxsJUN/wC0P11pIXlnGAE5FIU5T3l+1e1quS4PH4fLfAlmN7AdcoFyLMb71s9tmHKzP7PGeDBk/D+0mkbfNIze7GrkHBwPuiscO4naQxSQyxOq3Ica206aHXfUURl4sidRa6jUkMSxOoFrEKBc63rnN1FjNYqoHxvDLkm36/761dh4eI1XOoYZRprqbeRBq9NPGR9sWq3PxHDvsxHqjafKqUmWYtsT4H3NSirSQ3/eL71Kb1SqgXgXObxLFDHFCNQL9/UknUgMNbnU+e1NkZPZJLJkgVwCTrlHSw12vt6+dct4Qy9vFf7PaLfwsWFx/loxzJxqYyyQs6BI5HUXUXspIW5N+gHloDS2UGGDUeuKcZyRskM4EvZFlCwx5mtfvd65tpv8aUuWuapZJH+tYiR1CDKucLdyygZRoCdToKrQYmdoluW7SW4BaO5yAkAK2UkJcknJbfy1auUeU4sOj4jGxtEyd2MBQV2/etmPVthbpsKnlElm4ZwRtG7JbKWF7s17i4uOh67+NXeN4ZVwmIyra8UhOu5ysTSjgON4dM5bGRASHM0ccTizXPesNAx8beHlTCcZh3jM0iSTJlBt20kaFTpcoL6WOq+ApTbGWDc5XwzihilEiuV11O9lYFXH+RmFMuJ5nxAxSJhiEL5CoP7zvbKRcgG2tHeF4XCTzM4wkMZSxAXNl3tqrMRcaeW9MqS5RZe6B4WAHtaiLj0lhYDnweIlxE6yASxKykXJylbkWBcrdhYklfEWHShX0nMsMcLRqqO+ZGYIuZkyAZSSNhtTJNxiNDrIL+A1PypT4xzL9YgXPDCbuQoUy9sAGPfK/ZYWGtgdPOogLHaU1CLXLnHEjcJig8kKgggC7jS1hdgLXA+AI9Hji/NmDljWLCmaOZguV+zFgN9VzBT3dNBp60G5a5BwmNknQ4kwtFaxyhkkDXsVuVa1hexUEXt0Io0eVIsPKizSxrGYwgmyv+zKAd5lIG/+K3e1NGauDU51x7CFpGPamaUWBtFYWtrrfQg6Wt8av8MxWMZQueUtI5UoACzgIN9Lnujc9Fpg42/D8JMFhknxJOrMGREBY3IF0YnofDUb1c4VzLhUjMow4Zs2UiSYB00+0pWMdwgm/gRTNjtB4lbiODjKKrlophBovZm7Smx2RPs7r37Hrmo/w+PDxNJIzzSZ1YhWYBF2IjXvE6hftFvujTw9cpyFpO2jxWGLlr9gk6iTfKLuwFwAT3Ruct9rEFhueuFuCmJw8twzXYkH7xtYKwsALD38agZgfLtIyAjzQ/Jw+Q4fMsOJs7GRWQ5lVC+YE2Y7LYnzFEjjZJJYMs0mqyElgg7MWQ3ZXUE3C9AKqtzQ0mF7LBiJ8K6GJXdmjljJBGVtGU6Xtou3xq+3FRikeCLDzEFQCyvGYyuYA2USEnugkWHtW5dQvB5mM4W9Ih8y4gnFTTF45IlMWdmUqj2W6ZShudT0uLka71WyymGGOJS8gJYEd7MLOdB9rZl1t60782nhxgkZOyMqMq5Qe+CWCm6HW4F+mm9L6RZbrlKXUoy7MF0JUkHQmy3Fwdqx5j0nea0HUNoEwkRaEs19CdRe3dA7uo3v+dMPEMFAsMZEUgciNScr6sSqt4jNvpRfl2Mw4clYTkZ3+wCdyAbAXOhB/wBmkXEcxzxyZEewOJzJn1CDtHsQG2XvA7dNt6bhKoLPeLyWx6RGzEcNwAY6uvgCJdfPb4fCsV7l4sRbPxHDM1tSXUdTbQw3GlqldBfZ17sxlct/7ETh8qK6mZVZcwJsAGPqQtzp0uL10Llj6mzMYIl7SOxMhj1s17WcjU2Bv6VzScNbXoQbgg9QdxuLXong2mhcSQsVOt/A+Xh8q5GXEre6Z0UcjmdajmNtz/vpQ7jHeja5sLHU6D43pBxPOGLmjDxs0akqGMcPdUtoAZGuLkg+xrRLy6ZbGaWSU/23Le1zYfCsgxkcmaC3pKPL/MQwcsrZO0zrk0a1tRc3semlWOVsRcLGJTa4VkJ0ZdMwAPSx6Vuj5PjB+8R4XsPkAfnTryXy5gSD9ZCFgRkRz3Laa9Lm/S/TbWtufIjAdPMz40ZTZlOeSzJFhWVnZspCMulzZQTqBrcdK9cV5axcMfa4gKsdwL9oHIJvbcm21r07twTDpn7F4Ys32bdiBEQBYoALgEgHeuS86cfxat2OLnMoYZiqSKUtcgEZe6Gutxe/TxpCKtUeYbFrFcQhHGhBKguRsbkrfS2vTcf72G8e5YfDZHWaXDnNbO7d3Mc2idkWKmxbr94+JrzyNzJDAzpI7wiUBM62YDvA3e/3dACbbX866HiOUp8agaXF4OREa6mBCbnY5iGtte1rb9KJfKCSTcj7kAcRV4Ng80kEjYiXEsz9nIzl2UqAxVVLd62ZiCDbY6U1ce4QkBgSBpE7aZUK5iyFDcvdGuD3QaCcUMnCpFDiEwm5j7QsWkYkFmKqCQAbi58jcnYfwri+aQSS4ySyMzxq8YliRiGH21bOqgNswttrR4sqhacX8YrJiYm0MJ8V5SSECeWHDyiMqe6rQse8AvdU5DqRvbTpQqDl/B53Yq5Dkt2bNeMXJuO5kfLY2AvpbrRjE8wYrGxdgMFJmJT9pG6vF3WDG9jdblRa5NAsLzDljeMxrfM12I6KwAHjoRfe1+lBlK3SGNxKxUl5njvKWCyKYLxOzEW7RpY8oUn7yK4N7DXT16JON4CRqYpAC1lkAYxt5ggZT7i3Wmv+kc3Y3tezk6/4B+VX+XOMOmKliiOVDC7uBp+0BADeR1+d6gsJ1Sv1VFLg/MM0M+HGHIJFolR/slWNyTbZSWJtfxNNnNnHMNG8a4zh0U2cEK8TdmyhTbKBqCOoub96jUkMUrB5IYncMGDlAHzDY5lsx26k1Q5g5Xgxjh3eVGUWXKVZFF7nulb7+DCldYJEZ00IPw3MfD+zKLNioAxF0xAM0QF9QMhLWI03G9EuE8CwggZMPjkxEhJZAGSJiG6ZZTrY9P8A3QDF/RyxW0c8T+Tgxn37y/MUv8w8pYiNgzwt2SKqmRAHVQBqxynQb72HnRCmNXK3E6COacRgwsEmHkQhbAFftno1r2+0Rcqx9OlIM0jWyGNWuykkgZgVuSAxFxm1v46XFN3K3HMKMJHDxDBu6KtlnIOYRvqoY3zBLCws2W1tB1auGngzyKY1SGRRYXOUDS24JTbqd96Jiw2IgBQTc5jhuyC2PDpZD+LtmPwvUpjm564a7N22FbOGK/s5BlNuvS/r1qUPm9P3h7esXmwJyOQAuh6brY+x+XpR/DSq0a7XNj5EHqPL8qlSnGKEAx8QePDfVuiyO3ooa4I8OtOnL2FixGGQKwjmQZSGIKNba/4CRbXUelSpVMAZYNTXicK8TZZFKHz6+h2I9KKYHl3MrNIx7ouI48ru56KO9lUk/iI0vWKlIHMYTtKGM5NxSyxS9kDoVyqysy3uQWsbAdL3pA53jkTFMsqWIVco2OU3OhGhGbN41mpRrs0EmxFqR/C48jY/P+VNGB4TiMOTNFjEgfKGVUds7CwsWy6A63sSdzpUqUTsRBEP8K+mHEqijGwxYpDe9wFc2NtbDK3oRTFwPGcBxMgkithprHKkhyKH6OoJMZIOwvbyqVKFlEMGHoPo3wz2kbEynEWFpYwsUhtrf9mO9cW1v90a71o4pycsP7VlilI3M3cDPrYt3lUlmN/O9SpWZxYjBsagTCtg8WizjCBWuQw7QiMuAAQqjQd3qOoF6W4AZsdM2ETMioumezFb20J31G19bA1ipRWQrSUCRGGLFZdJFeI/3ilR8GtlPvVtJQdjf0NSpQiXL2E4TLL+7Ckm9gWUE2tcgE9Li9/EeIpU5wlkGGdcjL2ndHdNmXMAxU/eXTcbi3jUqU1eRAaAF5kEcJjV37NUFklVZUkcWUqEa5jW2YjqAAOtqucE4IVLmGXB4gOoDRyEJNGwAAMRb7MikaEGxIF9KzUrt4kGZSGmB2OM2sAcb4jiYJjHOiBwB+8iR2ItYNmIuQbX1JqVKlYXUBiI9TYBn//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AutoShape 6" descr="data:image/jpeg;base64,/9j/4AAQSkZJRgABAQAAAQABAAD/2wCEAAkGBhMRERQUEhIVFRUVGB8YGBgXFxwbFxcXHB0YHBsYHB4dICcfHxwkGhgaHy8gIycpLCwsGB4xODAqNSYrLCkBCQoKDgwOGg8PGjAkHiQsLCwsLC0pLCksKSksLCwsLCwsLCwpLCksKSwsLCksLCksLC0sLCwsLCwpKSwsLCwsLP/AABEIAIgAtAMBIgACEQEDEQH/xAAcAAACAgMBAQAAAAAAAAAAAAAFBgAEAQMHAgj/xABFEAACAQIEAwYCBwQIBgIDAAABAgMAEQQSITEFBkETIlFhcZGBoQcUMkJSscEjM9HhFRZiY3KSovBUgrKz0vFzkzRDU//EABsBAAIDAQEBAAAAAAAAAAAAAAIDAAEEBQYH/8QALxEAAgIBAwIDBgcBAQAAAAAAAQIAEQMEITESQQUiURMyYXGBkRUzQqGx0eEUBv/aAAwDAQACEQMRAD8AVVrcJrVqkQp9rT/fhvWvOTsCfhoa+qbGeRCsDtLBnv43qu8tt6xHi7EEKAwN73I9xtVp1DsDmBY6mx+yPAaD87+lcrW+KYNCPPz2A5nd8O8Fz+IEdIodyeJpWEne4v061l42BsVIG2xFW8MpAupKm+4tVbF8SlYlTIxAPv618+13i2fXN5tl7DtPp/hXhGn8PFYhbd2PP+Tx9U8zU+p+fyrH1xraHX0/lVXG8xpEoBa79QAD6Anbb/0a5oVydp0tRrE04vI1S2cJbdtKG4ziEcVw7a+A1b26fGgmP5jllNlOQeC7++/tVFcE27d3139q2Y9OeWnl9X/6F28uEV8ZdxfMLtpGMg8d29+nwtQ9cO8mup8Sf4mrACJsLnxb+Fb+xlk30H9rQe38q0gKs83kyvlbqc2ZUGHVdzc+A2rKyEmyL8AKvJgI1+0S59h7Vu7awsoCjwGgqFzFVKcfDHOrsF9NT8v41nERA3XW3Qnx8dPHwoxguA4mfVImy/iYZV9z+laeI8KeJski2Yex8xS1zANVxfWjN0gi4syoQda8UYbBhwV2cbeDeXkaEyRlSQRYinEdxGAzxWaxUoJczUvUrFSSSpUqVJJ2NuH3+y4Pk1j/ADqgvDnjN8tx5HejAlB1Nj6i1e1/5h8xWtdfqFUqrwVxoG6ioMWsREjHQlD4MND46jX3B9a94aJQyg238rfA9aOyYAN+FvkaF47DQoCS+W25uMqnfUnS/kNfKuRlxu5smzPU6fxtUXoZaA9JFIXUn+FLfEONRIzd7ObnRfXqdvzqrxfEdq2kjGL8R7iE9e6dT060HECAd1s59co9jqflTMWlA3YxGfx3KbXFt8e8sY3jM07G3dBOoXS9/E1XTBqPtt8F1PvsK9Qsb5W7l9u6atpEg6Zj5/oK07JsBOEztkNsbM0xMdoksPHc/wCY/pWxcF+Nvgu/xJonhuDzybIVHidB7b103lP6HMNMoklxhlHVIRksfAlrt/pWl+0DGrhtp8iL1lSB61OTxqq/ZUDz6+5ph4XyFxDFDMmHcKfvyfs19e9YkeYFfQXBeSsFhP3GGjU/iIzP/ma59qNlaKog3U4Jw/6I7a4mcf4Yv/Jv0FM/D+UsLB+7gW4+8wzt7tf5V0HFcHGpQAHwI0/lQXEM6GxUKfTeubnTJ+o7TzmuGoH5jGvhxBJwhbQLQzivJ64gFXsPBhuDR9mv/KvdvC9qwLjCt1DmcjEoRxkUmxOFcx8sy4V8kg81YbMPEGhOKhSaMAgLMnXZZF/8q7/xLhME8TJMt7jQ65l8x51x/mnlJ8M34kJ7rgW+B8DXbwZ6ABPPaeq0usXPs2zRAdbGxrzRiaFZ/wB0DnUa3OrAfrVGHCsT9hj6afMitJHedAGVgK99ifCjGH4NM/2IdPE3P5aVfi5TnP2nVPYflrQy4uDAseh9j/CpTjHyBmFzJc/H+FSqsesuOQkUjX87fnVXGcRihF2a3gPH0te/wFc7gxEoa4kIP4U/Xp+dbGgaQm5OY+BLOfU/oKhA7yob4rzoSGVRlB2L6t8FB+bH4UqYrizOb6k+LWNv8K/ZUeQFFf6mSMFKutyL2a6keRJ0qnLypiBe0Za34O9+VWCO0Ioy+8IJllLasST5mvIrfJgXXdSPUGtBWrqDN8GKKEdQOh2/37UzcN5sgWwaHs/OM3N/jrb4mlEivaRE7A0DoHFGPwah8Ddac/K50/CcZilAEcqsb7E2Y+4ufQUSgxcsZDRnK34lYgj5D2rkUeH11IHzPyoxwvH4uM/szKQOmUlfZqxtpK3Uz0OLx+x050B+X9Tt3B/pRmjFsQolAsCy91/Ui1j8qd+D844XE2ySBWP3H7rfPf4V884THYlh34APE5gL/DWreLxmLVRkhUgbWOY/kPyo09qu3MVq/wAMyr1oSp+AP8T6XrTi40KnPbKNTfYed+lfM8fNuPVSBiJ4lIsVU5QP4fDWh2JxTy6yyNIf7x3kPzvWi9t5510U2OR8p3LjXHeHQH/86Ef2Q2c/6Ln3pUxH0owLcRpNJ55cin4sQflXMwyg2JYf4Y/5irOHwYc7SEWuSVy/AXI161mbDiu+PrMX4RjyNaqfpcbMX9Kk7D9nCiH+25b5ALQDiXOGKxClZJgFO6pGtj7616bgiaFWy67MFB9d2+VXsDy6lye/JtYKrNr8hbysaMeyTckD6zdi8FZd1xH5nb+YrwYC3eSM6C97bee3zrRBiJIphNGAZI9bEXDDqCDuCNCPOugjlDESqoSGYWOYsdMzWtre23TU22qnzL9Hc8MXb2Gn2gLZh/asOnjag/EdP1jGHBuacuiyYl6mq/SwTCHCsZHOiyxnuSE6HVo5NC0JPW17qeq2O4Nb8RhQCCNj8K59wTihgcv2b9m+k0e2gOkik/eU6g+ZGxNNmI58wKrYSOx8o9Pmac2Mg7TOGsQzGgI2X2P6aVmk8/SNCNAkhHjZf41KlNB2i/wDi2DjI+sxTSKPuI4RfUneur8tfS3wbDqBHhGw58VRWPxa+Y1yfA8qSSamWJP8bgGr6cgSnaTDv5LiIx+dM29YXV6idUxX0iYCdrj6nKD+NGhYerEm/tWrAwYOeS8j4KJL/aTGLmA/shr63tvauYf1HxMPeMcZX+1JCV/7grWOKyQ6DDRG34B+qlhSygM1rqyq9Kj+Z0zjycKh7v8ASdz4BO2+Y09jSFxSXDSMVih7UkWB7PIb2NjlUlieta4+Zy2j4c2OhGb/AMhVk8wJCM6RSKV6o+Qj4qfyo8arfmsfvM75XIqgfpUDDkrEZczYee3j2Mir7kWojwjlhShLRdpYkEFmFvDbSryfTPjo7dm728JXD391v869v9NmLbR8NhWvuWi1J+BWmZFNeUwcZx15wfoZZgwscdrYbL6KrH2+0farZxkVrM2U+Dgob/8ANahn9Z5cTtFk/wDhw7EfNiKMYTgWHxEQOJxOJVhshwyhQdbHzrNbXTR74k6QyN96lUzp4gD1FeTxiBd5Yh/zi/517xXLeBVSFaWZ+iHCSa+jA6UMk5D7T7OCxYN/uxSAfHMp19LfGjVL7H7RZShYYfeesVzXhdmdX8sub9P1ocObsECCcOxt+DKpPrmDVuX6LJuqTIfB4wqj1JcH45aw/J0EJtPIynqEEL2/ysx+VXkxLVNJizZENpCJ574YLZMNimJ3zyIg91v+VXv65wW/Z8PjPm8rv8e6BQf+guGhMxnly7XOgvva6p8qmGn4bE1455bjbK8n6Lb3FYv+DCebP1Mc2u1B5c/eMHDObp5pBHDHw/Dk7F0y/DM99fKmg8D40++OgjHgin9I/wBa55i+bMORZZ5P/r1P+Yfwojw3nPDZcv8ASmMiH4eyFvgVYgD2rDrfD+mm09fVeqLTIz/mH94wcb5Sx6LnbH4iYfeEeYEfAONPO3wpT/ojN9uVmPm1z87mjbYyGQA/XcfKDtldVB9AZP0rRNh8CNWhxjkm3fljBJ32zE286XpxmxrTrZ9QtTp6d8CjpdQx+ZgDifBABmje7DcEg3H6+YO9KGI4XdxlDDMbZdAVJNhubWPSumwvgvu4EEeL4tABf4aHy9aC8w4KGU5oo44SBYqkhkD+RuLe2/rXW0+bITTqa9TX9zFq1xs3VjFfCLq8k4g7QP8AF4wbjcEZtCDpWKNYXic7qLGMle6S7kPcfisNTa2vUWqVq6jMNTYuHtsDbpf09T1vVGXHKHKFTe9um9wP1+VW7Sjq1V3Bvc773sL3Gt/fWkiMFd5XbGr1QjfoDtoevjVNsZdiAkdtTqBewv8AoKINEDuAf57/AJ1hsMp+6PGiuX5ZrWMEqQLA2/S9XYo8rA2Gn4gCPiDofSrEGBBhRgNnI+Y/jXqeMZW1FwNdRpQ3cqYxPElsM6YfUaXhQG3tQrFvE5yWVbm3dWyn2NrXqwY1kIBIa2wB9DVyDl5gAVhYgG+5tfpfXzqwak2gUcux3+2dPwkKfnc0RGGVUskuKHpKLflWJsGtzddbkm/j13rdhuXnA7RYnK232XU/zt7Cr6jBpYAxcbFSyyyMBuTIT8ga3YfCMgF3EinpeQe+q/rV7FTILoyqDfXva3HpWcJgSFGht903vp6jwuKLrNSql3h3OsuFAWPDYd7/AP8AVVa3pm1+dYl+kbGhrrFDH5RkgfJ6D46HvAeVaVhtUJB5EsEjgxlb6Y55AEmjuuxscxt6P/EV4PMPDpLt9XkDE3uUQm/jczAf6aXTGK6ByvwWBsLEzwK7MCSxGp7xtf4UzDiDtt2iMlKLMD/13SNCIg9/ulkwunslyPjVDCfSHir2eZ0X+7jhuB5XsPyp/wD6Cw3/AAyex/jVyLgWE/4ZPip/jWw6cmJGZR6zmeO46kxuZ8Sxvu8cCD0zBmI9j6VawnH/AKu94XjY7d8Qlh5GyG+3h7VQ5piT63OI1CoHygDQCyqD/qvQz6vfq3uawOoBqdDE4AsmH+I86Nmv9Xh7w/8A1tYX3zDuW16jbwtQ9ed5gdIkHxP6Wqh9Ttrr5X/SjPB8LGR+0coN9FzXN/8AEPDxqgqk8Q21Dr7pNQXiuYGlbPJhoXY9W7Qn/qqU8YSLCIoBnjPm+Eu3v2lStYxfETIc5M9cLjD4aE23jX5C36UOx+B8qP8AJeAE+DjOcqFutgAdifEfD4VZ4twkRkAXIK3ufU/y965xBG8bEJsOa9JhSfu38qY34d5V7jwIFS5c08HwJ+rsDpZyR5d1P1pSxGDcqw1uqSXOXQjfRhfNfztbTeulcOw47JmBFg4Bt4kfyrZxjCXw8w0F423NgNDv5UIajCAnDMtm2rrH0VY22EnH96P+gUity5I7N2bQtuQokBcgXJ7o10AJ+Bpm5GeXD4fEFoJrXzgiNiDZTptvcCnPuIsS/wAV4XmmzW3OtHuLcQ7Lh0gsLAJodv3kdC+C8YMmHjmmikN3yO4UKos3UlrgldhbUmw2vWOJcajZDGCbnUqdHBDZkHdvcWXUj8JGm1AAeZDEWBbyDTTXpp0pr4dhO0jfTQSH/txX/L/d6FcYkMTRGS4eRSb2V1AIADEXXcC9r9DTc/GoFlWLKkbSgZFjQhW+7mY7Zidz5CrYWJURcTw/PicpvYRs2hse6HP6CsYeAZdRfff1NX+Ky3laOEXnygjRixQ3uote9/QaE1qwLDsCZUCkN6EC+5HTXe4G4qqPMPtKM0KjpTdwfjEEeHiRnylUAPda1/bzpfiRbHMgbwIZlI/MHTyq0eUMWxAjH2hdQXQ3Hd0vpb7Q9xWjAzg+UROVVI80Zf6cgY6TL8x+Yq9heIoxsJUN/wC0P11pIXlnGAE5FIU5T3l+1e1quS4PH4fLfAlmN7AdcoFyLMb71s9tmHKzP7PGeDBk/D+0mkbfNIze7GrkHBwPuiscO4naQxSQyxOq3Ica206aHXfUURl4sidRa6jUkMSxOoFrEKBc63rnN1FjNYqoHxvDLkm36/761dh4eI1XOoYZRprqbeRBq9NPGR9sWq3PxHDvsxHqjafKqUmWYtsT4H3NSirSQ3/eL71Kb1SqgXgXObxLFDHFCNQL9/UknUgMNbnU+e1NkZPZJLJkgVwCTrlHSw12vt6+dct4Qy9vFf7PaLfwsWFx/loxzJxqYyyQs6BI5HUXUXspIW5N+gHloDS2UGGDUeuKcZyRskM4EvZFlCwx5mtfvd65tpv8aUuWuapZJH+tYiR1CDKucLdyygZRoCdToKrQYmdoluW7SW4BaO5yAkAK2UkJcknJbfy1auUeU4sOj4jGxtEyd2MBQV2/etmPVthbpsKnlElm4ZwRtG7JbKWF7s17i4uOh67+NXeN4ZVwmIyra8UhOu5ysTSjgON4dM5bGRASHM0ccTizXPesNAx8beHlTCcZh3jM0iSTJlBt20kaFTpcoL6WOq+ApTbGWDc5XwzihilEiuV11O9lYFXH+RmFMuJ5nxAxSJhiEL5CoP7zvbKRcgG2tHeF4XCTzM4wkMZSxAXNl3tqrMRcaeW9MqS5RZe6B4WAHtaiLj0lhYDnweIlxE6yASxKykXJylbkWBcrdhYklfEWHShX0nMsMcLRqqO+ZGYIuZkyAZSSNhtTJNxiNDrIL+A1PypT4xzL9YgXPDCbuQoUy9sAGPfK/ZYWGtgdPOogLHaU1CLXLnHEjcJig8kKgggC7jS1hdgLXA+AI9Hji/NmDljWLCmaOZguV+zFgN9VzBT3dNBp60G5a5BwmNknQ4kwtFaxyhkkDXsVuVa1hexUEXt0Io0eVIsPKizSxrGYwgmyv+zKAd5lIG/+K3e1NGauDU51x7CFpGPamaUWBtFYWtrrfQg6Wt8av8MxWMZQueUtI5UoACzgIN9Lnujc9Fpg42/D8JMFhknxJOrMGREBY3IF0YnofDUb1c4VzLhUjMow4Zs2UiSYB00+0pWMdwgm/gRTNjtB4lbiODjKKrlophBovZm7Smx2RPs7r37Hrmo/w+PDxNJIzzSZ1YhWYBF2IjXvE6hftFvujTw9cpyFpO2jxWGLlr9gk6iTfKLuwFwAT3Ruct9rEFhueuFuCmJw8twzXYkH7xtYKwsALD38agZgfLtIyAjzQ/Jw+Q4fMsOJs7GRWQ5lVC+YE2Y7LYnzFEjjZJJYMs0mqyElgg7MWQ3ZXUE3C9AKqtzQ0mF7LBiJ8K6GJXdmjljJBGVtGU6Xtou3xq+3FRikeCLDzEFQCyvGYyuYA2USEnugkWHtW5dQvB5mM4W9Ih8y4gnFTTF45IlMWdmUqj2W6ZShudT0uLka71WyymGGOJS8gJYEd7MLOdB9rZl1t60782nhxgkZOyMqMq5Qe+CWCm6HW4F+mm9L6RZbrlKXUoy7MF0JUkHQmy3Fwdqx5j0nea0HUNoEwkRaEs19CdRe3dA7uo3v+dMPEMFAsMZEUgciNScr6sSqt4jNvpRfl2Mw4clYTkZ3+wCdyAbAXOhB/wBmkXEcxzxyZEewOJzJn1CDtHsQG2XvA7dNt6bhKoLPeLyWx6RGzEcNwAY6uvgCJdfPb4fCsV7l4sRbPxHDM1tSXUdTbQw3GlqldBfZ17sxlct/7ETh8qK6mZVZcwJsAGPqQtzp0uL10Llj6mzMYIl7SOxMhj1s17WcjU2Bv6VzScNbXoQbgg9QdxuLXong2mhcSQsVOt/A+Xh8q5GXEre6Z0UcjmdajmNtz/vpQ7jHeja5sLHU6D43pBxPOGLmjDxs0akqGMcPdUtoAZGuLkg+xrRLy6ZbGaWSU/23Le1zYfCsgxkcmaC3pKPL/MQwcsrZO0zrk0a1tRc3semlWOVsRcLGJTa4VkJ0ZdMwAPSx6Vuj5PjB+8R4XsPkAfnTryXy5gSD9ZCFgRkRz3Laa9Lm/S/TbWtufIjAdPMz40ZTZlOeSzJFhWVnZspCMulzZQTqBrcdK9cV5axcMfa4gKsdwL9oHIJvbcm21r07twTDpn7F4Ys32bdiBEQBYoALgEgHeuS86cfxat2OLnMoYZiqSKUtcgEZe6Gutxe/TxpCKtUeYbFrFcQhHGhBKguRsbkrfS2vTcf72G8e5YfDZHWaXDnNbO7d3Mc2idkWKmxbr94+JrzyNzJDAzpI7wiUBM62YDvA3e/3dACbbX866HiOUp8agaXF4OREa6mBCbnY5iGtte1rb9KJfKCSTcj7kAcRV4Ng80kEjYiXEsz9nIzl2UqAxVVLd62ZiCDbY6U1ce4QkBgSBpE7aZUK5iyFDcvdGuD3QaCcUMnCpFDiEwm5j7QsWkYkFmKqCQAbi58jcnYfwri+aQSS4ySyMzxq8YliRiGH21bOqgNswttrR4sqhacX8YrJiYm0MJ8V5SSECeWHDyiMqe6rQse8AvdU5DqRvbTpQqDl/B53Yq5Dkt2bNeMXJuO5kfLY2AvpbrRjE8wYrGxdgMFJmJT9pG6vF3WDG9jdblRa5NAsLzDljeMxrfM12I6KwAHjoRfe1+lBlK3SGNxKxUl5njvKWCyKYLxOzEW7RpY8oUn7yK4N7DXT16JON4CRqYpAC1lkAYxt5ggZT7i3Wmv+kc3Y3tezk6/4B+VX+XOMOmKliiOVDC7uBp+0BADeR1+d6gsJ1Sv1VFLg/MM0M+HGHIJFolR/slWNyTbZSWJtfxNNnNnHMNG8a4zh0U2cEK8TdmyhTbKBqCOoub96jUkMUrB5IYncMGDlAHzDY5lsx26k1Q5g5Xgxjh3eVGUWXKVZFF7nulb7+DCldYJEZ00IPw3MfD+zKLNioAxF0xAM0QF9QMhLWI03G9EuE8CwggZMPjkxEhJZAGSJiG6ZZTrY9P8A3QDF/RyxW0c8T+Tgxn37y/MUv8w8pYiNgzwt2SKqmRAHVQBqxynQb72HnRCmNXK3E6COacRgwsEmHkQhbAFftno1r2+0Rcqx9OlIM0jWyGNWuykkgZgVuSAxFxm1v46XFN3K3HMKMJHDxDBu6KtlnIOYRvqoY3zBLCws2W1tB1auGngzyKY1SGRRYXOUDS24JTbqd96Jiw2IgBQTc5jhuyC2PDpZD+LtmPwvUpjm564a7N22FbOGK/s5BlNuvS/r1qUPm9P3h7esXmwJyOQAuh6brY+x+XpR/DSq0a7XNj5EHqPL8qlSnGKEAx8QePDfVuiyO3ooa4I8OtOnL2FixGGQKwjmQZSGIKNba/4CRbXUelSpVMAZYNTXicK8TZZFKHz6+h2I9KKYHl3MrNIx7ouI48ru56KO9lUk/iI0vWKlIHMYTtKGM5NxSyxS9kDoVyqysy3uQWsbAdL3pA53jkTFMsqWIVco2OU3OhGhGbN41mpRrs0EmxFqR/C48jY/P+VNGB4TiMOTNFjEgfKGVUds7CwsWy6A63sSdzpUqUTsRBEP8K+mHEqijGwxYpDe9wFc2NtbDK3oRTFwPGcBxMgkithprHKkhyKH6OoJMZIOwvbyqVKFlEMGHoPo3wz2kbEynEWFpYwsUhtrf9mO9cW1v90a71o4pycsP7VlilI3M3cDPrYt3lUlmN/O9SpWZxYjBsagTCtg8WizjCBWuQw7QiMuAAQqjQd3qOoF6W4AZsdM2ETMioumezFb20J31G19bA1ipRWQrSUCRGGLFZdJFeI/3ilR8GtlPvVtJQdjf0NSpQiXL2E4TLL+7Ckm9gWUE2tcgE9Li9/EeIpU5wlkGGdcjL2ndHdNmXMAxU/eXTcbi3jUqU1eRAaAF5kEcJjV37NUFklVZUkcWUqEa5jW2YjqAAOtqucE4IVLmGXB4gOoDRyEJNGwAAMRb7MikaEGxIF9KzUrt4kGZSGmB2OM2sAcb4jiYJjHOiBwB+8iR2ItYNmIuQbX1JqVKlYXUBiI9TYBn//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AutoShape 14" descr="data:image/jpeg;base64,/9j/4AAQSkZJRgABAQAAAQABAAD/2wCEAAkGBxQTEhUUExQWFhQXGBwXGBgYFxwXFxgcGBgYFxccFxcYHCggGBwlHBgdITEiJSkrLi4uFx8zODMsNygtLisBCgoKDg0OGhAQGiwkHyQsLCwsLCwsLCwsLCwsLCwsLCwsLCwsLCwsLCwsLCwsLCwsLCwsLCwsLCwsLCwsLCwsLP/AABEIALoBDgMBIgACEQEDEQH/xAAbAAACAwEBAQAAAAAAAAAAAAADBAECBQAGB//EAD4QAAEDAgQDBwIFAgUCBwAAAAEAAhEDIQQSMUEFUWETInGBkaHwMrEGQsHR4RQjUmJygvEVMxZDU3OSstL/xAAZAQADAQEBAAAAAAAAAAAAAAAAAQIDBAX/xAAgEQEBAAIDAQADAQEAAAAAAAAAAQIRAxIhMRNBUSIy/9oADAMBAAIRAxEAPwD5QNl0KQ1SBC6WCq5WA+f8KCEBC5RK4lAcuXKUAxQE23+QrEQboeEHehaWIwlpGo1WmPsRfq2EBHhsprVrqMOYAvZM9kDdaIJl90ek4Iop36e6l1IeCQDqCTAKQxD3AFpsjGt2Z67pGtiMxupyVC5+fyoUn5+qcdin9xhOZjBoWNcG6ZhJEtBIPqsM8+rbDHsThQivxAkB1NnX62wJ5By6pVZIHZnb6anPxaZUTmivxZBLkd4pyB/caT0a79W7q7KFM5ZqETuaZt5An7qvy4l+PIsrUjBT2JwDWuhri5sAgkZSQ5ocLbaoD8NC0n9Z0em8Fc6iUmwwU8wkrSVFirKV7qxN0VjFDmxN0yBYUyKZIQA0CCdE4zEi10wE/DyLpGoADonMRib9J/ZKVnyUqICBP7pnDtvpZLhMU7+iUOlIVCEVVIUWKQGqS23Xly+foohWa1EgCd91VGfT5ocJWHKj58+bLoXELglDOYKmQQQtl2iwqTjoCtag85RP8rbH4yv0MUiBpYpvCaKBUB3RWEKiWNPU7c+tyPsUEsnWx2RM6oe9ob/PnmgmNiQZM6j2+fqlC2Fo8RpwUu2kDus8p60l8Ca3M4A7kCfGyaqcOa95c2vRgAu75dTiJcB9J1sNdSg5LnaAb8rGD6wg9rZ31QSZ0jXYkHouXn+yR08M8tHPBKn5Cx87sqNNjpqQfZWdwvENg9i8w0fSzPfQXbOlvRJ0XAuuPqI8pPNXoywkyWgf4XXmYFgfPyWDYGph3sjM1zT/AJmx9wuFTMYETeINpvFtrkJ/D8WrtJDK1QWt/cnSBuY0Wph+NVn4hgeQ8Ocyc9Jh/O0OIJbOkny6ItAHE6wFR8bOLR/tOUewWdUrF1tkBzsxJ53v1V6ceS75f04dLCmmKJcPlkNtSD0R31AArSNRdeCorugQUt23qh1q8mN/mkItEizXXufnyyIPdLAyplI0vN0bDxGne+apYn4f4U0q2W4RKNGWs1Jt0XUtUOpiJ8VSjUun2haqoVi1QGq7bJBRo+eyPTaQdwr06engmajLdf4+equYptLVqUDoUm5i2aEEQQoxWAES1PLHYl0xCxcW/PuiObBj+FUrHTTYYRRVMamN1WFEIA7KhGvp4hOU8UTYLOhEpOgyqxyTY1qBgX3SzpBkHdGa6RPzopNYQRvz1nzWqCWOqE638Ug5xlFxb8xQQVhnfWuM8OYGtlzOIa60Q4SLgu0/2x5psYqiWDNh6Zc45i5j3MIABkAXG/qAgYXAVH0S6mwu7xBI6BunPUjzUYjCYgN77KrQRmOZpaCD9JMjmHa8lx8t3k6+KaxEy4dzcxZWb/pLXjb/ABALhhcO/wD86oy8w+lmubC7HfuksM4d4HQtOh5EHXyjzVn1MoAbIm5mDqBF45X81n600focEpvI7PF0JNh2naU9r6sMRbfdXwXC3Us9XNRe1rHumnVa+CGOy2+o3PK2tll4eoBczYyDYi/MHw5prCSGVnbZCAYj6qlJojlbNbkE8d9tJy8lIhhEjlqoBRC359vv7qkLuca+ZQfbqoNlRydoXzIZKlRlSC+YxrYW+epVw4myhjE1Toz66b+qchWliFUhOVKUW9fBLPYncdFKq1p9dPsUWg2/kqMadUWiLpaPZunRnTUIbsI7kjYMXlaMz6rbTMlhaRi+nXRXY6JBv57JtzZCH2VvNMg8KyVbE1CIhWZTA03UgyUAjiMPmvEFZz2QtziFSG21WS4SpyipSytt85rnhQs1JAUlQEQJwLUqhGkrnPBJVSLLg1Mi9RcGo1R0qgab7+sqLPVb8H+nIBEiJ72SRd8B02s9OYji9ZpJbWeAdB2hcGtG2UyBf7Ip4fSqVGM/qWs0BzsflaBAJzARADSdZKH/ANDc49yrRfyy1GgmLGGmDsvPysuW67sfJoXEcZqwCXMeCSCHUmzaJDu6DN1Bx7A0F+Hw5kAw3MwkWy2a6QMvTkubwbFMaB2Tw3PsJBEAGwmR+yzcVTfdzmFoMatygRYa6QLJSbNrUn4R7Xh2FqAhoINPEkkTBNntM2nXadEOuKIw57EVRmewHtcp2qHulg5i8jcLJNfuwQ08xoeklpBOm+nmtAsjDs5F7iI/y06Tf/tm91fHP9RHJ/yzyLKh0RntQ3NXZ2cugSVVFhVLUBQIrApYxaGBwmbwCvHHaLk7CYIuCbFBrJi5R6dS8NNggYkEHQ31K2kZ0nUQ3tnVMNpE7XXOoGJRYCRCtTAzGNI312n3RP6VxOhR8PhDvZR1qtnXCGxN4SbMWZ2KTqYgm6im7kn2LTcwzwQq4itCQwtctKHjK+YynsjtLFZrIuT3WKx5BtqmqeN5pTI9Hc1jN0CliQJ6/N1xrN3StWo2QQnsaOYnDsc0uaYPJZLhCOakhDI+eam+nFQFIXSpAUmsSoKne/NcQmTiLfI6IlBpDxbQz/8AG587FURKVjMCRIg9QQfullPPDn30OjXDSQS6YAtBHdaBMmeTvZA7UTMS2IgwDERsLLWwOCpPzuqNLWtAM0yZkuDRZ2YR/KKeDYd1mYgtPJ9M+V5AHouG8VjtnLjWe2ke0BZLQ7KZa7vAFrSc2Uzad01T4/XD25K9XXVxkbAAAkwLe5TJ/DTzPZ1qL+6GgB8O2mwBtE77pSp+F8SDAp5v9L2H2zT7LPr/AFp2hzE/iOuabRV7Ooc7iBWw7C4k5ZJ7ovGW/hzR8d32UjkYzuuMMGVv/dqAEN2JABPisJ+ErsdDqVYNEEjI6O7fWIm36bL178DDKTd20qYPjkBPuUT/ADUZ+x5qpQS1SkvQYnCkeaWfgSBJHlutsctsbNMN1JVyey06mFcfyn5yRsPhQJL2knXRdOE2xyuiOHwpOgKNi6jg3uiG8wZMjnyMolXGOuIgG3gl24pzW5dlt5pmnh+Iym57sRc/ZOtxmZ4DRLeeyRoVKYBDmCVwxZaAGkwNL/oiBpl86KKdOErhMXsdz7pypUgEqiVnzQzTLjbkkamKPO3LxTfD8S3c3/4QGHPz7ItNAcrscsZWlhgn5CG4/Pnyysan89Nfnmguf8+fPVO0pEFWBQwVdqUOjQuyBFouBERfmuLIWmkbBDFYhM4fDlxj3TWMwERlkp9Rtmls+KpKfr0MoFvEpVlNLQ2ofllVGrkenvMzf5qhhI3AIjFWFcG6A3sAGDCvJHekES6MxaQAALWGfmmKmJBYx9ej2rWgiW1gx3euJAzkZeqzKXHn02tZ2VJ1MA7ODsxMy4h0HkJCYwHGqdT6sOB1aRPsG/dcXJl/q73HThPPDj/6MADtntqFrXQ4Myd4B1iXhxseRXpq1Xhz6FNmDeTig1pfd4BAbLySe5ry8OiwauLwzo7SW2AAeJs0REHNoFq8KwNEvb2YpZpLGiQHAkXgHLFgbgeE6LDLJpIPjMJ/cJZtDSORAA+6K7Buc6A0k2C9FwCkx1V5eIGY5jNtSsv8V/iRlJ2SiDfk0unxLTfw6LHj48uS7/S88pj4BW4ZQpjNXqwR+Vgzu/8Ay3zPksvH/ifB0G/2sMHu51HTvF9uui8pxniDgSHVczjcZm5NddbRKyaOGf8Am707AiBvtb/hdswmMY7tes/8b4h5HZCmxh2awNgdIElWq/iXEEXM+n6rz+HonIYnoIu3wPJUbjHixaXdALq5MSu2pV41m/7lGmR4QT5t/VK18PQqfSTTdyNwh5hpBBsNNCQh1qPkee60ls+IuMpLG4F1PqOY09UnmT5x+RxaTLTzuPA8ig4jDtPeYe7+bfLO/UKpltFx0Cx90xUxBdqkgUVivGpsS9yigb+Sio5Uom/klacVqNVAj1WEfPkIOXf58/ZTZ6cWBUeylvt4qCEB0KzVCsnCNYOnmdAWjWw+YADmszCVi0yF6DCYgP0stcfjOl+GuIJadrLQlZ4gE7GUw6pZVsrC2Olzg3ZQMLkBHNTnJvFtVmV8Q4k3Km05EYlkOtoqtb85qrHIpdbQpGuymTpc+6cp8IqmmaoacocG6XOYEyBytr1VHUXUeyeWgio1zwDMlrZEjKRAkG5tYq3EMNU/qHZIP0tlrobIpNe8Az9IDrk6AX0Kwz55PjXHit+uHDnmk6oWkMbAJNtTAjnddw3DupvY/wDKDNwHDzaQQfMI9MYh3eacU5hMzTa7JEubAl05ZnUC40Spx9TNle9zgJkfUcrtCM2sj7bELn5M5n+m2GNxb9bDCs91dzWU2uv2TRlbcCA2NBv6pvg/DRIm82Frm9gOfisHh/FK4c59JhrUmWcxwPI3kCWEtJuOYkFe1/CfEcPVbUr0nkupMnsiP7jDMCW6FsR3haSNDZZdNruWhPxRxkYRjaLCM5BLo2svLcPo90B7iHOlzSTZpMWk7H9VjVMUcTiarnk3Dr7jb1R+LYz6QCN4nQRProuvHGYzUY737R+Jio1rszQO6RczeCLGfDZZbWA5S0E93Q2vpPjIkc1bF8WfWZ33FzmQbd2Q2C1zbWPNKcOrGA2XBpOnmYMb6qc4rGmTSc02kTfUo/D2PeSGZY3LrR7oeKxAawX3IiyDhOJuDYDoi8ESSekaqcZfp5WNrE8KzWz5tJIJa3UbwJWRjsI6kO6SNrSRAHVAxOLeZc55N/AzrCVdiHuymC4M01I846/otPqNgYurP1C+xG99wq4HElh6ctjzCLiqgeQR3do2HXwSfMC/VL4bSxlICHN+l1x06eSCTZFwFTNmpebfED9R+iAStZfNsrNXTiVbDm/kh/NEbDC/l+yRnXM1SrW3Wq8AiFmu16rfKMoG5t0OEw5DOnz5/wAqLFSqFqsAuV5RIHNMJjC4gh1vBLhXbSOqqFWuYeCdwlKmIJMcloYfDd3KNSNrlKVMA8OAykdSI2neFSXcQqw0RvqsjMterhAfzl5g2Del9yfZQ+pTboGgjcAucIPjE22iZWdq5Cf9O8wcpE3uI5m3SE3RwgGpDvDba9ucX6pf+rO1/EnoRbTUbzyuglxdrf589ETY8ek4Zx6lTY6mQ4tdAOUAmBcC8Wkm0nQ3WT/VZWVajNSAA1v5Gmq1xEb2G20zEpQAskFskiBqMp2cCOXpdMYdwktBaJ8DABmxdz35i2hK5ebGS/G/FluNes3FU2Of2dVrXsAzU3C4ID7lpiSGg5ZJsRGsYdSoWBzmPy5aQaQSQ92Z7nNbA3i5vAg8k9XY9ndc0BpMtETIi5EkjWRERZdUw0UXnKJc4DNuQdQbX8o0WEjaicOw2IpUH1Gu/t1JJ02GXSJ/LsjfiV0OpPoNdSqUqfefaXZgyGhwkEAE2Noc6bWWTW429tMUe0JpFul8jSXOBsRIjWQN0PHNB7IuqPfTzxUqNMhw/KG5tTlaYDvRP0mm3AMqkFwNNz5z9nlygiZflce62RJFgBedAvP1y4AB400P7cxYo/E67s5fTBDXnO1zhLnbOu7SHAiwGgWnh+I1W4MDLULjUntS4kbmJzXOogiIWsz0i47ZmAw7y5phzW65sjiOvjaV6jF/hxjYfRcdNNbjW5PssnD4cA1cwPakCMvdLSD3y46z+5R6r6rQMtSrp9Pa1IkWuA6DeyLybExZtOk3PmqXaCJ25k25THkVfidRjSCyk0QRDiZBtu03tsVTiGPDq1UusC7u5RsJ0vaUtUBeJEQAf5Wk/jOoqOc8EmJcZ8bSYi23utdjWtYL2BgEQdTFt55rP4fUBaWmLBxvoNzKRa6b5tDYXnXabJ/Ad4qwZriCAfb9EhQZlaXEW26pjF4nNJvyv9vRZxKVUtQqljg4bGVo45gDzGmo8DdZjWEytTEHu0zzpt9hH6J4JzLwnsFTSQ1Wxw9oiTyW2EZZUJx3GqUquujEk3S5uryTEkqqvSZJgAnwCYbg9nOAJtDe+70BgeZnoo2omCrUaZc4NaC5xMAASSTYAALSp4CLxtq82BmAY08jOpVjjA1wOfR2YAAhrSDYhoiOdunkbNalwsj6i1p5TmNrWLARPSUxRpNZMjMdLz5WadddfVU41xVhc1tE5mgEOdEBxLnEBoIBgB0S4TM7ROTUxLnQCbDQaC1tAiW2FZI3KeKaZiGnYC5vrAn2cShVjAJN7b6byIHjPksvDMdmBC1n1Ae6YnkrkTsjh3kzP8enolKv1HxT2IowTlt0SLql7i/y6KSkRcK9B1+aG63qihmhapimi+hmAvfb580Q2Uh9JA6/NkzR+kc0JzCTt158r+k+atKcNSp5oOYMP1BsSYuIkRy5pzFUmCzXvNKZh4cYIFpYyQdYsN+STw1ODp58k0HLK8WNaTkyTXqYJ9pYH5CLgtHe3yOAEgmbQZ3WNiOEltOaT2lgaXPIeYcWmWgtEw6NNRNs177LoIggHxH7q/4xwFKmKNenSphlRgJDW5Wkiz/piDN/NY58WvjTDkear0SxtOSC17e0B/1hocCNiCwDyndXp4x30hxyiS0ROUu1+XS7qvdDYgNJgC4E3MTe52ugmobeyXWa9V29bGErva3uBpfu4OOnVrmBs+JKLhqz3vaXNg5m5i3JA70kw0/TEbc77LC7QnUz4piSLscQSL96Np80vxw+9HxfB6jWZyWuG0OvfoqcOe0tLHkgE7HvbwL7KtBhInNBGnM9AecQnMNQluQ5SHE5soBeCOd4EET5q0M5+EOo+k6HbX+PZCfhiOcb20tK2sU+XROZwF72NgMzh4IT2hpgOzE6yLaTHX+FNt2bOw+Ga6bnbymx9LctUs+nBIkGDE7eKcxD7e2m3os9wRs1m9dloYsd2mP8g+0/qkKTZMbkgDxJhafE2TUIGjRlHgBCrCJzpWnqtei68GCANja8HVZDB89loYRoW2DLItTqL0n4T4dTrMxQIJrBrDQPZmoJHaGo1zQ0gS0CCRq3qvNACVfB4+pRdno1H03EFssJaYIgiQd+Xh5LLetHjrbba0OnM8u3gWbvYNBgAdFzwR9ADb+ceO58ln4XFTAjT0TAxm9pGxVyRG6vjKZcLnrzusdxHRbNMyIO6xarO9AHTmjIRzRKPRaC6ExgsFqTqNlfC4QGXHWTHREgtMMcGtOhifFJYXES+SNbeq52BOY5j1sgkZfFP0H8W5Zdd900CYulK1jreOXP+Cll8E+qTdFFY6D9vCwS8olGpBB9VEqrGpg6jgCCnBUBWbi8dAERfp8ugsxBHWfdabidNhr+WyjtBMbrObidg25RMOYJlMnYzEkWHn/C9L+Gi3GYKrhX/wDcpy+nOsEQQOn7yvIYt1z1V+BcSdh6zajdjBGxabOB8llyzc1F4eekX0S15Y6xaSDaCY6KwpdZ+br1/wCLuECsG4ilJcW5ra1WDf8A9xujhvY7heSfhu61zTMiSDttI6LKXbVAwR12+3iiNa5ggtDmi/UDodQNFFZlRljmbbXT3aSu/r3Re46X9R+0IAYrtzaR5nmEXDPLGuIMki43EwZQHVGu30+ythHycv8Aljx8Ot0r8OIomTHP19Uw2vlc4uguAIIPOwA66JdtItdcT5wi1aTQ3eTpuIuRPW6iGBWzan55DRBxNPQ9PhKM5ovv9h+6oAXODGiXOMAfPm6R68N/hrC5qpqO+mmJ8XGQwfd3+1auIpN0i5Qe7TZ2THAhozOcPzOi58NAOgSdXFSIBPiuvCdZ658r2qrw0am4tHNdSdJSwddMUXI2NASqm6geysLqVLB1uUfLorMTDes+nr8slyL/AAqqJbC0cqYxxESrYTG5SZEz6pM/LfIUJ9qNRuHEBzSRynr1hLf9SE6W5JPDVoIm408OaC8XMaKrkUxbVXHNyyLnb+UjSfJl1/FKM15I9OpCJSsMVcSDZZ9RyKaRgnbdDU5W04hv8z8+WVnDy30+bXUFt/keykqdKDN1enJUxMR+imnZOFTuHETY5lJqbG339EqKxBzTf5sr/wBTLgSPt7rTtEaWqN5/OvzmuGUDMfCPdTinZgIBSjmRzSt1Tkeq4D+IWs/tVAeycZtGamdnMnptuLJzj3AA5oewhzHmQ5tgT/iH+B/Nu9/FeOatPhPHauHJykOpmzmOux3iNlnljv2Lxy14qzDltnOdmB3JFgCZjlzAPJY+Kqg7QflpXu8PiMNihDHClU/9Op9P+2py8fVYtb8P1mB3aUMrdA4d5p0AOZpjb3ULeUJnX1/dEw9FznZRY7nlG55J93DHGJy7XFoHURfxRq4FNpLdDAJnWABt4e6m7VEcSeJEazrz8eqUa47X6clNAPqmKdJ9Q82tc6PT9U+OFhjR/UPDNzTa7O8+IacrfM+RUyWquUjLbme7Ixpc46Afc8h1TzAKAIaQ6qR33j6QN2s6czv4K1fHWLKTezZod3O5Znb+AgdEllWuOGmWWfZUvOqqFZwUeCpK0q1A38kIItEXPz5/KAGulSFRAWBVoUKQmToXFqlcmEQuhSFyAjKrNpqAitTkJWTCgBSuRoIhRlVwuCArCgBXKqjQ2kKoClSEaBj+qMC2lkOrVzaoRUhPZaSqwpK4pGtSJBn51WvhOL1WN7lVzCL2dGyxQrJwq23/AIlrO+vs3/66THfdqX/6y4GW08O0820KYPqGrMapcl1n8PdO4ni9eoIdVcRymB6aLPcrKpRoOAUlVUoCVQtVioKQiuX0V6AuqlWoa+SWl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 name="Osiris_2013_Weigh_youtube_h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82196"/>
            <a:ext cx="9188596" cy="5168979"/>
          </a:xfrm>
          <a:prstGeom prst="rect">
            <a:avLst/>
          </a:prstGeom>
        </p:spPr>
      </p:pic>
    </p:spTree>
    <p:extLst>
      <p:ext uri="{BB962C8B-B14F-4D97-AF65-F5344CB8AC3E}">
        <p14:creationId xmlns:p14="http://schemas.microsoft.com/office/powerpoint/2010/main" val="332308385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20886"/>
            <a:ext cx="9144000" cy="3159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8829" y="245223"/>
            <a:ext cx="6952427" cy="400110"/>
          </a:xfrm>
        </p:spPr>
        <p:txBody>
          <a:bodyPr/>
          <a:lstStyle/>
          <a:p>
            <a:r>
              <a:rPr lang="en-US" dirty="0" smtClean="0"/>
              <a:t>OSIRIS-</a:t>
            </a:r>
            <a:r>
              <a:rPr lang="en-US" dirty="0" err="1" smtClean="0"/>
              <a:t>REx</a:t>
            </a:r>
            <a:r>
              <a:rPr lang="en-US" dirty="0" smtClean="0"/>
              <a:t> – Sample Storage</a:t>
            </a:r>
            <a:endParaRPr lang="en-US" dirty="0"/>
          </a:p>
        </p:txBody>
      </p:sp>
      <p:sp>
        <p:nvSpPr>
          <p:cNvPr id="8" name="AutoShape 4" descr="data:image/jpeg;base64,/9j/4AAQSkZJRgABAQAAAQABAAD/2wCEAAkGBhMRERQUEhIVFRUVGB8YGBgXFxwbFxcXHB0YHBsYHB4dICcfHxwkGhgaHy8gIycpLCwsGB4xODAqNSYrLCkBCQoKDgwOGg8PGjAkHiQsLCwsLC0pLCksKSksLCwsLCwsLCwpLCksKSwsLCksLCksLC0sLCwsLCwpKSwsLCwsLP/AABEIAIgAtAMBIgACEQEDEQH/xAAcAAACAgMBAQAAAAAAAAAAAAAFBgAEAQMHAgj/xABFEAACAQIEAwYCBwQIBgIDAAABAgMAEQQSITEFBkETIlFhcZGBoQcUMkJSscEjM9HhFRZiY3KSovBUgrKz0vFzkzRDU//EABsBAAIDAQEBAAAAAAAAAAAAAAIDAAEEBQYH/8QALxEAAgIBAwIDBgcBAQAAAAAAAQIAEQMEITESQQUiURMyYXGBkRUzQqGx0eEUBv/aAAwDAQACEQMRAD8AVVrcJrVqkQp9rT/fhvWvOTsCfhoa+qbGeRCsDtLBnv43qu8tt6xHi7EEKAwN73I9xtVp1DsDmBY6mx+yPAaD87+lcrW+KYNCPPz2A5nd8O8Fz+IEdIodyeJpWEne4v061l42BsVIG2xFW8MpAupKm+4tVbF8SlYlTIxAPv618+13i2fXN5tl7DtPp/hXhGn8PFYhbd2PP+Tx9U8zU+p+fyrH1xraHX0/lVXG8xpEoBa79QAD6Anbb/0a5oVydp0tRrE04vI1S2cJbdtKG4ziEcVw7a+A1b26fGgmP5jllNlOQeC7++/tVFcE27d3139q2Y9OeWnl9X/6F28uEV8ZdxfMLtpGMg8d29+nwtQ9cO8mup8Sf4mrACJsLnxb+Fb+xlk30H9rQe38q0gKs83kyvlbqc2ZUGHVdzc+A2rKyEmyL8AKvJgI1+0S59h7Vu7awsoCjwGgqFzFVKcfDHOrsF9NT8v41nERA3XW3Qnx8dPHwoxguA4mfVImy/iYZV9z+laeI8KeJski2Yex8xS1zANVxfWjN0gi4syoQda8UYbBhwV2cbeDeXkaEyRlSQRYinEdxGAzxWaxUoJczUvUrFSSSpUqVJJ2NuH3+y4Pk1j/ADqgvDnjN8tx5HejAlB1Nj6i1e1/5h8xWtdfqFUqrwVxoG6ioMWsREjHQlD4MND46jX3B9a94aJQyg238rfA9aOyYAN+FvkaF47DQoCS+W25uMqnfUnS/kNfKuRlxu5smzPU6fxtUXoZaA9JFIXUn+FLfEONRIzd7ObnRfXqdvzqrxfEdq2kjGL8R7iE9e6dT060HECAd1s59co9jqflTMWlA3YxGfx3KbXFt8e8sY3jM07G3dBOoXS9/E1XTBqPtt8F1PvsK9Qsb5W7l9u6atpEg6Zj5/oK07JsBOEztkNsbM0xMdoksPHc/wCY/pWxcF+Nvgu/xJonhuDzybIVHidB7b103lP6HMNMoklxhlHVIRksfAlrt/pWl+0DGrhtp8iL1lSB61OTxqq/ZUDz6+5ph4XyFxDFDMmHcKfvyfs19e9YkeYFfQXBeSsFhP3GGjU/iIzP/ma59qNlaKog3U4Jw/6I7a4mcf4Yv/Jv0FM/D+UsLB+7gW4+8wzt7tf5V0HFcHGpQAHwI0/lQXEM6GxUKfTeubnTJ+o7TzmuGoH5jGvhxBJwhbQLQzivJ64gFXsPBhuDR9mv/KvdvC9qwLjCt1DmcjEoRxkUmxOFcx8sy4V8kg81YbMPEGhOKhSaMAgLMnXZZF/8q7/xLhME8TJMt7jQ65l8x51x/mnlJ8M34kJ7rgW+B8DXbwZ6ABPPaeq0usXPs2zRAdbGxrzRiaFZ/wB0DnUa3OrAfrVGHCsT9hj6afMitJHedAGVgK99ifCjGH4NM/2IdPE3P5aVfi5TnP2nVPYflrQy4uDAseh9j/CpTjHyBmFzJc/H+FSqsesuOQkUjX87fnVXGcRihF2a3gPH0te/wFc7gxEoa4kIP4U/Xp+dbGgaQm5OY+BLOfU/oKhA7yob4rzoSGVRlB2L6t8FB+bH4UqYrizOb6k+LWNv8K/ZUeQFFf6mSMFKutyL2a6keRJ0qnLypiBe0Za34O9+VWCO0Ioy+8IJllLasST5mvIrfJgXXdSPUGtBWrqDN8GKKEdQOh2/37UzcN5sgWwaHs/OM3N/jrb4mlEivaRE7A0DoHFGPwah8Ddac/K50/CcZilAEcqsb7E2Y+4ufQUSgxcsZDRnK34lYgj5D2rkUeH11IHzPyoxwvH4uM/szKQOmUlfZqxtpK3Uz0OLx+x050B+X9Tt3B/pRmjFsQolAsCy91/Ui1j8qd+D844XE2ySBWP3H7rfPf4V884THYlh34APE5gL/DWreLxmLVRkhUgbWOY/kPyo09qu3MVq/wAMyr1oSp+AP8T6XrTi40KnPbKNTfYed+lfM8fNuPVSBiJ4lIsVU5QP4fDWh2JxTy6yyNIf7x3kPzvWi9t5510U2OR8p3LjXHeHQH/86Ef2Q2c/6Ln3pUxH0owLcRpNJ55cin4sQflXMwyg2JYf4Y/5irOHwYc7SEWuSVy/AXI161mbDiu+PrMX4RjyNaqfpcbMX9Kk7D9nCiH+25b5ALQDiXOGKxClZJgFO6pGtj7616bgiaFWy67MFB9d2+VXsDy6lye/JtYKrNr8hbysaMeyTckD6zdi8FZd1xH5nb+YrwYC3eSM6C97bee3zrRBiJIphNGAZI9bEXDDqCDuCNCPOugjlDESqoSGYWOYsdMzWtre23TU22qnzL9Hc8MXb2Gn2gLZh/asOnjag/EdP1jGHBuacuiyYl6mq/SwTCHCsZHOiyxnuSE6HVo5NC0JPW17qeq2O4Nb8RhQCCNj8K59wTihgcv2b9m+k0e2gOkik/eU6g+ZGxNNmI58wKrYSOx8o9Pmac2Mg7TOGsQzGgI2X2P6aVmk8/SNCNAkhHjZf41KlNB2i/wDi2DjI+sxTSKPuI4RfUneur8tfS3wbDqBHhGw58VRWPxa+Y1yfA8qSSamWJP8bgGr6cgSnaTDv5LiIx+dM29YXV6idUxX0iYCdrj6nKD+NGhYerEm/tWrAwYOeS8j4KJL/aTGLmA/shr63tvauYf1HxMPeMcZX+1JCV/7grWOKyQ6DDRG34B+qlhSygM1rqyq9Kj+Z0zjycKh7v8ASdz4BO2+Y09jSFxSXDSMVih7UkWB7PIb2NjlUlieta4+Zy2j4c2OhGb/AMhVk8wJCM6RSKV6o+Qj4qfyo8arfmsfvM75XIqgfpUDDkrEZczYee3j2Mir7kWojwjlhShLRdpYkEFmFvDbSryfTPjo7dm728JXD391v869v9NmLbR8NhWvuWi1J+BWmZFNeUwcZx15wfoZZgwscdrYbL6KrH2+0farZxkVrM2U+Dgob/8ANahn9Z5cTtFk/wDhw7EfNiKMYTgWHxEQOJxOJVhshwyhQdbHzrNbXTR74k6QyN96lUzp4gD1FeTxiBd5Yh/zi/517xXLeBVSFaWZ+iHCSa+jA6UMk5D7T7OCxYN/uxSAfHMp19LfGjVL7H7RZShYYfeesVzXhdmdX8sub9P1ocObsECCcOxt+DKpPrmDVuX6LJuqTIfB4wqj1JcH45aw/J0EJtPIynqEEL2/ysx+VXkxLVNJizZENpCJ574YLZMNimJ3zyIg91v+VXv65wW/Z8PjPm8rv8e6BQf+guGhMxnly7XOgvva6p8qmGn4bE1455bjbK8n6Lb3FYv+DCebP1Mc2u1B5c/eMHDObp5pBHDHw/Dk7F0y/DM99fKmg8D40++OgjHgin9I/wBa55i+bMORZZ5P/r1P+Yfwojw3nPDZcv8ASmMiH4eyFvgVYgD2rDrfD+mm09fVeqLTIz/mH94wcb5Sx6LnbH4iYfeEeYEfAONPO3wpT/ojN9uVmPm1z87mjbYyGQA/XcfKDtldVB9AZP0rRNh8CNWhxjkm3fljBJ32zE286XpxmxrTrZ9QtTp6d8CjpdQx+ZgDifBABmje7DcEg3H6+YO9KGI4XdxlDDMbZdAVJNhubWPSumwvgvu4EEeL4tABf4aHy9aC8w4KGU5oo44SBYqkhkD+RuLe2/rXW0+bITTqa9TX9zFq1xs3VjFfCLq8k4g7QP8AF4wbjcEZtCDpWKNYXic7qLGMle6S7kPcfisNTa2vUWqVq6jMNTYuHtsDbpf09T1vVGXHKHKFTe9um9wP1+VW7Sjq1V3Bvc773sL3Gt/fWkiMFd5XbGr1QjfoDtoevjVNsZdiAkdtTqBewv8AoKINEDuAf57/AJ1hsMp+6PGiuX5ZrWMEqQLA2/S9XYo8rA2Gn4gCPiDofSrEGBBhRgNnI+Y/jXqeMZW1FwNdRpQ3cqYxPElsM6YfUaXhQG3tQrFvE5yWVbm3dWyn2NrXqwY1kIBIa2wB9DVyDl5gAVhYgG+5tfpfXzqwak2gUcux3+2dPwkKfnc0RGGVUskuKHpKLflWJsGtzddbkm/j13rdhuXnA7RYnK232XU/zt7Cr6jBpYAxcbFSyyyMBuTIT8ga3YfCMgF3EinpeQe+q/rV7FTILoyqDfXva3HpWcJgSFGht903vp6jwuKLrNSql3h3OsuFAWPDYd7/AP8AVVa3pm1+dYl+kbGhrrFDH5RkgfJ6D46HvAeVaVhtUJB5EsEjgxlb6Y55AEmjuuxscxt6P/EV4PMPDpLt9XkDE3uUQm/jczAf6aXTGK6ByvwWBsLEzwK7MCSxGp7xtf4UzDiDtt2iMlKLMD/13SNCIg9/ulkwunslyPjVDCfSHir2eZ0X+7jhuB5XsPyp/wD6Cw3/AAyex/jVyLgWE/4ZPip/jWw6cmJGZR6zmeO46kxuZ8Sxvu8cCD0zBmI9j6VawnH/AKu94XjY7d8Qlh5GyG+3h7VQ5piT63OI1CoHygDQCyqD/qvQz6vfq3uawOoBqdDE4AsmH+I86Nmv9Xh7w/8A1tYX3zDuW16jbwtQ9ed5gdIkHxP6Wqh9Ttrr5X/SjPB8LGR+0coN9FzXN/8AEPDxqgqk8Q21Dr7pNQXiuYGlbPJhoXY9W7Qn/qqU8YSLCIoBnjPm+Eu3v2lStYxfETIc5M9cLjD4aE23jX5C36UOx+B8qP8AJeAE+DjOcqFutgAdifEfD4VZ4twkRkAXIK3ufU/y965xBG8bEJsOa9JhSfu38qY34d5V7jwIFS5c08HwJ+rsDpZyR5d1P1pSxGDcqw1uqSXOXQjfRhfNfztbTeulcOw47JmBFg4Bt4kfyrZxjCXw8w0F423NgNDv5UIajCAnDMtm2rrH0VY22EnH96P+gUity5I7N2bQtuQokBcgXJ7o10AJ+Bpm5GeXD4fEFoJrXzgiNiDZTptvcCnPuIsS/wAV4XmmzW3OtHuLcQ7Lh0gsLAJodv3kdC+C8YMmHjmmikN3yO4UKos3UlrgldhbUmw2vWOJcajZDGCbnUqdHBDZkHdvcWXUj8JGm1AAeZDEWBbyDTTXpp0pr4dhO0jfTQSH/txX/L/d6FcYkMTRGS4eRSb2V1AIADEXXcC9r9DTc/GoFlWLKkbSgZFjQhW+7mY7Zidz5CrYWJURcTw/PicpvYRs2hse6HP6CsYeAZdRfff1NX+Ky3laOEXnygjRixQ3uote9/QaE1qwLDsCZUCkN6EC+5HTXe4G4qqPMPtKM0KjpTdwfjEEeHiRnylUAPda1/bzpfiRbHMgbwIZlI/MHTyq0eUMWxAjH2hdQXQ3Hd0vpb7Q9xWjAzg+UROVVI80Zf6cgY6TL8x+Yq9heIoxsJUN/wC0P11pIXlnGAE5FIU5T3l+1e1quS4PH4fLfAlmN7AdcoFyLMb71s9tmHKzP7PGeDBk/D+0mkbfNIze7GrkHBwPuiscO4naQxSQyxOq3Ica206aHXfUURl4sidRa6jUkMSxOoFrEKBc63rnN1FjNYqoHxvDLkm36/761dh4eI1XOoYZRprqbeRBq9NPGR9sWq3PxHDvsxHqjafKqUmWYtsT4H3NSirSQ3/eL71Kb1SqgXgXObxLFDHFCNQL9/UknUgMNbnU+e1NkZPZJLJkgVwCTrlHSw12vt6+dct4Qy9vFf7PaLfwsWFx/loxzJxqYyyQs6BI5HUXUXspIW5N+gHloDS2UGGDUeuKcZyRskM4EvZFlCwx5mtfvd65tpv8aUuWuapZJH+tYiR1CDKucLdyygZRoCdToKrQYmdoluW7SW4BaO5yAkAK2UkJcknJbfy1auUeU4sOj4jGxtEyd2MBQV2/etmPVthbpsKnlElm4ZwRtG7JbKWF7s17i4uOh67+NXeN4ZVwmIyra8UhOu5ysTSjgON4dM5bGRASHM0ccTizXPesNAx8beHlTCcZh3jM0iSTJlBt20kaFTpcoL6WOq+ApTbGWDc5XwzihilEiuV11O9lYFXH+RmFMuJ5nxAxSJhiEL5CoP7zvbKRcgG2tHeF4XCTzM4wkMZSxAXNl3tqrMRcaeW9MqS5RZe6B4WAHtaiLj0lhYDnweIlxE6yASxKykXJylbkWBcrdhYklfEWHShX0nMsMcLRqqO+ZGYIuZkyAZSSNhtTJNxiNDrIL+A1PypT4xzL9YgXPDCbuQoUy9sAGPfK/ZYWGtgdPOogLHaU1CLXLnHEjcJig8kKgggC7jS1hdgLXA+AI9Hji/NmDljWLCmaOZguV+zFgN9VzBT3dNBp60G5a5BwmNknQ4kwtFaxyhkkDXsVuVa1hexUEXt0Io0eVIsPKizSxrGYwgmyv+zKAd5lIG/+K3e1NGauDU51x7CFpGPamaUWBtFYWtrrfQg6Wt8av8MxWMZQueUtI5UoACzgIN9Lnujc9Fpg42/D8JMFhknxJOrMGREBY3IF0YnofDUb1c4VzLhUjMow4Zs2UiSYB00+0pWMdwgm/gRTNjtB4lbiODjKKrlophBovZm7Smx2RPs7r37Hrmo/w+PDxNJIzzSZ1YhWYBF2IjXvE6hftFvujTw9cpyFpO2jxWGLlr9gk6iTfKLuwFwAT3Ruct9rEFhueuFuCmJw8twzXYkH7xtYKwsALD38agZgfLtIyAjzQ/Jw+Q4fMsOJs7GRWQ5lVC+YE2Y7LYnzFEjjZJJYMs0mqyElgg7MWQ3ZXUE3C9AKqtzQ0mF7LBiJ8K6GJXdmjljJBGVtGU6Xtou3xq+3FRikeCLDzEFQCyvGYyuYA2USEnugkWHtW5dQvB5mM4W9Ih8y4gnFTTF45IlMWdmUqj2W6ZShudT0uLka71WyymGGOJS8gJYEd7MLOdB9rZl1t60782nhxgkZOyMqMq5Qe+CWCm6HW4F+mm9L6RZbrlKXUoy7MF0JUkHQmy3Fwdqx5j0nea0HUNoEwkRaEs19CdRe3dA7uo3v+dMPEMFAsMZEUgciNScr6sSqt4jNvpRfl2Mw4clYTkZ3+wCdyAbAXOhB/wBmkXEcxzxyZEewOJzJn1CDtHsQG2XvA7dNt6bhKoLPeLyWx6RGzEcNwAY6uvgCJdfPb4fCsV7l4sRbPxHDM1tSXUdTbQw3GlqldBfZ17sxlct/7ETh8qK6mZVZcwJsAGPqQtzp0uL10Llj6mzMYIl7SOxMhj1s17WcjU2Bv6VzScNbXoQbgg9QdxuLXong2mhcSQsVOt/A+Xh8q5GXEre6Z0UcjmdajmNtz/vpQ7jHeja5sLHU6D43pBxPOGLmjDxs0akqGMcPdUtoAZGuLkg+xrRLy6ZbGaWSU/23Le1zYfCsgxkcmaC3pKPL/MQwcsrZO0zrk0a1tRc3semlWOVsRcLGJTa4VkJ0ZdMwAPSx6Vuj5PjB+8R4XsPkAfnTryXy5gSD9ZCFgRkRz3Laa9Lm/S/TbWtufIjAdPMz40ZTZlOeSzJFhWVnZspCMulzZQTqBrcdK9cV5axcMfa4gKsdwL9oHIJvbcm21r07twTDpn7F4Ys32bdiBEQBYoALgEgHeuS86cfxat2OLnMoYZiqSKUtcgEZe6Gutxe/TxpCKtUeYbFrFcQhHGhBKguRsbkrfS2vTcf72G8e5YfDZHWaXDnNbO7d3Mc2idkWKmxbr94+JrzyNzJDAzpI7wiUBM62YDvA3e/3dACbbX866HiOUp8agaXF4OREa6mBCbnY5iGtte1rb9KJfKCSTcj7kAcRV4Ng80kEjYiXEsz9nIzl2UqAxVVLd62ZiCDbY6U1ce4QkBgSBpE7aZUK5iyFDcvdGuD3QaCcUMnCpFDiEwm5j7QsWkYkFmKqCQAbi58jcnYfwri+aQSS4ySyMzxq8YliRiGH21bOqgNswttrR4sqhacX8YrJiYm0MJ8V5SSECeWHDyiMqe6rQse8AvdU5DqRvbTpQqDl/B53Yq5Dkt2bNeMXJuO5kfLY2AvpbrRjE8wYrGxdgMFJmJT9pG6vF3WDG9jdblRa5NAsLzDljeMxrfM12I6KwAHjoRfe1+lBlK3SGNxKxUl5njvKWCyKYLxOzEW7RpY8oUn7yK4N7DXT16JON4CRqYpAC1lkAYxt5ggZT7i3Wmv+kc3Y3tezk6/4B+VX+XOMOmKliiOVDC7uBp+0BADeR1+d6gsJ1Sv1VFLg/MM0M+HGHIJFolR/slWNyTbZSWJtfxNNnNnHMNG8a4zh0U2cEK8TdmyhTbKBqCOoub96jUkMUrB5IYncMGDlAHzDY5lsx26k1Q5g5Xgxjh3eVGUWXKVZFF7nulb7+DCldYJEZ00IPw3MfD+zKLNioAxF0xAM0QF9QMhLWI03G9EuE8CwggZMPjkxEhJZAGSJiG6ZZTrY9P8A3QDF/RyxW0c8T+Tgxn37y/MUv8w8pYiNgzwt2SKqmRAHVQBqxynQb72HnRCmNXK3E6COacRgwsEmHkQhbAFftno1r2+0Rcqx9OlIM0jWyGNWuykkgZgVuSAxFxm1v46XFN3K3HMKMJHDxDBu6KtlnIOYRvqoY3zBLCws2W1tB1auGngzyKY1SGRRYXOUDS24JTbqd96Jiw2IgBQTc5jhuyC2PDpZD+LtmPwvUpjm564a7N22FbOGK/s5BlNuvS/r1qUPm9P3h7esXmwJyOQAuh6brY+x+XpR/DSq0a7XNj5EHqPL8qlSnGKEAx8QePDfVuiyO3ooa4I8OtOnL2FixGGQKwjmQZSGIKNba/4CRbXUelSpVMAZYNTXicK8TZZFKHz6+h2I9KKYHl3MrNIx7ouI48ru56KO9lUk/iI0vWKlIHMYTtKGM5NxSyxS9kDoVyqysy3uQWsbAdL3pA53jkTFMsqWIVco2OU3OhGhGbN41mpRrs0EmxFqR/C48jY/P+VNGB4TiMOTNFjEgfKGVUds7CwsWy6A63sSdzpUqUTsRBEP8K+mHEqijGwxYpDe9wFc2NtbDK3oRTFwPGcBxMgkithprHKkhyKH6OoJMZIOwvbyqVKFlEMGHoPo3wz2kbEynEWFpYwsUhtrf9mO9cW1v90a71o4pycsP7VlilI3M3cDPrYt3lUlmN/O9SpWZxYjBsagTCtg8WizjCBWuQw7QiMuAAQqjQd3qOoF6W4AZsdM2ETMioumezFb20J31G19bA1ipRWQrSUCRGGLFZdJFeI/3ilR8GtlPvVtJQdjf0NSpQiXL2E4TLL+7Ckm9gWUE2tcgE9Li9/EeIpU5wlkGGdcjL2ndHdNmXMAxU/eXTcbi3jUqU1eRAaAF5kEcJjV37NUFklVZUkcWUqEa5jW2YjqAAOtqucE4IVLmGXB4gOoDRyEJNGwAAMRb7MikaEGxIF9KzUrt4kGZSGmB2OM2sAcb4jiYJjHOiBwB+8iR2ItYNmIuQbX1JqVKlYXUBiI9TYBn//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AutoShape 6" descr="data:image/jpeg;base64,/9j/4AAQSkZJRgABAQAAAQABAAD/2wCEAAkGBhMRERQUEhIVFRUVGB8YGBgXFxwbFxcXHB0YHBsYHB4dICcfHxwkGhgaHy8gIycpLCwsGB4xODAqNSYrLCkBCQoKDgwOGg8PGjAkHiQsLCwsLC0pLCksKSksLCwsLCwsLCwpLCksKSwsLCksLCksLC0sLCwsLCwpKSwsLCwsLP/AABEIAIgAtAMBIgACEQEDEQH/xAAcAAACAgMBAQAAAAAAAAAAAAAFBgAEAQMHAgj/xABFEAACAQIEAwYCBwQIBgIDAAABAgMAEQQSITEFBkETIlFhcZGBoQcUMkJSscEjM9HhFRZiY3KSovBUgrKz0vFzkzRDU//EABsBAAIDAQEBAAAAAAAAAAAAAAIDAAEEBQYH/8QALxEAAgIBAwIDBgcBAQAAAAAAAQIAEQMEITESQQUiURMyYXGBkRUzQqGx0eEUBv/aAAwDAQACEQMRAD8AVVrcJrVqkQp9rT/fhvWvOTsCfhoa+qbGeRCsDtLBnv43qu8tt6xHi7EEKAwN73I9xtVp1DsDmBY6mx+yPAaD87+lcrW+KYNCPPz2A5nd8O8Fz+IEdIodyeJpWEne4v061l42BsVIG2xFW8MpAupKm+4tVbF8SlYlTIxAPv618+13i2fXN5tl7DtPp/hXhGn8PFYhbd2PP+Tx9U8zU+p+fyrH1xraHX0/lVXG8xpEoBa79QAD6Anbb/0a5oVydp0tRrE04vI1S2cJbdtKG4ziEcVw7a+A1b26fGgmP5jllNlOQeC7++/tVFcE27d3139q2Y9OeWnl9X/6F28uEV8ZdxfMLtpGMg8d29+nwtQ9cO8mup8Sf4mrACJsLnxb+Fb+xlk30H9rQe38q0gKs83kyvlbqc2ZUGHVdzc+A2rKyEmyL8AKvJgI1+0S59h7Vu7awsoCjwGgqFzFVKcfDHOrsF9NT8v41nERA3XW3Qnx8dPHwoxguA4mfVImy/iYZV9z+laeI8KeJski2Yex8xS1zANVxfWjN0gi4syoQda8UYbBhwV2cbeDeXkaEyRlSQRYinEdxGAzxWaxUoJczUvUrFSSSpUqVJJ2NuH3+y4Pk1j/ADqgvDnjN8tx5HejAlB1Nj6i1e1/5h8xWtdfqFUqrwVxoG6ioMWsREjHQlD4MND46jX3B9a94aJQyg238rfA9aOyYAN+FvkaF47DQoCS+W25uMqnfUnS/kNfKuRlxu5smzPU6fxtUXoZaA9JFIXUn+FLfEONRIzd7ObnRfXqdvzqrxfEdq2kjGL8R7iE9e6dT060HECAd1s59co9jqflTMWlA3YxGfx3KbXFt8e8sY3jM07G3dBOoXS9/E1XTBqPtt8F1PvsK9Qsb5W7l9u6atpEg6Zj5/oK07JsBOEztkNsbM0xMdoksPHc/wCY/pWxcF+Nvgu/xJonhuDzybIVHidB7b103lP6HMNMoklxhlHVIRksfAlrt/pWl+0DGrhtp8iL1lSB61OTxqq/ZUDz6+5ph4XyFxDFDMmHcKfvyfs19e9YkeYFfQXBeSsFhP3GGjU/iIzP/ma59qNlaKog3U4Jw/6I7a4mcf4Yv/Jv0FM/D+UsLB+7gW4+8wzt7tf5V0HFcHGpQAHwI0/lQXEM6GxUKfTeubnTJ+o7TzmuGoH5jGvhxBJwhbQLQzivJ64gFXsPBhuDR9mv/KvdvC9qwLjCt1DmcjEoRxkUmxOFcx8sy4V8kg81YbMPEGhOKhSaMAgLMnXZZF/8q7/xLhME8TJMt7jQ65l8x51x/mnlJ8M34kJ7rgW+B8DXbwZ6ABPPaeq0usXPs2zRAdbGxrzRiaFZ/wB0DnUa3OrAfrVGHCsT9hj6afMitJHedAGVgK99ifCjGH4NM/2IdPE3P5aVfi5TnP2nVPYflrQy4uDAseh9j/CpTjHyBmFzJc/H+FSqsesuOQkUjX87fnVXGcRihF2a3gPH0te/wFc7gxEoa4kIP4U/Xp+dbGgaQm5OY+BLOfU/oKhA7yob4rzoSGVRlB2L6t8FB+bH4UqYrizOb6k+LWNv8K/ZUeQFFf6mSMFKutyL2a6keRJ0qnLypiBe0Za34O9+VWCO0Ioy+8IJllLasST5mvIrfJgXXdSPUGtBWrqDN8GKKEdQOh2/37UzcN5sgWwaHs/OM3N/jrb4mlEivaRE7A0DoHFGPwah8Ddac/K50/CcZilAEcqsb7E2Y+4ufQUSgxcsZDRnK34lYgj5D2rkUeH11IHzPyoxwvH4uM/szKQOmUlfZqxtpK3Uz0OLx+x050B+X9Tt3B/pRmjFsQolAsCy91/Ui1j8qd+D844XE2ySBWP3H7rfPf4V884THYlh34APE5gL/DWreLxmLVRkhUgbWOY/kPyo09qu3MVq/wAMyr1oSp+AP8T6XrTi40KnPbKNTfYed+lfM8fNuPVSBiJ4lIsVU5QP4fDWh2JxTy6yyNIf7x3kPzvWi9t5510U2OR8p3LjXHeHQH/86Ef2Q2c/6Ln3pUxH0owLcRpNJ55cin4sQflXMwyg2JYf4Y/5irOHwYc7SEWuSVy/AXI161mbDiu+PrMX4RjyNaqfpcbMX9Kk7D9nCiH+25b5ALQDiXOGKxClZJgFO6pGtj7616bgiaFWy67MFB9d2+VXsDy6lye/JtYKrNr8hbysaMeyTckD6zdi8FZd1xH5nb+YrwYC3eSM6C97bee3zrRBiJIphNGAZI9bEXDDqCDuCNCPOugjlDESqoSGYWOYsdMzWtre23TU22qnzL9Hc8MXb2Gn2gLZh/asOnjag/EdP1jGHBuacuiyYl6mq/SwTCHCsZHOiyxnuSE6HVo5NC0JPW17qeq2O4Nb8RhQCCNj8K59wTihgcv2b9m+k0e2gOkik/eU6g+ZGxNNmI58wKrYSOx8o9Pmac2Mg7TOGsQzGgI2X2P6aVmk8/SNCNAkhHjZf41KlNB2i/wDi2DjI+sxTSKPuI4RfUneur8tfS3wbDqBHhGw58VRWPxa+Y1yfA8qSSamWJP8bgGr6cgSnaTDv5LiIx+dM29YXV6idUxX0iYCdrj6nKD+NGhYerEm/tWrAwYOeS8j4KJL/aTGLmA/shr63tvauYf1HxMPeMcZX+1JCV/7grWOKyQ6DDRG34B+qlhSygM1rqyq9Kj+Z0zjycKh7v8ASdz4BO2+Y09jSFxSXDSMVih7UkWB7PIb2NjlUlieta4+Zy2j4c2OhGb/AMhVk8wJCM6RSKV6o+Qj4qfyo8arfmsfvM75XIqgfpUDDkrEZczYee3j2Mir7kWojwjlhShLRdpYkEFmFvDbSryfTPjo7dm728JXD391v869v9NmLbR8NhWvuWi1J+BWmZFNeUwcZx15wfoZZgwscdrYbL6KrH2+0farZxkVrM2U+Dgob/8ANahn9Z5cTtFk/wDhw7EfNiKMYTgWHxEQOJxOJVhshwyhQdbHzrNbXTR74k6QyN96lUzp4gD1FeTxiBd5Yh/zi/517xXLeBVSFaWZ+iHCSa+jA6UMk5D7T7OCxYN/uxSAfHMp19LfGjVL7H7RZShYYfeesVzXhdmdX8sub9P1ocObsECCcOxt+DKpPrmDVuX6LJuqTIfB4wqj1JcH45aw/J0EJtPIynqEEL2/ysx+VXkxLVNJizZENpCJ574YLZMNimJ3zyIg91v+VXv65wW/Z8PjPm8rv8e6BQf+guGhMxnly7XOgvva6p8qmGn4bE1455bjbK8n6Lb3FYv+DCebP1Mc2u1B5c/eMHDObp5pBHDHw/Dk7F0y/DM99fKmg8D40++OgjHgin9I/wBa55i+bMORZZ5P/r1P+Yfwojw3nPDZcv8ASmMiH4eyFvgVYgD2rDrfD+mm09fVeqLTIz/mH94wcb5Sx6LnbH4iYfeEeYEfAONPO3wpT/ojN9uVmPm1z87mjbYyGQA/XcfKDtldVB9AZP0rRNh8CNWhxjkm3fljBJ32zE286XpxmxrTrZ9QtTp6d8CjpdQx+ZgDifBABmje7DcEg3H6+YO9KGI4XdxlDDMbZdAVJNhubWPSumwvgvu4EEeL4tABf4aHy9aC8w4KGU5oo44SBYqkhkD+RuLe2/rXW0+bITTqa9TX9zFq1xs3VjFfCLq8k4g7QP8AF4wbjcEZtCDpWKNYXic7qLGMle6S7kPcfisNTa2vUWqVq6jMNTYuHtsDbpf09T1vVGXHKHKFTe9um9wP1+VW7Sjq1V3Bvc773sL3Gt/fWkiMFd5XbGr1QjfoDtoevjVNsZdiAkdtTqBewv8AoKINEDuAf57/AJ1hsMp+6PGiuX5ZrWMEqQLA2/S9XYo8rA2Gn4gCPiDofSrEGBBhRgNnI+Y/jXqeMZW1FwNdRpQ3cqYxPElsM6YfUaXhQG3tQrFvE5yWVbm3dWyn2NrXqwY1kIBIa2wB9DVyDl5gAVhYgG+5tfpfXzqwak2gUcux3+2dPwkKfnc0RGGVUskuKHpKLflWJsGtzddbkm/j13rdhuXnA7RYnK232XU/zt7Cr6jBpYAxcbFSyyyMBuTIT8ga3YfCMgF3EinpeQe+q/rV7FTILoyqDfXva3HpWcJgSFGht903vp6jwuKLrNSql3h3OsuFAWPDYd7/AP8AVVa3pm1+dYl+kbGhrrFDH5RkgfJ6D46HvAeVaVhtUJB5EsEjgxlb6Y55AEmjuuxscxt6P/EV4PMPDpLt9XkDE3uUQm/jczAf6aXTGK6ByvwWBsLEzwK7MCSxGp7xtf4UzDiDtt2iMlKLMD/13SNCIg9/ulkwunslyPjVDCfSHir2eZ0X+7jhuB5XsPyp/wD6Cw3/AAyex/jVyLgWE/4ZPip/jWw6cmJGZR6zmeO46kxuZ8Sxvu8cCD0zBmI9j6VawnH/AKu94XjY7d8Qlh5GyG+3h7VQ5piT63OI1CoHygDQCyqD/qvQz6vfq3uawOoBqdDE4AsmH+I86Nmv9Xh7w/8A1tYX3zDuW16jbwtQ9ed5gdIkHxP6Wqh9Ttrr5X/SjPB8LGR+0coN9FzXN/8AEPDxqgqk8Q21Dr7pNQXiuYGlbPJhoXY9W7Qn/qqU8YSLCIoBnjPm+Eu3v2lStYxfETIc5M9cLjD4aE23jX5C36UOx+B8qP8AJeAE+DjOcqFutgAdifEfD4VZ4twkRkAXIK3ufU/y965xBG8bEJsOa9JhSfu38qY34d5V7jwIFS5c08HwJ+rsDpZyR5d1P1pSxGDcqw1uqSXOXQjfRhfNfztbTeulcOw47JmBFg4Bt4kfyrZxjCXw8w0F423NgNDv5UIajCAnDMtm2rrH0VY22EnH96P+gUity5I7N2bQtuQokBcgXJ7o10AJ+Bpm5GeXD4fEFoJrXzgiNiDZTptvcCnPuIsS/wAV4XmmzW3OtHuLcQ7Lh0gsLAJodv3kdC+C8YMmHjmmikN3yO4UKos3UlrgldhbUmw2vWOJcajZDGCbnUqdHBDZkHdvcWXUj8JGm1AAeZDEWBbyDTTXpp0pr4dhO0jfTQSH/txX/L/d6FcYkMTRGS4eRSb2V1AIADEXXcC9r9DTc/GoFlWLKkbSgZFjQhW+7mY7Zidz5CrYWJURcTw/PicpvYRs2hse6HP6CsYeAZdRfff1NX+Ky3laOEXnygjRixQ3uote9/QaE1qwLDsCZUCkN6EC+5HTXe4G4qqPMPtKM0KjpTdwfjEEeHiRnylUAPda1/bzpfiRbHMgbwIZlI/MHTyq0eUMWxAjH2hdQXQ3Hd0vpb7Q9xWjAzg+UROVVI80Zf6cgY6TL8x+Yq9heIoxsJUN/wC0P11pIXlnGAE5FIU5T3l+1e1quS4PH4fLfAlmN7AdcoFyLMb71s9tmHKzP7PGeDBk/D+0mkbfNIze7GrkHBwPuiscO4naQxSQyxOq3Ica206aHXfUURl4sidRa6jUkMSxOoFrEKBc63rnN1FjNYqoHxvDLkm36/761dh4eI1XOoYZRprqbeRBq9NPGR9sWq3PxHDvsxHqjafKqUmWYtsT4H3NSirSQ3/eL71Kb1SqgXgXObxLFDHFCNQL9/UknUgMNbnU+e1NkZPZJLJkgVwCTrlHSw12vt6+dct4Qy9vFf7PaLfwsWFx/loxzJxqYyyQs6BI5HUXUXspIW5N+gHloDS2UGGDUeuKcZyRskM4EvZFlCwx5mtfvd65tpv8aUuWuapZJH+tYiR1CDKucLdyygZRoCdToKrQYmdoluW7SW4BaO5yAkAK2UkJcknJbfy1auUeU4sOj4jGxtEyd2MBQV2/etmPVthbpsKnlElm4ZwRtG7JbKWF7s17i4uOh67+NXeN4ZVwmIyra8UhOu5ysTSjgON4dM5bGRASHM0ccTizXPesNAx8beHlTCcZh3jM0iSTJlBt20kaFTpcoL6WOq+ApTbGWDc5XwzihilEiuV11O9lYFXH+RmFMuJ5nxAxSJhiEL5CoP7zvbKRcgG2tHeF4XCTzM4wkMZSxAXNl3tqrMRcaeW9MqS5RZe6B4WAHtaiLj0lhYDnweIlxE6yASxKykXJylbkWBcrdhYklfEWHShX0nMsMcLRqqO+ZGYIuZkyAZSSNhtTJNxiNDrIL+A1PypT4xzL9YgXPDCbuQoUy9sAGPfK/ZYWGtgdPOogLHaU1CLXLnHEjcJig8kKgggC7jS1hdgLXA+AI9Hji/NmDljWLCmaOZguV+zFgN9VzBT3dNBp60G5a5BwmNknQ4kwtFaxyhkkDXsVuVa1hexUEXt0Io0eVIsPKizSxrGYwgmyv+zKAd5lIG/+K3e1NGauDU51x7CFpGPamaUWBtFYWtrrfQg6Wt8av8MxWMZQueUtI5UoACzgIN9Lnujc9Fpg42/D8JMFhknxJOrMGREBY3IF0YnofDUb1c4VzLhUjMow4Zs2UiSYB00+0pWMdwgm/gRTNjtB4lbiODjKKrlophBovZm7Smx2RPs7r37Hrmo/w+PDxNJIzzSZ1YhWYBF2IjXvE6hftFvujTw9cpyFpO2jxWGLlr9gk6iTfKLuwFwAT3Ruct9rEFhueuFuCmJw8twzXYkH7xtYKwsALD38agZgfLtIyAjzQ/Jw+Q4fMsOJs7GRWQ5lVC+YE2Y7LYnzFEjjZJJYMs0mqyElgg7MWQ3ZXUE3C9AKqtzQ0mF7LBiJ8K6GJXdmjljJBGVtGU6Xtou3xq+3FRikeCLDzEFQCyvGYyuYA2USEnugkWHtW5dQvB5mM4W9Ih8y4gnFTTF45IlMWdmUqj2W6ZShudT0uLka71WyymGGOJS8gJYEd7MLOdB9rZl1t60782nhxgkZOyMqMq5Qe+CWCm6HW4F+mm9L6RZbrlKXUoy7MF0JUkHQmy3Fwdqx5j0nea0HUNoEwkRaEs19CdRe3dA7uo3v+dMPEMFAsMZEUgciNScr6sSqt4jNvpRfl2Mw4clYTkZ3+wCdyAbAXOhB/wBmkXEcxzxyZEewOJzJn1CDtHsQG2XvA7dNt6bhKoLPeLyWx6RGzEcNwAY6uvgCJdfPb4fCsV7l4sRbPxHDM1tSXUdTbQw3GlqldBfZ17sxlct/7ETh8qK6mZVZcwJsAGPqQtzp0uL10Llj6mzMYIl7SOxMhj1s17WcjU2Bv6VzScNbXoQbgg9QdxuLXong2mhcSQsVOt/A+Xh8q5GXEre6Z0UcjmdajmNtz/vpQ7jHeja5sLHU6D43pBxPOGLmjDxs0akqGMcPdUtoAZGuLkg+xrRLy6ZbGaWSU/23Le1zYfCsgxkcmaC3pKPL/MQwcsrZO0zrk0a1tRc3semlWOVsRcLGJTa4VkJ0ZdMwAPSx6Vuj5PjB+8R4XsPkAfnTryXy5gSD9ZCFgRkRz3Laa9Lm/S/TbWtufIjAdPMz40ZTZlOeSzJFhWVnZspCMulzZQTqBrcdK9cV5axcMfa4gKsdwL9oHIJvbcm21r07twTDpn7F4Ys32bdiBEQBYoALgEgHeuS86cfxat2OLnMoYZiqSKUtcgEZe6Gutxe/TxpCKtUeYbFrFcQhHGhBKguRsbkrfS2vTcf72G8e5YfDZHWaXDnNbO7d3Mc2idkWKmxbr94+JrzyNzJDAzpI7wiUBM62YDvA3e/3dACbbX866HiOUp8agaXF4OREa6mBCbnY5iGtte1rb9KJfKCSTcj7kAcRV4Ng80kEjYiXEsz9nIzl2UqAxVVLd62ZiCDbY6U1ce4QkBgSBpE7aZUK5iyFDcvdGuD3QaCcUMnCpFDiEwm5j7QsWkYkFmKqCQAbi58jcnYfwri+aQSS4ySyMzxq8YliRiGH21bOqgNswttrR4sqhacX8YrJiYm0MJ8V5SSECeWHDyiMqe6rQse8AvdU5DqRvbTpQqDl/B53Yq5Dkt2bNeMXJuO5kfLY2AvpbrRjE8wYrGxdgMFJmJT9pG6vF3WDG9jdblRa5NAsLzDljeMxrfM12I6KwAHjoRfe1+lBlK3SGNxKxUl5njvKWCyKYLxOzEW7RpY8oUn7yK4N7DXT16JON4CRqYpAC1lkAYxt5ggZT7i3Wmv+kc3Y3tezk6/4B+VX+XOMOmKliiOVDC7uBp+0BADeR1+d6gsJ1Sv1VFLg/MM0M+HGHIJFolR/slWNyTbZSWJtfxNNnNnHMNG8a4zh0U2cEK8TdmyhTbKBqCOoub96jUkMUrB5IYncMGDlAHzDY5lsx26k1Q5g5Xgxjh3eVGUWXKVZFF7nulb7+DCldYJEZ00IPw3MfD+zKLNioAxF0xAM0QF9QMhLWI03G9EuE8CwggZMPjkxEhJZAGSJiG6ZZTrY9P8A3QDF/RyxW0c8T+Tgxn37y/MUv8w8pYiNgzwt2SKqmRAHVQBqxynQb72HnRCmNXK3E6COacRgwsEmHkQhbAFftno1r2+0Rcqx9OlIM0jWyGNWuykkgZgVuSAxFxm1v46XFN3K3HMKMJHDxDBu6KtlnIOYRvqoY3zBLCws2W1tB1auGngzyKY1SGRRYXOUDS24JTbqd96Jiw2IgBQTc5jhuyC2PDpZD+LtmPwvUpjm564a7N22FbOGK/s5BlNuvS/r1qUPm9P3h7esXmwJyOQAuh6brY+x+XpR/DSq0a7XNj5EHqPL8qlSnGKEAx8QePDfVuiyO3ooa4I8OtOnL2FixGGQKwjmQZSGIKNba/4CRbXUelSpVMAZYNTXicK8TZZFKHz6+h2I9KKYHl3MrNIx7ouI48ru56KO9lUk/iI0vWKlIHMYTtKGM5NxSyxS9kDoVyqysy3uQWsbAdL3pA53jkTFMsqWIVco2OU3OhGhGbN41mpRrs0EmxFqR/C48jY/P+VNGB4TiMOTNFjEgfKGVUds7CwsWy6A63sSdzpUqUTsRBEP8K+mHEqijGwxYpDe9wFc2NtbDK3oRTFwPGcBxMgkithprHKkhyKH6OoJMZIOwvbyqVKFlEMGHoPo3wz2kbEynEWFpYwsUhtrf9mO9cW1v90a71o4pycsP7VlilI3M3cDPrYt3lUlmN/O9SpWZxYjBsagTCtg8WizjCBWuQw7QiMuAAQqjQd3qOoF6W4AZsdM2ETMioumezFb20J31G19bA1ipRWQrSUCRGGLFZdJFeI/3ilR8GtlPvVtJQdjf0NSpQiXL2E4TLL+7Ckm9gWUE2tcgE9Li9/EeIpU5wlkGGdcjL2ndHdNmXMAxU/eXTcbi3jUqU1eRAaAF5kEcJjV37NUFklVZUkcWUqEa5jW2YjqAAOtqucE4IVLmGXB4gOoDRyEJNGwAAMRb7MikaEGxIF9KzUrt4kGZSGmB2OM2sAcb4jiYJjHOiBwB+8iR2ItYNmIuQbX1JqVKlYXUBiI9TYBn//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AutoShape 14" descr="data:image/jpeg;base64,/9j/4AAQSkZJRgABAQAAAQABAAD/2wCEAAkGBxQTEhUUExQWFhQXGBwXGBgYFxwXFxgcGBgYFxccFxcYHCggGBwlHBgdITEiJSkrLi4uFx8zODMsNygtLisBCgoKDg0OGhAQGiwkHyQsLCwsLCwsLCwsLCwsLCwsLCwsLCwsLCwsLCwsLCwsLCwsLCwsLCwsLCwsLCwsLCwsLP/AABEIALoBDgMBIgACEQEDEQH/xAAbAAACAwEBAQAAAAAAAAAAAAADBAECBQAGB//EAD4QAAEDAgQDBwIFAgUCBwAAAAEAAhEDIQQSMUEFUWETInGBkaHwMrEGQsHR4RQjUmJygvEVMxZDU3OSstL/xAAZAQADAQEBAAAAAAAAAAAAAAAAAQIDBAX/xAAgEQEBAAIDAQADAQEAAAAAAAAAAQIRAxIhMRNBUSIy/9oADAMBAAIRAxEAPwD5QNl0KQ1SBC6WCq5WA+f8KCEBC5RK4lAcuXKUAxQE23+QrEQboeEHehaWIwlpGo1WmPsRfq2EBHhsprVrqMOYAvZM9kDdaIJl90ek4Iop36e6l1IeCQDqCTAKQxD3AFpsjGt2Z67pGtiMxupyVC5+fyoUn5+qcdin9xhOZjBoWNcG6ZhJEtBIPqsM8+rbDHsThQivxAkB1NnX62wJ5By6pVZIHZnb6anPxaZUTmivxZBLkd4pyB/caT0a79W7q7KFM5ZqETuaZt5An7qvy4l+PIsrUjBT2JwDWuhri5sAgkZSQ5ocLbaoD8NC0n9Z0em8Fc6iUmwwU8wkrSVFirKV7qxN0VjFDmxN0yBYUyKZIQA0CCdE4zEi10wE/DyLpGoADonMRib9J/ZKVnyUqICBP7pnDtvpZLhMU7+iUOlIVCEVVIUWKQGqS23Xly+foohWa1EgCd91VGfT5ocJWHKj58+bLoXELglDOYKmQQQtl2iwqTjoCtag85RP8rbH4yv0MUiBpYpvCaKBUB3RWEKiWNPU7c+tyPsUEsnWx2RM6oe9ob/PnmgmNiQZM6j2+fqlC2Fo8RpwUu2kDus8p60l8Ca3M4A7kCfGyaqcOa95c2vRgAu75dTiJcB9J1sNdSg5LnaAb8rGD6wg9rZ31QSZ0jXYkHouXn+yR08M8tHPBKn5Cx87sqNNjpqQfZWdwvENg9i8w0fSzPfQXbOlvRJ0XAuuPqI8pPNXoywkyWgf4XXmYFgfPyWDYGph3sjM1zT/AJmx9wuFTMYETeINpvFtrkJ/D8WrtJDK1QWt/cnSBuY0Wph+NVn4hgeQ8Ocyc9Jh/O0OIJbOkny6ItAHE6wFR8bOLR/tOUewWdUrF1tkBzsxJ53v1V6ceS75f04dLCmmKJcPlkNtSD0R31AArSNRdeCorugQUt23qh1q8mN/mkItEizXXufnyyIPdLAyplI0vN0bDxGne+apYn4f4U0q2W4RKNGWs1Jt0XUtUOpiJ8VSjUun2haqoVi1QGq7bJBRo+eyPTaQdwr06engmajLdf4+equYptLVqUDoUm5i2aEEQQoxWAES1PLHYl0xCxcW/PuiObBj+FUrHTTYYRRVMamN1WFEIA7KhGvp4hOU8UTYLOhEpOgyqxyTY1qBgX3SzpBkHdGa6RPzopNYQRvz1nzWqCWOqE638Ug5xlFxb8xQQVhnfWuM8OYGtlzOIa60Q4SLgu0/2x5psYqiWDNh6Zc45i5j3MIABkAXG/qAgYXAVH0S6mwu7xBI6BunPUjzUYjCYgN77KrQRmOZpaCD9JMjmHa8lx8t3k6+KaxEy4dzcxZWb/pLXjb/ABALhhcO/wD86oy8w+lmubC7HfuksM4d4HQtOh5EHXyjzVn1MoAbIm5mDqBF45X81n600focEpvI7PF0JNh2naU9r6sMRbfdXwXC3Us9XNRe1rHumnVa+CGOy2+o3PK2tll4eoBczYyDYi/MHw5prCSGVnbZCAYj6qlJojlbNbkE8d9tJy8lIhhEjlqoBRC359vv7qkLuca+ZQfbqoNlRydoXzIZKlRlSC+YxrYW+epVw4myhjE1Toz66b+qchWliFUhOVKUW9fBLPYncdFKq1p9dPsUWg2/kqMadUWiLpaPZunRnTUIbsI7kjYMXlaMz6rbTMlhaRi+nXRXY6JBv57JtzZCH2VvNMg8KyVbE1CIhWZTA03UgyUAjiMPmvEFZz2QtziFSG21WS4SpyipSytt85rnhQs1JAUlQEQJwLUqhGkrnPBJVSLLg1Mi9RcGo1R0qgab7+sqLPVb8H+nIBEiJ72SRd8B02s9OYji9ZpJbWeAdB2hcGtG2UyBf7Ip4fSqVGM/qWs0BzsflaBAJzARADSdZKH/ANDc49yrRfyy1GgmLGGmDsvPysuW67sfJoXEcZqwCXMeCSCHUmzaJDu6DN1Bx7A0F+Hw5kAw3MwkWy2a6QMvTkubwbFMaB2Tw3PsJBEAGwmR+yzcVTfdzmFoMatygRYa6QLJSbNrUn4R7Xh2FqAhoINPEkkTBNntM2nXadEOuKIw57EVRmewHtcp2qHulg5i8jcLJNfuwQ08xoeklpBOm+nmtAsjDs5F7iI/y06Tf/tm91fHP9RHJ/yzyLKh0RntQ3NXZ2cugSVVFhVLUBQIrApYxaGBwmbwCvHHaLk7CYIuCbFBrJi5R6dS8NNggYkEHQ31K2kZ0nUQ3tnVMNpE7XXOoGJRYCRCtTAzGNI312n3RP6VxOhR8PhDvZR1qtnXCGxN4SbMWZ2KTqYgm6im7kn2LTcwzwQq4itCQwtctKHjK+YynsjtLFZrIuT3WKx5BtqmqeN5pTI9Hc1jN0CliQJ6/N1xrN3StWo2QQnsaOYnDsc0uaYPJZLhCOakhDI+eam+nFQFIXSpAUmsSoKne/NcQmTiLfI6IlBpDxbQz/8AG587FURKVjMCRIg9QQfullPPDn30OjXDSQS6YAtBHdaBMmeTvZA7UTMS2IgwDERsLLWwOCpPzuqNLWtAM0yZkuDRZ2YR/KKeDYd1mYgtPJ9M+V5AHouG8VjtnLjWe2ke0BZLQ7KZa7vAFrSc2Uzad01T4/XD25K9XXVxkbAAAkwLe5TJ/DTzPZ1qL+6GgB8O2mwBtE77pSp+F8SDAp5v9L2H2zT7LPr/AFp2hzE/iOuabRV7Ooc7iBWw7C4k5ZJ7ovGW/hzR8d32UjkYzuuMMGVv/dqAEN2JABPisJ+ErsdDqVYNEEjI6O7fWIm36bL178DDKTd20qYPjkBPuUT/ADUZ+x5qpQS1SkvQYnCkeaWfgSBJHlutsctsbNMN1JVyey06mFcfyn5yRsPhQJL2knXRdOE2xyuiOHwpOgKNi6jg3uiG8wZMjnyMolXGOuIgG3gl24pzW5dlt5pmnh+Iym57sRc/ZOtxmZ4DRLeeyRoVKYBDmCVwxZaAGkwNL/oiBpl86KKdOErhMXsdz7pypUgEqiVnzQzTLjbkkamKPO3LxTfD8S3c3/4QGHPz7ItNAcrscsZWlhgn5CG4/Pnyysan89Nfnmguf8+fPVO0pEFWBQwVdqUOjQuyBFouBERfmuLIWmkbBDFYhM4fDlxj3TWMwERlkp9Rtmls+KpKfr0MoFvEpVlNLQ2ofllVGrkenvMzf5qhhI3AIjFWFcG6A3sAGDCvJHekES6MxaQAALWGfmmKmJBYx9ej2rWgiW1gx3euJAzkZeqzKXHn02tZ2VJ1MA7ODsxMy4h0HkJCYwHGqdT6sOB1aRPsG/dcXJl/q73HThPPDj/6MADtntqFrXQ4Myd4B1iXhxseRXpq1Xhz6FNmDeTig1pfd4BAbLySe5ry8OiwauLwzo7SW2AAeJs0REHNoFq8KwNEvb2YpZpLGiQHAkXgHLFgbgeE6LDLJpIPjMJ/cJZtDSORAA+6K7Buc6A0k2C9FwCkx1V5eIGY5jNtSsv8V/iRlJ2SiDfk0unxLTfw6LHj48uS7/S88pj4BW4ZQpjNXqwR+Vgzu/8Ay3zPksvH/ifB0G/2sMHu51HTvF9uui8pxniDgSHVczjcZm5NddbRKyaOGf8Am707AiBvtb/hdswmMY7tes/8b4h5HZCmxh2awNgdIElWq/iXEEXM+n6rz+HonIYnoIu3wPJUbjHixaXdALq5MSu2pV41m/7lGmR4QT5t/VK18PQqfSTTdyNwh5hpBBsNNCQh1qPkee60ls+IuMpLG4F1PqOY09UnmT5x+RxaTLTzuPA8ig4jDtPeYe7+bfLO/UKpltFx0Cx90xUxBdqkgUVivGpsS9yigb+Sio5Uom/klacVqNVAj1WEfPkIOXf58/ZTZ6cWBUeylvt4qCEB0KzVCsnCNYOnmdAWjWw+YADmszCVi0yF6DCYgP0stcfjOl+GuIJadrLQlZ4gE7GUw6pZVsrC2Olzg3ZQMLkBHNTnJvFtVmV8Q4k3Km05EYlkOtoqtb85qrHIpdbQpGuymTpc+6cp8IqmmaoacocG6XOYEyBytr1VHUXUeyeWgio1zwDMlrZEjKRAkG5tYq3EMNU/qHZIP0tlrobIpNe8Az9IDrk6AX0Kwz55PjXHit+uHDnmk6oWkMbAJNtTAjnddw3DupvY/wDKDNwHDzaQQfMI9MYh3eacU5hMzTa7JEubAl05ZnUC40Spx9TNle9zgJkfUcrtCM2sj7bELn5M5n+m2GNxb9bDCs91dzWU2uv2TRlbcCA2NBv6pvg/DRIm82Frm9gOfisHh/FK4c59JhrUmWcxwPI3kCWEtJuOYkFe1/CfEcPVbUr0nkupMnsiP7jDMCW6FsR3haSNDZZdNruWhPxRxkYRjaLCM5BLo2svLcPo90B7iHOlzSTZpMWk7H9VjVMUcTiarnk3Dr7jb1R+LYz6QCN4nQRProuvHGYzUY737R+Jio1rszQO6RczeCLGfDZZbWA5S0E93Q2vpPjIkc1bF8WfWZ33FzmQbd2Q2C1zbWPNKcOrGA2XBpOnmYMb6qc4rGmTSc02kTfUo/D2PeSGZY3LrR7oeKxAawX3IiyDhOJuDYDoi8ESSekaqcZfp5WNrE8KzWz5tJIJa3UbwJWRjsI6kO6SNrSRAHVAxOLeZc55N/AzrCVdiHuymC4M01I846/otPqNgYurP1C+xG99wq4HElh6ctjzCLiqgeQR3do2HXwSfMC/VL4bSxlICHN+l1x06eSCTZFwFTNmpebfED9R+iAStZfNsrNXTiVbDm/kh/NEbDC/l+yRnXM1SrW3Wq8AiFmu16rfKMoG5t0OEw5DOnz5/wAqLFSqFqsAuV5RIHNMJjC4gh1vBLhXbSOqqFWuYeCdwlKmIJMcloYfDd3KNSNrlKVMA8OAykdSI2neFSXcQqw0RvqsjMterhAfzl5g2Del9yfZQ+pTboGgjcAucIPjE22iZWdq5Cf9O8wcpE3uI5m3SE3RwgGpDvDba9ucX6pf+rO1/EnoRbTUbzyuglxdrf589ETY8ek4Zx6lTY6mQ4tdAOUAmBcC8Wkm0nQ3WT/VZWVajNSAA1v5Gmq1xEb2G20zEpQAskFskiBqMp2cCOXpdMYdwktBaJ8DABmxdz35i2hK5ebGS/G/FluNes3FU2Of2dVrXsAzU3C4ID7lpiSGg5ZJsRGsYdSoWBzmPy5aQaQSQ92Z7nNbA3i5vAg8k9XY9ndc0BpMtETIi5EkjWRERZdUw0UXnKJc4DNuQdQbX8o0WEjaicOw2IpUH1Gu/t1JJ02GXSJ/LsjfiV0OpPoNdSqUqfefaXZgyGhwkEAE2Noc6bWWTW429tMUe0JpFul8jSXOBsRIjWQN0PHNB7IuqPfTzxUqNMhw/KG5tTlaYDvRP0mm3AMqkFwNNz5z9nlygiZflce62RJFgBedAvP1y4AB400P7cxYo/E67s5fTBDXnO1zhLnbOu7SHAiwGgWnh+I1W4MDLULjUntS4kbmJzXOogiIWsz0i47ZmAw7y5phzW65sjiOvjaV6jF/hxjYfRcdNNbjW5PssnD4cA1cwPakCMvdLSD3y46z+5R6r6rQMtSrp9Pa1IkWuA6DeyLybExZtOk3PmqXaCJ25k25THkVfidRjSCyk0QRDiZBtu03tsVTiGPDq1UusC7u5RsJ0vaUtUBeJEQAf5Wk/jOoqOc8EmJcZ8bSYi23utdjWtYL2BgEQdTFt55rP4fUBaWmLBxvoNzKRa6b5tDYXnXabJ/Ad4qwZriCAfb9EhQZlaXEW26pjF4nNJvyv9vRZxKVUtQqljg4bGVo45gDzGmo8DdZjWEytTEHu0zzpt9hH6J4JzLwnsFTSQ1Wxw9oiTyW2EZZUJx3GqUquujEk3S5uryTEkqqvSZJgAnwCYbg9nOAJtDe+70BgeZnoo2omCrUaZc4NaC5xMAASSTYAALSp4CLxtq82BmAY08jOpVjjA1wOfR2YAAhrSDYhoiOdunkbNalwsj6i1p5TmNrWLARPSUxRpNZMjMdLz5WadddfVU41xVhc1tE5mgEOdEBxLnEBoIBgB0S4TM7ROTUxLnQCbDQaC1tAiW2FZI3KeKaZiGnYC5vrAn2cShVjAJN7b6byIHjPksvDMdmBC1n1Ae6YnkrkTsjh3kzP8enolKv1HxT2IowTlt0SLql7i/y6KSkRcK9B1+aG63qihmhapimi+hmAvfb580Q2Uh9JA6/NkzR+kc0JzCTt158r+k+atKcNSp5oOYMP1BsSYuIkRy5pzFUmCzXvNKZh4cYIFpYyQdYsN+STw1ODp58k0HLK8WNaTkyTXqYJ9pYH5CLgtHe3yOAEgmbQZ3WNiOEltOaT2lgaXPIeYcWmWgtEw6NNRNs177LoIggHxH7q/4xwFKmKNenSphlRgJDW5Wkiz/piDN/NY58WvjTDkear0SxtOSC17e0B/1hocCNiCwDyndXp4x30hxyiS0ROUu1+XS7qvdDYgNJgC4E3MTe52ugmobeyXWa9V29bGErva3uBpfu4OOnVrmBs+JKLhqz3vaXNg5m5i3JA70kw0/TEbc77LC7QnUz4piSLscQSL96Np80vxw+9HxfB6jWZyWuG0OvfoqcOe0tLHkgE7HvbwL7KtBhInNBGnM9AecQnMNQluQ5SHE5soBeCOd4EET5q0M5+EOo+k6HbX+PZCfhiOcb20tK2sU+XROZwF72NgMzh4IT2hpgOzE6yLaTHX+FNt2bOw+Ga6bnbymx9LctUs+nBIkGDE7eKcxD7e2m3os9wRs1m9dloYsd2mP8g+0/qkKTZMbkgDxJhafE2TUIGjRlHgBCrCJzpWnqtei68GCANja8HVZDB89loYRoW2DLItTqL0n4T4dTrMxQIJrBrDQPZmoJHaGo1zQ0gS0CCRq3qvNACVfB4+pRdno1H03EFssJaYIgiQd+Xh5LLetHjrbba0OnM8u3gWbvYNBgAdFzwR9ADb+ceO58ln4XFTAjT0TAxm9pGxVyRG6vjKZcLnrzusdxHRbNMyIO6xarO9AHTmjIRzRKPRaC6ExgsFqTqNlfC4QGXHWTHREgtMMcGtOhifFJYXES+SNbeq52BOY5j1sgkZfFP0H8W5Zdd900CYulK1jreOXP+Cll8E+qTdFFY6D9vCwS8olGpBB9VEqrGpg6jgCCnBUBWbi8dAERfp8ugsxBHWfdabidNhr+WyjtBMbrObidg25RMOYJlMnYzEkWHn/C9L+Gi3GYKrhX/wDcpy+nOsEQQOn7yvIYt1z1V+BcSdh6zajdjBGxabOB8llyzc1F4eekX0S15Y6xaSDaCY6KwpdZ+br1/wCLuECsG4ilJcW5ra1WDf8A9xujhvY7heSfhu61zTMiSDttI6LKXbVAwR12+3iiNa5ggtDmi/UDodQNFFZlRljmbbXT3aSu/r3Re46X9R+0IAYrtzaR5nmEXDPLGuIMki43EwZQHVGu30+ythHycv8Aljx8Ot0r8OIomTHP19Uw2vlc4uguAIIPOwA66JdtItdcT5wi1aTQ3eTpuIuRPW6iGBWzan55DRBxNPQ9PhKM5ovv9h+6oAXODGiXOMAfPm6R68N/hrC5qpqO+mmJ8XGQwfd3+1auIpN0i5Qe7TZ2THAhozOcPzOi58NAOgSdXFSIBPiuvCdZ658r2qrw0am4tHNdSdJSwddMUXI2NASqm6geysLqVLB1uUfLorMTDes+nr8slyL/AAqqJbC0cqYxxESrYTG5SZEz6pM/LfIUJ9qNRuHEBzSRynr1hLf9SE6W5JPDVoIm408OaC8XMaKrkUxbVXHNyyLnb+UjSfJl1/FKM15I9OpCJSsMVcSDZZ9RyKaRgnbdDU5W04hv8z8+WVnDy30+bXUFt/keykqdKDN1enJUxMR+imnZOFTuHETY5lJqbG339EqKxBzTf5sr/wBTLgSPt7rTtEaWqN5/OvzmuGUDMfCPdTinZgIBSjmRzSt1Tkeq4D+IWs/tVAeycZtGamdnMnptuLJzj3AA5oewhzHmQ5tgT/iH+B/Nu9/FeOatPhPHauHJykOpmzmOux3iNlnljv2Lxy14qzDltnOdmB3JFgCZjlzAPJY+Kqg7QflpXu8PiMNihDHClU/9Op9P+2py8fVYtb8P1mB3aUMrdA4d5p0AOZpjb3ULeUJnX1/dEw9FznZRY7nlG55J93DHGJy7XFoHURfxRq4FNpLdDAJnWABt4e6m7VEcSeJEazrz8eqUa47X6clNAPqmKdJ9Q82tc6PT9U+OFhjR/UPDNzTa7O8+IacrfM+RUyWquUjLbme7Ixpc46Afc8h1TzAKAIaQ6qR33j6QN2s6czv4K1fHWLKTezZod3O5Znb+AgdEllWuOGmWWfZUvOqqFZwUeCpK0q1A38kIItEXPz5/KAGulSFRAWBVoUKQmToXFqlcmEQuhSFyAjKrNpqAitTkJWTCgBSuRoIhRlVwuCArCgBXKqjQ2kKoClSEaBj+qMC2lkOrVzaoRUhPZaSqwpK4pGtSJBn51WvhOL1WN7lVzCL2dGyxQrJwq23/AIlrO+vs3/66THfdqX/6y4GW08O0820KYPqGrMapcl1n8PdO4ni9eoIdVcRymB6aLPcrKpRoOAUlVUoCVQtVioKQiuX0V6AuqlWoa+SWl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6" name="Osiris_2013_Stow_youtube_h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84" y="896873"/>
            <a:ext cx="9163184" cy="5154681"/>
          </a:xfrm>
          <a:prstGeom prst="rect">
            <a:avLst/>
          </a:prstGeom>
        </p:spPr>
      </p:pic>
    </p:spTree>
    <p:extLst>
      <p:ext uri="{BB962C8B-B14F-4D97-AF65-F5344CB8AC3E}">
        <p14:creationId xmlns:p14="http://schemas.microsoft.com/office/powerpoint/2010/main" val="249701851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4" name="Text Box 8"/>
          <p:cNvSpPr txBox="1">
            <a:spLocks noChangeArrowheads="1"/>
          </p:cNvSpPr>
          <p:nvPr/>
        </p:nvSpPr>
        <p:spPr bwMode="auto">
          <a:xfrm>
            <a:off x="159559" y="176755"/>
            <a:ext cx="88432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Teledyne Technologies High Performance Imaging Sensors</a:t>
            </a:r>
          </a:p>
        </p:txBody>
      </p:sp>
      <p:sp>
        <p:nvSpPr>
          <p:cNvPr id="99331" name="Slide Number Placeholder 1"/>
          <p:cNvSpPr txBox="1">
            <a:spLocks noGrp="1"/>
          </p:cNvSpPr>
          <p:nvPr/>
        </p:nvSpPr>
        <p:spPr bwMode="auto">
          <a:xfrm>
            <a:off x="8153400" y="66294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BD7CC2-1564-44F0-8C1A-ABA17BD67348}" type="slidenum">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99332" name="Picture 2" descr="C:\Beletic Files\Project Elizabeth\Pillars of Creation - visible and infra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762000"/>
            <a:ext cx="9329738"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4613" y="5578475"/>
            <a:ext cx="1220787"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578475"/>
            <a:ext cx="10318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5" name="Picture 3" descr="C:\Beletic Files\Conference Room images\Images to print\Hubble Space Telescop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1288" y="5578475"/>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52563" y="5838825"/>
            <a:ext cx="2187575" cy="393700"/>
          </a:xfrm>
          <a:prstGeom prst="rect">
            <a:avLst/>
          </a:prstGeom>
          <a:noFill/>
          <a:ln w="3175">
            <a:noFill/>
          </a:ln>
          <a:effectLst>
            <a:outerShdw blurRad="50800" dist="38100" dir="2700000" algn="tl" rotWithShape="0">
              <a:prstClr val="black">
                <a:alpha val="40000"/>
              </a:prstClr>
            </a:outerShdw>
          </a:effectLst>
        </p:spPr>
        <p:txBody>
          <a:bodyPr lIns="54864" tIns="27432" rIns="54864" bIns="27432">
            <a:spAutoFit/>
          </a:bodyPr>
          <a:lstStyle>
            <a:defPPr>
              <a:defRPr lang="en-US"/>
            </a:defPPr>
            <a:lvl1pPr fontAlgn="base">
              <a:defRPr sz="1200"/>
            </a:lvl1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Two e2v CCDs, each 4096×2051, 15μm pixels. Gap of 31 pixels.</a:t>
            </a:r>
          </a:p>
        </p:txBody>
      </p:sp>
      <p:sp>
        <p:nvSpPr>
          <p:cNvPr id="10" name="TextBox 9"/>
          <p:cNvSpPr txBox="1"/>
          <p:nvPr/>
        </p:nvSpPr>
        <p:spPr>
          <a:xfrm>
            <a:off x="5338763" y="5838825"/>
            <a:ext cx="2187575" cy="393700"/>
          </a:xfrm>
          <a:prstGeom prst="rect">
            <a:avLst/>
          </a:prstGeom>
          <a:noFill/>
          <a:ln w="3175">
            <a:noFill/>
          </a:ln>
          <a:effectLst>
            <a:outerShdw blurRad="50800" dist="38100" dir="2700000" algn="tl" rotWithShape="0">
              <a:prstClr val="black">
                <a:alpha val="40000"/>
              </a:prstClr>
            </a:outerShdw>
          </a:effectLst>
        </p:spPr>
        <p:txBody>
          <a:bodyPr lIns="54864" tIns="27432" rIns="54864" bIns="27432">
            <a:spAutoFit/>
          </a:bodyPr>
          <a:lstStyle>
            <a:defPPr>
              <a:defRPr lang="en-US"/>
            </a:defPPr>
            <a:lvl1pPr fontAlgn="base">
              <a:defRPr sz="1200"/>
            </a:lvl1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Teledyne 1024×1024 </a:t>
            </a: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pixel </a:t>
            </a:r>
            <a:r>
              <a:rPr kumimoji="0" lang="en-US" sz="11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1.7 </a:t>
            </a:r>
            <a:r>
              <a:rPr kumimoji="0" lang="en-US" sz="1100" b="0" i="0" u="none" strike="noStrike" kern="1200" cap="none" spc="0" normalizeH="0" baseline="0" noProof="0" dirty="0" err="1" smtClean="0">
                <a:ln>
                  <a:noFill/>
                </a:ln>
                <a:solidFill>
                  <a:srgbClr val="FFFFFF"/>
                </a:solidFill>
                <a:effectLst/>
                <a:uLnTx/>
                <a:uFillTx/>
                <a:latin typeface="Calibri" panose="020F0502020204030204" pitchFamily="34" charset="0"/>
                <a:ea typeface="+mn-ea"/>
                <a:cs typeface="Calibri" panose="020F0502020204030204" pitchFamily="34" charset="0"/>
              </a:rPr>
              <a:t>μm</a:t>
            </a:r>
            <a:r>
              <a:rPr kumimoji="0" lang="en-US" sz="11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 cutoff HgCdTe (</a:t>
            </a: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18 </a:t>
            </a:r>
            <a:r>
              <a:rPr kumimoji="0" lang="en-US" sz="11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μm</a:t>
            </a: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pitch</a:t>
            </a:r>
            <a:r>
              <a:rPr kumimoji="0" lang="en-US" sz="11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 </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3465513" y="5362575"/>
            <a:ext cx="2187575" cy="225425"/>
          </a:xfrm>
          <a:prstGeom prst="rect">
            <a:avLst/>
          </a:prstGeom>
          <a:noFill/>
          <a:ln w="3175">
            <a:noFill/>
          </a:ln>
          <a:effectLst>
            <a:outerShdw blurRad="50800" dist="38100" dir="2700000" algn="tl" rotWithShape="0">
              <a:prstClr val="black">
                <a:alpha val="40000"/>
              </a:prstClr>
            </a:outerShdw>
          </a:effectLst>
        </p:spPr>
        <p:txBody>
          <a:bodyPr lIns="54864" tIns="27432" rIns="54864" bIns="27432">
            <a:spAutoFit/>
          </a:bodyPr>
          <a:lstStyle>
            <a:defPPr>
              <a:defRPr lang="en-US"/>
            </a:defPPr>
            <a:lvl1pPr fontAlgn="base">
              <a:defRPr sz="1200"/>
            </a:lvl1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2.4-m Hubble Space Telescope</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99341" name="Picture 14" descr="TIS-C+1.png"/>
          <p:cNvPicPr>
            <a:picLocks noChangeAspect="1"/>
          </p:cNvPicPr>
          <p:nvPr/>
        </p:nvPicPr>
        <p:blipFill>
          <a:blip r:embed="rId6" cstate="print">
            <a:extLst>
              <a:ext uri="{28A0092B-C50C-407E-A947-70E740481C1C}">
                <a14:useLocalDpi xmlns:a14="http://schemas.microsoft.com/office/drawing/2010/main" val="0"/>
              </a:ext>
            </a:extLst>
          </a:blip>
          <a:srcRect r="75360"/>
          <a:stretch>
            <a:fillRect/>
          </a:stretch>
        </p:blipFill>
        <p:spPr bwMode="auto">
          <a:xfrm>
            <a:off x="28575" y="6685388"/>
            <a:ext cx="297656" cy="13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0716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cstate="print"/>
          <a:srcRect/>
          <a:stretch>
            <a:fillRect/>
          </a:stretch>
        </p:blipFill>
        <p:spPr bwMode="auto">
          <a:xfrm>
            <a:off x="831850" y="1143000"/>
            <a:ext cx="7496175" cy="3778250"/>
          </a:xfrm>
          <a:prstGeom prst="rect">
            <a:avLst/>
          </a:prstGeom>
          <a:noFill/>
          <a:ln w="57150">
            <a:noFill/>
            <a:miter lim="800000"/>
            <a:headEnd/>
            <a:tailEnd/>
          </a:ln>
        </p:spPr>
      </p:pic>
      <p:sp>
        <p:nvSpPr>
          <p:cNvPr id="196611" name="Text Box 3"/>
          <p:cNvSpPr txBox="1">
            <a:spLocks noChangeArrowheads="1"/>
          </p:cNvSpPr>
          <p:nvPr/>
        </p:nvSpPr>
        <p:spPr bwMode="auto">
          <a:xfrm>
            <a:off x="741363" y="5337175"/>
            <a:ext cx="7677150" cy="7620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CCECFF"/>
                </a:solidFill>
                <a:effectLst/>
                <a:uLnTx/>
                <a:uFillTx/>
                <a:latin typeface="Arial Rounded MT Bold" pitchFamily="34" charset="0"/>
                <a:ea typeface="ＭＳ Ｐゴシック" pitchFamily="1" charset="-128"/>
                <a:cs typeface="+mn-cs"/>
              </a:rPr>
              <a:t>Teledyne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CCECFF"/>
                </a:solidFill>
                <a:effectLst/>
                <a:uLnTx/>
                <a:uFillTx/>
                <a:latin typeface="Arial Rounded MT Bold" pitchFamily="34" charset="0"/>
                <a:ea typeface="ＭＳ Ｐゴシック" pitchFamily="1" charset="-128"/>
                <a:cs typeface="+mn-cs"/>
              </a:rPr>
              <a:t>Enabling humankind to understand the Universe and our place in it</a:t>
            </a:r>
          </a:p>
        </p:txBody>
      </p:sp>
    </p:spTree>
    <p:extLst>
      <p:ext uri="{BB962C8B-B14F-4D97-AF65-F5344CB8AC3E}">
        <p14:creationId xmlns:p14="http://schemas.microsoft.com/office/powerpoint/2010/main" val="1124908528"/>
      </p:ext>
    </p:extLst>
  </p:cSld>
  <p:clrMapOvr>
    <a:masterClrMapping/>
  </p:clrMapOvr>
  <p:transition spd="med" advClick="0">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5"/>
          <p:cNvSpPr txBox="1">
            <a:spLocks/>
          </p:cNvSpPr>
          <p:nvPr/>
        </p:nvSpPr>
        <p:spPr bwMode="auto">
          <a:xfrm>
            <a:off x="892386" y="107092"/>
            <a:ext cx="6779275" cy="6025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lvl1pPr algn="l" rtl="0" eaLnBrk="0" fontAlgn="base" hangingPunct="0">
              <a:lnSpc>
                <a:spcPct val="90000"/>
              </a:lnSpc>
              <a:spcBef>
                <a:spcPct val="0"/>
              </a:spcBef>
              <a:spcAft>
                <a:spcPct val="0"/>
              </a:spcAft>
              <a:defRPr sz="3200" b="1">
                <a:solidFill>
                  <a:srgbClr val="003A90"/>
                </a:solidFill>
                <a:latin typeface="+mn-lt"/>
                <a:ea typeface="+mj-ea"/>
                <a:cs typeface="+mj-cs"/>
              </a:defRPr>
            </a:lvl1pPr>
            <a:lvl2pPr algn="l" rtl="0" eaLnBrk="0" fontAlgn="base" hangingPunct="0">
              <a:lnSpc>
                <a:spcPct val="90000"/>
              </a:lnSpc>
              <a:spcBef>
                <a:spcPct val="0"/>
              </a:spcBef>
              <a:spcAft>
                <a:spcPct val="0"/>
              </a:spcAft>
              <a:defRPr sz="3000" b="1">
                <a:solidFill>
                  <a:srgbClr val="003A90"/>
                </a:solidFill>
                <a:latin typeface="Tahoma" charset="0"/>
              </a:defRPr>
            </a:lvl2pPr>
            <a:lvl3pPr algn="l" rtl="0" eaLnBrk="0" fontAlgn="base" hangingPunct="0">
              <a:lnSpc>
                <a:spcPct val="90000"/>
              </a:lnSpc>
              <a:spcBef>
                <a:spcPct val="0"/>
              </a:spcBef>
              <a:spcAft>
                <a:spcPct val="0"/>
              </a:spcAft>
              <a:defRPr sz="3000" b="1">
                <a:solidFill>
                  <a:srgbClr val="003A90"/>
                </a:solidFill>
                <a:latin typeface="Tahoma" charset="0"/>
              </a:defRPr>
            </a:lvl3pPr>
            <a:lvl4pPr algn="l" rtl="0" eaLnBrk="0" fontAlgn="base" hangingPunct="0">
              <a:lnSpc>
                <a:spcPct val="90000"/>
              </a:lnSpc>
              <a:spcBef>
                <a:spcPct val="0"/>
              </a:spcBef>
              <a:spcAft>
                <a:spcPct val="0"/>
              </a:spcAft>
              <a:defRPr sz="3000" b="1">
                <a:solidFill>
                  <a:srgbClr val="003A90"/>
                </a:solidFill>
                <a:latin typeface="Tahoma" charset="0"/>
              </a:defRPr>
            </a:lvl4pPr>
            <a:lvl5pPr algn="l" rtl="0" eaLnBrk="0" fontAlgn="base" hangingPunct="0">
              <a:lnSpc>
                <a:spcPct val="90000"/>
              </a:lnSpc>
              <a:spcBef>
                <a:spcPct val="0"/>
              </a:spcBef>
              <a:spcAft>
                <a:spcPct val="0"/>
              </a:spcAft>
              <a:defRPr sz="3000" b="1">
                <a:solidFill>
                  <a:srgbClr val="003A90"/>
                </a:solidFill>
                <a:latin typeface="Tahoma" charset="0"/>
              </a:defRPr>
            </a:lvl5pPr>
            <a:lvl6pPr marL="457200" algn="l" rtl="0" eaLnBrk="0" fontAlgn="base" hangingPunct="0">
              <a:lnSpc>
                <a:spcPct val="90000"/>
              </a:lnSpc>
              <a:spcBef>
                <a:spcPct val="0"/>
              </a:spcBef>
              <a:spcAft>
                <a:spcPct val="0"/>
              </a:spcAft>
              <a:defRPr sz="3000" b="1">
                <a:solidFill>
                  <a:srgbClr val="003A90"/>
                </a:solidFill>
                <a:latin typeface="Tahoma" charset="0"/>
              </a:defRPr>
            </a:lvl6pPr>
            <a:lvl7pPr marL="914400" algn="l" rtl="0" eaLnBrk="0" fontAlgn="base" hangingPunct="0">
              <a:lnSpc>
                <a:spcPct val="90000"/>
              </a:lnSpc>
              <a:spcBef>
                <a:spcPct val="0"/>
              </a:spcBef>
              <a:spcAft>
                <a:spcPct val="0"/>
              </a:spcAft>
              <a:defRPr sz="3000" b="1">
                <a:solidFill>
                  <a:srgbClr val="003A90"/>
                </a:solidFill>
                <a:latin typeface="Tahoma" charset="0"/>
              </a:defRPr>
            </a:lvl7pPr>
            <a:lvl8pPr marL="1371600" algn="l" rtl="0" eaLnBrk="0" fontAlgn="base" hangingPunct="0">
              <a:lnSpc>
                <a:spcPct val="90000"/>
              </a:lnSpc>
              <a:spcBef>
                <a:spcPct val="0"/>
              </a:spcBef>
              <a:spcAft>
                <a:spcPct val="0"/>
              </a:spcAft>
              <a:defRPr sz="3000" b="1">
                <a:solidFill>
                  <a:srgbClr val="003A90"/>
                </a:solidFill>
                <a:latin typeface="Tahoma" charset="0"/>
              </a:defRPr>
            </a:lvl8pPr>
            <a:lvl9pPr marL="1828800" algn="l" rtl="0" eaLnBrk="0" fontAlgn="base" hangingPunct="0">
              <a:lnSpc>
                <a:spcPct val="90000"/>
              </a:lnSpc>
              <a:spcBef>
                <a:spcPct val="0"/>
              </a:spcBef>
              <a:spcAft>
                <a:spcPct val="0"/>
              </a:spcAft>
              <a:defRPr sz="3000" b="1">
                <a:solidFill>
                  <a:srgbClr val="003A90"/>
                </a:solidFill>
                <a:latin typeface="Tahoma"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ja-JP" sz="2800" b="1" i="0" u="none" strike="noStrike" kern="0" cap="none" spc="0" normalizeH="0" baseline="0" noProof="0" dirty="0" smtClean="0">
                <a:ln>
                  <a:noFill/>
                </a:ln>
                <a:solidFill>
                  <a:srgbClr val="003A90"/>
                </a:solidFill>
                <a:effectLst/>
                <a:uLnTx/>
                <a:uFillTx/>
                <a:latin typeface="Calibri" panose="020F0502020204030204"/>
                <a:ea typeface="游ゴシック Light" panose="020B0300000000000000" pitchFamily="34" charset="-128"/>
                <a:cs typeface="+mj-cs"/>
              </a:rPr>
              <a:t>Teledyne High Performance Imaging Sensors</a:t>
            </a:r>
            <a:endParaRPr kumimoji="0" lang="en-US" sz="2800" b="1" i="0" u="none" strike="noStrike" kern="0" cap="none" spc="0" normalizeH="0" baseline="0" noProof="0" dirty="0">
              <a:ln>
                <a:noFill/>
              </a:ln>
              <a:solidFill>
                <a:srgbClr val="003A90"/>
              </a:solidFill>
              <a:effectLst/>
              <a:uLnTx/>
              <a:uFillTx/>
              <a:latin typeface="Calibri" panose="020F0502020204030204"/>
              <a:ea typeface="+mj-ea"/>
              <a:cs typeface="+mj-cs"/>
            </a:endParaRPr>
          </a:p>
        </p:txBody>
      </p:sp>
      <p:sp>
        <p:nvSpPr>
          <p:cNvPr id="3" name="TextBox 2"/>
          <p:cNvSpPr txBox="1"/>
          <p:nvPr/>
        </p:nvSpPr>
        <p:spPr>
          <a:xfrm>
            <a:off x="100013" y="5325288"/>
            <a:ext cx="2095500" cy="738188"/>
          </a:xfrm>
          <a:prstGeom prst="rect">
            <a:avLst/>
          </a:prstGeom>
          <a:solidFill>
            <a:srgbClr val="FFFFFF">
              <a:lumMod val="95000"/>
            </a:srgbClr>
          </a:solidFill>
          <a:ln>
            <a:solidFill>
              <a:srgbClr val="FE9B03"/>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66"/>
                </a:solidFill>
                <a:effectLst/>
                <a:uLnTx/>
                <a:uFillTx/>
                <a:latin typeface="Calibri" panose="020F0502020204030204"/>
                <a:ea typeface="+mn-ea"/>
                <a:cs typeface="Calibri" panose="020F0502020204030204" pitchFamily="34" charset="0"/>
              </a:rPr>
              <a:t>Teledyne Imaging Sensors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66"/>
                </a:solidFill>
                <a:effectLst/>
                <a:uLnTx/>
                <a:uFillTx/>
                <a:latin typeface="Calibri" panose="020F0502020204030204"/>
                <a:ea typeface="+mn-ea"/>
                <a:cs typeface="Calibri" panose="020F0502020204030204" pitchFamily="34" charset="0"/>
              </a:rPr>
              <a:t>Camarillo, California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66"/>
                </a:solidFill>
                <a:effectLst/>
                <a:uLnTx/>
                <a:uFillTx/>
                <a:latin typeface="Calibri" panose="020F0502020204030204"/>
                <a:ea typeface="+mn-ea"/>
                <a:cs typeface="Calibri" panose="020F0502020204030204" pitchFamily="34" charset="0"/>
              </a:rPr>
              <a:t>(Design, Fab, I&amp;T)</a:t>
            </a:r>
          </a:p>
        </p:txBody>
      </p:sp>
      <p:sp>
        <p:nvSpPr>
          <p:cNvPr id="4" name="TextBox 3"/>
          <p:cNvSpPr txBox="1"/>
          <p:nvPr/>
        </p:nvSpPr>
        <p:spPr>
          <a:xfrm>
            <a:off x="2330450" y="5325288"/>
            <a:ext cx="2473325" cy="738188"/>
          </a:xfrm>
          <a:prstGeom prst="rect">
            <a:avLst/>
          </a:prstGeom>
          <a:solidFill>
            <a:srgbClr val="FFFFFF">
              <a:lumMod val="95000"/>
            </a:srgbClr>
          </a:solidFill>
          <a:ln>
            <a:solidFill>
              <a:srgbClr val="FE9B03"/>
            </a:solidFill>
          </a:ln>
        </p:spPr>
        <p:txBody>
          <a:bodyPr wrap="none">
            <a:spAutoFit/>
          </a:bodyPr>
          <a:lstStyle>
            <a:defPPr>
              <a:defRPr lang="en-US"/>
            </a:defPPr>
            <a:lvl1pPr algn="ctr">
              <a:defRPr sz="1400">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Teledyne Judson Technologies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Montgomeryville, Pennsylvania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(Design, Fab, I&amp;T)</a:t>
            </a:r>
          </a:p>
        </p:txBody>
      </p:sp>
      <p:sp>
        <p:nvSpPr>
          <p:cNvPr id="5" name="TextBox 4"/>
          <p:cNvSpPr txBox="1"/>
          <p:nvPr/>
        </p:nvSpPr>
        <p:spPr>
          <a:xfrm>
            <a:off x="2398713" y="670738"/>
            <a:ext cx="2482850" cy="739775"/>
          </a:xfrm>
          <a:prstGeom prst="rect">
            <a:avLst/>
          </a:prstGeom>
          <a:solidFill>
            <a:srgbClr val="FFFFFF">
              <a:lumMod val="95000"/>
            </a:srgbClr>
          </a:solidFill>
          <a:ln>
            <a:solidFill>
              <a:srgbClr val="FE9B03"/>
            </a:solidFill>
          </a:ln>
        </p:spPr>
        <p:txBody>
          <a:bodyPr wrap="none">
            <a:spAutoFit/>
          </a:bodyPr>
          <a:lstStyle>
            <a:defPPr>
              <a:defRPr lang="en-US"/>
            </a:defPPr>
            <a:lvl1pPr algn="ctr">
              <a:defRPr sz="1400">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Teledyne DALSA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Waterloo, Ontario (Design, I&amp;T)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err="1" smtClean="0">
                <a:ln>
                  <a:noFill/>
                </a:ln>
                <a:solidFill>
                  <a:srgbClr val="000066"/>
                </a:solidFill>
                <a:effectLst/>
                <a:uLnTx/>
                <a:uFillTx/>
                <a:latin typeface="Calibri" panose="020F0502020204030204" pitchFamily="34" charset="0"/>
                <a:ea typeface="+mn-ea"/>
                <a:cs typeface="Calibri" panose="020F0502020204030204" pitchFamily="34" charset="0"/>
              </a:rPr>
              <a:t>Bromont</a:t>
            </a:r>
            <a:r>
              <a:rPr kumimoji="0" lang="en-US" sz="1400" b="0"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 Quebec (CCD fab)</a:t>
            </a:r>
          </a:p>
        </p:txBody>
      </p:sp>
      <p:sp>
        <p:nvSpPr>
          <p:cNvPr id="6" name="TextBox 5"/>
          <p:cNvSpPr txBox="1"/>
          <p:nvPr/>
        </p:nvSpPr>
        <p:spPr>
          <a:xfrm>
            <a:off x="5888038" y="670738"/>
            <a:ext cx="3011487" cy="739775"/>
          </a:xfrm>
          <a:prstGeom prst="rect">
            <a:avLst/>
          </a:prstGeom>
          <a:solidFill>
            <a:srgbClr val="FFFFFF">
              <a:lumMod val="95000"/>
            </a:srgbClr>
          </a:solidFill>
          <a:ln>
            <a:solidFill>
              <a:srgbClr val="FE9B03"/>
            </a:solidFill>
          </a:ln>
        </p:spPr>
        <p:txBody>
          <a:bodyPr wrap="none">
            <a:spAutoFit/>
          </a:bodyPr>
          <a:lstStyle>
            <a:defPPr>
              <a:defRPr lang="en-US"/>
            </a:defPPr>
            <a:lvl1pPr algn="ctr">
              <a:defRPr sz="1400">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Teledyne e2v Space Imaging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Chelmsford, England (Design, Fab, I&amp;T)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Grenoble, France (Design, I&amp;T)</a:t>
            </a:r>
          </a:p>
        </p:txBody>
      </p:sp>
      <p:sp>
        <p:nvSpPr>
          <p:cNvPr id="7" name="TextBox 6"/>
          <p:cNvSpPr txBox="1"/>
          <p:nvPr/>
        </p:nvSpPr>
        <p:spPr>
          <a:xfrm>
            <a:off x="4938713" y="5325288"/>
            <a:ext cx="4137025" cy="1169551"/>
          </a:xfrm>
          <a:prstGeom prst="rect">
            <a:avLst/>
          </a:prstGeom>
          <a:solidFill>
            <a:srgbClr val="FFFFFF">
              <a:lumMod val="95000"/>
            </a:srgbClr>
          </a:solidFill>
          <a:ln>
            <a:solidFill>
              <a:srgbClr val="FE9B03"/>
            </a:solidFill>
          </a:ln>
        </p:spPr>
        <p:txBody>
          <a:bodyPr>
            <a:spAutoFit/>
          </a:bodyPr>
          <a:lstStyle>
            <a:defPPr>
              <a:defRPr lang="en-US"/>
            </a:defPPr>
            <a:lvl1pPr algn="ctr">
              <a:defRPr sz="1400" b="1">
                <a:latin typeface="Calibri" panose="020F0502020204030204" pitchFamily="34" charset="0"/>
                <a:cs typeface="Calibri" panose="020F0502020204030204" pitchFamily="34" charset="0"/>
              </a:defRPr>
            </a:lvl1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Teledyne utilizes leading CMOS foundries for fabrication of CMOS image sensors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66"/>
                </a:solidFill>
                <a:effectLst/>
                <a:uLnTx/>
                <a:uFillTx/>
                <a:latin typeface="Calibri" panose="020F0502020204030204" pitchFamily="34" charset="0"/>
                <a:ea typeface="+mn-ea"/>
                <a:cs typeface="Calibri" panose="020F0502020204030204" pitchFamily="34" charset="0"/>
              </a:rPr>
              <a:t>Including staff who work in machine vision (locations not shown on map), Teledyne employs 100 CMOS image designers and 7 CCD designers</a:t>
            </a:r>
          </a:p>
        </p:txBody>
      </p:sp>
      <p:grpSp>
        <p:nvGrpSpPr>
          <p:cNvPr id="8" name="Group 3"/>
          <p:cNvGrpSpPr>
            <a:grpSpLocks/>
          </p:cNvGrpSpPr>
          <p:nvPr/>
        </p:nvGrpSpPr>
        <p:grpSpPr bwMode="auto">
          <a:xfrm>
            <a:off x="33338" y="1439088"/>
            <a:ext cx="9034462" cy="3810000"/>
            <a:chOff x="32657" y="1828800"/>
            <a:chExt cx="9035143" cy="3810000"/>
          </a:xfrm>
        </p:grpSpPr>
        <p:pic>
          <p:nvPicPr>
            <p:cNvPr id="9" name="Picture 49" descr="https://upload.wikimedia.org/wikipedia/commons/9/96/Robinson_projection_SW.jpg"/>
            <p:cNvPicPr>
              <a:picLocks noChangeAspect="1" noChangeArrowheads="1"/>
            </p:cNvPicPr>
            <p:nvPr/>
          </p:nvPicPr>
          <p:blipFill>
            <a:blip r:embed="rId2">
              <a:extLst>
                <a:ext uri="{28A0092B-C50C-407E-A947-70E740481C1C}">
                  <a14:useLocalDpi xmlns:a14="http://schemas.microsoft.com/office/drawing/2010/main" val="0"/>
                </a:ext>
              </a:extLst>
            </a:blip>
            <a:srcRect l="10934" r="38654" b="58333"/>
            <a:stretch>
              <a:fillRect/>
            </a:stretch>
          </p:blipFill>
          <p:spPr bwMode="auto">
            <a:xfrm>
              <a:off x="32657" y="1828800"/>
              <a:ext cx="903514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8945" y="4328139"/>
              <a:ext cx="256054" cy="2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7746" y="4031947"/>
              <a:ext cx="256054" cy="2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9928" y="3314631"/>
              <a:ext cx="256054" cy="2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7898" y="3762103"/>
              <a:ext cx="256054" cy="2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3504" y="3710587"/>
              <a:ext cx="256054" cy="2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557" y="3811977"/>
              <a:ext cx="256054" cy="2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5050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868680"/>
            <a:ext cx="9144000" cy="598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Narrow"/>
                <a:ea typeface="+mn-ea"/>
                <a:cs typeface="+mn-cs"/>
              </a:rPr>
              <a:t>NN</a:t>
            </a:r>
            <a:endParaRPr kumimoji="0" lang="en-US" sz="18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1354755" name="Rectangle 3"/>
          <p:cNvSpPr>
            <a:spLocks noGrp="1" noChangeArrowheads="1"/>
          </p:cNvSpPr>
          <p:nvPr>
            <p:ph type="title"/>
          </p:nvPr>
        </p:nvSpPr>
        <p:spPr>
          <a:xfrm>
            <a:off x="117475" y="117662"/>
            <a:ext cx="8816975" cy="495300"/>
          </a:xfrm>
        </p:spPr>
        <p:txBody>
          <a:bodyPr/>
          <a:lstStyle/>
          <a:p>
            <a:pPr>
              <a:defRPr/>
            </a:pPr>
            <a:r>
              <a:rPr lang="en-US" dirty="0" smtClean="0"/>
              <a:t>Separated by a common language</a:t>
            </a:r>
            <a:endParaRPr lang="en-US" baseline="50000" dirty="0" smtClean="0"/>
          </a:p>
        </p:txBody>
      </p:sp>
      <p:sp>
        <p:nvSpPr>
          <p:cNvPr id="25" name="Rectangle 67"/>
          <p:cNvSpPr>
            <a:spLocks noChangeArrowheads="1"/>
          </p:cNvSpPr>
          <p:nvPr/>
        </p:nvSpPr>
        <p:spPr bwMode="auto">
          <a:xfrm>
            <a:off x="7197725" y="6565900"/>
            <a:ext cx="1905000" cy="457200"/>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DB62DB-C7D0-4EA6-A35C-BC2EB2F6F7BF}" type="slidenum">
              <a:rPr kumimoji="0" lang="en-US" sz="1200" b="1" i="0" u="none" strike="noStrike" kern="1200" cap="none" spc="0" normalizeH="0" baseline="0" noProof="0">
                <a:ln>
                  <a:noFill/>
                </a:ln>
                <a:solidFill>
                  <a:srgbClr val="00388A"/>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388A"/>
              </a:solidFill>
              <a:effectLst/>
              <a:uLnTx/>
              <a:uFillTx/>
              <a:latin typeface="Arial Narrow" pitchFamily="34" charset="0"/>
              <a:ea typeface="+mn-ea"/>
              <a:cs typeface="+mn-cs"/>
            </a:endParaRPr>
          </a:p>
        </p:txBody>
      </p:sp>
      <p:sp>
        <p:nvSpPr>
          <p:cNvPr id="7" name="Content Placeholder 2"/>
          <p:cNvSpPr txBox="1">
            <a:spLocks/>
          </p:cNvSpPr>
          <p:nvPr/>
        </p:nvSpPr>
        <p:spPr bwMode="auto">
          <a:xfrm>
            <a:off x="1694329" y="1985637"/>
            <a:ext cx="2326192" cy="4580264"/>
          </a:xfrm>
          <a:prstGeom prst="rect">
            <a:avLst/>
          </a:prstGeom>
          <a:noFill/>
          <a:ln w="9525">
            <a:noFill/>
            <a:miter lim="800000"/>
            <a:headEnd/>
            <a:tailEnd/>
          </a:ln>
          <a:effectLst/>
        </p:spPr>
        <p:txBody>
          <a:bodyPr vert="horz" wrap="square" lIns="92075" tIns="46037" rIns="92075" bIns="46037" numCol="1" anchor="t" anchorCtr="0" compatLnSpc="1">
            <a:prstTxWarp prst="textNoShape">
              <a:avLst/>
            </a:prstTxWarp>
          </a:bodyPr>
          <a:lstStyle>
            <a:lvl1pPr marL="228600" indent="-228600" algn="l" rtl="0" eaLnBrk="0" fontAlgn="base" hangingPunct="0">
              <a:lnSpc>
                <a:spcPct val="80000"/>
              </a:lnSpc>
              <a:spcBef>
                <a:spcPct val="50000"/>
              </a:spcBef>
              <a:spcAft>
                <a:spcPct val="0"/>
              </a:spcAft>
              <a:buClr>
                <a:schemeClr val="hlink"/>
              </a:buClr>
              <a:buSzPct val="75000"/>
              <a:buFont typeface="Wingdings 2" pitchFamily="18" charset="2"/>
              <a:buChar char="»"/>
              <a:defRPr sz="3000" b="1">
                <a:solidFill>
                  <a:srgbClr val="003A90"/>
                </a:solidFill>
                <a:latin typeface="+mn-lt"/>
                <a:ea typeface="+mn-ea"/>
                <a:cs typeface="+mn-cs"/>
              </a:defRPr>
            </a:lvl1pPr>
            <a:lvl2pPr marL="752475" indent="-288925" algn="l" rtl="0" eaLnBrk="0" fontAlgn="base" hangingPunct="0">
              <a:lnSpc>
                <a:spcPct val="80000"/>
              </a:lnSpc>
              <a:spcBef>
                <a:spcPct val="50000"/>
              </a:spcBef>
              <a:spcAft>
                <a:spcPct val="0"/>
              </a:spcAft>
              <a:buClr>
                <a:schemeClr val="tx1"/>
              </a:buClr>
              <a:buFont typeface="Wingdings" pitchFamily="2" charset="2"/>
              <a:buChar char="w"/>
              <a:defRPr sz="3000" b="1">
                <a:solidFill>
                  <a:srgbClr val="003A90"/>
                </a:solidFill>
                <a:latin typeface="+mn-lt"/>
              </a:defRPr>
            </a:lvl2pPr>
            <a:lvl3pPr marL="1206500" indent="-292100" algn="l" rtl="0" eaLnBrk="0" fontAlgn="base" hangingPunct="0">
              <a:lnSpc>
                <a:spcPct val="80000"/>
              </a:lnSpc>
              <a:spcBef>
                <a:spcPct val="50000"/>
              </a:spcBef>
              <a:spcAft>
                <a:spcPct val="0"/>
              </a:spcAft>
              <a:buClr>
                <a:schemeClr val="bg2"/>
              </a:buClr>
              <a:buSzPct val="85000"/>
              <a:buChar char="–"/>
              <a:defRPr sz="3000" b="1">
                <a:solidFill>
                  <a:srgbClr val="003A90"/>
                </a:solidFill>
                <a:latin typeface="+mn-lt"/>
              </a:defRPr>
            </a:lvl3pPr>
            <a:lvl4pPr marL="1663700" indent="-29210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4pPr>
            <a:lvl5pPr marL="20637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5pPr>
            <a:lvl6pPr marL="25209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6pPr>
            <a:lvl7pPr marL="29781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7pPr>
            <a:lvl8pPr marL="34353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8pPr>
            <a:lvl9pPr marL="38925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9pPr>
          </a:lstStyle>
          <a:p>
            <a:pPr marL="0" marR="0" lvl="0" indent="0" algn="r"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Sales</a:t>
            </a:r>
          </a:p>
          <a:p>
            <a:pPr marL="0" marR="0" lvl="0" indent="0" algn="r"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Custom</a:t>
            </a:r>
          </a:p>
          <a:p>
            <a:pPr marL="0" marR="0" lvl="0" indent="0" algn="r"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Program</a:t>
            </a:r>
          </a:p>
          <a:p>
            <a:pPr marL="0" marR="0" lvl="0" indent="0" algn="r"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Aluminum</a:t>
            </a:r>
          </a:p>
          <a:p>
            <a:pPr marL="0" marR="0" lvl="0" indent="0" algn="r"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Cookie</a:t>
            </a:r>
          </a:p>
          <a:p>
            <a:pPr marL="0" marR="0" lvl="0" indent="0" algn="r"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French fries</a:t>
            </a:r>
          </a:p>
          <a:p>
            <a:pPr marL="0" marR="0" lvl="0" indent="0" algn="r"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Chips</a:t>
            </a:r>
          </a:p>
          <a:p>
            <a:pPr marL="0" marR="0" lvl="0" indent="0" algn="r"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Schedule</a:t>
            </a:r>
            <a:endParaRPr kumimoji="0" lang="en-US" sz="2800" b="1" i="0" u="none" strike="noStrike" kern="0" cap="none" spc="0" normalizeH="0" baseline="0" noProof="0" dirty="0">
              <a:ln>
                <a:noFill/>
              </a:ln>
              <a:solidFill>
                <a:srgbClr val="003A90"/>
              </a:solidFill>
              <a:effectLst/>
              <a:uLnTx/>
              <a:uFillTx/>
              <a:latin typeface="Arial Narrow"/>
              <a:ea typeface="+mn-ea"/>
              <a:cs typeface="+mn-cs"/>
            </a:endParaRPr>
          </a:p>
        </p:txBody>
      </p:sp>
      <p:sp>
        <p:nvSpPr>
          <p:cNvPr id="8" name="Content Placeholder 2"/>
          <p:cNvSpPr txBox="1">
            <a:spLocks/>
          </p:cNvSpPr>
          <p:nvPr/>
        </p:nvSpPr>
        <p:spPr bwMode="auto">
          <a:xfrm>
            <a:off x="5141019" y="1985637"/>
            <a:ext cx="3009206" cy="4580264"/>
          </a:xfrm>
          <a:prstGeom prst="rect">
            <a:avLst/>
          </a:prstGeom>
          <a:noFill/>
          <a:ln w="9525">
            <a:noFill/>
            <a:miter lim="800000"/>
            <a:headEnd/>
            <a:tailEnd/>
          </a:ln>
          <a:effectLst/>
        </p:spPr>
        <p:txBody>
          <a:bodyPr vert="horz" wrap="square" lIns="92075" tIns="46037" rIns="92075" bIns="46037" numCol="1" anchor="t" anchorCtr="0" compatLnSpc="1">
            <a:prstTxWarp prst="textNoShape">
              <a:avLst/>
            </a:prstTxWarp>
          </a:bodyPr>
          <a:lstStyle>
            <a:lvl1pPr marL="228600" indent="-228600" algn="l" rtl="0" eaLnBrk="0" fontAlgn="base" hangingPunct="0">
              <a:lnSpc>
                <a:spcPct val="80000"/>
              </a:lnSpc>
              <a:spcBef>
                <a:spcPct val="50000"/>
              </a:spcBef>
              <a:spcAft>
                <a:spcPct val="0"/>
              </a:spcAft>
              <a:buClr>
                <a:schemeClr val="hlink"/>
              </a:buClr>
              <a:buSzPct val="75000"/>
              <a:buFont typeface="Wingdings 2" pitchFamily="18" charset="2"/>
              <a:buChar char="»"/>
              <a:defRPr sz="3000" b="1">
                <a:solidFill>
                  <a:srgbClr val="003A90"/>
                </a:solidFill>
                <a:latin typeface="+mn-lt"/>
                <a:ea typeface="+mn-ea"/>
                <a:cs typeface="+mn-cs"/>
              </a:defRPr>
            </a:lvl1pPr>
            <a:lvl2pPr marL="752475" indent="-288925" algn="l" rtl="0" eaLnBrk="0" fontAlgn="base" hangingPunct="0">
              <a:lnSpc>
                <a:spcPct val="80000"/>
              </a:lnSpc>
              <a:spcBef>
                <a:spcPct val="50000"/>
              </a:spcBef>
              <a:spcAft>
                <a:spcPct val="0"/>
              </a:spcAft>
              <a:buClr>
                <a:schemeClr val="tx1"/>
              </a:buClr>
              <a:buFont typeface="Wingdings" pitchFamily="2" charset="2"/>
              <a:buChar char="w"/>
              <a:defRPr sz="3000" b="1">
                <a:solidFill>
                  <a:srgbClr val="003A90"/>
                </a:solidFill>
                <a:latin typeface="+mn-lt"/>
              </a:defRPr>
            </a:lvl2pPr>
            <a:lvl3pPr marL="1206500" indent="-292100" algn="l" rtl="0" eaLnBrk="0" fontAlgn="base" hangingPunct="0">
              <a:lnSpc>
                <a:spcPct val="80000"/>
              </a:lnSpc>
              <a:spcBef>
                <a:spcPct val="50000"/>
              </a:spcBef>
              <a:spcAft>
                <a:spcPct val="0"/>
              </a:spcAft>
              <a:buClr>
                <a:schemeClr val="bg2"/>
              </a:buClr>
              <a:buSzPct val="85000"/>
              <a:buChar char="–"/>
              <a:defRPr sz="3000" b="1">
                <a:solidFill>
                  <a:srgbClr val="003A90"/>
                </a:solidFill>
                <a:latin typeface="+mn-lt"/>
              </a:defRPr>
            </a:lvl3pPr>
            <a:lvl4pPr marL="1663700" indent="-29210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4pPr>
            <a:lvl5pPr marL="20637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5pPr>
            <a:lvl6pPr marL="25209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6pPr>
            <a:lvl7pPr marL="29781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7pPr>
            <a:lvl8pPr marL="34353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8pPr>
            <a:lvl9pPr marL="3892550" indent="-171450" algn="l" rtl="0" eaLnBrk="0" fontAlgn="base" hangingPunct="0">
              <a:lnSpc>
                <a:spcPct val="80000"/>
              </a:lnSpc>
              <a:spcBef>
                <a:spcPct val="50000"/>
              </a:spcBef>
              <a:spcAft>
                <a:spcPct val="0"/>
              </a:spcAft>
              <a:buClr>
                <a:schemeClr val="tx2"/>
              </a:buClr>
              <a:buSzPct val="85000"/>
              <a:buFont typeface="Wingdings" pitchFamily="2" charset="2"/>
              <a:buChar char="n"/>
              <a:defRPr sz="3000" b="1">
                <a:solidFill>
                  <a:srgbClr val="003A90"/>
                </a:solidFill>
                <a:latin typeface="+mn-lt"/>
              </a:defRPr>
            </a:lvl9pPr>
          </a:lstStyle>
          <a:p>
            <a:pPr marL="0" marR="0" lvl="0" indent="0" algn="l"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Turnover</a:t>
            </a:r>
          </a:p>
          <a:p>
            <a:pPr marL="0" marR="0" lvl="0" indent="0" algn="l"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Bespoke</a:t>
            </a:r>
          </a:p>
          <a:p>
            <a:pPr marL="0" marR="0" lvl="0" indent="0" algn="l"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Programme</a:t>
            </a:r>
          </a:p>
          <a:p>
            <a:pPr marL="0" marR="0" lvl="0" indent="0" algn="l"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Aluminium</a:t>
            </a:r>
          </a:p>
          <a:p>
            <a:pPr marL="0" marR="0" lvl="0" indent="0" algn="l"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Biscuit</a:t>
            </a:r>
          </a:p>
          <a:p>
            <a:pPr marL="0" marR="0" lvl="0" indent="0" algn="l"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Chips</a:t>
            </a:r>
          </a:p>
          <a:p>
            <a:pPr marL="0" marR="0" lvl="0" indent="0" algn="l"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Crisps</a:t>
            </a:r>
          </a:p>
          <a:p>
            <a:pPr marL="0" marR="0" lvl="0" indent="0" algn="l" defTabSz="914400" rtl="0" eaLnBrk="0" fontAlgn="base" latinLnBrk="0" hangingPunct="0">
              <a:lnSpc>
                <a:spcPct val="80000"/>
              </a:lnSpc>
              <a:spcBef>
                <a:spcPts val="1800"/>
              </a:spcBef>
              <a:spcAft>
                <a:spcPct val="0"/>
              </a:spcAft>
              <a:buClr>
                <a:srgbClr val="FC0128"/>
              </a:buClr>
              <a:buSzPct val="75000"/>
              <a:buNone/>
              <a:tabLst/>
              <a:defRPr/>
            </a:pPr>
            <a:r>
              <a:rPr kumimoji="0" lang="en-US" sz="2800" b="1" i="0" u="none" strike="noStrike" kern="0" cap="none" spc="0" normalizeH="0" baseline="0" noProof="0" dirty="0" smtClean="0">
                <a:ln>
                  <a:noFill/>
                </a:ln>
                <a:solidFill>
                  <a:srgbClr val="003A90"/>
                </a:solidFill>
                <a:effectLst/>
                <a:uLnTx/>
                <a:uFillTx/>
                <a:latin typeface="Arial Narrow"/>
                <a:ea typeface="+mn-ea"/>
                <a:cs typeface="+mn-cs"/>
              </a:rPr>
              <a:t>Schedule</a:t>
            </a:r>
            <a:endParaRPr kumimoji="0" lang="en-US" sz="2800" b="1" i="0" u="none" strike="noStrike" kern="0" cap="none" spc="0" normalizeH="0" baseline="0" noProof="0" dirty="0">
              <a:ln>
                <a:noFill/>
              </a:ln>
              <a:solidFill>
                <a:srgbClr val="003A90"/>
              </a:solidFill>
              <a:effectLst/>
              <a:uLnTx/>
              <a:uFillTx/>
              <a:latin typeface="Arial Narrow"/>
              <a:ea typeface="+mn-ea"/>
              <a:cs typeface="+mn-cs"/>
            </a:endParaRPr>
          </a:p>
        </p:txBody>
      </p:sp>
      <p:sp>
        <p:nvSpPr>
          <p:cNvPr id="9" name="Rectangle 8"/>
          <p:cNvSpPr/>
          <p:nvPr/>
        </p:nvSpPr>
        <p:spPr bwMode="auto">
          <a:xfrm>
            <a:off x="7171257" y="1119693"/>
            <a:ext cx="1137294" cy="631261"/>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66"/>
              </a:solidFill>
              <a:effectLst/>
              <a:uLnTx/>
              <a:uFillTx/>
              <a:latin typeface="Arial Narrow" pitchFamily="34" charset="0"/>
              <a:ea typeface="+mn-ea"/>
              <a:cs typeface="+mn-cs"/>
            </a:endParaRPr>
          </a:p>
        </p:txBody>
      </p:sp>
      <p:pic>
        <p:nvPicPr>
          <p:cNvPr id="10" name="Picture 9" descr="TIS-C+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214" y="1337682"/>
            <a:ext cx="3643539" cy="413272"/>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11087" y="1305727"/>
            <a:ext cx="2728817" cy="44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bwMode="auto">
          <a:xfrm>
            <a:off x="4041304" y="2194560"/>
            <a:ext cx="991050" cy="0"/>
          </a:xfrm>
          <a:prstGeom prst="straightConnector1">
            <a:avLst/>
          </a:prstGeom>
          <a:ln w="34925">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bwMode="auto">
          <a:xfrm>
            <a:off x="4041304" y="2760952"/>
            <a:ext cx="991050" cy="0"/>
          </a:xfrm>
          <a:prstGeom prst="straightConnector1">
            <a:avLst/>
          </a:prstGeom>
          <a:ln w="34925">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bwMode="auto">
          <a:xfrm>
            <a:off x="4041304" y="3327344"/>
            <a:ext cx="991050" cy="0"/>
          </a:xfrm>
          <a:prstGeom prst="straightConnector1">
            <a:avLst/>
          </a:prstGeom>
          <a:ln w="34925">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bwMode="auto">
          <a:xfrm>
            <a:off x="4041304" y="3893736"/>
            <a:ext cx="991050" cy="0"/>
          </a:xfrm>
          <a:prstGeom prst="straightConnector1">
            <a:avLst/>
          </a:prstGeom>
          <a:ln w="34925">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bwMode="auto">
          <a:xfrm>
            <a:off x="4041304" y="4460128"/>
            <a:ext cx="991050" cy="0"/>
          </a:xfrm>
          <a:prstGeom prst="straightConnector1">
            <a:avLst/>
          </a:prstGeom>
          <a:ln w="34925">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bwMode="auto">
          <a:xfrm>
            <a:off x="4041304" y="5026520"/>
            <a:ext cx="991050" cy="0"/>
          </a:xfrm>
          <a:prstGeom prst="straightConnector1">
            <a:avLst/>
          </a:prstGeom>
          <a:ln w="34925">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bwMode="auto">
          <a:xfrm>
            <a:off x="4041304" y="5592912"/>
            <a:ext cx="991050" cy="0"/>
          </a:xfrm>
          <a:prstGeom prst="straightConnector1">
            <a:avLst/>
          </a:prstGeom>
          <a:ln w="34925">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bwMode="auto">
          <a:xfrm>
            <a:off x="4041304" y="6159305"/>
            <a:ext cx="991050" cy="0"/>
          </a:xfrm>
          <a:prstGeom prst="straightConnector1">
            <a:avLst/>
          </a:prstGeom>
          <a:ln w="34925">
            <a:headEnd type="triangle" w="lg" len="med"/>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2278749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p:cNvSpPr>
          <p:nvPr/>
        </p:nvSpPr>
        <p:spPr bwMode="auto">
          <a:xfrm>
            <a:off x="853887" y="86880"/>
            <a:ext cx="7819465" cy="4807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spAutoFit/>
          </a:bodyPr>
          <a:lstStyle/>
          <a:p>
            <a:pPr marL="39688"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3A90"/>
                </a:solidFill>
                <a:effectLst/>
                <a:uLnTx/>
                <a:uFillTx/>
                <a:latin typeface="Calibri" panose="020F0502020204030204"/>
                <a:ea typeface="+mn-ea"/>
                <a:cs typeface="+mn-cs"/>
                <a:sym typeface="Impact" panose="020B0806030902050204" pitchFamily="34" charset="0"/>
              </a:rPr>
              <a:t>High Performance </a:t>
            </a:r>
            <a:r>
              <a:rPr kumimoji="0" lang="en-US" altLang="en-US" sz="2800" b="1" i="0" u="none" strike="noStrike" kern="0" cap="none" spc="0" normalizeH="0" baseline="0" noProof="0" dirty="0" smtClean="0">
                <a:ln>
                  <a:noFill/>
                </a:ln>
                <a:solidFill>
                  <a:srgbClr val="003A90"/>
                </a:solidFill>
                <a:effectLst/>
                <a:uLnTx/>
                <a:uFillTx/>
                <a:latin typeface="Calibri" panose="020F0502020204030204"/>
                <a:ea typeface="+mn-ea"/>
                <a:cs typeface="+mn-cs"/>
                <a:sym typeface="Impact" panose="020B0806030902050204" pitchFamily="34" charset="0"/>
              </a:rPr>
              <a:t>Time Delay &amp; Integration (TDI)</a:t>
            </a:r>
            <a:endParaRPr kumimoji="0" lang="en-US" altLang="en-US" sz="2800" b="1" i="0" u="none" strike="noStrike" kern="0" cap="none" spc="0" normalizeH="0" baseline="0" noProof="0" dirty="0" smtClean="0">
              <a:ln>
                <a:noFill/>
              </a:ln>
              <a:solidFill>
                <a:srgbClr val="003A90"/>
              </a:solidFill>
              <a:effectLst/>
              <a:uLnTx/>
              <a:uFillTx/>
              <a:latin typeface="Calibri" panose="020F0502020204030204"/>
              <a:ea typeface="+mn-ea"/>
              <a:cs typeface="+mn-cs"/>
              <a:sym typeface="Impact" panose="020B0806030902050204" pitchFamily="34" charset="0"/>
            </a:endParaRPr>
          </a:p>
        </p:txBody>
      </p:sp>
      <p:pic>
        <p:nvPicPr>
          <p:cNvPr id="6" name="Picture 7" descr="Lilac.jpg"/>
          <p:cNvPicPr>
            <a:picLocks noChangeAspect="1"/>
          </p:cNvPicPr>
          <p:nvPr/>
        </p:nvPicPr>
        <p:blipFill>
          <a:blip r:embed="rId2" cstate="print">
            <a:extLst>
              <a:ext uri="{28A0092B-C50C-407E-A947-70E740481C1C}">
                <a14:useLocalDpi xmlns:a14="http://schemas.microsoft.com/office/drawing/2010/main" val="0"/>
              </a:ext>
            </a:extLst>
          </a:blip>
          <a:srcRect l="21071" t="23672" r="24464" b="21016"/>
          <a:stretch>
            <a:fillRect/>
          </a:stretch>
        </p:blipFill>
        <p:spPr bwMode="auto">
          <a:xfrm>
            <a:off x="311736" y="1448814"/>
            <a:ext cx="18700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Peony).jpg"/>
          <p:cNvPicPr>
            <a:picLocks noChangeAspect="1"/>
          </p:cNvPicPr>
          <p:nvPr/>
        </p:nvPicPr>
        <p:blipFill>
          <a:blip r:embed="rId3" cstate="print">
            <a:extLst>
              <a:ext uri="{28A0092B-C50C-407E-A947-70E740481C1C}">
                <a14:useLocalDpi xmlns:a14="http://schemas.microsoft.com/office/drawing/2010/main" val="0"/>
              </a:ext>
            </a:extLst>
          </a:blip>
          <a:srcRect l="13951" t="20222" r="16740" b="13094"/>
          <a:stretch>
            <a:fillRect/>
          </a:stretch>
        </p:blipFill>
        <p:spPr bwMode="auto">
          <a:xfrm>
            <a:off x="2587593" y="1369911"/>
            <a:ext cx="1989137"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Panther (no filters).jpg"/>
          <p:cNvPicPr>
            <a:picLocks noChangeAspect="1"/>
          </p:cNvPicPr>
          <p:nvPr/>
        </p:nvPicPr>
        <p:blipFill>
          <a:blip r:embed="rId4" cstate="print">
            <a:extLst>
              <a:ext uri="{28A0092B-C50C-407E-A947-70E740481C1C}">
                <a14:useLocalDpi xmlns:a14="http://schemas.microsoft.com/office/drawing/2010/main" val="0"/>
              </a:ext>
            </a:extLst>
          </a:blip>
          <a:srcRect l="21249" t="26282" r="21786" b="16219"/>
          <a:stretch>
            <a:fillRect/>
          </a:stretch>
        </p:blipFill>
        <p:spPr bwMode="auto">
          <a:xfrm>
            <a:off x="6939256" y="1521749"/>
            <a:ext cx="184308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72953" y="2844607"/>
            <a:ext cx="2268538" cy="246063"/>
          </a:xfrm>
          <a:prstGeom prst="rect">
            <a:avLst/>
          </a:prstGeom>
          <a:noFill/>
          <a:ln w="9525" algn="ctr">
            <a:noFill/>
            <a:miter lim="800000"/>
            <a:headEnd/>
            <a:tailEnd/>
          </a:ln>
        </p:spPr>
        <p:txBody>
          <a:bodyPr lIns="0" tIns="0" rIns="0" bIns="0">
            <a:spAutoFit/>
          </a:bodyPr>
          <a:lstStyle/>
          <a:p>
            <a:pPr marL="690563" marR="0" lvl="1" indent="-233363" algn="l" defTabSz="914400" rtl="0" eaLnBrk="0" fontAlgn="base" latinLnBrk="0" hangingPunct="0">
              <a:lnSpc>
                <a:spcPct val="100000"/>
              </a:lnSpc>
              <a:spcBef>
                <a:spcPct val="20000"/>
              </a:spcBef>
              <a:spcAft>
                <a:spcPct val="0"/>
              </a:spcAft>
              <a:buClr>
                <a:srgbClr val="333399"/>
              </a:buClr>
              <a:buSzTx/>
              <a:buFontTx/>
              <a:buNone/>
              <a:tabLst/>
              <a:defRPr/>
            </a:pPr>
            <a:r>
              <a:rPr kumimoji="0" lang="en-US" sz="1600" b="0" i="0" u="none" strike="noStrike" kern="0" cap="none" spc="0" normalizeH="0" baseline="0" noProof="0" dirty="0">
                <a:ln>
                  <a:noFill/>
                </a:ln>
                <a:solidFill>
                  <a:srgbClr val="333399"/>
                </a:solidFill>
                <a:effectLst/>
                <a:uLnTx/>
                <a:uFillTx/>
                <a:latin typeface="Calibri" panose="020F0502020204030204"/>
                <a:ea typeface="+mn-ea"/>
                <a:cs typeface="+mn-cs"/>
              </a:rPr>
              <a:t>4-band, 4K MS CCD</a:t>
            </a:r>
          </a:p>
        </p:txBody>
      </p:sp>
      <p:sp>
        <p:nvSpPr>
          <p:cNvPr id="10" name="Content Placeholder 2"/>
          <p:cNvSpPr txBox="1">
            <a:spLocks/>
          </p:cNvSpPr>
          <p:nvPr/>
        </p:nvSpPr>
        <p:spPr bwMode="auto">
          <a:xfrm>
            <a:off x="2493290" y="2844607"/>
            <a:ext cx="2270125" cy="246063"/>
          </a:xfrm>
          <a:prstGeom prst="rect">
            <a:avLst/>
          </a:prstGeom>
          <a:noFill/>
          <a:ln w="9525" algn="ctr">
            <a:noFill/>
            <a:miter lim="800000"/>
            <a:headEnd/>
            <a:tailEnd/>
          </a:ln>
        </p:spPr>
        <p:txBody>
          <a:bodyPr lIns="0" tIns="0" rIns="0" bIns="0">
            <a:spAutoFit/>
          </a:bodyPr>
          <a:lstStyle/>
          <a:p>
            <a:pPr marL="690563" marR="0" lvl="1" indent="-233363" algn="l" defTabSz="914400" rtl="0" eaLnBrk="0" fontAlgn="base" latinLnBrk="0" hangingPunct="0">
              <a:lnSpc>
                <a:spcPct val="100000"/>
              </a:lnSpc>
              <a:spcBef>
                <a:spcPct val="20000"/>
              </a:spcBef>
              <a:spcAft>
                <a:spcPct val="0"/>
              </a:spcAft>
              <a:buClr>
                <a:srgbClr val="333399"/>
              </a:buClr>
              <a:buSzTx/>
              <a:buFontTx/>
              <a:buNone/>
              <a:tabLst/>
              <a:defRPr/>
            </a:pPr>
            <a:r>
              <a:rPr kumimoji="0" lang="en-US" sz="1600" b="0" i="0" u="none" strike="noStrike" kern="0" cap="none" spc="0" normalizeH="0" baseline="0" noProof="0" dirty="0">
                <a:ln>
                  <a:noFill/>
                </a:ln>
                <a:solidFill>
                  <a:srgbClr val="333399"/>
                </a:solidFill>
                <a:effectLst/>
                <a:uLnTx/>
                <a:uFillTx/>
                <a:latin typeface="Calibri" panose="020F0502020204030204"/>
                <a:ea typeface="+mn-ea"/>
                <a:cs typeface="+mn-cs"/>
              </a:rPr>
              <a:t>5-band, 6K MS CCD</a:t>
            </a:r>
          </a:p>
        </p:txBody>
      </p:sp>
      <p:sp>
        <p:nvSpPr>
          <p:cNvPr id="12" name="Title 1"/>
          <p:cNvSpPr txBox="1">
            <a:spLocks/>
          </p:cNvSpPr>
          <p:nvPr/>
        </p:nvSpPr>
        <p:spPr bwMode="auto">
          <a:xfrm>
            <a:off x="176213" y="650938"/>
            <a:ext cx="8967787" cy="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5459" tIns="127730" rIns="255459" bIns="127730" anchor="b">
            <a:spAutoFit/>
          </a:bodyPr>
          <a:lstStyle>
            <a:lvl1pPr marL="228600" indent="-228600" defTabSz="477838">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571500" indent="-228600" defTabSz="477838">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defTabSz="477838">
              <a:spcBef>
                <a:spcPct val="200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defTabSz="4778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defTabSz="4778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778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778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778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778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477838" rtl="0" eaLnBrk="1" fontAlgn="base" latinLnBrk="0" hangingPunct="1">
              <a:lnSpc>
                <a:spcPct val="100000"/>
              </a:lnSpc>
              <a:spcBef>
                <a:spcPct val="0"/>
              </a:spcBef>
              <a:spcAft>
                <a:spcPct val="0"/>
              </a:spcAft>
              <a:buClrTx/>
              <a:buSzTx/>
              <a:buNone/>
              <a:tabLst/>
              <a:defRPr/>
            </a:pPr>
            <a:r>
              <a:rPr kumimoji="0" lang="en-US" alt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Roboto Light"/>
                <a:cs typeface="Roboto Light"/>
              </a:rPr>
              <a:t>CCDs are well-developed and proven for use in space (DALSA CCDs shown below)</a:t>
            </a:r>
          </a:p>
          <a:p>
            <a:pPr marL="57150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Roboto Light"/>
                <a:cs typeface="Roboto Light"/>
              </a:rPr>
              <a:t>But CCDs require a lot of power and are analog devices requiring significant support electronics</a:t>
            </a:r>
          </a:p>
        </p:txBody>
      </p:sp>
      <p:sp>
        <p:nvSpPr>
          <p:cNvPr id="13" name="Title 1"/>
          <p:cNvSpPr txBox="1">
            <a:spLocks/>
          </p:cNvSpPr>
          <p:nvPr/>
        </p:nvSpPr>
        <p:spPr bwMode="auto">
          <a:xfrm>
            <a:off x="311736" y="3425615"/>
            <a:ext cx="8663790" cy="2831544"/>
          </a:xfrm>
          <a:prstGeom prst="rect">
            <a:avLst/>
          </a:prstGeom>
          <a:solidFill>
            <a:sysClr val="window" lastClr="FFFFFF">
              <a:lumMod val="95000"/>
            </a:sysClr>
          </a:solidFill>
          <a:ln>
            <a:solidFill>
              <a:srgbClr val="FFC000"/>
            </a:solidFill>
          </a:ln>
        </p:spPr>
        <p:txBody>
          <a:bodyPr wrap="square" anchor="b">
            <a:spAutoFit/>
          </a:bodyPr>
          <a:lstStyle>
            <a:lvl1pPr defTabSz="477838">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defTabSz="477838">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defTabSz="477838">
              <a:spcBef>
                <a:spcPct val="200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defTabSz="4778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defTabSz="4778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778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778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778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778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477838"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Teledyne is developing </a:t>
            </a:r>
            <a:r>
              <a:rPr kumimoji="0" lang="en-US" altLang="en-US" sz="1800" b="1"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charge domain TDI BSI CMOS for multispectral scanning</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Fully digital chip with ADCs on-chip</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Panchromatic + 4 band multi-spectral</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Monolithic CMOS, backside illuminated (BSI)</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12K cross-scan pixels</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Up to 128 TDI stages per color, TDI row rate:  </a:t>
            </a: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ea typeface="Roboto Light"/>
                <a:cs typeface="Roboto Light"/>
              </a:rPr>
              <a:t>&gt;</a:t>
            </a: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100 kHz</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Charge transfer efficiency (CTE) &gt; 99.999% demonstrated on test chips</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Anti-blooming</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5 µm panchromatic pixels, multi-spectral pixels 2-4 times larger in each dimension</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Full well:  30ke- to 100 ke-</a:t>
            </a:r>
          </a:p>
          <a:p>
            <a:pPr marL="971550" marR="0" lvl="1" indent="-228600" algn="l" defTabSz="47783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Roboto Light"/>
                <a:cs typeface="Roboto Light"/>
              </a:rPr>
              <a:t>Readout noise:  15 to 30 e-</a:t>
            </a:r>
          </a:p>
        </p:txBody>
      </p:sp>
      <p:sp>
        <p:nvSpPr>
          <p:cNvPr id="15" name="Content Placeholder 2"/>
          <p:cNvSpPr txBox="1">
            <a:spLocks/>
          </p:cNvSpPr>
          <p:nvPr/>
        </p:nvSpPr>
        <p:spPr bwMode="auto">
          <a:xfrm>
            <a:off x="6562064" y="2844607"/>
            <a:ext cx="2413462" cy="387798"/>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marL="690563" marR="0" lvl="1" indent="-233363" algn="ctr" defTabSz="457200" rtl="0" eaLnBrk="0" fontAlgn="base" latinLnBrk="0" hangingPunct="0">
              <a:lnSpc>
                <a:spcPct val="90000"/>
              </a:lnSpc>
              <a:spcBef>
                <a:spcPts val="0"/>
              </a:spcBef>
              <a:spcAft>
                <a:spcPct val="0"/>
              </a:spcAft>
              <a:buClr>
                <a:srgbClr val="333399"/>
              </a:buClr>
              <a:buSzTx/>
              <a:buFontTx/>
              <a:buNone/>
              <a:tabLst/>
              <a:defRPr/>
            </a:pPr>
            <a:r>
              <a:rPr kumimoji="0" lang="en-US" sz="1400" b="0" i="0" u="none" strike="noStrike" kern="0" cap="none" spc="0" normalizeH="0" baseline="0" noProof="0" dirty="0" smtClean="0">
                <a:ln>
                  <a:noFill/>
                </a:ln>
                <a:solidFill>
                  <a:srgbClr val="333399"/>
                </a:solidFill>
                <a:effectLst/>
                <a:uLnTx/>
                <a:uFillTx/>
                <a:latin typeface="Arial"/>
                <a:ea typeface="+mn-ea"/>
                <a:cs typeface="+mn-cs"/>
              </a:rPr>
              <a:t>12K, </a:t>
            </a:r>
            <a:r>
              <a:rPr kumimoji="0" lang="en-US" sz="1400" b="0" i="0" u="none" strike="noStrike" kern="0" cap="none" spc="0" normalizeH="0" baseline="0" noProof="0" dirty="0">
                <a:ln>
                  <a:noFill/>
                </a:ln>
                <a:solidFill>
                  <a:srgbClr val="333399"/>
                </a:solidFill>
                <a:effectLst/>
                <a:uLnTx/>
                <a:uFillTx/>
                <a:latin typeface="Arial"/>
                <a:ea typeface="+mn-ea"/>
                <a:cs typeface="+mn-cs"/>
              </a:rPr>
              <a:t>5-band </a:t>
            </a:r>
            <a:r>
              <a:rPr kumimoji="0" lang="en-US" sz="1400" b="0" i="0" u="none" strike="noStrike" kern="0" cap="none" spc="0" normalizeH="0" baseline="0" noProof="0" dirty="0" smtClean="0">
                <a:ln>
                  <a:noFill/>
                </a:ln>
                <a:solidFill>
                  <a:srgbClr val="333399"/>
                </a:solidFill>
                <a:effectLst/>
                <a:uLnTx/>
                <a:uFillTx/>
                <a:latin typeface="Arial"/>
                <a:ea typeface="+mn-ea"/>
                <a:cs typeface="+mn-cs"/>
              </a:rPr>
              <a:t>TDI</a:t>
            </a:r>
          </a:p>
          <a:p>
            <a:pPr marL="690563" marR="0" lvl="1" indent="-233363" algn="ctr" defTabSz="457200" rtl="0" eaLnBrk="0" fontAlgn="base" latinLnBrk="0" hangingPunct="0">
              <a:lnSpc>
                <a:spcPct val="90000"/>
              </a:lnSpc>
              <a:spcBef>
                <a:spcPts val="0"/>
              </a:spcBef>
              <a:spcAft>
                <a:spcPct val="0"/>
              </a:spcAft>
              <a:buClr>
                <a:srgbClr val="333399"/>
              </a:buClr>
              <a:buSzTx/>
              <a:buFontTx/>
              <a:buNone/>
              <a:tabLst/>
              <a:defRPr/>
            </a:pPr>
            <a:r>
              <a:rPr kumimoji="0" lang="en-US" sz="1400" b="0" i="0" u="none" strike="noStrike" kern="0" cap="none" spc="0" normalizeH="0" baseline="0" noProof="0" dirty="0" smtClean="0">
                <a:ln>
                  <a:noFill/>
                </a:ln>
                <a:solidFill>
                  <a:srgbClr val="333399"/>
                </a:solidFill>
                <a:effectLst/>
                <a:uLnTx/>
                <a:uFillTx/>
                <a:latin typeface="Arial"/>
                <a:ea typeface="+mn-ea"/>
                <a:cs typeface="+mn-cs"/>
              </a:rPr>
              <a:t>Frontside Illuminated</a:t>
            </a:r>
            <a:endParaRPr kumimoji="0" lang="en-US" sz="1400" b="0" i="0" u="none" strike="noStrike" kern="0" cap="none" spc="0" normalizeH="0" baseline="0" noProof="0" dirty="0">
              <a:ln>
                <a:noFill/>
              </a:ln>
              <a:solidFill>
                <a:srgbClr val="333399"/>
              </a:solidFill>
              <a:effectLst/>
              <a:uLnTx/>
              <a:uFillTx/>
              <a:latin typeface="Arial"/>
              <a:ea typeface="+mn-ea"/>
              <a:cs typeface="+mn-cs"/>
            </a:endParaRPr>
          </a:p>
        </p:txBody>
      </p:sp>
      <p:pic>
        <p:nvPicPr>
          <p:cNvPr id="16" name="Picture 15" descr="Lyra.jpg"/>
          <p:cNvPicPr>
            <a:picLocks noChangeAspect="1"/>
          </p:cNvPicPr>
          <p:nvPr/>
        </p:nvPicPr>
        <p:blipFill>
          <a:blip r:embed="rId5" cstate="print">
            <a:clrChange>
              <a:clrFrom>
                <a:srgbClr val="FFFFFE"/>
              </a:clrFrom>
              <a:clrTo>
                <a:srgbClr val="FFFFFE">
                  <a:alpha val="0"/>
                </a:srgbClr>
              </a:clrTo>
            </a:clrChange>
          </a:blip>
          <a:srcRect l="20000" t="18917" r="26667" b="25577"/>
          <a:stretch>
            <a:fillRect/>
          </a:stretch>
        </p:blipFill>
        <p:spPr>
          <a:xfrm>
            <a:off x="4638115" y="1338230"/>
            <a:ext cx="1664516" cy="1300403"/>
          </a:xfrm>
          <a:prstGeom prst="rect">
            <a:avLst/>
          </a:prstGeom>
        </p:spPr>
      </p:pic>
      <p:sp>
        <p:nvSpPr>
          <p:cNvPr id="17" name="Content Placeholder 2"/>
          <p:cNvSpPr txBox="1">
            <a:spLocks/>
          </p:cNvSpPr>
          <p:nvPr/>
        </p:nvSpPr>
        <p:spPr bwMode="auto">
          <a:xfrm>
            <a:off x="4599721" y="2844607"/>
            <a:ext cx="2269374" cy="387798"/>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marL="87313" marR="0" lvl="1" indent="0" algn="ctr" defTabSz="457200" rtl="0" eaLnBrk="0" fontAlgn="base" latinLnBrk="0" hangingPunct="0">
              <a:lnSpc>
                <a:spcPct val="90000"/>
              </a:lnSpc>
              <a:spcBef>
                <a:spcPts val="0"/>
              </a:spcBef>
              <a:spcAft>
                <a:spcPct val="0"/>
              </a:spcAft>
              <a:buClr>
                <a:srgbClr val="333399"/>
              </a:buClr>
              <a:buSzTx/>
              <a:buFontTx/>
              <a:buNone/>
              <a:tabLst/>
              <a:defRPr/>
            </a:pPr>
            <a:r>
              <a:rPr kumimoji="0" lang="en-US" sz="1400" b="0" i="0" u="none" strike="noStrike" kern="0" cap="none" spc="0" normalizeH="0" baseline="0" noProof="0" dirty="0" smtClean="0">
                <a:ln>
                  <a:noFill/>
                </a:ln>
                <a:solidFill>
                  <a:srgbClr val="333399"/>
                </a:solidFill>
                <a:effectLst/>
                <a:uLnTx/>
                <a:uFillTx/>
                <a:latin typeface="Arial"/>
                <a:ea typeface="+mn-ea"/>
                <a:cs typeface="+mn-cs"/>
              </a:rPr>
              <a:t>6K, </a:t>
            </a:r>
            <a:r>
              <a:rPr kumimoji="0" lang="en-US" sz="1400" b="0" i="0" u="none" strike="noStrike" kern="0" cap="none" spc="0" normalizeH="0" baseline="0" noProof="0" dirty="0">
                <a:ln>
                  <a:noFill/>
                </a:ln>
                <a:solidFill>
                  <a:srgbClr val="333399"/>
                </a:solidFill>
                <a:effectLst/>
                <a:uLnTx/>
                <a:uFillTx/>
                <a:latin typeface="Arial"/>
                <a:ea typeface="+mn-ea"/>
                <a:cs typeface="+mn-cs"/>
              </a:rPr>
              <a:t>5-band </a:t>
            </a:r>
            <a:r>
              <a:rPr kumimoji="0" lang="en-US" sz="1400" b="0" i="0" u="none" strike="noStrike" kern="0" cap="none" spc="0" normalizeH="0" baseline="0" noProof="0" dirty="0" smtClean="0">
                <a:ln>
                  <a:noFill/>
                </a:ln>
                <a:solidFill>
                  <a:srgbClr val="333399"/>
                </a:solidFill>
                <a:effectLst/>
                <a:uLnTx/>
                <a:uFillTx/>
                <a:latin typeface="Arial"/>
                <a:ea typeface="+mn-ea"/>
                <a:cs typeface="+mn-cs"/>
              </a:rPr>
              <a:t>TDI</a:t>
            </a:r>
          </a:p>
          <a:p>
            <a:pPr marL="87313" marR="0" lvl="1" indent="0" algn="ctr" defTabSz="457200" rtl="0" eaLnBrk="0" fontAlgn="base" latinLnBrk="0" hangingPunct="0">
              <a:lnSpc>
                <a:spcPct val="90000"/>
              </a:lnSpc>
              <a:spcBef>
                <a:spcPts val="0"/>
              </a:spcBef>
              <a:spcAft>
                <a:spcPct val="0"/>
              </a:spcAft>
              <a:buClr>
                <a:srgbClr val="333399"/>
              </a:buClr>
              <a:buSzTx/>
              <a:buFontTx/>
              <a:buNone/>
              <a:tabLst/>
              <a:defRPr/>
            </a:pPr>
            <a:r>
              <a:rPr kumimoji="0" lang="en-US" sz="1400" b="0" i="0" u="none" strike="noStrike" kern="0" cap="none" spc="0" normalizeH="0" baseline="0" noProof="0" dirty="0" smtClean="0">
                <a:ln>
                  <a:noFill/>
                </a:ln>
                <a:solidFill>
                  <a:srgbClr val="333399"/>
                </a:solidFill>
                <a:effectLst/>
                <a:uLnTx/>
                <a:uFillTx/>
                <a:latin typeface="Arial"/>
                <a:ea typeface="+mn-ea"/>
                <a:cs typeface="+mn-cs"/>
              </a:rPr>
              <a:t>Backside illuminated</a:t>
            </a:r>
            <a:endParaRPr kumimoji="0" lang="en-US" sz="1400" b="0" i="0" u="none" strike="noStrike" kern="0" cap="none" spc="0" normalizeH="0" baseline="0" noProof="0" dirty="0">
              <a:ln>
                <a:noFill/>
              </a:ln>
              <a:solidFill>
                <a:srgbClr val="333399"/>
              </a:solidFill>
              <a:effectLst/>
              <a:uLnTx/>
              <a:uFillTx/>
              <a:latin typeface="Arial"/>
              <a:ea typeface="+mn-ea"/>
              <a:cs typeface="+mn-cs"/>
            </a:endParaRPr>
          </a:p>
        </p:txBody>
      </p:sp>
    </p:spTree>
    <p:extLst>
      <p:ext uri="{BB962C8B-B14F-4D97-AF65-F5344CB8AC3E}">
        <p14:creationId xmlns:p14="http://schemas.microsoft.com/office/powerpoint/2010/main" val="2931176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p:cNvGrpSpPr>
            <a:grpSpLocks/>
          </p:cNvGrpSpPr>
          <p:nvPr/>
        </p:nvGrpSpPr>
        <p:grpSpPr bwMode="auto">
          <a:xfrm>
            <a:off x="1384113" y="3082826"/>
            <a:ext cx="5976938" cy="1703387"/>
            <a:chOff x="192" y="2031"/>
            <a:chExt cx="3765" cy="1073"/>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r="4344"/>
            <a:stretch>
              <a:fillRect/>
            </a:stretch>
          </p:blipFill>
          <p:spPr bwMode="auto">
            <a:xfrm>
              <a:off x="192" y="2031"/>
              <a:ext cx="3765"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0"/>
            <p:cNvSpPr>
              <a:spLocks noChangeArrowheads="1"/>
            </p:cNvSpPr>
            <p:nvPr/>
          </p:nvSpPr>
          <p:spPr bwMode="auto">
            <a:xfrm>
              <a:off x="3799" y="2242"/>
              <a:ext cx="151" cy="631"/>
            </a:xfrm>
            <a:prstGeom prst="rect">
              <a:avLst/>
            </a:prstGeom>
            <a:solidFill>
              <a:sysClr val="windowText" lastClr="000000"/>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71"/>
            <p:cNvSpPr>
              <a:spLocks noChangeArrowheads="1"/>
            </p:cNvSpPr>
            <p:nvPr/>
          </p:nvSpPr>
          <p:spPr bwMode="auto">
            <a:xfrm>
              <a:off x="3724" y="2372"/>
              <a:ext cx="151" cy="267"/>
            </a:xfrm>
            <a:prstGeom prst="rect">
              <a:avLst/>
            </a:prstGeom>
            <a:solidFill>
              <a:sysClr val="windowText" lastClr="000000"/>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6" name="Title 1"/>
          <p:cNvSpPr txBox="1">
            <a:spLocks/>
          </p:cNvSpPr>
          <p:nvPr/>
        </p:nvSpPr>
        <p:spPr bwMode="auto">
          <a:xfrm>
            <a:off x="991196" y="87882"/>
            <a:ext cx="8305800" cy="4807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spAutoFit/>
          </a:bodyPr>
          <a:lstStyle>
            <a:lvl1pPr algn="l" defTabSz="457200" rtl="0" eaLnBrk="0" fontAlgn="base" hangingPunct="0">
              <a:spcBef>
                <a:spcPct val="0"/>
              </a:spcBef>
              <a:spcAft>
                <a:spcPct val="0"/>
              </a:spcAft>
              <a:defRPr sz="2400" kern="1200">
                <a:solidFill>
                  <a:srgbClr val="0067B1"/>
                </a:solidFill>
                <a:latin typeface="Impact"/>
                <a:ea typeface="Impact" pitchFamily="34" charset="0"/>
                <a:cs typeface="Impact"/>
              </a:defRPr>
            </a:lvl1pPr>
            <a:lvl2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2pPr>
            <a:lvl3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3pPr>
            <a:lvl4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4pPr>
            <a:lvl5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5pPr>
            <a:lvl6pPr marL="4572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6pPr>
            <a:lvl7pPr marL="9144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7pPr>
            <a:lvl8pPr marL="13716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8pPr>
            <a:lvl9pPr marL="18288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3A90"/>
                </a:solidFill>
                <a:effectLst/>
                <a:uLnTx/>
                <a:uFillTx/>
                <a:latin typeface="Calibri"/>
                <a:ea typeface="+mj-ea"/>
                <a:cs typeface="+mj-cs"/>
              </a:rPr>
              <a:t>IR Space Astronomy &amp; Planetary Science</a:t>
            </a:r>
            <a:endParaRPr kumimoji="0" lang="en-US" altLang="en-US" sz="2800" b="1" i="0" u="none" strike="noStrike" kern="1200" cap="none" spc="0" normalizeH="0" baseline="0" noProof="0" dirty="0">
              <a:ln>
                <a:noFill/>
              </a:ln>
              <a:solidFill>
                <a:srgbClr val="003A90"/>
              </a:solidFill>
              <a:effectLst/>
              <a:uLnTx/>
              <a:uFillTx/>
              <a:latin typeface="Calibri"/>
              <a:ea typeface="+mj-ea"/>
              <a:cs typeface="+mj-cs"/>
            </a:endParaRPr>
          </a:p>
        </p:txBody>
      </p:sp>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l="12436" b="21243"/>
          <a:stretch>
            <a:fillRect/>
          </a:stretch>
        </p:blipFill>
        <p:spPr bwMode="auto">
          <a:xfrm>
            <a:off x="3269407" y="715298"/>
            <a:ext cx="1925637" cy="1735138"/>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l="14900" t="11191" r="16701" b="11191"/>
          <a:stretch>
            <a:fillRect/>
          </a:stretch>
        </p:blipFill>
        <p:spPr bwMode="auto">
          <a:xfrm>
            <a:off x="5363319" y="715298"/>
            <a:ext cx="2209800" cy="1736725"/>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899269" y="2509173"/>
            <a:ext cx="2203450" cy="227013"/>
          </a:xfrm>
          <a:prstGeom prst="rect">
            <a:avLst/>
          </a:prstGeom>
          <a:solidFill>
            <a:sysClr val="windowText" lastClr="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27432" tIns="27432" rIns="27432" bIns="27432" anchor="ctr" anchorCtr="1">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2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NICMOS, WFC3, ACS Repair</a:t>
            </a:r>
          </a:p>
        </p:txBody>
      </p:sp>
      <p:sp>
        <p:nvSpPr>
          <p:cNvPr id="11" name="Text Box 6"/>
          <p:cNvSpPr txBox="1">
            <a:spLocks noChangeArrowheads="1"/>
          </p:cNvSpPr>
          <p:nvPr/>
        </p:nvSpPr>
        <p:spPr bwMode="auto">
          <a:xfrm>
            <a:off x="5360144" y="2509173"/>
            <a:ext cx="2212975" cy="406400"/>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 tIns="27432" rIns="27432" bIns="27432" anchor="ctr" anchorCtr="1">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2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NIRCam, NIRSpec, FGS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2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SWIR &amp; LWIR (62 Mpixels) </a:t>
            </a:r>
          </a:p>
        </p:txBody>
      </p:sp>
      <p:sp>
        <p:nvSpPr>
          <p:cNvPr id="12" name="Text Box 7"/>
          <p:cNvSpPr txBox="1">
            <a:spLocks noChangeArrowheads="1"/>
          </p:cNvSpPr>
          <p:nvPr/>
        </p:nvSpPr>
        <p:spPr bwMode="auto">
          <a:xfrm>
            <a:off x="3269407" y="2509173"/>
            <a:ext cx="1928812" cy="227013"/>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 tIns="27432" rIns="27432" bIns="27432" anchor="ctr" anchorCtr="1">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2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Bands 1 &amp; 2</a:t>
            </a:r>
          </a:p>
        </p:txBody>
      </p:sp>
      <p:sp>
        <p:nvSpPr>
          <p:cNvPr id="13" name="Line 9"/>
          <p:cNvSpPr>
            <a:spLocks noChangeShapeType="1"/>
          </p:cNvSpPr>
          <p:nvPr/>
        </p:nvSpPr>
        <p:spPr bwMode="auto">
          <a:xfrm flipH="1" flipV="1">
            <a:off x="3558988" y="4260751"/>
            <a:ext cx="695325" cy="665162"/>
          </a:xfrm>
          <a:prstGeom prst="line">
            <a:avLst/>
          </a:prstGeom>
          <a:noFill/>
          <a:ln w="19050">
            <a:solidFill>
              <a:srgbClr val="DDDDD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4" name="Line 10"/>
          <p:cNvSpPr>
            <a:spLocks noChangeShapeType="1"/>
          </p:cNvSpPr>
          <p:nvPr/>
        </p:nvSpPr>
        <p:spPr bwMode="auto">
          <a:xfrm flipH="1" flipV="1">
            <a:off x="4106676" y="4787801"/>
            <a:ext cx="204787" cy="182562"/>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5" name="Line 11"/>
          <p:cNvSpPr>
            <a:spLocks noChangeShapeType="1"/>
          </p:cNvSpPr>
          <p:nvPr/>
        </p:nvSpPr>
        <p:spPr bwMode="auto">
          <a:xfrm flipH="1" flipV="1">
            <a:off x="6737163" y="4308376"/>
            <a:ext cx="0" cy="563562"/>
          </a:xfrm>
          <a:prstGeom prst="line">
            <a:avLst/>
          </a:prstGeom>
          <a:noFill/>
          <a:ln w="19050">
            <a:solidFill>
              <a:srgbClr val="DDDDD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6" name="Line 12"/>
          <p:cNvSpPr>
            <a:spLocks noChangeShapeType="1"/>
          </p:cNvSpPr>
          <p:nvPr/>
        </p:nvSpPr>
        <p:spPr bwMode="auto">
          <a:xfrm flipH="1" flipV="1">
            <a:off x="6735576" y="4787801"/>
            <a:ext cx="1587" cy="149225"/>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7" name="Line 13"/>
          <p:cNvSpPr>
            <a:spLocks noChangeShapeType="1"/>
          </p:cNvSpPr>
          <p:nvPr/>
        </p:nvSpPr>
        <p:spPr bwMode="auto">
          <a:xfrm flipH="1" flipV="1">
            <a:off x="3690751" y="4260751"/>
            <a:ext cx="1616075" cy="641350"/>
          </a:xfrm>
          <a:prstGeom prst="line">
            <a:avLst/>
          </a:prstGeom>
          <a:noFill/>
          <a:ln w="19050">
            <a:solidFill>
              <a:srgbClr val="DDDDD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8" name="Line 14"/>
          <p:cNvSpPr>
            <a:spLocks noChangeShapeType="1"/>
          </p:cNvSpPr>
          <p:nvPr/>
        </p:nvSpPr>
        <p:spPr bwMode="auto">
          <a:xfrm flipH="1" flipV="1">
            <a:off x="5035363" y="4787801"/>
            <a:ext cx="254000" cy="112712"/>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 name="Line 15"/>
          <p:cNvSpPr>
            <a:spLocks noChangeShapeType="1"/>
          </p:cNvSpPr>
          <p:nvPr/>
        </p:nvSpPr>
        <p:spPr bwMode="auto">
          <a:xfrm flipV="1">
            <a:off x="2236601" y="4260751"/>
            <a:ext cx="1189037" cy="657225"/>
          </a:xfrm>
          <a:prstGeom prst="line">
            <a:avLst/>
          </a:prstGeom>
          <a:noFill/>
          <a:ln w="19050">
            <a:solidFill>
              <a:srgbClr val="DDDDD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 name="Line 16"/>
          <p:cNvSpPr>
            <a:spLocks noChangeShapeType="1"/>
          </p:cNvSpPr>
          <p:nvPr/>
        </p:nvSpPr>
        <p:spPr bwMode="auto">
          <a:xfrm flipV="1">
            <a:off x="2212788" y="4787801"/>
            <a:ext cx="255588" cy="138112"/>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1" name="Text Box 17"/>
          <p:cNvSpPr txBox="1">
            <a:spLocks noChangeArrowheads="1"/>
          </p:cNvSpPr>
          <p:nvPr/>
        </p:nvSpPr>
        <p:spPr bwMode="auto">
          <a:xfrm>
            <a:off x="1379351" y="6126063"/>
            <a:ext cx="1216025" cy="198438"/>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 tIns="27432" rIns="27432" bIns="27432">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Lander (</a:t>
            </a: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ç</a:t>
            </a: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iva)</a:t>
            </a:r>
          </a:p>
        </p:txBody>
      </p:sp>
      <p:sp>
        <p:nvSpPr>
          <p:cNvPr id="22" name="Text Box 19"/>
          <p:cNvSpPr txBox="1">
            <a:spLocks noChangeArrowheads="1"/>
          </p:cNvSpPr>
          <p:nvPr/>
        </p:nvSpPr>
        <p:spPr bwMode="auto">
          <a:xfrm>
            <a:off x="5127438" y="6126063"/>
            <a:ext cx="960438" cy="201613"/>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 tIns="27432" rIns="27432" bIns="27432">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IR spectrograph</a:t>
            </a:r>
          </a:p>
        </p:txBody>
      </p:sp>
      <p:sp>
        <p:nvSpPr>
          <p:cNvPr id="23" name="Text Box 20"/>
          <p:cNvSpPr txBox="1">
            <a:spLocks noChangeArrowheads="1"/>
          </p:cNvSpPr>
          <p:nvPr/>
        </p:nvSpPr>
        <p:spPr bwMode="auto">
          <a:xfrm>
            <a:off x="6257738" y="6126063"/>
            <a:ext cx="965200" cy="201613"/>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 tIns="27432" rIns="27432" bIns="27432">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IR spectrograph</a:t>
            </a:r>
          </a:p>
        </p:txBody>
      </p:sp>
      <p:pic>
        <p:nvPicPr>
          <p:cNvPr id="24"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269" y="715298"/>
            <a:ext cx="2200275" cy="1736725"/>
          </a:xfrm>
          <a:prstGeom prst="rect">
            <a:avLst/>
          </a:prstGeom>
          <a:noFill/>
          <a:ln w="635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22"/>
          <p:cNvSpPr txBox="1">
            <a:spLocks noChangeArrowheads="1"/>
          </p:cNvSpPr>
          <p:nvPr/>
        </p:nvSpPr>
        <p:spPr bwMode="auto">
          <a:xfrm>
            <a:off x="2493119" y="715298"/>
            <a:ext cx="539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HST</a:t>
            </a:r>
          </a:p>
        </p:txBody>
      </p:sp>
      <p:sp>
        <p:nvSpPr>
          <p:cNvPr id="26" name="Text Box 28"/>
          <p:cNvSpPr txBox="1">
            <a:spLocks noChangeArrowheads="1"/>
          </p:cNvSpPr>
          <p:nvPr/>
        </p:nvSpPr>
        <p:spPr bwMode="auto">
          <a:xfrm>
            <a:off x="5379194" y="715298"/>
            <a:ext cx="6778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JWST</a:t>
            </a:r>
          </a:p>
        </p:txBody>
      </p:sp>
      <p:grpSp>
        <p:nvGrpSpPr>
          <p:cNvPr id="27" name="Group 58"/>
          <p:cNvGrpSpPr>
            <a:grpSpLocks/>
          </p:cNvGrpSpPr>
          <p:nvPr/>
        </p:nvGrpSpPr>
        <p:grpSpPr bwMode="auto">
          <a:xfrm>
            <a:off x="6252976" y="4900513"/>
            <a:ext cx="969962" cy="1189038"/>
            <a:chOff x="5056433" y="5042350"/>
            <a:chExt cx="969264" cy="1188720"/>
          </a:xfrm>
        </p:grpSpPr>
        <p:sp>
          <p:nvSpPr>
            <p:cNvPr id="28" name="Rectangle 36"/>
            <p:cNvSpPr>
              <a:spLocks noChangeArrowheads="1"/>
            </p:cNvSpPr>
            <p:nvPr/>
          </p:nvSpPr>
          <p:spPr bwMode="auto">
            <a:xfrm>
              <a:off x="5060391" y="5042350"/>
              <a:ext cx="960399" cy="296413"/>
            </a:xfrm>
            <a:prstGeom prst="rect">
              <a:avLst/>
            </a:prstGeom>
            <a:solidFill>
              <a:sysClr val="windowText" lastClr="000000"/>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0" cap="none" spc="0" normalizeH="0" baseline="0" noProof="0" smtClean="0">
                <a:ln>
                  <a:noFill/>
                </a:ln>
                <a:solidFill>
                  <a:srgbClr val="000000"/>
                </a:solidFill>
                <a:effectLst/>
                <a:uLnTx/>
                <a:uFillTx/>
                <a:latin typeface="Arial Narrow" panose="020B0606020202030204" pitchFamily="34" charset="0"/>
                <a:ea typeface="ＭＳ Ｐゴシック" panose="020B0600070205080204" pitchFamily="34" charset="-128"/>
                <a:cs typeface="Arial" panose="020B0604020202020204" pitchFamily="34" charset="0"/>
              </a:endParaRPr>
            </a:p>
          </p:txBody>
        </p:sp>
        <p:pic>
          <p:nvPicPr>
            <p:cNvPr id="29" name="Picture 37" descr="New Horizons_plu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433" y="5261806"/>
              <a:ext cx="969264" cy="9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 Box 38"/>
          <p:cNvSpPr txBox="1">
            <a:spLocks noChangeArrowheads="1"/>
          </p:cNvSpPr>
          <p:nvPr/>
        </p:nvSpPr>
        <p:spPr bwMode="auto">
          <a:xfrm>
            <a:off x="6267263" y="4911626"/>
            <a:ext cx="9398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9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New Horizons</a:t>
            </a:r>
            <a:endParaRPr kumimoji="0" lang="en-US" altLang="en-US" sz="6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1" name="Rectangle 39"/>
          <p:cNvSpPr>
            <a:spLocks noChangeArrowheads="1"/>
          </p:cNvSpPr>
          <p:nvPr/>
        </p:nvSpPr>
        <p:spPr bwMode="auto">
          <a:xfrm>
            <a:off x="5132201" y="4900513"/>
            <a:ext cx="950912" cy="263525"/>
          </a:xfrm>
          <a:prstGeom prst="rect">
            <a:avLst/>
          </a:prstGeom>
          <a:solidFill>
            <a:sysClr val="windowText" lastClr="000000"/>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0" cap="none" spc="0" normalizeH="0" baseline="0" noProof="0" smtClean="0">
              <a:ln>
                <a:noFill/>
              </a:ln>
              <a:solidFill>
                <a:srgbClr val="000000"/>
              </a:solidFill>
              <a:effectLst/>
              <a:uLnTx/>
              <a:uFillTx/>
              <a:latin typeface="Arial Narrow" panose="020B0606020202030204" pitchFamily="34" charset="0"/>
              <a:ea typeface="ＭＳ Ｐゴシック" panose="020B0600070205080204" pitchFamily="34" charset="-128"/>
              <a:cs typeface="Arial" panose="020B0604020202020204" pitchFamily="34" charset="0"/>
            </a:endParaRPr>
          </a:p>
        </p:txBody>
      </p:sp>
      <p:pic>
        <p:nvPicPr>
          <p:cNvPr id="32" name="Picture 41"/>
          <p:cNvPicPr>
            <a:picLocks noChangeAspect="1" noChangeArrowheads="1"/>
          </p:cNvPicPr>
          <p:nvPr/>
        </p:nvPicPr>
        <p:blipFill>
          <a:blip r:embed="rId7">
            <a:extLst>
              <a:ext uri="{28A0092B-C50C-407E-A947-70E740481C1C}">
                <a14:useLocalDpi xmlns:a14="http://schemas.microsoft.com/office/drawing/2010/main" val="0"/>
              </a:ext>
            </a:extLst>
          </a:blip>
          <a:srcRect t="4399" b="5026"/>
          <a:stretch>
            <a:fillRect/>
          </a:stretch>
        </p:blipFill>
        <p:spPr bwMode="auto">
          <a:xfrm>
            <a:off x="5127438" y="5146576"/>
            <a:ext cx="9604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2"/>
          <p:cNvSpPr txBox="1">
            <a:spLocks noChangeArrowheads="1"/>
          </p:cNvSpPr>
          <p:nvPr/>
        </p:nvSpPr>
        <p:spPr bwMode="auto">
          <a:xfrm>
            <a:off x="5173476" y="4887813"/>
            <a:ext cx="863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9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Deep Impact</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9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&amp; EPOXI</a:t>
            </a:r>
            <a:endParaRPr kumimoji="0" lang="en-US" altLang="en-US" sz="6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4" name="Picture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6176" y="4910038"/>
            <a:ext cx="12128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49"/>
          <p:cNvSpPr txBox="1">
            <a:spLocks noChangeArrowheads="1"/>
          </p:cNvSpPr>
          <p:nvPr/>
        </p:nvSpPr>
        <p:spPr bwMode="auto">
          <a:xfrm>
            <a:off x="1661926" y="4900513"/>
            <a:ext cx="6032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9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Rosetta</a:t>
            </a:r>
            <a:endParaRPr kumimoji="0" lang="en-US" altLang="en-US" sz="6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0" name="Text Box 28"/>
          <p:cNvSpPr txBox="1">
            <a:spLocks noChangeArrowheads="1"/>
          </p:cNvSpPr>
          <p:nvPr/>
        </p:nvSpPr>
        <p:spPr bwMode="auto">
          <a:xfrm>
            <a:off x="4515594" y="715298"/>
            <a:ext cx="6397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WISE</a:t>
            </a:r>
          </a:p>
        </p:txBody>
      </p:sp>
      <p:sp>
        <p:nvSpPr>
          <p:cNvPr id="41" name="Line 9"/>
          <p:cNvSpPr>
            <a:spLocks noChangeShapeType="1"/>
          </p:cNvSpPr>
          <p:nvPr/>
        </p:nvSpPr>
        <p:spPr bwMode="auto">
          <a:xfrm flipV="1">
            <a:off x="3235138" y="4260751"/>
            <a:ext cx="250825" cy="669925"/>
          </a:xfrm>
          <a:prstGeom prst="line">
            <a:avLst/>
          </a:prstGeom>
          <a:noFill/>
          <a:ln w="19050">
            <a:solidFill>
              <a:srgbClr val="DDDDD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2" name="Line 10"/>
          <p:cNvSpPr>
            <a:spLocks noChangeShapeType="1"/>
          </p:cNvSpPr>
          <p:nvPr/>
        </p:nvSpPr>
        <p:spPr bwMode="auto">
          <a:xfrm flipV="1">
            <a:off x="3230376" y="4787801"/>
            <a:ext cx="57150" cy="147637"/>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46" name="Picture 62"/>
          <p:cNvPicPr>
            <a:picLocks noChangeAspect="1" noChangeArrowheads="1"/>
          </p:cNvPicPr>
          <p:nvPr/>
        </p:nvPicPr>
        <p:blipFill>
          <a:blip r:embed="rId9">
            <a:extLst>
              <a:ext uri="{28A0092B-C50C-407E-A947-70E740481C1C}">
                <a14:useLocalDpi xmlns:a14="http://schemas.microsoft.com/office/drawing/2010/main" val="0"/>
              </a:ext>
            </a:extLst>
          </a:blip>
          <a:srcRect l="5296" r="4985" b="6950"/>
          <a:stretch>
            <a:fillRect/>
          </a:stretch>
        </p:blipFill>
        <p:spPr bwMode="auto">
          <a:xfrm>
            <a:off x="2727138" y="4900513"/>
            <a:ext cx="104298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9"/>
          <p:cNvSpPr txBox="1">
            <a:spLocks noChangeArrowheads="1"/>
          </p:cNvSpPr>
          <p:nvPr/>
        </p:nvSpPr>
        <p:spPr bwMode="auto">
          <a:xfrm>
            <a:off x="2727138" y="6126063"/>
            <a:ext cx="1042988" cy="198438"/>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 tIns="27432" rIns="27432" bIns="27432">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IR spectrograph</a:t>
            </a:r>
          </a:p>
        </p:txBody>
      </p:sp>
      <p:sp>
        <p:nvSpPr>
          <p:cNvPr id="48" name="Text Box 42"/>
          <p:cNvSpPr txBox="1">
            <a:spLocks noChangeArrowheads="1"/>
          </p:cNvSpPr>
          <p:nvPr/>
        </p:nvSpPr>
        <p:spPr bwMode="auto">
          <a:xfrm>
            <a:off x="2720788" y="4911626"/>
            <a:ext cx="105568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9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OSIRIS-REx</a:t>
            </a:r>
            <a:endParaRPr kumimoji="0" lang="en-US" altLang="en-US" sz="6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9" name="Text Box 18"/>
          <p:cNvSpPr txBox="1">
            <a:spLocks noChangeArrowheads="1"/>
          </p:cNvSpPr>
          <p:nvPr/>
        </p:nvSpPr>
        <p:spPr bwMode="auto">
          <a:xfrm>
            <a:off x="3925701" y="6126063"/>
            <a:ext cx="1042987" cy="198438"/>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 tIns="27432" rIns="27432" bIns="27432">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CRISM (</a:t>
            </a: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Vis &amp; IR</a:t>
            </a:r>
            <a:r>
              <a:rPr kumimoji="0" lang="en-US" altLang="en-US" sz="1000" b="0" i="0" u="none" strike="noStrike" kern="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
        <p:nvSpPr>
          <p:cNvPr id="50" name="Rectangle 45"/>
          <p:cNvSpPr>
            <a:spLocks noChangeArrowheads="1"/>
          </p:cNvSpPr>
          <p:nvPr/>
        </p:nvSpPr>
        <p:spPr bwMode="auto">
          <a:xfrm>
            <a:off x="3930463" y="4900513"/>
            <a:ext cx="1033463" cy="468313"/>
          </a:xfrm>
          <a:prstGeom prst="rect">
            <a:avLst/>
          </a:prstGeom>
          <a:solidFill>
            <a:sysClr val="windowText" lastClr="000000"/>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0" cap="none" spc="0" normalizeH="0" baseline="0" noProof="0" smtClean="0">
              <a:ln>
                <a:noFill/>
              </a:ln>
              <a:solidFill>
                <a:srgbClr val="000000"/>
              </a:solidFill>
              <a:effectLst/>
              <a:uLnTx/>
              <a:uFillTx/>
              <a:latin typeface="Arial Narrow" panose="020B0606020202030204" pitchFamily="34" charset="0"/>
              <a:ea typeface="ＭＳ Ｐゴシック" panose="020B0600070205080204" pitchFamily="34" charset="-128"/>
              <a:cs typeface="Arial" panose="020B0604020202020204" pitchFamily="34" charset="0"/>
            </a:endParaRPr>
          </a:p>
        </p:txBody>
      </p:sp>
      <p:pic>
        <p:nvPicPr>
          <p:cNvPr id="51"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5701" y="5271988"/>
            <a:ext cx="1042987"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46"/>
          <p:cNvSpPr txBox="1">
            <a:spLocks noChangeArrowheads="1"/>
          </p:cNvSpPr>
          <p:nvPr/>
        </p:nvSpPr>
        <p:spPr bwMode="auto">
          <a:xfrm>
            <a:off x="3890776" y="4862413"/>
            <a:ext cx="11160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9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Mars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9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Reconnaissance</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9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Orbiter</a:t>
            </a:r>
          </a:p>
        </p:txBody>
      </p:sp>
      <p:sp>
        <p:nvSpPr>
          <p:cNvPr id="59" name="Rectangle 58"/>
          <p:cNvSpPr/>
          <p:nvPr/>
        </p:nvSpPr>
        <p:spPr>
          <a:xfrm>
            <a:off x="6286500" y="6589059"/>
            <a:ext cx="2259013" cy="201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321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4594845" y="562027"/>
            <a:ext cx="4396321" cy="4884033"/>
          </a:xfrm>
          <a:prstGeom prst="rect">
            <a:avLst/>
          </a:pr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bwMode="auto">
          <a:xfrm>
            <a:off x="4827779" y="907222"/>
            <a:ext cx="2301796" cy="3699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spAutoFit/>
          </a:bodyPr>
          <a:lstStyle>
            <a:lvl1pPr algn="l" defTabSz="457200" rtl="0" eaLnBrk="0" fontAlgn="base" hangingPunct="0">
              <a:spcBef>
                <a:spcPct val="0"/>
              </a:spcBef>
              <a:spcAft>
                <a:spcPct val="0"/>
              </a:spcAft>
              <a:defRPr sz="2400" kern="1200">
                <a:solidFill>
                  <a:srgbClr val="0067B1"/>
                </a:solidFill>
                <a:latin typeface="Impact"/>
                <a:ea typeface="Impact" pitchFamily="34" charset="0"/>
                <a:cs typeface="Impact"/>
              </a:defRPr>
            </a:lvl1pPr>
            <a:lvl2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2pPr>
            <a:lvl3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3pPr>
            <a:lvl4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4pPr>
            <a:lvl5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5pPr>
            <a:lvl6pPr marL="4572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6pPr>
            <a:lvl7pPr marL="9144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7pPr>
            <a:lvl8pPr marL="13716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8pPr>
            <a:lvl9pPr marL="18288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003A90"/>
                </a:solidFill>
                <a:effectLst/>
                <a:uLnTx/>
                <a:uFillTx/>
                <a:latin typeface="Calibri"/>
                <a:ea typeface="+mj-ea"/>
                <a:cs typeface="+mj-cs"/>
              </a:rPr>
              <a:t>Jupiter Missions</a:t>
            </a:r>
            <a:endParaRPr kumimoji="0" lang="en-US" altLang="en-US" sz="2000" b="1" i="0" u="none" strike="noStrike" kern="1200" cap="none" spc="0" normalizeH="0" baseline="0" noProof="0" dirty="0">
              <a:ln>
                <a:noFill/>
              </a:ln>
              <a:solidFill>
                <a:srgbClr val="003A90"/>
              </a:solidFill>
              <a:effectLst/>
              <a:uLnTx/>
              <a:uFillTx/>
              <a:latin typeface="Calibri"/>
              <a:ea typeface="+mj-ea"/>
              <a:cs typeface="+mj-cs"/>
            </a:endParaRPr>
          </a:p>
        </p:txBody>
      </p:sp>
      <p:pic>
        <p:nvPicPr>
          <p:cNvPr id="36" name="Picture 33"/>
          <p:cNvPicPr>
            <a:picLocks noChangeAspect="1" noChangeArrowheads="1"/>
          </p:cNvPicPr>
          <p:nvPr/>
        </p:nvPicPr>
        <p:blipFill>
          <a:blip r:embed="rId2">
            <a:extLst>
              <a:ext uri="{28A0092B-C50C-407E-A947-70E740481C1C}">
                <a14:useLocalDpi xmlns:a14="http://schemas.microsoft.com/office/drawing/2010/main" val="0"/>
              </a:ext>
            </a:extLst>
          </a:blip>
          <a:srcRect l="3201" r="5838"/>
          <a:stretch>
            <a:fillRect/>
          </a:stretch>
        </p:blipFill>
        <p:spPr bwMode="auto">
          <a:xfrm>
            <a:off x="291576" y="2926158"/>
            <a:ext cx="15494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28"/>
          <p:cNvSpPr txBox="1">
            <a:spLocks noChangeArrowheads="1"/>
          </p:cNvSpPr>
          <p:nvPr/>
        </p:nvSpPr>
        <p:spPr bwMode="auto">
          <a:xfrm>
            <a:off x="940864" y="2934095"/>
            <a:ext cx="8651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WFIRST</a:t>
            </a:r>
          </a:p>
        </p:txBody>
      </p:sp>
      <p:pic>
        <p:nvPicPr>
          <p:cNvPr id="43"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76" y="1112452"/>
            <a:ext cx="11303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28"/>
          <p:cNvSpPr txBox="1">
            <a:spLocks noChangeArrowheads="1"/>
          </p:cNvSpPr>
          <p:nvPr/>
        </p:nvSpPr>
        <p:spPr bwMode="auto">
          <a:xfrm>
            <a:off x="731314" y="1117214"/>
            <a:ext cx="71596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Euclid</a:t>
            </a:r>
          </a:p>
        </p:txBody>
      </p:sp>
      <p:pic>
        <p:nvPicPr>
          <p:cNvPr id="54" name="Picture 4" descr="http://neocam.ipac.caltech.edu/system/media_files/binaries/27/thumb/NEOCAM-2010-08-05.jpg?1340404724"/>
          <p:cNvPicPr>
            <a:picLocks noChangeAspect="1" noChangeArrowheads="1"/>
          </p:cNvPicPr>
          <p:nvPr/>
        </p:nvPicPr>
        <p:blipFill>
          <a:blip r:embed="rId4">
            <a:extLst>
              <a:ext uri="{28A0092B-C50C-407E-A947-70E740481C1C}">
                <a14:useLocalDpi xmlns:a14="http://schemas.microsoft.com/office/drawing/2010/main" val="0"/>
              </a:ext>
            </a:extLst>
          </a:blip>
          <a:srcRect r="26154"/>
          <a:stretch>
            <a:fillRect/>
          </a:stretch>
        </p:blipFill>
        <p:spPr bwMode="auto">
          <a:xfrm>
            <a:off x="291576" y="4699523"/>
            <a:ext cx="1520758" cy="164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38"/>
          <p:cNvSpPr txBox="1">
            <a:spLocks noChangeArrowheads="1"/>
          </p:cNvSpPr>
          <p:nvPr/>
        </p:nvSpPr>
        <p:spPr bwMode="auto">
          <a:xfrm>
            <a:off x="291335" y="4699523"/>
            <a:ext cx="1046220" cy="29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1400" b="1" i="0" u="none" strike="noStrike" kern="1200" cap="none" spc="0" normalizeH="0" baseline="0" noProof="0" dirty="0" err="1"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rPr>
              <a:t>NEOCam</a:t>
            </a:r>
            <a:endParaRPr kumimoji="0" lang="en-US" altLang="en-US" sz="1050" b="1" i="0" u="none" strike="noStrike" kern="1200" cap="none" spc="0" normalizeH="0" baseline="0" noProof="0" dirty="0" smtClean="0">
              <a:ln>
                <a:noFill/>
              </a:ln>
              <a:solidFill>
                <a:srgbClr val="DDDDD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9" name="Rectangle 58"/>
          <p:cNvSpPr/>
          <p:nvPr/>
        </p:nvSpPr>
        <p:spPr>
          <a:xfrm>
            <a:off x="6286500" y="6589059"/>
            <a:ext cx="2259013" cy="201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p:cNvPicPr>
            <a:picLocks noChangeAspect="1"/>
          </p:cNvPicPr>
          <p:nvPr/>
        </p:nvPicPr>
        <p:blipFill>
          <a:blip r:embed="rId5"/>
          <a:stretch>
            <a:fillRect/>
          </a:stretch>
        </p:blipFill>
        <p:spPr>
          <a:xfrm>
            <a:off x="4713801" y="1629617"/>
            <a:ext cx="1499802" cy="1183044"/>
          </a:xfrm>
          <a:prstGeom prst="rect">
            <a:avLst/>
          </a:prstGeom>
        </p:spPr>
      </p:pic>
      <p:sp>
        <p:nvSpPr>
          <p:cNvPr id="61" name="Text Box 28"/>
          <p:cNvSpPr txBox="1">
            <a:spLocks noChangeArrowheads="1"/>
          </p:cNvSpPr>
          <p:nvPr/>
        </p:nvSpPr>
        <p:spPr bwMode="auto">
          <a:xfrm>
            <a:off x="5449580" y="1641564"/>
            <a:ext cx="732893" cy="50167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DDDDDD"/>
                </a:solidFill>
                <a:effectLst/>
                <a:uLnTx/>
                <a:uFillTx/>
                <a:latin typeface="Arial" pitchFamily="34" charset="0"/>
                <a:ea typeface="ＭＳ Ｐゴシック"/>
                <a:cs typeface="ＭＳ Ｐゴシック"/>
              </a:rPr>
              <a:t>JUICE</a:t>
            </a:r>
          </a:p>
          <a:p>
            <a:pPr marL="0" marR="0" lvl="0" indent="0" algn="l" defTabSz="914400" rtl="0" eaLnBrk="1" fontAlgn="base" latinLnBrk="0" hangingPunct="1">
              <a:lnSpc>
                <a:spcPct val="95000"/>
              </a:lnSpc>
              <a:spcBef>
                <a:spcPct val="0"/>
              </a:spcBef>
              <a:spcAft>
                <a:spcPct val="0"/>
              </a:spcAft>
              <a:buClrTx/>
              <a:buSzTx/>
              <a:buFontTx/>
              <a:buNone/>
              <a:tabLst/>
              <a:defRPr/>
            </a:pPr>
            <a:r>
              <a:rPr lang="en-US" sz="1400" b="1" dirty="0" smtClean="0">
                <a:solidFill>
                  <a:srgbClr val="DDDDDD"/>
                </a:solidFill>
                <a:latin typeface="Arial" pitchFamily="34" charset="0"/>
                <a:ea typeface="ＭＳ Ｐゴシック"/>
                <a:cs typeface="ＭＳ Ｐゴシック"/>
              </a:rPr>
              <a:t>MAJIS</a:t>
            </a:r>
            <a:endParaRPr kumimoji="0" lang="en-US" sz="1400" b="1" i="0" u="none" strike="noStrike" kern="1200" cap="none" spc="0" normalizeH="0" baseline="0" noProof="0" dirty="0">
              <a:ln>
                <a:noFill/>
              </a:ln>
              <a:solidFill>
                <a:srgbClr val="DDDDDD"/>
              </a:solidFill>
              <a:effectLst/>
              <a:uLnTx/>
              <a:uFillTx/>
              <a:latin typeface="Arial" pitchFamily="34" charset="0"/>
              <a:ea typeface="ＭＳ Ｐゴシック"/>
              <a:cs typeface="ＭＳ Ｐゴシック"/>
            </a:endParaRPr>
          </a:p>
        </p:txBody>
      </p:sp>
      <p:pic>
        <p:nvPicPr>
          <p:cNvPr id="62" name="Picture 61"/>
          <p:cNvPicPr>
            <a:picLocks noChangeAspect="1"/>
          </p:cNvPicPr>
          <p:nvPr/>
        </p:nvPicPr>
        <p:blipFill>
          <a:blip r:embed="rId6"/>
          <a:stretch>
            <a:fillRect/>
          </a:stretch>
        </p:blipFill>
        <p:spPr>
          <a:xfrm>
            <a:off x="4713802" y="4243090"/>
            <a:ext cx="1505418" cy="1123480"/>
          </a:xfrm>
          <a:prstGeom prst="rect">
            <a:avLst/>
          </a:prstGeom>
        </p:spPr>
      </p:pic>
      <p:sp>
        <p:nvSpPr>
          <p:cNvPr id="63" name="Text Box 28"/>
          <p:cNvSpPr txBox="1">
            <a:spLocks noChangeArrowheads="1"/>
          </p:cNvSpPr>
          <p:nvPr/>
        </p:nvSpPr>
        <p:spPr bwMode="auto">
          <a:xfrm>
            <a:off x="5671463" y="4207378"/>
            <a:ext cx="601447" cy="29700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DDDDDD"/>
                </a:solidFill>
                <a:effectLst/>
                <a:uLnTx/>
                <a:uFillTx/>
                <a:latin typeface="Arial" pitchFamily="34" charset="0"/>
                <a:ea typeface="ＭＳ Ｐゴシック"/>
                <a:cs typeface="ＭＳ Ｐゴシック"/>
              </a:rPr>
              <a:t>Lucy</a:t>
            </a:r>
            <a:endParaRPr kumimoji="0" lang="en-US" sz="1400" b="1" i="0" u="none" strike="noStrike" kern="1200" cap="none" spc="0" normalizeH="0" baseline="0" noProof="0" dirty="0">
              <a:ln>
                <a:noFill/>
              </a:ln>
              <a:solidFill>
                <a:srgbClr val="DDDDDD"/>
              </a:solidFill>
              <a:effectLst/>
              <a:uLnTx/>
              <a:uFillTx/>
              <a:latin typeface="Arial" pitchFamily="34" charset="0"/>
              <a:ea typeface="ＭＳ Ｐゴシック"/>
              <a:cs typeface="ＭＳ Ｐゴシック"/>
            </a:endParaRPr>
          </a:p>
        </p:txBody>
      </p:sp>
      <p:pic>
        <p:nvPicPr>
          <p:cNvPr id="64" name="Picture 63"/>
          <p:cNvPicPr>
            <a:picLocks noChangeAspect="1"/>
          </p:cNvPicPr>
          <p:nvPr/>
        </p:nvPicPr>
        <p:blipFill>
          <a:blip r:embed="rId7"/>
          <a:stretch>
            <a:fillRect/>
          </a:stretch>
        </p:blipFill>
        <p:spPr>
          <a:xfrm>
            <a:off x="4713801" y="2925999"/>
            <a:ext cx="1505418" cy="1249026"/>
          </a:xfrm>
          <a:prstGeom prst="rect">
            <a:avLst/>
          </a:prstGeom>
        </p:spPr>
      </p:pic>
      <p:sp>
        <p:nvSpPr>
          <p:cNvPr id="65" name="Text Box 28"/>
          <p:cNvSpPr txBox="1">
            <a:spLocks noChangeArrowheads="1"/>
          </p:cNvSpPr>
          <p:nvPr/>
        </p:nvSpPr>
        <p:spPr bwMode="auto">
          <a:xfrm>
            <a:off x="4713801" y="2946236"/>
            <a:ext cx="1468672" cy="29700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DDDDDD"/>
                </a:solidFill>
                <a:effectLst/>
                <a:uLnTx/>
                <a:uFillTx/>
                <a:latin typeface="Arial" pitchFamily="34" charset="0"/>
                <a:ea typeface="ＭＳ Ｐゴシック"/>
                <a:cs typeface="ＭＳ Ｐゴシック"/>
              </a:rPr>
              <a:t>Europa</a:t>
            </a:r>
            <a:r>
              <a:rPr kumimoji="0" lang="en-US" sz="1400" b="1" i="0" u="none" strike="noStrike" kern="1200" cap="none" spc="0" normalizeH="0" noProof="0" dirty="0" smtClean="0">
                <a:ln>
                  <a:noFill/>
                </a:ln>
                <a:solidFill>
                  <a:srgbClr val="DDDDDD"/>
                </a:solidFill>
                <a:effectLst/>
                <a:uLnTx/>
                <a:uFillTx/>
                <a:latin typeface="Arial" pitchFamily="34" charset="0"/>
                <a:ea typeface="ＭＳ Ｐゴシック"/>
                <a:cs typeface="ＭＳ Ｐゴシック"/>
              </a:rPr>
              <a:t> Clipper</a:t>
            </a:r>
            <a:endParaRPr kumimoji="0" lang="en-US" sz="1400" b="1" i="0" u="none" strike="noStrike" kern="1200" cap="none" spc="0" normalizeH="0" baseline="0" noProof="0" dirty="0">
              <a:ln>
                <a:noFill/>
              </a:ln>
              <a:solidFill>
                <a:srgbClr val="DDDDDD"/>
              </a:solidFill>
              <a:effectLst/>
              <a:uLnTx/>
              <a:uFillTx/>
              <a:latin typeface="Arial" pitchFamily="34" charset="0"/>
              <a:ea typeface="ＭＳ Ｐゴシック"/>
              <a:cs typeface="ＭＳ Ｐゴシック"/>
            </a:endParaRPr>
          </a:p>
        </p:txBody>
      </p:sp>
      <p:sp>
        <p:nvSpPr>
          <p:cNvPr id="66" name="Text Box 28"/>
          <p:cNvSpPr txBox="1">
            <a:spLocks noChangeArrowheads="1"/>
          </p:cNvSpPr>
          <p:nvPr/>
        </p:nvSpPr>
        <p:spPr bwMode="auto">
          <a:xfrm>
            <a:off x="5466510" y="3844403"/>
            <a:ext cx="623889" cy="29700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DDDDDD"/>
                </a:solidFill>
                <a:effectLst/>
                <a:uLnTx/>
                <a:uFillTx/>
                <a:latin typeface="Arial" pitchFamily="34" charset="0"/>
                <a:ea typeface="ＭＳ Ｐゴシック"/>
                <a:cs typeface="ＭＳ Ｐゴシック"/>
              </a:rPr>
              <a:t>MISE</a:t>
            </a:r>
            <a:endParaRPr kumimoji="0" lang="en-US" sz="1400" b="1" i="0" u="none" strike="noStrike" kern="1200" cap="none" spc="0" normalizeH="0" baseline="0" noProof="0" dirty="0">
              <a:ln>
                <a:noFill/>
              </a:ln>
              <a:solidFill>
                <a:srgbClr val="DDDDDD"/>
              </a:solidFill>
              <a:effectLst/>
              <a:uLnTx/>
              <a:uFillTx/>
              <a:latin typeface="Arial" pitchFamily="34" charset="0"/>
              <a:ea typeface="ＭＳ Ｐゴシック"/>
              <a:cs typeface="ＭＳ Ｐゴシック"/>
            </a:endParaRPr>
          </a:p>
        </p:txBody>
      </p:sp>
      <p:sp>
        <p:nvSpPr>
          <p:cNvPr id="53" name="TextBox 52"/>
          <p:cNvSpPr txBox="1"/>
          <p:nvPr/>
        </p:nvSpPr>
        <p:spPr>
          <a:xfrm>
            <a:off x="1588850" y="1248265"/>
            <a:ext cx="2817094" cy="1200329"/>
          </a:xfrm>
          <a:prstGeom prst="rect">
            <a:avLst/>
          </a:prstGeom>
          <a:noFill/>
        </p:spPr>
        <p:txBody>
          <a:bodyPr wrap="square" rtlCol="0">
            <a:spAutoFit/>
          </a:bodyPr>
          <a:lstStyle/>
          <a:p>
            <a:pPr algn="ctr"/>
            <a:r>
              <a:rPr lang="en-US" b="1" dirty="0" smtClean="0">
                <a:solidFill>
                  <a:schemeClr val="accent2">
                    <a:lumMod val="75000"/>
                  </a:schemeClr>
                </a:solidFill>
              </a:rPr>
              <a:t>Maps </a:t>
            </a:r>
            <a:r>
              <a:rPr lang="en-US" b="1" dirty="0">
                <a:solidFill>
                  <a:schemeClr val="accent2">
                    <a:lumMod val="75000"/>
                  </a:schemeClr>
                </a:solidFill>
              </a:rPr>
              <a:t>the Geometry of the Universe</a:t>
            </a:r>
          </a:p>
          <a:p>
            <a:pPr marL="174625" indent="-174625">
              <a:buFont typeface="Arial" panose="020B0604020202020204" pitchFamily="34" charset="0"/>
              <a:buChar char="•"/>
            </a:pPr>
            <a:r>
              <a:rPr lang="en-US" dirty="0" smtClean="0"/>
              <a:t>16 H2RG SWIR arrays</a:t>
            </a:r>
          </a:p>
          <a:p>
            <a:pPr marL="174625" indent="-174625">
              <a:buFont typeface="Arial" panose="020B0604020202020204" pitchFamily="34" charset="0"/>
              <a:buChar char="•"/>
            </a:pPr>
            <a:r>
              <a:rPr lang="en-US" dirty="0" smtClean="0"/>
              <a:t>16 SIDECAR ASIC Modules</a:t>
            </a:r>
            <a:endParaRPr lang="en-US" dirty="0"/>
          </a:p>
        </p:txBody>
      </p:sp>
      <p:sp>
        <p:nvSpPr>
          <p:cNvPr id="67" name="TextBox 66"/>
          <p:cNvSpPr txBox="1"/>
          <p:nvPr/>
        </p:nvSpPr>
        <p:spPr>
          <a:xfrm>
            <a:off x="1840976" y="3306924"/>
            <a:ext cx="2744005" cy="1172629"/>
          </a:xfrm>
          <a:prstGeom prst="rect">
            <a:avLst/>
          </a:prstGeom>
          <a:noFill/>
        </p:spPr>
        <p:txBody>
          <a:bodyPr wrap="square" rtlCol="0">
            <a:spAutoFit/>
          </a:bodyPr>
          <a:lstStyle/>
          <a:p>
            <a:pPr algn="ctr">
              <a:lnSpc>
                <a:spcPct val="90000"/>
              </a:lnSpc>
            </a:pPr>
            <a:r>
              <a:rPr lang="en-US" b="1" dirty="0">
                <a:solidFill>
                  <a:schemeClr val="accent2">
                    <a:lumMod val="75000"/>
                  </a:schemeClr>
                </a:solidFill>
              </a:rPr>
              <a:t>Wide Field IR Telescope</a:t>
            </a:r>
          </a:p>
          <a:p>
            <a:pPr marL="174625" indent="-174625">
              <a:buFont typeface="Arial" panose="020B0604020202020204" pitchFamily="34" charset="0"/>
              <a:buChar char="•"/>
            </a:pPr>
            <a:r>
              <a:rPr lang="en-US" dirty="0" smtClean="0"/>
              <a:t>18 H4RG-10 SWIR arrays</a:t>
            </a:r>
          </a:p>
          <a:p>
            <a:pPr marL="174625" indent="-174625">
              <a:buFont typeface="Arial" panose="020B0604020202020204" pitchFamily="34" charset="0"/>
              <a:buChar char="•"/>
            </a:pPr>
            <a:r>
              <a:rPr lang="en-US" dirty="0" smtClean="0"/>
              <a:t>Flight production commences 2018</a:t>
            </a:r>
          </a:p>
        </p:txBody>
      </p:sp>
      <p:sp>
        <p:nvSpPr>
          <p:cNvPr id="68" name="TextBox 67"/>
          <p:cNvSpPr txBox="1"/>
          <p:nvPr/>
        </p:nvSpPr>
        <p:spPr>
          <a:xfrm>
            <a:off x="1806051" y="4705014"/>
            <a:ext cx="2678478" cy="1671227"/>
          </a:xfrm>
          <a:prstGeom prst="rect">
            <a:avLst/>
          </a:prstGeom>
          <a:noFill/>
        </p:spPr>
        <p:txBody>
          <a:bodyPr wrap="square" rtlCol="0">
            <a:spAutoFit/>
          </a:bodyPr>
          <a:lstStyle/>
          <a:p>
            <a:pPr algn="ctr">
              <a:lnSpc>
                <a:spcPct val="90000"/>
              </a:lnSpc>
            </a:pPr>
            <a:r>
              <a:rPr lang="en-US" b="1" dirty="0">
                <a:solidFill>
                  <a:schemeClr val="accent2">
                    <a:lumMod val="75000"/>
                  </a:schemeClr>
                </a:solidFill>
              </a:rPr>
              <a:t>Near Earth Object Asteroid </a:t>
            </a:r>
            <a:r>
              <a:rPr lang="en-US" b="1" dirty="0" smtClean="0">
                <a:solidFill>
                  <a:schemeClr val="accent2">
                    <a:lumMod val="75000"/>
                  </a:schemeClr>
                </a:solidFill>
              </a:rPr>
              <a:t>Survey</a:t>
            </a:r>
          </a:p>
          <a:p>
            <a:pPr algn="ctr">
              <a:lnSpc>
                <a:spcPct val="90000"/>
              </a:lnSpc>
            </a:pPr>
            <a:r>
              <a:rPr lang="en-US" b="1" dirty="0" smtClean="0">
                <a:solidFill>
                  <a:schemeClr val="accent2">
                    <a:lumMod val="75000"/>
                  </a:schemeClr>
                </a:solidFill>
              </a:rPr>
              <a:t>Extended Phase A</a:t>
            </a:r>
            <a:endParaRPr lang="en-US" b="1" dirty="0">
              <a:solidFill>
                <a:schemeClr val="accent2">
                  <a:lumMod val="75000"/>
                </a:schemeClr>
              </a:solidFill>
            </a:endParaRPr>
          </a:p>
          <a:p>
            <a:pPr marL="174625" indent="-174625">
              <a:buFont typeface="Arial" panose="020B0604020202020204" pitchFamily="34" charset="0"/>
              <a:buChar char="•"/>
            </a:pPr>
            <a:r>
              <a:rPr lang="en-US" dirty="0" smtClean="0"/>
              <a:t>4 H2RG </a:t>
            </a:r>
            <a:r>
              <a:rPr lang="en-US" dirty="0"/>
              <a:t>M</a:t>
            </a:r>
            <a:r>
              <a:rPr lang="en-US" dirty="0" smtClean="0"/>
              <a:t>WIR arrays</a:t>
            </a:r>
          </a:p>
          <a:p>
            <a:pPr marL="174625" indent="-174625">
              <a:buFont typeface="Arial" panose="020B0604020202020204" pitchFamily="34" charset="0"/>
              <a:buChar char="•"/>
            </a:pPr>
            <a:r>
              <a:rPr lang="en-US" b="1" dirty="0" smtClean="0">
                <a:solidFill>
                  <a:srgbClr val="0070C0"/>
                </a:solidFill>
              </a:rPr>
              <a:t>4 H2RG LWIR arrays</a:t>
            </a:r>
          </a:p>
          <a:p>
            <a:pPr marL="174625" indent="-174625">
              <a:buFont typeface="Arial" panose="020B0604020202020204" pitchFamily="34" charset="0"/>
              <a:buChar char="•"/>
            </a:pPr>
            <a:r>
              <a:rPr lang="en-US" dirty="0" smtClean="0"/>
              <a:t>8 SIDECAR ASIC Modules</a:t>
            </a:r>
          </a:p>
        </p:txBody>
      </p:sp>
      <p:sp>
        <p:nvSpPr>
          <p:cNvPr id="69" name="TextBox 68"/>
          <p:cNvSpPr txBox="1"/>
          <p:nvPr/>
        </p:nvSpPr>
        <p:spPr>
          <a:xfrm>
            <a:off x="6199094" y="1572810"/>
            <a:ext cx="2769648" cy="1338828"/>
          </a:xfrm>
          <a:prstGeom prst="rect">
            <a:avLst/>
          </a:prstGeom>
          <a:noFill/>
        </p:spPr>
        <p:txBody>
          <a:bodyPr wrap="square" rtlCol="0">
            <a:spAutoFit/>
          </a:bodyPr>
          <a:lstStyle/>
          <a:p>
            <a:pPr algn="ctr">
              <a:lnSpc>
                <a:spcPct val="90000"/>
              </a:lnSpc>
            </a:pPr>
            <a:r>
              <a:rPr lang="en-US" b="1" dirty="0" smtClean="0">
                <a:solidFill>
                  <a:schemeClr val="accent2">
                    <a:lumMod val="75000"/>
                  </a:schemeClr>
                </a:solidFill>
              </a:rPr>
              <a:t>Jupiter + Ganymede, Calisto &amp; Europa</a:t>
            </a:r>
          </a:p>
          <a:p>
            <a:pPr marL="174625" indent="-174625">
              <a:lnSpc>
                <a:spcPct val="90000"/>
              </a:lnSpc>
              <a:buFont typeface="Arial" panose="020B0604020202020204" pitchFamily="34" charset="0"/>
              <a:buChar char="•"/>
            </a:pPr>
            <a:r>
              <a:rPr lang="en-US" dirty="0" smtClean="0"/>
              <a:t>1 H1RG SWIR array</a:t>
            </a:r>
          </a:p>
          <a:p>
            <a:pPr marL="174625" indent="-174625">
              <a:lnSpc>
                <a:spcPct val="90000"/>
              </a:lnSpc>
              <a:buFont typeface="Arial" panose="020B0604020202020204" pitchFamily="34" charset="0"/>
              <a:buChar char="•"/>
            </a:pPr>
            <a:r>
              <a:rPr lang="en-US" dirty="0" smtClean="0"/>
              <a:t>1 H1RG MWIR array</a:t>
            </a:r>
          </a:p>
          <a:p>
            <a:pPr marL="174625" indent="-174625">
              <a:lnSpc>
                <a:spcPct val="90000"/>
              </a:lnSpc>
              <a:buFont typeface="Arial" panose="020B0604020202020204" pitchFamily="34" charset="0"/>
              <a:buChar char="•"/>
            </a:pPr>
            <a:r>
              <a:rPr lang="en-US" dirty="0"/>
              <a:t>2</a:t>
            </a:r>
            <a:r>
              <a:rPr lang="en-US" dirty="0" smtClean="0"/>
              <a:t> SIDECAR ASIC Modules</a:t>
            </a:r>
            <a:endParaRPr lang="en-US" dirty="0"/>
          </a:p>
        </p:txBody>
      </p:sp>
      <p:sp>
        <p:nvSpPr>
          <p:cNvPr id="70" name="TextBox 69"/>
          <p:cNvSpPr txBox="1"/>
          <p:nvPr/>
        </p:nvSpPr>
        <p:spPr>
          <a:xfrm>
            <a:off x="6213603" y="3046574"/>
            <a:ext cx="2777563" cy="895630"/>
          </a:xfrm>
          <a:prstGeom prst="rect">
            <a:avLst/>
          </a:prstGeom>
          <a:noFill/>
        </p:spPr>
        <p:txBody>
          <a:bodyPr wrap="square" rtlCol="0">
            <a:spAutoFit/>
          </a:bodyPr>
          <a:lstStyle/>
          <a:p>
            <a:pPr algn="ctr">
              <a:lnSpc>
                <a:spcPct val="90000"/>
              </a:lnSpc>
            </a:pPr>
            <a:r>
              <a:rPr lang="en-US" b="1" dirty="0">
                <a:solidFill>
                  <a:schemeClr val="accent2">
                    <a:lumMod val="75000"/>
                  </a:schemeClr>
                </a:solidFill>
              </a:rPr>
              <a:t>Europa</a:t>
            </a:r>
          </a:p>
          <a:p>
            <a:pPr marL="174625" indent="-174625">
              <a:buFont typeface="Arial" panose="020B0604020202020204" pitchFamily="34" charset="0"/>
              <a:buChar char="•"/>
            </a:pPr>
            <a:r>
              <a:rPr lang="en-US" dirty="0" smtClean="0"/>
              <a:t>CHROMA 320×480 VSWIR</a:t>
            </a:r>
          </a:p>
          <a:p>
            <a:pPr marL="174625" indent="-174625">
              <a:buFont typeface="Arial" panose="020B0604020202020204" pitchFamily="34" charset="0"/>
              <a:buChar char="•"/>
            </a:pPr>
            <a:r>
              <a:rPr lang="en-US" dirty="0" smtClean="0"/>
              <a:t>Focal Plane Electronics</a:t>
            </a:r>
            <a:endParaRPr lang="en-US" dirty="0"/>
          </a:p>
        </p:txBody>
      </p:sp>
      <p:sp>
        <p:nvSpPr>
          <p:cNvPr id="71" name="TextBox 70"/>
          <p:cNvSpPr txBox="1"/>
          <p:nvPr/>
        </p:nvSpPr>
        <p:spPr>
          <a:xfrm>
            <a:off x="6229084" y="4343165"/>
            <a:ext cx="2739657" cy="923330"/>
          </a:xfrm>
          <a:prstGeom prst="rect">
            <a:avLst/>
          </a:prstGeom>
          <a:noFill/>
        </p:spPr>
        <p:txBody>
          <a:bodyPr wrap="square" rtlCol="0">
            <a:spAutoFit/>
          </a:bodyPr>
          <a:lstStyle/>
          <a:p>
            <a:pPr algn="ctr">
              <a:lnSpc>
                <a:spcPct val="90000"/>
              </a:lnSpc>
            </a:pPr>
            <a:r>
              <a:rPr lang="en-US" b="1" dirty="0">
                <a:solidFill>
                  <a:schemeClr val="accent2">
                    <a:lumMod val="75000"/>
                  </a:schemeClr>
                </a:solidFill>
              </a:rPr>
              <a:t>Trojan Asteroids</a:t>
            </a:r>
          </a:p>
          <a:p>
            <a:pPr marL="174625" indent="-174625">
              <a:buFont typeface="Arial" panose="020B0604020202020204" pitchFamily="34" charset="0"/>
              <a:buChar char="•"/>
            </a:pPr>
            <a:r>
              <a:rPr lang="en-US" dirty="0" smtClean="0"/>
              <a:t>1 H2RG SWIR array</a:t>
            </a:r>
          </a:p>
          <a:p>
            <a:pPr marL="174625" indent="-174625">
              <a:buFont typeface="Arial" panose="020B0604020202020204" pitchFamily="34" charset="0"/>
              <a:buChar char="•"/>
            </a:pPr>
            <a:r>
              <a:rPr lang="en-US" dirty="0" smtClean="0"/>
              <a:t>1 H2RG MWIR array</a:t>
            </a:r>
          </a:p>
        </p:txBody>
      </p:sp>
      <p:pic>
        <p:nvPicPr>
          <p:cNvPr id="74" name="Picture 73"/>
          <p:cNvPicPr>
            <a:picLocks noChangeAspect="1"/>
          </p:cNvPicPr>
          <p:nvPr/>
        </p:nvPicPr>
        <p:blipFill>
          <a:blip r:embed="rId8"/>
          <a:stretch>
            <a:fillRect/>
          </a:stretch>
        </p:blipFill>
        <p:spPr>
          <a:xfrm>
            <a:off x="7297293" y="656571"/>
            <a:ext cx="871274" cy="871274"/>
          </a:xfrm>
          <a:prstGeom prst="rect">
            <a:avLst/>
          </a:prstGeom>
        </p:spPr>
      </p:pic>
      <p:sp>
        <p:nvSpPr>
          <p:cNvPr id="75" name="Title 1"/>
          <p:cNvSpPr txBox="1">
            <a:spLocks/>
          </p:cNvSpPr>
          <p:nvPr/>
        </p:nvSpPr>
        <p:spPr bwMode="auto">
          <a:xfrm>
            <a:off x="1021645" y="81255"/>
            <a:ext cx="7469127" cy="4807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spAutoFit/>
          </a:bodyPr>
          <a:lstStyle>
            <a:lvl1pPr algn="l" defTabSz="457200" rtl="0" eaLnBrk="0" fontAlgn="base" hangingPunct="0">
              <a:spcBef>
                <a:spcPct val="0"/>
              </a:spcBef>
              <a:spcAft>
                <a:spcPct val="0"/>
              </a:spcAft>
              <a:defRPr sz="2400" kern="1200">
                <a:solidFill>
                  <a:srgbClr val="0067B1"/>
                </a:solidFill>
                <a:latin typeface="Impact"/>
                <a:ea typeface="Impact" pitchFamily="34" charset="0"/>
                <a:cs typeface="Impact"/>
              </a:defRPr>
            </a:lvl1pPr>
            <a:lvl2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2pPr>
            <a:lvl3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3pPr>
            <a:lvl4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4pPr>
            <a:lvl5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5pPr>
            <a:lvl6pPr marL="4572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6pPr>
            <a:lvl7pPr marL="9144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7pPr>
            <a:lvl8pPr marL="13716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8pPr>
            <a:lvl9pPr marL="18288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3A90"/>
                </a:solidFill>
                <a:effectLst/>
                <a:uLnTx/>
                <a:uFillTx/>
                <a:latin typeface="Calibri"/>
                <a:ea typeface="+mj-ea"/>
                <a:cs typeface="+mj-cs"/>
              </a:rPr>
              <a:t>10 Active Space Science Programs</a:t>
            </a:r>
            <a:endParaRPr kumimoji="0" lang="en-US" altLang="en-US" sz="2800" b="1" i="0" u="none" strike="noStrike" kern="1200" cap="none" spc="0" normalizeH="0" baseline="0" noProof="0" dirty="0">
              <a:ln>
                <a:noFill/>
              </a:ln>
              <a:solidFill>
                <a:srgbClr val="003A90"/>
              </a:solidFill>
              <a:effectLst/>
              <a:uLnTx/>
              <a:uFillTx/>
              <a:latin typeface="Calibri"/>
              <a:ea typeface="+mj-ea"/>
              <a:cs typeface="+mj-cs"/>
            </a:endParaRPr>
          </a:p>
        </p:txBody>
      </p:sp>
      <p:sp>
        <p:nvSpPr>
          <p:cNvPr id="76" name="Title 1"/>
          <p:cNvSpPr txBox="1">
            <a:spLocks/>
          </p:cNvSpPr>
          <p:nvPr/>
        </p:nvSpPr>
        <p:spPr bwMode="auto">
          <a:xfrm>
            <a:off x="814445" y="636357"/>
            <a:ext cx="3167561" cy="3699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spAutoFit/>
          </a:bodyPr>
          <a:lstStyle>
            <a:lvl1pPr algn="l" defTabSz="457200" rtl="0" eaLnBrk="0" fontAlgn="base" hangingPunct="0">
              <a:spcBef>
                <a:spcPct val="0"/>
              </a:spcBef>
              <a:spcAft>
                <a:spcPct val="0"/>
              </a:spcAft>
              <a:defRPr sz="2400" kern="1200">
                <a:solidFill>
                  <a:srgbClr val="0067B1"/>
                </a:solidFill>
                <a:latin typeface="Impact"/>
                <a:ea typeface="Impact" pitchFamily="34" charset="0"/>
                <a:cs typeface="Impact"/>
              </a:defRPr>
            </a:lvl1pPr>
            <a:lvl2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2pPr>
            <a:lvl3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3pPr>
            <a:lvl4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4pPr>
            <a:lvl5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5pPr>
            <a:lvl6pPr marL="4572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6pPr>
            <a:lvl7pPr marL="9144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7pPr>
            <a:lvl8pPr marL="13716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8pPr>
            <a:lvl9pPr marL="18288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003A90"/>
                </a:solidFill>
                <a:effectLst/>
                <a:uLnTx/>
                <a:uFillTx/>
                <a:latin typeface="Calibri"/>
                <a:ea typeface="+mj-ea"/>
                <a:cs typeface="+mj-cs"/>
              </a:rPr>
              <a:t>Space Astronomy Missions</a:t>
            </a:r>
            <a:endParaRPr kumimoji="0" lang="en-US" altLang="en-US" sz="2000" b="1" i="0" u="none" strike="noStrike" kern="1200" cap="none" spc="0" normalizeH="0" baseline="0" noProof="0" dirty="0">
              <a:ln>
                <a:noFill/>
              </a:ln>
              <a:solidFill>
                <a:srgbClr val="003A90"/>
              </a:solidFill>
              <a:effectLst/>
              <a:uLnTx/>
              <a:uFillTx/>
              <a:latin typeface="Calibri"/>
              <a:ea typeface="+mj-ea"/>
              <a:cs typeface="+mj-cs"/>
            </a:endParaRPr>
          </a:p>
        </p:txBody>
      </p:sp>
      <p:sp>
        <p:nvSpPr>
          <p:cNvPr id="77" name="Rectangle 76"/>
          <p:cNvSpPr/>
          <p:nvPr/>
        </p:nvSpPr>
        <p:spPr>
          <a:xfrm>
            <a:off x="4594844" y="5589829"/>
            <a:ext cx="4396321" cy="810833"/>
          </a:xfrm>
          <a:prstGeom prst="rect">
            <a:avLst/>
          </a:pr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itle 1"/>
          <p:cNvSpPr txBox="1">
            <a:spLocks/>
          </p:cNvSpPr>
          <p:nvPr/>
        </p:nvSpPr>
        <p:spPr bwMode="auto">
          <a:xfrm>
            <a:off x="4568916" y="5700229"/>
            <a:ext cx="4448177" cy="5900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spAutoFit/>
          </a:bodyPr>
          <a:lstStyle>
            <a:lvl1pPr algn="l" defTabSz="457200" rtl="0" eaLnBrk="0" fontAlgn="base" hangingPunct="0">
              <a:spcBef>
                <a:spcPct val="0"/>
              </a:spcBef>
              <a:spcAft>
                <a:spcPct val="0"/>
              </a:spcAft>
              <a:defRPr sz="2400" kern="1200">
                <a:solidFill>
                  <a:srgbClr val="0067B1"/>
                </a:solidFill>
                <a:latin typeface="Impact"/>
                <a:ea typeface="Impact" pitchFamily="34" charset="0"/>
                <a:cs typeface="Impact"/>
              </a:defRPr>
            </a:lvl1pPr>
            <a:lvl2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2pPr>
            <a:lvl3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3pPr>
            <a:lvl4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4pPr>
            <a:lvl5pPr algn="l" defTabSz="457200" rtl="0" eaLnBrk="0" fontAlgn="base" hangingPunct="0">
              <a:spcBef>
                <a:spcPct val="0"/>
              </a:spcBef>
              <a:spcAft>
                <a:spcPct val="0"/>
              </a:spcAft>
              <a:defRPr sz="2400">
                <a:solidFill>
                  <a:srgbClr val="0067B1"/>
                </a:solidFill>
                <a:latin typeface="Impact" pitchFamily="34" charset="0"/>
                <a:ea typeface="Impact" pitchFamily="34" charset="0"/>
                <a:cs typeface="Impact" pitchFamily="34" charset="0"/>
              </a:defRPr>
            </a:lvl5pPr>
            <a:lvl6pPr marL="4572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6pPr>
            <a:lvl7pPr marL="9144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7pPr>
            <a:lvl8pPr marL="13716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8pPr>
            <a:lvl9pPr marL="1828800" algn="l" defTabSz="457200" rtl="0" fontAlgn="base">
              <a:spcBef>
                <a:spcPct val="0"/>
              </a:spcBef>
              <a:spcAft>
                <a:spcPct val="0"/>
              </a:spcAft>
              <a:defRPr sz="2400">
                <a:solidFill>
                  <a:srgbClr val="0067B1"/>
                </a:solidFill>
                <a:latin typeface="Impact" pitchFamily="34" charset="0"/>
                <a:ea typeface="Impact" pitchFamily="34" charset="0"/>
                <a:cs typeface="Impact" pitchFamily="34" charset="0"/>
              </a:defRPr>
            </a:lvl9pPr>
          </a:lstStyle>
          <a:p>
            <a:pPr marL="0" marR="0" lvl="0" indent="0" algn="ctr" defTabSz="457200" rtl="0" eaLnBrk="0" fontAlgn="base" latinLnBrk="0" hangingPunct="0">
              <a:lnSpc>
                <a:spcPct val="85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003A90"/>
                </a:solidFill>
                <a:effectLst/>
                <a:uLnTx/>
                <a:uFillTx/>
                <a:latin typeface="Calibri"/>
                <a:ea typeface="+mj-ea"/>
                <a:cs typeface="+mj-cs"/>
              </a:rPr>
              <a:t>+ 4 Earth</a:t>
            </a:r>
            <a:r>
              <a:rPr kumimoji="0" lang="en-US" altLang="en-US" sz="2000" b="1" i="0" u="none" strike="noStrike" kern="1200" cap="none" spc="0" normalizeH="0" noProof="0" dirty="0" smtClean="0">
                <a:ln>
                  <a:noFill/>
                </a:ln>
                <a:solidFill>
                  <a:srgbClr val="003A90"/>
                </a:solidFill>
                <a:effectLst/>
                <a:uLnTx/>
                <a:uFillTx/>
                <a:latin typeface="Calibri"/>
                <a:ea typeface="+mj-ea"/>
                <a:cs typeface="+mj-cs"/>
              </a:rPr>
              <a:t> Science Missions</a:t>
            </a:r>
          </a:p>
          <a:p>
            <a:pPr marL="0" marR="0" lvl="0" indent="0" algn="ctr" defTabSz="457200" rtl="0" eaLnBrk="0" fontAlgn="base" latinLnBrk="0" hangingPunct="0">
              <a:lnSpc>
                <a:spcPct val="85000"/>
              </a:lnSpc>
              <a:spcBef>
                <a:spcPct val="0"/>
              </a:spcBef>
              <a:spcAft>
                <a:spcPct val="0"/>
              </a:spcAft>
              <a:buClrTx/>
              <a:buSzTx/>
              <a:buFontTx/>
              <a:buNone/>
              <a:tabLst/>
              <a:defRPr/>
            </a:pPr>
            <a:r>
              <a:rPr lang="en-US" altLang="en-US" sz="1800" dirty="0">
                <a:solidFill>
                  <a:srgbClr val="003A90"/>
                </a:solidFill>
                <a:latin typeface="Calibri"/>
                <a:ea typeface="+mj-ea"/>
                <a:cs typeface="+mj-cs"/>
              </a:rPr>
              <a:t>(</a:t>
            </a:r>
            <a:r>
              <a:rPr kumimoji="0" lang="en-US" altLang="en-US" sz="1800" i="0" u="none" strike="noStrike" kern="1200" cap="none" spc="0" normalizeH="0" noProof="0" dirty="0" err="1" smtClean="0">
                <a:ln>
                  <a:noFill/>
                </a:ln>
                <a:solidFill>
                  <a:srgbClr val="003A90"/>
                </a:solidFill>
                <a:effectLst/>
                <a:uLnTx/>
                <a:uFillTx/>
                <a:latin typeface="Calibri"/>
                <a:ea typeface="+mj-ea"/>
                <a:cs typeface="+mj-cs"/>
              </a:rPr>
              <a:t>GeoCarb</a:t>
            </a:r>
            <a:r>
              <a:rPr kumimoji="0" lang="en-US" altLang="en-US" sz="1800" i="0" u="none" strike="noStrike" kern="1200" cap="none" spc="0" normalizeH="0" noProof="0" dirty="0" smtClean="0">
                <a:ln>
                  <a:noFill/>
                </a:ln>
                <a:solidFill>
                  <a:srgbClr val="003A90"/>
                </a:solidFill>
                <a:effectLst/>
                <a:uLnTx/>
                <a:uFillTx/>
                <a:latin typeface="Calibri"/>
                <a:ea typeface="+mj-ea"/>
                <a:cs typeface="+mj-cs"/>
              </a:rPr>
              <a:t>, MAIA, SWIS, UCIS)</a:t>
            </a:r>
            <a:endParaRPr kumimoji="0" lang="en-US" altLang="en-US" sz="1800" i="0" u="none" strike="noStrike" kern="1200" cap="none" spc="0" normalizeH="0" baseline="0" noProof="0" dirty="0">
              <a:ln>
                <a:noFill/>
              </a:ln>
              <a:solidFill>
                <a:srgbClr val="003A90"/>
              </a:solidFill>
              <a:effectLst/>
              <a:uLnTx/>
              <a:uFillTx/>
              <a:latin typeface="Calibri"/>
              <a:ea typeface="+mj-ea"/>
              <a:cs typeface="+mj-cs"/>
            </a:endParaRPr>
          </a:p>
        </p:txBody>
      </p:sp>
    </p:spTree>
    <p:extLst>
      <p:ext uri="{BB962C8B-B14F-4D97-AF65-F5344CB8AC3E}">
        <p14:creationId xmlns:p14="http://schemas.microsoft.com/office/powerpoint/2010/main" val="584073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8" y="47016"/>
            <a:ext cx="8686800" cy="565827"/>
          </a:xfrm>
        </p:spPr>
        <p:txBody>
          <a:bodyPr/>
          <a:lstStyle/>
          <a:p>
            <a:r>
              <a:rPr lang="en-US" sz="2600" b="1" dirty="0" smtClean="0">
                <a:solidFill>
                  <a:srgbClr val="0A57A5"/>
                </a:solidFill>
                <a:latin typeface="+mj-lt"/>
                <a:cs typeface="ＭＳ Ｐゴシック"/>
              </a:rPr>
              <a:t>Refinement of the H4RG-10 for WFIRST</a:t>
            </a:r>
            <a:endParaRPr lang="en-US" sz="2600" b="1" dirty="0">
              <a:solidFill>
                <a:srgbClr val="0A57A5"/>
              </a:solidFill>
              <a:latin typeface="+mj-lt"/>
              <a:cs typeface="ＭＳ Ｐゴシック"/>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779DE8-FDB6-D844-9ABE-FC563BC856AF}" type="slidenum">
              <a:rPr kumimoji="0" lang="en-US" sz="900" b="0" i="0" u="none" strike="noStrike" kern="1200" cap="none" spc="0" normalizeH="0" baseline="0" noProof="0" smtClean="0">
                <a:ln>
                  <a:noFill/>
                </a:ln>
                <a:solidFill>
                  <a:srgbClr val="678DBC"/>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900" b="0" i="0" u="none" strike="noStrike" kern="1200" cap="none" spc="0" normalizeH="0" baseline="0" noProof="0" dirty="0">
              <a:ln>
                <a:noFill/>
              </a:ln>
              <a:solidFill>
                <a:srgbClr val="678DBC"/>
              </a:solidFill>
              <a:effectLst/>
              <a:uLnTx/>
              <a:uFillTx/>
              <a:latin typeface="Arial" charset="0"/>
              <a:ea typeface="ＭＳ Ｐゴシック" pitchFamily="34" charset="-128"/>
              <a:cs typeface="+mn-cs"/>
            </a:endParaRPr>
          </a:p>
        </p:txBody>
      </p:sp>
      <p:sp>
        <p:nvSpPr>
          <p:cNvPr id="3" name="Content Placeholder 2"/>
          <p:cNvSpPr>
            <a:spLocks noGrp="1"/>
          </p:cNvSpPr>
          <p:nvPr>
            <p:ph idx="1"/>
          </p:nvPr>
        </p:nvSpPr>
        <p:spPr>
          <a:xfrm>
            <a:off x="332360" y="580134"/>
            <a:ext cx="5230232" cy="3611856"/>
          </a:xfrm>
        </p:spPr>
        <p:txBody>
          <a:bodyPr>
            <a:normAutofit fontScale="77500" lnSpcReduction="20000"/>
          </a:bodyPr>
          <a:lstStyle/>
          <a:p>
            <a:pPr marL="231775" indent="-231775">
              <a:lnSpc>
                <a:spcPct val="110000"/>
              </a:lnSpc>
            </a:pPr>
            <a:r>
              <a:rPr lang="en-US" sz="1800" dirty="0" smtClean="0">
                <a:latin typeface="Arial" pitchFamily="34" charset="0"/>
                <a:cs typeface="Arial" pitchFamily="34" charset="0"/>
              </a:rPr>
              <a:t>H4RG-10:  4K×4K pixels, 10 micron pixel pitch</a:t>
            </a:r>
          </a:p>
          <a:p>
            <a:pPr marL="231775" indent="-231775">
              <a:lnSpc>
                <a:spcPct val="110000"/>
              </a:lnSpc>
            </a:pPr>
            <a:endParaRPr lang="en-US" sz="1800" dirty="0">
              <a:latin typeface="Arial" pitchFamily="34" charset="0"/>
              <a:cs typeface="Arial" pitchFamily="34" charset="0"/>
            </a:endParaRPr>
          </a:p>
          <a:p>
            <a:pPr marL="231775" indent="-231775">
              <a:lnSpc>
                <a:spcPct val="110000"/>
              </a:lnSpc>
            </a:pPr>
            <a:endParaRPr lang="en-US" sz="1800" dirty="0" smtClean="0">
              <a:latin typeface="Arial" pitchFamily="34" charset="0"/>
              <a:cs typeface="Arial" pitchFamily="34" charset="0"/>
            </a:endParaRPr>
          </a:p>
          <a:p>
            <a:pPr marL="231775" indent="-231775">
              <a:lnSpc>
                <a:spcPct val="110000"/>
              </a:lnSpc>
            </a:pPr>
            <a:endParaRPr lang="en-US" sz="1800" dirty="0" smtClean="0">
              <a:latin typeface="Arial" pitchFamily="34" charset="0"/>
              <a:cs typeface="Arial" pitchFamily="34" charset="0"/>
            </a:endParaRPr>
          </a:p>
          <a:p>
            <a:pPr marL="231775" indent="-231775">
              <a:lnSpc>
                <a:spcPct val="110000"/>
              </a:lnSpc>
            </a:pPr>
            <a:endParaRPr lang="en-US" sz="1800" dirty="0">
              <a:latin typeface="Arial" pitchFamily="34" charset="0"/>
              <a:cs typeface="Arial" pitchFamily="34" charset="0"/>
            </a:endParaRPr>
          </a:p>
          <a:p>
            <a:pPr marL="231775" indent="-231775">
              <a:lnSpc>
                <a:spcPct val="110000"/>
              </a:lnSpc>
            </a:pPr>
            <a:endParaRPr lang="en-US" sz="1800" dirty="0">
              <a:latin typeface="Arial" pitchFamily="34" charset="0"/>
              <a:cs typeface="Arial" pitchFamily="34" charset="0"/>
            </a:endParaRPr>
          </a:p>
          <a:p>
            <a:pPr marL="231775" indent="-231775">
              <a:lnSpc>
                <a:spcPct val="110000"/>
              </a:lnSpc>
            </a:pPr>
            <a:endParaRPr lang="en-US" sz="1800" dirty="0" smtClean="0">
              <a:latin typeface="Arial" pitchFamily="34" charset="0"/>
              <a:cs typeface="Arial" pitchFamily="34" charset="0"/>
            </a:endParaRPr>
          </a:p>
          <a:p>
            <a:pPr marL="231775" indent="-231775">
              <a:lnSpc>
                <a:spcPct val="110000"/>
              </a:lnSpc>
            </a:pPr>
            <a:endParaRPr lang="en-US" sz="1800" dirty="0" smtClean="0">
              <a:latin typeface="Arial" pitchFamily="34" charset="0"/>
              <a:cs typeface="Arial" pitchFamily="34" charset="0"/>
            </a:endParaRPr>
          </a:p>
          <a:p>
            <a:pPr marL="231775" indent="-231775">
              <a:lnSpc>
                <a:spcPct val="110000"/>
              </a:lnSpc>
            </a:pPr>
            <a:r>
              <a:rPr lang="en-US" sz="1800" dirty="0" smtClean="0">
                <a:latin typeface="Arial" pitchFamily="34" charset="0"/>
                <a:cs typeface="Arial" pitchFamily="34" charset="0"/>
              </a:rPr>
              <a:t>Technical goals:</a:t>
            </a:r>
          </a:p>
          <a:p>
            <a:pPr marL="631825" lvl="1" indent="-231775">
              <a:lnSpc>
                <a:spcPct val="110000"/>
              </a:lnSpc>
            </a:pPr>
            <a:r>
              <a:rPr lang="en-US" sz="1700" b="1" dirty="0" smtClean="0">
                <a:solidFill>
                  <a:srgbClr val="0070C0"/>
                </a:solidFill>
                <a:latin typeface="Arial" pitchFamily="34" charset="0"/>
                <a:cs typeface="Arial" pitchFamily="34" charset="0"/>
              </a:rPr>
              <a:t>Reduce H4RG-10 noise</a:t>
            </a:r>
          </a:p>
          <a:p>
            <a:pPr marL="631825" lvl="1" indent="-231775">
              <a:lnSpc>
                <a:spcPct val="110000"/>
              </a:lnSpc>
            </a:pPr>
            <a:r>
              <a:rPr lang="en-US" sz="1700" b="1" dirty="0" smtClean="0">
                <a:solidFill>
                  <a:srgbClr val="0070C0"/>
                </a:solidFill>
                <a:latin typeface="Arial" pitchFamily="34" charset="0"/>
                <a:cs typeface="Arial" pitchFamily="34" charset="0"/>
              </a:rPr>
              <a:t>Increase operability of 16 megapixel IR arrays</a:t>
            </a:r>
          </a:p>
          <a:p>
            <a:pPr marL="631825" lvl="1" indent="-231775">
              <a:lnSpc>
                <a:spcPct val="110000"/>
              </a:lnSpc>
            </a:pPr>
            <a:r>
              <a:rPr lang="en-US" sz="1700" b="1" dirty="0" smtClean="0">
                <a:solidFill>
                  <a:srgbClr val="0070C0"/>
                </a:solidFill>
                <a:latin typeface="Arial" pitchFamily="34" charset="0"/>
                <a:cs typeface="Arial" pitchFamily="34" charset="0"/>
              </a:rPr>
              <a:t>Demonstrate H4RG-10 flight performance</a:t>
            </a:r>
          </a:p>
          <a:p>
            <a:pPr marL="631825" lvl="1" indent="-231775">
              <a:lnSpc>
                <a:spcPct val="110000"/>
              </a:lnSpc>
            </a:pPr>
            <a:r>
              <a:rPr lang="en-US" sz="1700" b="1" dirty="0" smtClean="0">
                <a:solidFill>
                  <a:srgbClr val="0070C0"/>
                </a:solidFill>
                <a:latin typeface="Arial" pitchFamily="34" charset="0"/>
                <a:cs typeface="Arial" pitchFamily="34" charset="0"/>
              </a:rPr>
              <a:t>Demonstrate yield required for flight production</a:t>
            </a:r>
          </a:p>
          <a:p>
            <a:pPr marL="631825" lvl="1" indent="-231775">
              <a:lnSpc>
                <a:spcPct val="110000"/>
              </a:lnSpc>
            </a:pPr>
            <a:r>
              <a:rPr lang="en-US" sz="1700" b="1" dirty="0" smtClean="0">
                <a:solidFill>
                  <a:srgbClr val="0070C0"/>
                </a:solidFill>
                <a:latin typeface="Arial" pitchFamily="34" charset="0"/>
                <a:cs typeface="Arial" pitchFamily="34" charset="0"/>
              </a:rPr>
              <a:t>Make the arrays flatter (smaller peak-to-valley)</a:t>
            </a:r>
          </a:p>
          <a:p>
            <a:pPr marL="631825" lvl="1" indent="-231775">
              <a:lnSpc>
                <a:spcPct val="110000"/>
              </a:lnSpc>
            </a:pPr>
            <a:r>
              <a:rPr lang="en-US" sz="1800" b="1" dirty="0" smtClean="0">
                <a:solidFill>
                  <a:schemeClr val="accent2">
                    <a:lumMod val="75000"/>
                  </a:schemeClr>
                </a:solidFill>
                <a:latin typeface="Arial" pitchFamily="34" charset="0"/>
                <a:cs typeface="Arial" pitchFamily="34" charset="0"/>
              </a:rPr>
              <a:t>Reduce image persistence</a:t>
            </a:r>
          </a:p>
        </p:txBody>
      </p:sp>
      <p:pic>
        <p:nvPicPr>
          <p:cNvPr id="6" name="Picture 4" descr="H4RG-10_frontback_inHand2"/>
          <p:cNvPicPr>
            <a:picLocks noChangeAspect="1" noChangeArrowheads="1"/>
          </p:cNvPicPr>
          <p:nvPr/>
        </p:nvPicPr>
        <p:blipFill>
          <a:blip r:embed="rId2" cstate="screen"/>
          <a:srcRect/>
          <a:stretch>
            <a:fillRect/>
          </a:stretch>
        </p:blipFill>
        <p:spPr bwMode="auto">
          <a:xfrm>
            <a:off x="1604387" y="960037"/>
            <a:ext cx="2286000" cy="1228479"/>
          </a:xfrm>
          <a:prstGeom prst="rect">
            <a:avLst/>
          </a:prstGeom>
          <a:noFill/>
          <a:ln w="9525">
            <a:solidFill>
              <a:schemeClr val="bg1"/>
            </a:solidFill>
            <a:miter lim="800000"/>
            <a:headEnd/>
            <a:tailEnd/>
          </a:ln>
          <a:effectLst>
            <a:outerShdw blurRad="50800" dist="76200" dir="2700000" algn="tl" rotWithShape="0">
              <a:prstClr val="black">
                <a:alpha val="40000"/>
              </a:prstClr>
            </a:outerShdw>
          </a:effec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017" y="2950878"/>
            <a:ext cx="334235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3"/>
          <p:cNvPicPr>
            <a:picLocks noChangeAspect="1" noChangeArrowheads="1"/>
          </p:cNvPicPr>
          <p:nvPr/>
        </p:nvPicPr>
        <p:blipFill>
          <a:blip r:embed="rId4">
            <a:extLst>
              <a:ext uri="{28A0092B-C50C-407E-A947-70E740481C1C}">
                <a14:useLocalDpi xmlns:a14="http://schemas.microsoft.com/office/drawing/2010/main" val="0"/>
              </a:ext>
            </a:extLst>
          </a:blip>
          <a:srcRect l="3201" r="5838"/>
          <a:stretch>
            <a:fillRect/>
          </a:stretch>
        </p:blipFill>
        <p:spPr bwMode="auto">
          <a:xfrm>
            <a:off x="6241630" y="296744"/>
            <a:ext cx="2075124" cy="22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8"/>
          <p:cNvSpPr txBox="1">
            <a:spLocks noChangeArrowheads="1"/>
          </p:cNvSpPr>
          <p:nvPr/>
        </p:nvSpPr>
        <p:spPr bwMode="auto">
          <a:xfrm>
            <a:off x="7341991" y="316944"/>
            <a:ext cx="8651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0A57A5"/>
              </a:buClr>
              <a:buFont typeface="Times" pitchFamily="18" charset="0"/>
              <a:buChar char="•"/>
              <a:defRPr sz="2400" b="1">
                <a:solidFill>
                  <a:schemeClr val="tx1"/>
                </a:solidFill>
                <a:latin typeface="Arial Narrow" pitchFamily="34" charset="0"/>
                <a:ea typeface="MS PGothic" pitchFamily="34" charset="-128"/>
              </a:defRPr>
            </a:lvl1pPr>
            <a:lvl2pPr marL="742950" indent="-285750">
              <a:buClr>
                <a:srgbClr val="0A57A5"/>
              </a:buClr>
              <a:buChar char="–"/>
              <a:defRPr sz="2400" b="1">
                <a:solidFill>
                  <a:schemeClr val="tx1"/>
                </a:solidFill>
                <a:latin typeface="Arial Narrow" pitchFamily="34" charset="0"/>
                <a:ea typeface="MS PGothic" pitchFamily="34" charset="-128"/>
              </a:defRPr>
            </a:lvl2pPr>
            <a:lvl3pPr marL="1143000" indent="-228600">
              <a:buClr>
                <a:srgbClr val="0A57A5"/>
              </a:buClr>
              <a:buFont typeface="Times" pitchFamily="18" charset="0"/>
              <a:buChar char="•"/>
              <a:defRPr sz="2000" b="1">
                <a:solidFill>
                  <a:schemeClr val="tx1"/>
                </a:solidFill>
                <a:latin typeface="Arial Narrow" pitchFamily="34" charset="0"/>
                <a:ea typeface="MS PGothic" pitchFamily="34" charset="-128"/>
              </a:defRPr>
            </a:lvl3pPr>
            <a:lvl4pPr marL="1600200" indent="-228600">
              <a:buClr>
                <a:srgbClr val="0A57A5"/>
              </a:buClr>
              <a:buChar char="–"/>
              <a:defRPr b="1">
                <a:solidFill>
                  <a:schemeClr val="tx1"/>
                </a:solidFill>
                <a:latin typeface="Arial Narrow" pitchFamily="34" charset="0"/>
                <a:ea typeface="MS PGothic" pitchFamily="34" charset="-128"/>
              </a:defRPr>
            </a:lvl4pPr>
            <a:lvl5pPr marL="2057400" indent="-228600">
              <a:buClr>
                <a:srgbClr val="0A57A5"/>
              </a:buClr>
              <a:buFont typeface="Times" pitchFamily="18" charset="0"/>
              <a:buChar char="•"/>
              <a:defRPr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buClr>
                <a:srgbClr val="0A57A5"/>
              </a:buClr>
              <a:buFont typeface="Times" pitchFamily="18" charset="0"/>
              <a:buChar char="•"/>
              <a:defRPr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buClr>
                <a:srgbClr val="0A57A5"/>
              </a:buClr>
              <a:buFont typeface="Times" pitchFamily="18" charset="0"/>
              <a:buChar char="•"/>
              <a:defRPr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buClr>
                <a:srgbClr val="0A57A5"/>
              </a:buClr>
              <a:buFont typeface="Times" pitchFamily="18" charset="0"/>
              <a:buChar char="•"/>
              <a:defRPr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buClr>
                <a:srgbClr val="0A57A5"/>
              </a:buClr>
              <a:buFont typeface="Times" pitchFamily="18" charset="0"/>
              <a:buChar char="•"/>
              <a:defRPr b="1">
                <a:solidFill>
                  <a:schemeClr val="tx1"/>
                </a:solidFill>
                <a:latin typeface="Arial Narrow" pitchFamily="34" charset="0"/>
                <a:ea typeface="MS PGothic" pitchFamily="34" charset="-128"/>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DDDDDD"/>
                </a:solidFill>
                <a:effectLst/>
                <a:uLnTx/>
                <a:uFillTx/>
                <a:latin typeface="Arial" charset="0"/>
                <a:ea typeface="MS PGothic" pitchFamily="34" charset="-128"/>
                <a:cs typeface="+mn-cs"/>
                <a:sym typeface="Arial" charset="0"/>
              </a:rPr>
              <a:t>WFIRST</a:t>
            </a:r>
          </a:p>
        </p:txBody>
      </p:sp>
      <p:sp>
        <p:nvSpPr>
          <p:cNvPr id="4" name="TextBox 3"/>
          <p:cNvSpPr txBox="1"/>
          <p:nvPr/>
        </p:nvSpPr>
        <p:spPr>
          <a:xfrm>
            <a:off x="6450311" y="2604381"/>
            <a:ext cx="165776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ＭＳ Ｐゴシック" pitchFamily="34" charset="-128"/>
                <a:cs typeface="+mn-cs"/>
              </a:rPr>
              <a:t>2.4 meter telescope</a:t>
            </a:r>
            <a:endParaRPr kumimoji="0" lang="en-US" sz="1400" b="1"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332" y="4163811"/>
            <a:ext cx="5147066" cy="15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5"/>
          <p:cNvSpPr txBox="1">
            <a:spLocks/>
          </p:cNvSpPr>
          <p:nvPr/>
        </p:nvSpPr>
        <p:spPr>
          <a:xfrm>
            <a:off x="620486" y="5745636"/>
            <a:ext cx="3832762" cy="498598"/>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marR="0" lvl="0" indent="-17145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Measured by the Detector Characterization Lab</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Goddard Space Flight Center</a:t>
            </a:r>
          </a:p>
        </p:txBody>
      </p:sp>
    </p:spTree>
    <p:extLst>
      <p:ext uri="{BB962C8B-B14F-4D97-AF65-F5344CB8AC3E}">
        <p14:creationId xmlns:p14="http://schemas.microsoft.com/office/powerpoint/2010/main" val="1841730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Efficiency</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060284-9006-644C-9FF4-E0FEC8FBAEB0}" type="slidenum">
              <a:rPr kumimoji="0" lang="en-US" sz="1000" b="0" i="0" u="none" strike="noStrike" kern="1200" cap="none" spc="0" normalizeH="0" baseline="0" noProof="0" smtClean="0">
                <a:ln>
                  <a:noFill/>
                </a:ln>
                <a:solidFill>
                  <a:prstClr val="black">
                    <a:tint val="75000"/>
                  </a:prstClr>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a:ln>
                <a:noFill/>
              </a:ln>
              <a:solidFill>
                <a:prstClr val="black">
                  <a:tint val="75000"/>
                </a:prstClr>
              </a:solidFill>
              <a:effectLst/>
              <a:uLnTx/>
              <a:uFillTx/>
              <a:latin typeface="Arial" charset="0"/>
              <a:ea typeface="ＭＳ Ｐゴシック" pitchFamily="34" charset="-128"/>
              <a:cs typeface="+mn-cs"/>
            </a:endParaRPr>
          </a:p>
        </p:txBody>
      </p:sp>
      <p:pic>
        <p:nvPicPr>
          <p:cNvPr id="5" name="Picture 4"/>
          <p:cNvPicPr>
            <a:picLocks noChangeAspect="1"/>
          </p:cNvPicPr>
          <p:nvPr/>
        </p:nvPicPr>
        <p:blipFill>
          <a:blip r:embed="rId2"/>
          <a:stretch>
            <a:fillRect/>
          </a:stretch>
        </p:blipFill>
        <p:spPr>
          <a:xfrm>
            <a:off x="4519379" y="2470068"/>
            <a:ext cx="4497175" cy="3264640"/>
          </a:xfrm>
          <a:prstGeom prst="rect">
            <a:avLst/>
          </a:prstGeom>
        </p:spPr>
      </p:pic>
      <p:pic>
        <p:nvPicPr>
          <p:cNvPr id="6" name="Content Placeholder 5"/>
          <p:cNvPicPr>
            <a:picLocks noGrp="1" noChangeAspect="1"/>
          </p:cNvPicPr>
          <p:nvPr>
            <p:ph idx="1"/>
          </p:nvPr>
        </p:nvPicPr>
        <p:blipFill>
          <a:blip r:embed="rId3"/>
          <a:stretch>
            <a:fillRect/>
          </a:stretch>
        </p:blipFill>
        <p:spPr>
          <a:xfrm>
            <a:off x="155099" y="2470068"/>
            <a:ext cx="4497175" cy="3264640"/>
          </a:xfrm>
          <a:prstGeom prst="rect">
            <a:avLst/>
          </a:prstGeom>
        </p:spPr>
      </p:pic>
    </p:spTree>
    <p:extLst>
      <p:ext uri="{BB962C8B-B14F-4D97-AF65-F5344CB8AC3E}">
        <p14:creationId xmlns:p14="http://schemas.microsoft.com/office/powerpoint/2010/main" val="3322852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icrosoft Office 98">
  <a:themeElements>
    <a:clrScheme name="">
      <a:dk1>
        <a:srgbClr val="000066"/>
      </a:dk1>
      <a:lt1>
        <a:srgbClr val="FFFFFF"/>
      </a:lt1>
      <a:dk2>
        <a:srgbClr val="FFCD02"/>
      </a:dk2>
      <a:lt2>
        <a:srgbClr val="000000"/>
      </a:lt2>
      <a:accent1>
        <a:srgbClr val="FE9B03"/>
      </a:accent1>
      <a:accent2>
        <a:srgbClr val="51DC00"/>
      </a:accent2>
      <a:accent3>
        <a:srgbClr val="FFFFFF"/>
      </a:accent3>
      <a:accent4>
        <a:srgbClr val="000056"/>
      </a:accent4>
      <a:accent5>
        <a:srgbClr val="FECBAA"/>
      </a:accent5>
      <a:accent6>
        <a:srgbClr val="49C700"/>
      </a:accent6>
      <a:hlink>
        <a:srgbClr val="FC0128"/>
      </a:hlink>
      <a:folHlink>
        <a:srgbClr val="00DFCA"/>
      </a:folHlink>
    </a:clrScheme>
    <a:fontScheme name="Microsoft Office 98">
      <a:majorFont>
        <a:latin typeface="Tahoma"/>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rgbClr val="A2C1FE"/>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rgbClr val="A2C1FE"/>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Microsoft Office 98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ps_Review_Format">
  <a:themeElements>
    <a:clrScheme name="Ops_Review_Form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s_Review_Format">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ps_Review_Form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s_Review_Forma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s_Review_Forma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s_Review_Forma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s_Review_Forma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s_Review_Forma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s_Review_Forma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s_Review_Forma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s_Review_Forma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s_Review_Forma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s_Review_Forma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s_Review_Forma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Phase A Risk Management for the Telescope.potx" id="{BE598337-BC11-4199-9979-D02CF03C72A0}" vid="{0CB52A40-F038-4933-BFC0-D25A27F86446}"/>
    </a:ext>
  </a:extLst>
</a:theme>
</file>

<file path=ppt/theme/theme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Blank Presentation">
  <a:themeElements>
    <a:clrScheme name="Blank Presentation 13">
      <a:dk1>
        <a:srgbClr val="000000"/>
      </a:dk1>
      <a:lt1>
        <a:srgbClr val="FFFFFF"/>
      </a:lt1>
      <a:dk2>
        <a:srgbClr val="FF0000"/>
      </a:dk2>
      <a:lt2>
        <a:srgbClr val="969696"/>
      </a:lt2>
      <a:accent1>
        <a:srgbClr val="0000FF"/>
      </a:accent1>
      <a:accent2>
        <a:srgbClr val="FF9900"/>
      </a:accent2>
      <a:accent3>
        <a:srgbClr val="FFFFFF"/>
      </a:accent3>
      <a:accent4>
        <a:srgbClr val="000000"/>
      </a:accent4>
      <a:accent5>
        <a:srgbClr val="AAAAFF"/>
      </a:accent5>
      <a:accent6>
        <a:srgbClr val="E78A00"/>
      </a:accent6>
      <a:hlink>
        <a:srgbClr val="33CC33"/>
      </a:hlink>
      <a:folHlink>
        <a:srgbClr val="FFFF00"/>
      </a:folHlink>
    </a:clrScheme>
    <a:fontScheme name="Blank Presentation">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Narrow" pitchFamily="34" charset="0"/>
            <a:ea typeface="ＭＳ Ｐゴシック" pitchFamily="16" charset="-128"/>
          </a:defRPr>
        </a:defPPr>
      </a:lstStyle>
    </a:spDef>
    <a:lnDef>
      <a:spPr bwMode="auto">
        <a:xfrm>
          <a:off x="0" y="0"/>
          <a:ext cx="1" cy="1"/>
        </a:xfrm>
        <a:custGeom>
          <a:avLst/>
          <a:gdLst/>
          <a:ahLst/>
          <a:cxnLst/>
          <a:rect l="0" t="0" r="0" b="0"/>
          <a:pathLst/>
        </a:custGeom>
        <a:solidFill>
          <a:srgbClr val="FFFF99"/>
        </a:solidFill>
        <a:ln w="9525"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Narrow" pitchFamily="34" charset="0"/>
            <a:ea typeface="ＭＳ Ｐゴシック"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FF0000"/>
        </a:dk2>
        <a:lt2>
          <a:srgbClr val="969696"/>
        </a:lt2>
        <a:accent1>
          <a:srgbClr val="0000FF"/>
        </a:accent1>
        <a:accent2>
          <a:srgbClr val="FF9900"/>
        </a:accent2>
        <a:accent3>
          <a:srgbClr val="FFFFFF"/>
        </a:accent3>
        <a:accent4>
          <a:srgbClr val="000000"/>
        </a:accent4>
        <a:accent5>
          <a:srgbClr val="AAAAFF"/>
        </a:accent5>
        <a:accent6>
          <a:srgbClr val="E78A00"/>
        </a:accent6>
        <a:hlink>
          <a:srgbClr val="33CC33"/>
        </a:hlink>
        <a:folHlink>
          <a:srgbClr val="FFFF00"/>
        </a:folHlink>
      </a:clrScheme>
      <a:clrMap bg1="lt1" tx1="dk1" bg2="lt2" tx2="dk2" accent1="accent1" accent2="accent2" accent3="accent3" accent4="accent4" accent5="accent5" accent6="accent6" hlink="hlink" folHlink="folHlink"/>
    </a:extraClrScheme>
    <a:extraClrScheme>
      <a:clrScheme name="Blank Presentation 14">
        <a:dk1>
          <a:srgbClr val="006600"/>
        </a:dk1>
        <a:lt1>
          <a:srgbClr val="FFFF99"/>
        </a:lt1>
        <a:dk2>
          <a:srgbClr val="DDDDDD"/>
        </a:dk2>
        <a:lt2>
          <a:srgbClr val="1B75BC"/>
        </a:lt2>
        <a:accent1>
          <a:srgbClr val="990099"/>
        </a:accent1>
        <a:accent2>
          <a:srgbClr val="9900FF"/>
        </a:accent2>
        <a:accent3>
          <a:srgbClr val="EBEBEB"/>
        </a:accent3>
        <a:accent4>
          <a:srgbClr val="DADA82"/>
        </a:accent4>
        <a:accent5>
          <a:srgbClr val="CAAACA"/>
        </a:accent5>
        <a:accent6>
          <a:srgbClr val="8A00E7"/>
        </a:accent6>
        <a:hlink>
          <a:srgbClr val="009999"/>
        </a:hlink>
        <a:folHlink>
          <a:srgbClr val="FF9833"/>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3631</TotalTime>
  <Words>2035</Words>
  <Application>Microsoft Office PowerPoint</Application>
  <PresentationFormat>On-screen Show (4:3)</PresentationFormat>
  <Paragraphs>274</Paragraphs>
  <Slides>20</Slides>
  <Notes>7</Notes>
  <HiddenSlides>0</HiddenSlides>
  <MMClips>4</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20</vt:i4>
      </vt:variant>
    </vt:vector>
  </HeadingPairs>
  <TitlesOfParts>
    <vt:vector size="47" baseType="lpstr">
      <vt:lpstr>MS PGothic</vt:lpstr>
      <vt:lpstr>MS PGothic</vt:lpstr>
      <vt:lpstr>Yu Gothic Light</vt:lpstr>
      <vt:lpstr>Arial</vt:lpstr>
      <vt:lpstr>Arial Narrow</vt:lpstr>
      <vt:lpstr>Arial Rounded MT Bold</vt:lpstr>
      <vt:lpstr>Calibri</vt:lpstr>
      <vt:lpstr>Impact</vt:lpstr>
      <vt:lpstr>Microsoft Sans Serif</vt:lpstr>
      <vt:lpstr>Roboto Light</vt:lpstr>
      <vt:lpstr>Tahoma</vt:lpstr>
      <vt:lpstr>Times</vt:lpstr>
      <vt:lpstr>Times New Roman</vt:lpstr>
      <vt:lpstr>Wingdings</vt:lpstr>
      <vt:lpstr>Wingdings 2</vt:lpstr>
      <vt:lpstr>ヒラギノ角ゴ ProN W3</vt:lpstr>
      <vt:lpstr>Office Theme</vt:lpstr>
      <vt:lpstr>4_Default Design</vt:lpstr>
      <vt:lpstr>4_Office Theme</vt:lpstr>
      <vt:lpstr>Ops_Review_Format</vt:lpstr>
      <vt:lpstr>7_Default Design</vt:lpstr>
      <vt:lpstr>20_Office Theme</vt:lpstr>
      <vt:lpstr>17_Office Theme</vt:lpstr>
      <vt:lpstr>19_Office Theme</vt:lpstr>
      <vt:lpstr>4_Blank Presentation</vt:lpstr>
      <vt:lpstr>Microsoft Office 98</vt:lpstr>
      <vt:lpstr>3_Office Theme</vt:lpstr>
      <vt:lpstr>PowerPoint Presentation</vt:lpstr>
      <vt:lpstr>PowerPoint Presentation</vt:lpstr>
      <vt:lpstr>PowerPoint Presentation</vt:lpstr>
      <vt:lpstr>Separated by a common language</vt:lpstr>
      <vt:lpstr>PowerPoint Presentation</vt:lpstr>
      <vt:lpstr>PowerPoint Presentation</vt:lpstr>
      <vt:lpstr>PowerPoint Presentation</vt:lpstr>
      <vt:lpstr>Refinement of the H4RG-10 for WFIRST</vt:lpstr>
      <vt:lpstr>Quantum Efficiency</vt:lpstr>
      <vt:lpstr>PV2A-PV3 Persistence Comparison</vt:lpstr>
      <vt:lpstr>FRSBE  -  FouR Side Buttable Edge  -  H2RG Package</vt:lpstr>
      <vt:lpstr>PowerPoint Presentation</vt:lpstr>
      <vt:lpstr>Visible hybrid sensors:  H4RG-10 HyViSI</vt:lpstr>
      <vt:lpstr>PowerPoint Presentation</vt:lpstr>
      <vt:lpstr>OSIRIS-REx Asteroid Rendezvous/Sample Return Mission</vt:lpstr>
      <vt:lpstr>OSIRIS-REx -  Sample Acquisition Mechanism</vt:lpstr>
      <vt:lpstr>OSIRIS-REx – Sample Collection</vt:lpstr>
      <vt:lpstr>OSIRIS-REx – Measuring Mass</vt:lpstr>
      <vt:lpstr>OSIRIS-REx – Sample Storage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Beletic, James W</dc:creator>
  <cp:lastModifiedBy>Beletic, James W</cp:lastModifiedBy>
  <cp:revision>162</cp:revision>
  <cp:lastPrinted>2017-06-12T01:44:10Z</cp:lastPrinted>
  <dcterms:created xsi:type="dcterms:W3CDTF">2017-06-04T20:50:34Z</dcterms:created>
  <dcterms:modified xsi:type="dcterms:W3CDTF">2017-09-27T05:51:58Z</dcterms:modified>
</cp:coreProperties>
</file>