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9"/>
  </p:notesMasterIdLst>
  <p:handoutMasterIdLst>
    <p:handoutMasterId r:id="rId20"/>
  </p:handoutMasterIdLst>
  <p:sldIdLst>
    <p:sldId id="1376" r:id="rId2"/>
    <p:sldId id="1377" r:id="rId3"/>
    <p:sldId id="1409" r:id="rId4"/>
    <p:sldId id="1424" r:id="rId5"/>
    <p:sldId id="1411" r:id="rId6"/>
    <p:sldId id="1381" r:id="rId7"/>
    <p:sldId id="1420" r:id="rId8"/>
    <p:sldId id="1412" r:id="rId9"/>
    <p:sldId id="1413" r:id="rId10"/>
    <p:sldId id="1414" r:id="rId11"/>
    <p:sldId id="1416" r:id="rId12"/>
    <p:sldId id="1415" r:id="rId13"/>
    <p:sldId id="1417" r:id="rId14"/>
    <p:sldId id="1423" r:id="rId15"/>
    <p:sldId id="1418" r:id="rId16"/>
    <p:sldId id="1419" r:id="rId17"/>
    <p:sldId id="1422" r:id="rId18"/>
  </p:sldIdLst>
  <p:sldSz cx="9144000" cy="6858000" type="screen4x3"/>
  <p:notesSz cx="7010400" cy="9296400"/>
  <p:defaultTextStyle>
    <a:defPPr>
      <a:defRPr lang="en-US"/>
    </a:defPPr>
    <a:lvl1pPr algn="l" rtl="0" fontAlgn="base">
      <a:spcBef>
        <a:spcPct val="0"/>
      </a:spcBef>
      <a:spcAft>
        <a:spcPct val="0"/>
      </a:spcAft>
      <a:defRPr sz="2200" kern="1200">
        <a:solidFill>
          <a:schemeClr val="tx1"/>
        </a:solidFill>
        <a:latin typeface="Arial" charset="0"/>
        <a:ea typeface="ＭＳ Ｐゴシック" pitchFamily="-108" charset="-128"/>
        <a:cs typeface="+mn-cs"/>
      </a:defRPr>
    </a:lvl1pPr>
    <a:lvl2pPr marL="457200" algn="l" rtl="0" fontAlgn="base">
      <a:spcBef>
        <a:spcPct val="0"/>
      </a:spcBef>
      <a:spcAft>
        <a:spcPct val="0"/>
      </a:spcAft>
      <a:defRPr sz="2200" kern="1200">
        <a:solidFill>
          <a:schemeClr val="tx1"/>
        </a:solidFill>
        <a:latin typeface="Arial" charset="0"/>
        <a:ea typeface="ＭＳ Ｐゴシック" pitchFamily="-108" charset="-128"/>
        <a:cs typeface="+mn-cs"/>
      </a:defRPr>
    </a:lvl2pPr>
    <a:lvl3pPr marL="914400" algn="l" rtl="0" fontAlgn="base">
      <a:spcBef>
        <a:spcPct val="0"/>
      </a:spcBef>
      <a:spcAft>
        <a:spcPct val="0"/>
      </a:spcAft>
      <a:defRPr sz="2200" kern="1200">
        <a:solidFill>
          <a:schemeClr val="tx1"/>
        </a:solidFill>
        <a:latin typeface="Arial" charset="0"/>
        <a:ea typeface="ＭＳ Ｐゴシック" pitchFamily="-108" charset="-128"/>
        <a:cs typeface="+mn-cs"/>
      </a:defRPr>
    </a:lvl3pPr>
    <a:lvl4pPr marL="1371600" algn="l" rtl="0" fontAlgn="base">
      <a:spcBef>
        <a:spcPct val="0"/>
      </a:spcBef>
      <a:spcAft>
        <a:spcPct val="0"/>
      </a:spcAft>
      <a:defRPr sz="2200" kern="1200">
        <a:solidFill>
          <a:schemeClr val="tx1"/>
        </a:solidFill>
        <a:latin typeface="Arial" charset="0"/>
        <a:ea typeface="ＭＳ Ｐゴシック" pitchFamily="-108" charset="-128"/>
        <a:cs typeface="+mn-cs"/>
      </a:defRPr>
    </a:lvl4pPr>
    <a:lvl5pPr marL="1828800" algn="l" rtl="0" fontAlgn="base">
      <a:spcBef>
        <a:spcPct val="0"/>
      </a:spcBef>
      <a:spcAft>
        <a:spcPct val="0"/>
      </a:spcAft>
      <a:defRPr sz="2200" kern="1200">
        <a:solidFill>
          <a:schemeClr val="tx1"/>
        </a:solidFill>
        <a:latin typeface="Arial" charset="0"/>
        <a:ea typeface="ＭＳ Ｐゴシック" pitchFamily="-108" charset="-128"/>
        <a:cs typeface="+mn-cs"/>
      </a:defRPr>
    </a:lvl5pPr>
    <a:lvl6pPr marL="2286000" algn="l" defTabSz="914400" rtl="0" eaLnBrk="1" latinLnBrk="0" hangingPunct="1">
      <a:defRPr sz="2200" kern="1200">
        <a:solidFill>
          <a:schemeClr val="tx1"/>
        </a:solidFill>
        <a:latin typeface="Arial" charset="0"/>
        <a:ea typeface="ＭＳ Ｐゴシック" pitchFamily="-108" charset="-128"/>
        <a:cs typeface="+mn-cs"/>
      </a:defRPr>
    </a:lvl6pPr>
    <a:lvl7pPr marL="2743200" algn="l" defTabSz="914400" rtl="0" eaLnBrk="1" latinLnBrk="0" hangingPunct="1">
      <a:defRPr sz="2200" kern="1200">
        <a:solidFill>
          <a:schemeClr val="tx1"/>
        </a:solidFill>
        <a:latin typeface="Arial" charset="0"/>
        <a:ea typeface="ＭＳ Ｐゴシック" pitchFamily="-108" charset="-128"/>
        <a:cs typeface="+mn-cs"/>
      </a:defRPr>
    </a:lvl7pPr>
    <a:lvl8pPr marL="3200400" algn="l" defTabSz="914400" rtl="0" eaLnBrk="1" latinLnBrk="0" hangingPunct="1">
      <a:defRPr sz="2200" kern="1200">
        <a:solidFill>
          <a:schemeClr val="tx1"/>
        </a:solidFill>
        <a:latin typeface="Arial" charset="0"/>
        <a:ea typeface="ＭＳ Ｐゴシック" pitchFamily="-108" charset="-128"/>
        <a:cs typeface="+mn-cs"/>
      </a:defRPr>
    </a:lvl8pPr>
    <a:lvl9pPr marL="3657600" algn="l" defTabSz="914400" rtl="0" eaLnBrk="1" latinLnBrk="0" hangingPunct="1">
      <a:defRPr sz="2200"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CC"/>
    <a:srgbClr val="AEB0F0"/>
    <a:srgbClr val="DA6822"/>
    <a:srgbClr val="56E74F"/>
    <a:srgbClr val="ADD2FB"/>
    <a:srgbClr val="FF33CC"/>
    <a:srgbClr val="EEEE72"/>
    <a:srgbClr val="DFE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219" autoAdjust="0"/>
  </p:normalViewPr>
  <p:slideViewPr>
    <p:cSldViewPr snapToGrid="0">
      <p:cViewPr>
        <p:scale>
          <a:sx n="100" d="100"/>
          <a:sy n="100" d="100"/>
        </p:scale>
        <p:origin x="-15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1" d="100"/>
          <a:sy n="41" d="100"/>
        </p:scale>
        <p:origin x="-145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2318" tIns="46159" rIns="92318" bIns="46159" numCol="1" anchor="t" anchorCtr="0" compatLnSpc="1">
            <a:prstTxWarp prst="textNoShape">
              <a:avLst/>
            </a:prstTxWarp>
          </a:bodyPr>
          <a:lstStyle>
            <a:lvl1pPr defTabSz="923925" eaLnBrk="0" hangingPunct="0">
              <a:defRPr sz="1200">
                <a:latin typeface="Tahoma" charset="0"/>
                <a:ea typeface="+mn-ea"/>
              </a:defRPr>
            </a:lvl1pPr>
          </a:lstStyle>
          <a:p>
            <a:pPr>
              <a:defRPr/>
            </a:pPr>
            <a:endParaRPr lang="en-US"/>
          </a:p>
        </p:txBody>
      </p:sp>
      <p:sp>
        <p:nvSpPr>
          <p:cNvPr id="52227"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2318" tIns="46159" rIns="92318" bIns="46159" numCol="1" anchor="t" anchorCtr="0" compatLnSpc="1">
            <a:prstTxWarp prst="textNoShape">
              <a:avLst/>
            </a:prstTxWarp>
          </a:bodyPr>
          <a:lstStyle>
            <a:lvl1pPr algn="r" defTabSz="923925" eaLnBrk="0" hangingPunct="0">
              <a:defRPr sz="1200">
                <a:latin typeface="Tahoma" charset="0"/>
                <a:ea typeface="+mn-ea"/>
              </a:defRPr>
            </a:lvl1pPr>
          </a:lstStyle>
          <a:p>
            <a:pPr>
              <a:defRPr/>
            </a:pPr>
            <a:endParaRPr lang="en-US"/>
          </a:p>
        </p:txBody>
      </p:sp>
      <p:sp>
        <p:nvSpPr>
          <p:cNvPr id="5222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92318" tIns="46159" rIns="92318" bIns="46159" numCol="1" anchor="b" anchorCtr="0" compatLnSpc="1">
            <a:prstTxWarp prst="textNoShape">
              <a:avLst/>
            </a:prstTxWarp>
          </a:bodyPr>
          <a:lstStyle>
            <a:lvl1pPr defTabSz="923925" eaLnBrk="0" hangingPunct="0">
              <a:defRPr sz="1200">
                <a:latin typeface="Tahoma" charset="0"/>
                <a:ea typeface="+mn-ea"/>
              </a:defRPr>
            </a:lvl1pPr>
          </a:lstStyle>
          <a:p>
            <a:pPr>
              <a:defRPr/>
            </a:pPr>
            <a:endParaRPr lang="en-US"/>
          </a:p>
        </p:txBody>
      </p:sp>
      <p:sp>
        <p:nvSpPr>
          <p:cNvPr id="5222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a:effectLst/>
        </p:spPr>
        <p:txBody>
          <a:bodyPr vert="horz" wrap="square" lIns="92318" tIns="46159" rIns="92318" bIns="46159" numCol="1" anchor="b" anchorCtr="0" compatLnSpc="1">
            <a:prstTxWarp prst="textNoShape">
              <a:avLst/>
            </a:prstTxWarp>
          </a:bodyPr>
          <a:lstStyle>
            <a:lvl1pPr algn="r" defTabSz="923925" eaLnBrk="0" hangingPunct="0">
              <a:defRPr sz="1200">
                <a:latin typeface="Tahoma" charset="0"/>
              </a:defRPr>
            </a:lvl1pPr>
          </a:lstStyle>
          <a:p>
            <a:fld id="{F7C675BC-CD66-452A-A5E7-A17B127F5054}" type="slidenum">
              <a:rPr lang="en-US"/>
              <a:pPr/>
              <a:t>‹#›</a:t>
            </a:fld>
            <a:endParaRPr lang="en-US"/>
          </a:p>
        </p:txBody>
      </p:sp>
    </p:spTree>
    <p:extLst>
      <p:ext uri="{BB962C8B-B14F-4D97-AF65-F5344CB8AC3E}">
        <p14:creationId xmlns:p14="http://schemas.microsoft.com/office/powerpoint/2010/main" val="167949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2318" tIns="46159" rIns="92318" bIns="46159" numCol="1" anchor="t" anchorCtr="0" compatLnSpc="1">
            <a:prstTxWarp prst="textNoShape">
              <a:avLst/>
            </a:prstTxWarp>
          </a:bodyPr>
          <a:lstStyle>
            <a:lvl1pPr defTabSz="923925">
              <a:defRPr sz="1200">
                <a:ea typeface="+mn-ea"/>
              </a:defRPr>
            </a:lvl1pPr>
          </a:lstStyle>
          <a:p>
            <a:pPr>
              <a:defRPr/>
            </a:pPr>
            <a:endParaRPr lang="en-US"/>
          </a:p>
        </p:txBody>
      </p:sp>
      <p:sp>
        <p:nvSpPr>
          <p:cNvPr id="29699"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2318" tIns="46159" rIns="92318" bIns="46159" numCol="1" anchor="t" anchorCtr="0" compatLnSpc="1">
            <a:prstTxWarp prst="textNoShape">
              <a:avLst/>
            </a:prstTxWarp>
          </a:bodyPr>
          <a:lstStyle>
            <a:lvl1pPr algn="r" defTabSz="923925">
              <a:defRPr sz="1200">
                <a:ea typeface="+mn-ea"/>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2318" tIns="46159" rIns="92318" bIns="461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2318" tIns="46159" rIns="92318" bIns="46159" numCol="1" anchor="b" anchorCtr="0" compatLnSpc="1">
            <a:prstTxWarp prst="textNoShape">
              <a:avLst/>
            </a:prstTxWarp>
          </a:bodyPr>
          <a:lstStyle>
            <a:lvl1pPr defTabSz="923925">
              <a:defRPr sz="1200">
                <a:ea typeface="+mn-ea"/>
              </a:defRPr>
            </a:lvl1pPr>
          </a:lstStyle>
          <a:p>
            <a:pPr>
              <a:defRPr/>
            </a:pPr>
            <a:endParaRPr lang="en-US"/>
          </a:p>
        </p:txBody>
      </p:sp>
      <p:sp>
        <p:nvSpPr>
          <p:cNvPr id="297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2318" tIns="46159" rIns="92318" bIns="46159" numCol="1" anchor="b" anchorCtr="0" compatLnSpc="1">
            <a:prstTxWarp prst="textNoShape">
              <a:avLst/>
            </a:prstTxWarp>
          </a:bodyPr>
          <a:lstStyle>
            <a:lvl1pPr algn="r" defTabSz="923925">
              <a:defRPr sz="1200"/>
            </a:lvl1pPr>
          </a:lstStyle>
          <a:p>
            <a:fld id="{0626CC43-37F6-4EE4-B6B5-1C33312E6825}" type="slidenum">
              <a:rPr lang="en-US"/>
              <a:pPr/>
              <a:t>‹#›</a:t>
            </a:fld>
            <a:endParaRPr lang="en-US"/>
          </a:p>
        </p:txBody>
      </p:sp>
    </p:spTree>
    <p:extLst>
      <p:ext uri="{BB962C8B-B14F-4D97-AF65-F5344CB8AC3E}">
        <p14:creationId xmlns:p14="http://schemas.microsoft.com/office/powerpoint/2010/main" val="2445004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gradFill rotWithShape="1">
            <a:gsLst>
              <a:gs pos="0">
                <a:schemeClr val="accent2"/>
              </a:gs>
              <a:gs pos="50000">
                <a:srgbClr val="ADD2FB"/>
              </a:gs>
              <a:gs pos="100000">
                <a:schemeClr val="accent2"/>
              </a:gs>
            </a:gsLst>
            <a:lin ang="18900000" scaled="1"/>
          </a:gradFill>
          <a:ln w="9525">
            <a:solidFill>
              <a:schemeClr val="tx1"/>
            </a:solidFill>
            <a:miter lim="800000"/>
            <a:headEnd/>
            <a:tailEnd/>
          </a:ln>
          <a:effectLst/>
        </p:spPr>
        <p:txBody>
          <a:bodyPr wrap="none" anchor="ctr"/>
          <a:lstStyle/>
          <a:p>
            <a:pPr>
              <a:defRPr/>
            </a:pPr>
            <a:endParaRPr lang="en-US">
              <a:ea typeface="+mn-ea"/>
            </a:endParaRPr>
          </a:p>
        </p:txBody>
      </p:sp>
      <p:sp>
        <p:nvSpPr>
          <p:cNvPr id="77827"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7828" name="Rectangle 4"/>
          <p:cNvSpPr>
            <a:spLocks noGrp="1" noChangeArrowheads="1"/>
          </p:cNvSpPr>
          <p:nvPr>
            <p:ph type="subTitle" idx="1"/>
          </p:nvPr>
        </p:nvSpPr>
        <p:spPr>
          <a:xfrm>
            <a:off x="1371600" y="4633913"/>
            <a:ext cx="6400800" cy="938212"/>
          </a:xfrm>
        </p:spPr>
        <p:txBody>
          <a:bodyPr/>
          <a:lstStyle>
            <a:lvl1pPr marL="0" indent="0" algn="ctr">
              <a:buFontTx/>
              <a:buNone/>
              <a:defRPr/>
            </a:lvl1pPr>
          </a:lstStyle>
          <a:p>
            <a:r>
              <a:rPr lang="en-US"/>
              <a:t>Click to edit Master subtitle style</a:t>
            </a:r>
          </a:p>
        </p:txBody>
      </p:sp>
      <p:sp>
        <p:nvSpPr>
          <p:cNvPr id="7" name="Rectangle 5"/>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6553200" y="6245225"/>
            <a:ext cx="2133600" cy="476250"/>
          </a:xfrm>
        </p:spPr>
        <p:txBody>
          <a:bodyPr/>
          <a:lstStyle>
            <a:lvl1pPr>
              <a:defRPr>
                <a:ea typeface="+mn-ea"/>
              </a:defRPr>
            </a:lvl1pPr>
          </a:lstStyle>
          <a:p>
            <a:pPr>
              <a:defRPr/>
            </a:pPr>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43383" y="121706"/>
            <a:ext cx="615951" cy="615951"/>
          </a:xfrm>
          <a:prstGeom prst="rect">
            <a:avLst/>
          </a:prstGeom>
          <a:gradFill>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5400000" scaled="0"/>
          </a:gradFill>
          <a:ln>
            <a:noFill/>
          </a:ln>
        </p:spPr>
      </p:pic>
    </p:spTree>
    <p:extLst>
      <p:ext uri="{BB962C8B-B14F-4D97-AF65-F5344CB8AC3E}">
        <p14:creationId xmlns:p14="http://schemas.microsoft.com/office/powerpoint/2010/main" val="32491012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FE1336-C015-488E-B277-2CC4E05AE983}" type="slidenum">
              <a:rPr lang="en-US"/>
              <a:pPr/>
              <a:t>‹#›</a:t>
            </a:fld>
            <a:endParaRPr lang="en-US"/>
          </a:p>
        </p:txBody>
      </p:sp>
    </p:spTree>
    <p:extLst>
      <p:ext uri="{BB962C8B-B14F-4D97-AF65-F5344CB8AC3E}">
        <p14:creationId xmlns:p14="http://schemas.microsoft.com/office/powerpoint/2010/main" val="16250770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274638"/>
            <a:ext cx="2058987" cy="5845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24563" cy="584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2B1273-814A-4610-BC6F-806960D70841}" type="slidenum">
              <a:rPr lang="en-US"/>
              <a:pPr/>
              <a:t>‹#›</a:t>
            </a:fld>
            <a:endParaRPr lang="en-US"/>
          </a:p>
        </p:txBody>
      </p:sp>
    </p:spTree>
    <p:extLst>
      <p:ext uri="{BB962C8B-B14F-4D97-AF65-F5344CB8AC3E}">
        <p14:creationId xmlns:p14="http://schemas.microsoft.com/office/powerpoint/2010/main" val="34734189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831D5DF-D67B-4722-AE6B-353DF5ED27A8}" type="slidenum">
              <a:rPr lang="en-US"/>
              <a:pPr/>
              <a:t>‹#›</a:t>
            </a:fld>
            <a:endParaRPr lang="en-US"/>
          </a:p>
        </p:txBody>
      </p:sp>
    </p:spTree>
    <p:extLst>
      <p:ext uri="{BB962C8B-B14F-4D97-AF65-F5344CB8AC3E}">
        <p14:creationId xmlns:p14="http://schemas.microsoft.com/office/powerpoint/2010/main" val="9491522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5DA852-041F-4FC7-BC77-7824F8411696}" type="slidenum">
              <a:rPr lang="en-US"/>
              <a:pPr/>
              <a:t>‹#›</a:t>
            </a:fld>
            <a:endParaRPr lang="en-US"/>
          </a:p>
        </p:txBody>
      </p:sp>
    </p:spTree>
    <p:extLst>
      <p:ext uri="{BB962C8B-B14F-4D97-AF65-F5344CB8AC3E}">
        <p14:creationId xmlns:p14="http://schemas.microsoft.com/office/powerpoint/2010/main" val="3473622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0" y="1225550"/>
            <a:ext cx="4038600" cy="4894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1225550"/>
            <a:ext cx="4038600" cy="4894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164D548-7DD3-420C-9E42-6A3070778857}" type="slidenum">
              <a:rPr lang="en-US"/>
              <a:pPr/>
              <a:t>‹#›</a:t>
            </a:fld>
            <a:endParaRPr lang="en-US"/>
          </a:p>
        </p:txBody>
      </p:sp>
    </p:spTree>
    <p:extLst>
      <p:ext uri="{BB962C8B-B14F-4D97-AF65-F5344CB8AC3E}">
        <p14:creationId xmlns:p14="http://schemas.microsoft.com/office/powerpoint/2010/main" val="3701585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A373C6-102C-411A-B819-45EF671DD970}" type="slidenum">
              <a:rPr lang="en-US"/>
              <a:pPr/>
              <a:t>‹#›</a:t>
            </a:fld>
            <a:endParaRPr lang="en-US"/>
          </a:p>
        </p:txBody>
      </p:sp>
    </p:spTree>
    <p:extLst>
      <p:ext uri="{BB962C8B-B14F-4D97-AF65-F5344CB8AC3E}">
        <p14:creationId xmlns:p14="http://schemas.microsoft.com/office/powerpoint/2010/main" val="19096390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72103D0-49DD-4C64-83A5-8AF383920925}" type="slidenum">
              <a:rPr lang="en-US"/>
              <a:pPr/>
              <a:t>‹#›</a:t>
            </a:fld>
            <a:endParaRPr lang="en-US"/>
          </a:p>
        </p:txBody>
      </p:sp>
    </p:spTree>
    <p:extLst>
      <p:ext uri="{BB962C8B-B14F-4D97-AF65-F5344CB8AC3E}">
        <p14:creationId xmlns:p14="http://schemas.microsoft.com/office/powerpoint/2010/main" val="6069203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9B5731D-4D16-4A2D-956C-698FD397BAE8}" type="slidenum">
              <a:rPr lang="en-US"/>
              <a:pPr/>
              <a:t>‹#›</a:t>
            </a:fld>
            <a:endParaRPr lang="en-US"/>
          </a:p>
        </p:txBody>
      </p:sp>
    </p:spTree>
    <p:extLst>
      <p:ext uri="{BB962C8B-B14F-4D97-AF65-F5344CB8AC3E}">
        <p14:creationId xmlns:p14="http://schemas.microsoft.com/office/powerpoint/2010/main" val="461329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27E225-69E6-41BF-8703-C31E81A16BA4}" type="slidenum">
              <a:rPr lang="en-US"/>
              <a:pPr/>
              <a:t>‹#›</a:t>
            </a:fld>
            <a:endParaRPr lang="en-US"/>
          </a:p>
        </p:txBody>
      </p:sp>
    </p:spTree>
    <p:extLst>
      <p:ext uri="{BB962C8B-B14F-4D97-AF65-F5344CB8AC3E}">
        <p14:creationId xmlns:p14="http://schemas.microsoft.com/office/powerpoint/2010/main" val="2999305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B9E20C-7B31-4E3D-8613-360929BA522F}" type="slidenum">
              <a:rPr lang="en-US"/>
              <a:pPr/>
              <a:t>‹#›</a:t>
            </a:fld>
            <a:endParaRPr lang="en-US"/>
          </a:p>
        </p:txBody>
      </p:sp>
    </p:spTree>
    <p:extLst>
      <p:ext uri="{BB962C8B-B14F-4D97-AF65-F5344CB8AC3E}">
        <p14:creationId xmlns:p14="http://schemas.microsoft.com/office/powerpoint/2010/main" val="13964324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82" name="Rectangle 10"/>
          <p:cNvSpPr>
            <a:spLocks noChangeArrowheads="1"/>
          </p:cNvSpPr>
          <p:nvPr userDrawn="1"/>
        </p:nvSpPr>
        <p:spPr bwMode="auto">
          <a:xfrm>
            <a:off x="0" y="0"/>
            <a:ext cx="9144000" cy="6858000"/>
          </a:xfrm>
          <a:prstGeom prst="rect">
            <a:avLst/>
          </a:prstGeom>
          <a:gradFill rotWithShape="1">
            <a:gsLst>
              <a:gs pos="0">
                <a:schemeClr val="accent2"/>
              </a:gs>
              <a:gs pos="50000">
                <a:srgbClr val="ADD2FB"/>
              </a:gs>
              <a:gs pos="100000">
                <a:schemeClr val="accent2"/>
              </a:gs>
            </a:gsLst>
            <a:lin ang="18900000" scaled="1"/>
          </a:gradFill>
          <a:ln w="9525">
            <a:solidFill>
              <a:schemeClr val="tx1"/>
            </a:solidFill>
            <a:miter lim="800000"/>
            <a:headEnd/>
            <a:tailEnd/>
          </a:ln>
          <a:effectLst/>
        </p:spPr>
        <p:txBody>
          <a:bodyPr wrap="none" anchor="ctr"/>
          <a:lstStyle/>
          <a:p>
            <a:pPr>
              <a:defRPr/>
            </a:pPr>
            <a:endParaRPr lang="en-US">
              <a:ea typeface="+mn-ea"/>
            </a:endParaRPr>
          </a:p>
        </p:txBody>
      </p:sp>
      <p:sp>
        <p:nvSpPr>
          <p:cNvPr id="1027" name="Rectangle 2"/>
          <p:cNvSpPr>
            <a:spLocks noGrp="1" noChangeArrowheads="1"/>
          </p:cNvSpPr>
          <p:nvPr>
            <p:ph type="title"/>
          </p:nvPr>
        </p:nvSpPr>
        <p:spPr bwMode="auto">
          <a:xfrm>
            <a:off x="457200" y="274638"/>
            <a:ext cx="8229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63550" y="1225550"/>
            <a:ext cx="8229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192405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p>
        </p:txBody>
      </p:sp>
      <p:sp>
        <p:nvSpPr>
          <p:cNvPr id="54277" name="Rectangle 5"/>
          <p:cNvSpPr>
            <a:spLocks noGrp="1" noChangeArrowheads="1"/>
          </p:cNvSpPr>
          <p:nvPr>
            <p:ph type="ftr" sz="quarter" idx="3"/>
          </p:nvPr>
        </p:nvSpPr>
        <p:spPr bwMode="auto">
          <a:xfrm>
            <a:off x="4062413" y="6245225"/>
            <a:ext cx="37861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p>
        </p:txBody>
      </p:sp>
      <p:sp>
        <p:nvSpPr>
          <p:cNvPr id="54278" name="Rectangle 6"/>
          <p:cNvSpPr>
            <a:spLocks noGrp="1" noChangeArrowheads="1"/>
          </p:cNvSpPr>
          <p:nvPr>
            <p:ph type="sldNum" sz="quarter" idx="4"/>
          </p:nvPr>
        </p:nvSpPr>
        <p:spPr bwMode="auto">
          <a:xfrm>
            <a:off x="7937500" y="6245225"/>
            <a:ext cx="749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AB1D375-866A-42CC-8C79-262C729A82D3}" type="slidenum">
              <a:rPr lang="en-US"/>
              <a:pPr/>
              <a:t>‹#›</a:t>
            </a:fld>
            <a:endParaRPr lang="en-US"/>
          </a:p>
        </p:txBody>
      </p:sp>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8425" y="6152093"/>
            <a:ext cx="61595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a:solidFill>
            <a:schemeClr val="tx2"/>
          </a:solidFill>
          <a:latin typeface="+mj-lt"/>
          <a:ea typeface="ＭＳ Ｐゴシック" pitchFamily="-108" charset="-128"/>
          <a:cs typeface="+mj-cs"/>
        </a:defRPr>
      </a:lvl1pPr>
      <a:lvl2pPr algn="ctr" rtl="0" eaLnBrk="0" fontAlgn="base" hangingPunct="0">
        <a:spcBef>
          <a:spcPct val="0"/>
        </a:spcBef>
        <a:spcAft>
          <a:spcPct val="0"/>
        </a:spcAft>
        <a:defRPr sz="3600">
          <a:solidFill>
            <a:schemeClr val="tx2"/>
          </a:solidFill>
          <a:latin typeface="Arial" charset="0"/>
          <a:ea typeface="ＭＳ Ｐゴシック" pitchFamily="-108" charset="-128"/>
        </a:defRPr>
      </a:lvl2pPr>
      <a:lvl3pPr algn="ctr" rtl="0" eaLnBrk="0" fontAlgn="base" hangingPunct="0">
        <a:spcBef>
          <a:spcPct val="0"/>
        </a:spcBef>
        <a:spcAft>
          <a:spcPct val="0"/>
        </a:spcAft>
        <a:defRPr sz="3600">
          <a:solidFill>
            <a:schemeClr val="tx2"/>
          </a:solidFill>
          <a:latin typeface="Arial" charset="0"/>
          <a:ea typeface="ＭＳ Ｐゴシック" pitchFamily="-108" charset="-128"/>
        </a:defRPr>
      </a:lvl3pPr>
      <a:lvl4pPr algn="ctr" rtl="0" eaLnBrk="0" fontAlgn="base" hangingPunct="0">
        <a:spcBef>
          <a:spcPct val="0"/>
        </a:spcBef>
        <a:spcAft>
          <a:spcPct val="0"/>
        </a:spcAft>
        <a:defRPr sz="3600">
          <a:solidFill>
            <a:schemeClr val="tx2"/>
          </a:solidFill>
          <a:latin typeface="Arial" charset="0"/>
          <a:ea typeface="ＭＳ Ｐゴシック" pitchFamily="-108" charset="-128"/>
        </a:defRPr>
      </a:lvl4pPr>
      <a:lvl5pPr algn="ctr" rtl="0" eaLnBrk="0" fontAlgn="base" hangingPunct="0">
        <a:spcBef>
          <a:spcPct val="0"/>
        </a:spcBef>
        <a:spcAft>
          <a:spcPct val="0"/>
        </a:spcAft>
        <a:defRPr sz="3600">
          <a:solidFill>
            <a:schemeClr val="tx2"/>
          </a:solidFill>
          <a:latin typeface="Arial" charset="0"/>
          <a:ea typeface="ＭＳ Ｐゴシック" pitchFamily="-108"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8"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128"/>
        </a:defRPr>
      </a:lvl5pPr>
      <a:lvl6pPr marL="2514600" indent="-228600" algn="l" rtl="0" fontAlgn="base">
        <a:spcBef>
          <a:spcPct val="20000"/>
        </a:spcBef>
        <a:spcAft>
          <a:spcPct val="0"/>
        </a:spcAft>
        <a:buChar char="»"/>
        <a:defRPr sz="1400">
          <a:solidFill>
            <a:schemeClr val="tx1"/>
          </a:solidFill>
          <a:latin typeface="+mn-lt"/>
          <a:ea typeface="ＭＳ Ｐゴシック" charset="-128"/>
        </a:defRPr>
      </a:lvl6pPr>
      <a:lvl7pPr marL="2971800" indent="-228600" algn="l" rtl="0" fontAlgn="base">
        <a:spcBef>
          <a:spcPct val="20000"/>
        </a:spcBef>
        <a:spcAft>
          <a:spcPct val="0"/>
        </a:spcAft>
        <a:buChar char="»"/>
        <a:defRPr sz="1400">
          <a:solidFill>
            <a:schemeClr val="tx1"/>
          </a:solidFill>
          <a:latin typeface="+mn-lt"/>
          <a:ea typeface="ＭＳ Ｐゴシック" charset="-128"/>
        </a:defRPr>
      </a:lvl7pPr>
      <a:lvl8pPr marL="3429000" indent="-228600" algn="l" rtl="0" fontAlgn="base">
        <a:spcBef>
          <a:spcPct val="20000"/>
        </a:spcBef>
        <a:spcAft>
          <a:spcPct val="0"/>
        </a:spcAft>
        <a:buChar char="»"/>
        <a:defRPr sz="1400">
          <a:solidFill>
            <a:schemeClr val="tx1"/>
          </a:solidFill>
          <a:latin typeface="+mn-lt"/>
          <a:ea typeface="ＭＳ Ｐゴシック" charset="-128"/>
        </a:defRPr>
      </a:lvl8pPr>
      <a:lvl9pPr marL="3886200" indent="-228600"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799" y="2130425"/>
            <a:ext cx="7992533" cy="2365375"/>
          </a:xfrm>
        </p:spPr>
        <p:txBody>
          <a:bodyPr/>
          <a:lstStyle/>
          <a:p>
            <a:pPr>
              <a:spcBef>
                <a:spcPct val="50000"/>
              </a:spcBef>
              <a:defRPr/>
            </a:pPr>
            <a:r>
              <a:rPr lang="en-US" sz="4000" dirty="0" smtClean="0">
                <a:solidFill>
                  <a:srgbClr val="00B0F0"/>
                </a:solidFill>
              </a:rPr>
              <a:t/>
            </a:r>
            <a:br>
              <a:rPr lang="en-US" sz="4000" dirty="0" smtClean="0">
                <a:solidFill>
                  <a:srgbClr val="00B0F0"/>
                </a:solidFill>
              </a:rPr>
            </a:br>
            <a:endParaRPr lang="en-US" dirty="0"/>
          </a:p>
        </p:txBody>
      </p:sp>
      <p:sp>
        <p:nvSpPr>
          <p:cNvPr id="6" name="Subtitle 5"/>
          <p:cNvSpPr>
            <a:spLocks noGrp="1"/>
          </p:cNvSpPr>
          <p:nvPr>
            <p:ph type="subTitle" idx="1"/>
          </p:nvPr>
        </p:nvSpPr>
        <p:spPr>
          <a:xfrm>
            <a:off x="821268" y="4439180"/>
            <a:ext cx="7992533" cy="1828270"/>
          </a:xfrm>
        </p:spPr>
        <p:txBody>
          <a:bodyPr/>
          <a:lstStyle/>
          <a:p>
            <a:pPr eaLnBrk="1" hangingPunct="1"/>
            <a:r>
              <a:rPr lang="en-US" sz="2400" b="1" dirty="0" smtClean="0">
                <a:latin typeface="+mj-lt"/>
              </a:rPr>
              <a:t>Donald N. B. </a:t>
            </a:r>
            <a:r>
              <a:rPr lang="en-US" sz="2400" b="1" dirty="0" smtClean="0">
                <a:latin typeface="+mj-lt"/>
              </a:rPr>
              <a:t>Hall</a:t>
            </a:r>
          </a:p>
          <a:p>
            <a:pPr eaLnBrk="1" hangingPunct="1"/>
            <a:r>
              <a:rPr lang="en-US" i="1" dirty="0"/>
              <a:t>Institute for Astronomy, University of Hawai`i </a:t>
            </a:r>
            <a:endParaRPr lang="en-US" i="1" dirty="0" smtClean="0"/>
          </a:p>
          <a:p>
            <a:pPr eaLnBrk="1" hangingPunct="1"/>
            <a:r>
              <a:rPr lang="en-US" dirty="0" smtClean="0"/>
              <a:t>and</a:t>
            </a:r>
          </a:p>
          <a:p>
            <a:pPr eaLnBrk="1" hangingPunct="1"/>
            <a:r>
              <a:rPr lang="en-US" dirty="0" smtClean="0">
                <a:latin typeface="+mj-lt"/>
              </a:rPr>
              <a:t>Dani </a:t>
            </a:r>
            <a:r>
              <a:rPr lang="en-US" dirty="0" smtClean="0">
                <a:latin typeface="+mj-lt"/>
              </a:rPr>
              <a:t>E. Atkinson, </a:t>
            </a:r>
            <a:r>
              <a:rPr lang="en-US" dirty="0" smtClean="0">
                <a:latin typeface="+mj-lt"/>
              </a:rPr>
              <a:t>Shane M. Jacobson and  Ian M. Baker</a:t>
            </a:r>
            <a:endParaRPr lang="en-US" dirty="0"/>
          </a:p>
        </p:txBody>
      </p:sp>
      <p:sp>
        <p:nvSpPr>
          <p:cNvPr id="2" name="Rectangle 1"/>
          <p:cNvSpPr/>
          <p:nvPr/>
        </p:nvSpPr>
        <p:spPr>
          <a:xfrm>
            <a:off x="895673" y="756045"/>
            <a:ext cx="7526867" cy="1569660"/>
          </a:xfrm>
          <a:prstGeom prst="rect">
            <a:avLst/>
          </a:prstGeom>
        </p:spPr>
        <p:txBody>
          <a:bodyPr wrap="square">
            <a:spAutoFit/>
          </a:bodyPr>
          <a:lstStyle/>
          <a:p>
            <a:pPr algn="ctr"/>
            <a:r>
              <a:rPr lang="en-US" sz="3200" b="1" kern="0" dirty="0" smtClean="0">
                <a:latin typeface="Arial"/>
                <a:cs typeface="+mj-cs"/>
              </a:rPr>
              <a:t>A 1k x 1k Class MOVPE </a:t>
            </a:r>
            <a:r>
              <a:rPr lang="en-US" sz="3200" b="1" kern="0" dirty="0">
                <a:latin typeface="Arial"/>
                <a:cs typeface="+mj-cs"/>
              </a:rPr>
              <a:t>HgCdTe </a:t>
            </a:r>
            <a:r>
              <a:rPr lang="en-US" sz="3200" b="1" kern="0" dirty="0" smtClean="0">
                <a:latin typeface="Arial"/>
                <a:cs typeface="+mj-cs"/>
              </a:rPr>
              <a:t>LmAPD Array Optimized for</a:t>
            </a:r>
            <a:r>
              <a:rPr lang="en-US" sz="3200" b="1" kern="0" dirty="0">
                <a:latin typeface="Arial"/>
                <a:cs typeface="+mj-cs"/>
              </a:rPr>
              <a:t/>
            </a:r>
            <a:br>
              <a:rPr lang="en-US" sz="3200" b="1" kern="0" dirty="0">
                <a:latin typeface="Arial"/>
                <a:cs typeface="+mj-cs"/>
              </a:rPr>
            </a:br>
            <a:r>
              <a:rPr lang="en-US" sz="3200" b="1" kern="0" dirty="0">
                <a:latin typeface="Arial"/>
                <a:cs typeface="+mj-cs"/>
              </a:rPr>
              <a:t>Low </a:t>
            </a:r>
            <a:r>
              <a:rPr lang="en-US" sz="3200" b="1" kern="0" dirty="0" smtClean="0">
                <a:latin typeface="Arial"/>
                <a:cs typeface="+mj-cs"/>
              </a:rPr>
              <a:t>Background </a:t>
            </a:r>
            <a:r>
              <a:rPr lang="en-US" sz="3200" b="1" kern="0" dirty="0">
                <a:latin typeface="Arial"/>
                <a:cs typeface="+mj-cs"/>
              </a:rPr>
              <a:t>Space Astronomy </a:t>
            </a:r>
            <a:endParaRPr lang="en-US" b="1" dirty="0"/>
          </a:p>
        </p:txBody>
      </p:sp>
      <p:sp>
        <p:nvSpPr>
          <p:cNvPr id="3" name="TextBox 2"/>
          <p:cNvSpPr txBox="1"/>
          <p:nvPr/>
        </p:nvSpPr>
        <p:spPr>
          <a:xfrm>
            <a:off x="1760716" y="2981925"/>
            <a:ext cx="5796779" cy="707886"/>
          </a:xfrm>
          <a:prstGeom prst="rect">
            <a:avLst/>
          </a:prstGeom>
          <a:noFill/>
        </p:spPr>
        <p:txBody>
          <a:bodyPr wrap="none" rtlCol="0">
            <a:spAutoFit/>
          </a:bodyPr>
          <a:lstStyle/>
          <a:p>
            <a:pPr algn="ctr"/>
            <a:r>
              <a:rPr lang="en-US" sz="2000" i="1" dirty="0" smtClean="0"/>
              <a:t>Presentation </a:t>
            </a:r>
            <a:r>
              <a:rPr lang="en-US" sz="2000" i="1" dirty="0" smtClean="0"/>
              <a:t>to </a:t>
            </a:r>
            <a:r>
              <a:rPr lang="en-US" sz="2000" i="1" dirty="0" smtClean="0"/>
              <a:t>Science Detector Workshop 2017</a:t>
            </a:r>
          </a:p>
          <a:p>
            <a:pPr algn="ctr"/>
            <a:r>
              <a:rPr lang="en-US" sz="2000" i="1" dirty="0"/>
              <a:t>27 September, </a:t>
            </a:r>
            <a:r>
              <a:rPr lang="en-US" sz="2000" i="1" dirty="0" smtClean="0"/>
              <a:t>2017</a:t>
            </a:r>
            <a:endParaRPr lang="en-US" sz="2000" i="1" dirty="0"/>
          </a:p>
        </p:txBody>
      </p:sp>
    </p:spTree>
    <p:extLst>
      <p:ext uri="{BB962C8B-B14F-4D97-AF65-F5344CB8AC3E}">
        <p14:creationId xmlns:p14="http://schemas.microsoft.com/office/powerpoint/2010/main" val="27638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3" y="120259"/>
            <a:ext cx="8229600" cy="787400"/>
          </a:xfrm>
        </p:spPr>
        <p:txBody>
          <a:bodyPr/>
          <a:lstStyle/>
          <a:p>
            <a:r>
              <a:rPr lang="en-US" sz="3200" b="1" u="sng" dirty="0" smtClean="0"/>
              <a:t>Tunneling Current in Mk 13 &amp; 14 MOVPE.</a:t>
            </a:r>
            <a:endParaRPr lang="en-US" sz="3200" b="1" u="sng" dirty="0"/>
          </a:p>
        </p:txBody>
      </p:sp>
      <p:sp>
        <p:nvSpPr>
          <p:cNvPr id="3" name="Content Placeholder 2"/>
          <p:cNvSpPr>
            <a:spLocks noGrp="1"/>
          </p:cNvSpPr>
          <p:nvPr>
            <p:ph idx="1"/>
          </p:nvPr>
        </p:nvSpPr>
        <p:spPr>
          <a:xfrm>
            <a:off x="558553" y="1047420"/>
            <a:ext cx="8288564" cy="1505775"/>
          </a:xfrm>
        </p:spPr>
        <p:txBody>
          <a:bodyPr/>
          <a:lstStyle/>
          <a:p>
            <a:r>
              <a:rPr lang="en-US" dirty="0" smtClean="0"/>
              <a:t>The dominant tunneling currents in MOVPE HgCdTe </a:t>
            </a:r>
            <a:r>
              <a:rPr lang="en-US" dirty="0" smtClean="0"/>
              <a:t>all</a:t>
            </a:r>
            <a:r>
              <a:rPr lang="en-US" dirty="0" smtClean="0"/>
              <a:t> </a:t>
            </a:r>
            <a:r>
              <a:rPr lang="en-US" dirty="0" smtClean="0"/>
              <a:t>involve a “trap” level intermediate between the valence and conduction bands.</a:t>
            </a:r>
          </a:p>
          <a:p>
            <a:r>
              <a:rPr lang="en-US" dirty="0" smtClean="0"/>
              <a:t>Tunnel-tunnel current involves tunneling both into and out of the trap.</a:t>
            </a:r>
          </a:p>
          <a:p>
            <a:r>
              <a:rPr lang="en-US" dirty="0" smtClean="0"/>
              <a:t> It is independent of temperature but rises rapidly with bias voltage.</a:t>
            </a:r>
          </a:p>
        </p:txBody>
      </p:sp>
      <p:sp>
        <p:nvSpPr>
          <p:cNvPr id="4" name="Slide Number Placeholder 3"/>
          <p:cNvSpPr>
            <a:spLocks noGrp="1"/>
          </p:cNvSpPr>
          <p:nvPr>
            <p:ph type="sldNum" sz="quarter" idx="12"/>
          </p:nvPr>
        </p:nvSpPr>
        <p:spPr/>
        <p:txBody>
          <a:bodyPr/>
          <a:lstStyle/>
          <a:p>
            <a:fld id="{A831D5DF-D67B-4722-AE6B-353DF5ED27A8}" type="slidenum">
              <a:rPr lang="en-US" smtClean="0"/>
              <a:pPr/>
              <a:t>10</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224" y="2604658"/>
            <a:ext cx="4690753" cy="388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1891" y="2502318"/>
            <a:ext cx="3016333"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mn-lt"/>
              </a:rPr>
              <a:t>Thermal-tunnel current involves thermal excitation into the trap followed by tunneling up to the conduction band.</a:t>
            </a:r>
          </a:p>
          <a:p>
            <a:pPr marL="342900" indent="-342900">
              <a:buFont typeface="Arial" panose="020B0604020202020204" pitchFamily="34" charset="0"/>
              <a:buChar char="•"/>
            </a:pPr>
            <a:r>
              <a:rPr lang="en-US" sz="2000" dirty="0" smtClean="0">
                <a:latin typeface="+mn-lt"/>
              </a:rPr>
              <a:t>It </a:t>
            </a:r>
            <a:r>
              <a:rPr lang="en-US" sz="2000" dirty="0">
                <a:latin typeface="+mn-lt"/>
              </a:rPr>
              <a:t>i</a:t>
            </a:r>
            <a:r>
              <a:rPr lang="en-US" sz="2000" dirty="0" smtClean="0">
                <a:latin typeface="+mn-lt"/>
              </a:rPr>
              <a:t>s strongly </a:t>
            </a:r>
          </a:p>
          <a:p>
            <a:r>
              <a:rPr lang="en-US" sz="2000" dirty="0">
                <a:latin typeface="+mn-lt"/>
              </a:rPr>
              <a:t> </a:t>
            </a:r>
            <a:r>
              <a:rPr lang="en-US" sz="2000" dirty="0" smtClean="0">
                <a:latin typeface="+mn-lt"/>
              </a:rPr>
              <a:t>    </a:t>
            </a:r>
            <a:r>
              <a:rPr lang="en-US" sz="2000" dirty="0" smtClean="0">
                <a:latin typeface="+mn-lt"/>
              </a:rPr>
              <a:t>dependent </a:t>
            </a:r>
            <a:r>
              <a:rPr lang="en-US" sz="2000" dirty="0" smtClean="0">
                <a:latin typeface="+mn-lt"/>
              </a:rPr>
              <a:t>on both </a:t>
            </a:r>
            <a:endParaRPr lang="en-US" sz="2000" dirty="0" smtClean="0">
              <a:latin typeface="+mn-lt"/>
            </a:endParaRPr>
          </a:p>
          <a:p>
            <a:r>
              <a:rPr lang="en-US" sz="2000" dirty="0">
                <a:latin typeface="+mn-lt"/>
              </a:rPr>
              <a:t> </a:t>
            </a:r>
            <a:r>
              <a:rPr lang="en-US" sz="2000" dirty="0" smtClean="0">
                <a:latin typeface="+mn-lt"/>
              </a:rPr>
              <a:t>    temperature and    	    </a:t>
            </a:r>
          </a:p>
          <a:p>
            <a:r>
              <a:rPr lang="en-US" sz="2000" dirty="0">
                <a:latin typeface="+mn-lt"/>
              </a:rPr>
              <a:t> </a:t>
            </a:r>
            <a:r>
              <a:rPr lang="en-US" sz="2000" dirty="0" smtClean="0">
                <a:latin typeface="+mn-lt"/>
              </a:rPr>
              <a:t>    avalanche bias.</a:t>
            </a:r>
          </a:p>
          <a:p>
            <a:pPr marL="342900" indent="-342900">
              <a:buFont typeface="Arial" panose="020B0604020202020204" pitchFamily="34" charset="0"/>
              <a:buChar char="•"/>
            </a:pPr>
            <a:r>
              <a:rPr lang="en-US" sz="2000" dirty="0" smtClean="0">
                <a:latin typeface="+mn-lt"/>
              </a:rPr>
              <a:t>Glow dominates dark current for T</a:t>
            </a:r>
            <a:r>
              <a:rPr lang="en-US" sz="2000" u="sng" dirty="0" smtClean="0">
                <a:latin typeface="+mn-lt"/>
              </a:rPr>
              <a:t>&lt;</a:t>
            </a:r>
            <a:r>
              <a:rPr lang="en-US" sz="2000" dirty="0" smtClean="0">
                <a:latin typeface="+mn-lt"/>
              </a:rPr>
              <a:t>62.5K and bias </a:t>
            </a:r>
            <a:r>
              <a:rPr lang="en-US" sz="2000" u="sng" dirty="0" smtClean="0">
                <a:latin typeface="+mn-lt"/>
              </a:rPr>
              <a:t>&lt;</a:t>
            </a:r>
            <a:r>
              <a:rPr lang="en-US" sz="2000" dirty="0" smtClean="0">
                <a:latin typeface="+mn-lt"/>
              </a:rPr>
              <a:t> 8.5 volts.</a:t>
            </a:r>
            <a:endParaRPr lang="en-US" dirty="0"/>
          </a:p>
        </p:txBody>
      </p:sp>
      <p:cxnSp>
        <p:nvCxnSpPr>
          <p:cNvPr id="9" name="Straight Arrow Connector 8"/>
          <p:cNvCxnSpPr/>
          <p:nvPr/>
        </p:nvCxnSpPr>
        <p:spPr bwMode="auto">
          <a:xfrm flipV="1">
            <a:off x="4512622" y="4716983"/>
            <a:ext cx="2309752" cy="1185053"/>
          </a:xfrm>
          <a:prstGeom prst="straightConnector1">
            <a:avLst/>
          </a:prstGeom>
          <a:noFill/>
          <a:ln w="9525" cap="flat" cmpd="sng" algn="ctr">
            <a:noFill/>
            <a:prstDash val="solid"/>
            <a:round/>
            <a:headEnd type="none" w="med" len="med"/>
            <a:tailEnd type="arrow"/>
          </a:ln>
          <a:effectLst/>
        </p:spPr>
      </p:cxnSp>
      <p:cxnSp>
        <p:nvCxnSpPr>
          <p:cNvPr id="20" name="Straight Arrow Connector 19"/>
          <p:cNvCxnSpPr/>
          <p:nvPr/>
        </p:nvCxnSpPr>
        <p:spPr bwMode="auto">
          <a:xfrm flipH="1">
            <a:off x="5355771" y="3811979"/>
            <a:ext cx="2933206" cy="2992582"/>
          </a:xfrm>
          <a:prstGeom prst="straightConnector1">
            <a:avLst/>
          </a:prstGeom>
          <a:noFill/>
          <a:ln w="9525" cap="flat" cmpd="sng" algn="ctr">
            <a:noFill/>
            <a:prstDash val="solid"/>
            <a:round/>
            <a:headEnd type="none" w="med" len="med"/>
            <a:tailEnd type="arrow"/>
          </a:ln>
          <a:effectLst/>
        </p:spPr>
      </p:cxnSp>
      <p:cxnSp>
        <p:nvCxnSpPr>
          <p:cNvPr id="25" name="Straight Arrow Connector 24"/>
          <p:cNvCxnSpPr/>
          <p:nvPr/>
        </p:nvCxnSpPr>
        <p:spPr bwMode="auto">
          <a:xfrm flipV="1">
            <a:off x="4203865" y="3811979"/>
            <a:ext cx="3538847" cy="1805050"/>
          </a:xfrm>
          <a:prstGeom prst="straightConnector1">
            <a:avLst/>
          </a:prstGeom>
          <a:noFill/>
          <a:ln w="9525" cap="flat" cmpd="sng" algn="ctr">
            <a:noFill/>
            <a:prstDash val="solid"/>
            <a:round/>
            <a:headEnd type="none" w="med" len="med"/>
            <a:tailEnd type="arrow"/>
          </a:ln>
          <a:effectLst/>
        </p:spPr>
      </p:cxnSp>
    </p:spTree>
    <p:extLst>
      <p:ext uri="{BB962C8B-B14F-4D97-AF65-F5344CB8AC3E}">
        <p14:creationId xmlns:p14="http://schemas.microsoft.com/office/powerpoint/2010/main" val="1348793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u="sng" dirty="0" smtClean="0"/>
              <a:t>Thermal-Tunnel Current Onset Voltage.</a:t>
            </a:r>
            <a:endParaRPr lang="en-US" sz="3200" b="1" u="sng" dirty="0"/>
          </a:p>
        </p:txBody>
      </p:sp>
      <p:sp>
        <p:nvSpPr>
          <p:cNvPr id="3" name="Content Placeholder 2"/>
          <p:cNvSpPr>
            <a:spLocks noGrp="1"/>
          </p:cNvSpPr>
          <p:nvPr>
            <p:ph idx="1"/>
          </p:nvPr>
        </p:nvSpPr>
        <p:spPr>
          <a:xfrm>
            <a:off x="463550" y="1225551"/>
            <a:ext cx="8205437" cy="1498599"/>
          </a:xfrm>
        </p:spPr>
        <p:txBody>
          <a:bodyPr/>
          <a:lstStyle/>
          <a:p>
            <a:r>
              <a:rPr lang="en-US" dirty="0" smtClean="0"/>
              <a:t>The onset voltage of </a:t>
            </a:r>
            <a:r>
              <a:rPr lang="en-US" dirty="0" smtClean="0"/>
              <a:t>tunnel-tunnel </a:t>
            </a:r>
            <a:r>
              <a:rPr lang="en-US" dirty="0" smtClean="0"/>
              <a:t>current ranges varies by more than 3 volts from one pixel to another.</a:t>
            </a:r>
          </a:p>
          <a:p>
            <a:r>
              <a:rPr lang="en-US" dirty="0" smtClean="0"/>
              <a:t>For the best pixels, the onset </a:t>
            </a:r>
            <a:r>
              <a:rPr lang="en-US" dirty="0" smtClean="0"/>
              <a:t>is delayed beyond a voltage </a:t>
            </a:r>
            <a:r>
              <a:rPr lang="en-US" dirty="0" smtClean="0"/>
              <a:t>of</a:t>
            </a:r>
            <a:r>
              <a:rPr lang="en-US" dirty="0" smtClean="0"/>
              <a:t> </a:t>
            </a:r>
            <a:r>
              <a:rPr lang="en-US" dirty="0" smtClean="0"/>
              <a:t>8.5 </a:t>
            </a:r>
            <a:r>
              <a:rPr lang="en-US" dirty="0" smtClean="0"/>
              <a:t>volts, </a:t>
            </a:r>
            <a:r>
              <a:rPr lang="en-US" dirty="0" smtClean="0"/>
              <a:t>corresponding to an avalanche gain of order 5.</a:t>
            </a:r>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11</a:t>
            </a:fld>
            <a:endParaRPr lang="en-US"/>
          </a:p>
        </p:txBody>
      </p:sp>
      <p:pic>
        <p:nvPicPr>
          <p:cNvPr id="7"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286991" y="3015049"/>
            <a:ext cx="3964598" cy="338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02" y="3003591"/>
            <a:ext cx="3123210" cy="338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793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01" y="179636"/>
            <a:ext cx="8229600" cy="787400"/>
          </a:xfrm>
        </p:spPr>
        <p:txBody>
          <a:bodyPr/>
          <a:lstStyle/>
          <a:p>
            <a:r>
              <a:rPr lang="en-US" sz="3200" b="1" u="sng" dirty="0" smtClean="0"/>
              <a:t>Median Dark Current with Reduced Glow.</a:t>
            </a:r>
            <a:endParaRPr lang="en-US" sz="3200" b="1" u="sng" dirty="0"/>
          </a:p>
        </p:txBody>
      </p:sp>
      <p:sp>
        <p:nvSpPr>
          <p:cNvPr id="3" name="Content Placeholder 2"/>
          <p:cNvSpPr>
            <a:spLocks noGrp="1"/>
          </p:cNvSpPr>
          <p:nvPr>
            <p:ph idx="1"/>
          </p:nvPr>
        </p:nvSpPr>
        <p:spPr>
          <a:xfrm>
            <a:off x="439800" y="1059295"/>
            <a:ext cx="8288564" cy="1458273"/>
          </a:xfrm>
        </p:spPr>
        <p:txBody>
          <a:bodyPr/>
          <a:lstStyle/>
          <a:p>
            <a:r>
              <a:rPr lang="en-US" dirty="0" smtClean="0"/>
              <a:t>With minimum operating voltages and reading the full SAPHIRA frame only every 5 seconds during 15 minute ramps, the median dark current up to 8 volts bias settles to 0.04 e-/s/pix after two hours and is then</a:t>
            </a:r>
            <a:r>
              <a:rPr lang="en-US" dirty="0"/>
              <a:t> </a:t>
            </a:r>
            <a:r>
              <a:rPr lang="en-US" dirty="0" smtClean="0"/>
              <a:t>stable to </a:t>
            </a:r>
            <a:r>
              <a:rPr lang="en-US" u="sng" dirty="0" smtClean="0"/>
              <a:t>+</a:t>
            </a:r>
            <a:r>
              <a:rPr lang="en-US" dirty="0" smtClean="0"/>
              <a:t> 0.001 e-/s/pix.</a:t>
            </a:r>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12</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128" y="2577094"/>
            <a:ext cx="4217658" cy="404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28" y="2577094"/>
            <a:ext cx="3880633" cy="339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793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234435"/>
            <a:ext cx="8601075" cy="787400"/>
          </a:xfrm>
        </p:spPr>
        <p:txBody>
          <a:bodyPr/>
          <a:lstStyle/>
          <a:p>
            <a:r>
              <a:rPr lang="en-US" sz="3200" b="1" u="sng" dirty="0" smtClean="0"/>
              <a:t>Median Dark Current with Minimized .Glow</a:t>
            </a:r>
            <a:endParaRPr lang="en-US" sz="3200" u="sng" dirty="0"/>
          </a:p>
        </p:txBody>
      </p:sp>
      <p:sp>
        <p:nvSpPr>
          <p:cNvPr id="3" name="Content Placeholder 2"/>
          <p:cNvSpPr>
            <a:spLocks noGrp="1"/>
          </p:cNvSpPr>
          <p:nvPr>
            <p:ph idx="1"/>
          </p:nvPr>
        </p:nvSpPr>
        <p:spPr>
          <a:xfrm>
            <a:off x="451673" y="893041"/>
            <a:ext cx="8514195" cy="1943627"/>
          </a:xfrm>
        </p:spPr>
        <p:txBody>
          <a:bodyPr/>
          <a:lstStyle/>
          <a:p>
            <a:r>
              <a:rPr lang="en-US" dirty="0" smtClean="0"/>
              <a:t>By reading only the first 32 rows of the SAPHIRA at 30 second intervals and minimizing operating voltages over four 4-hour ramps, we measure dark current of 0.004 e-/s/pix at 62.5K and 0.003 e-/s/pix at 42.3K up to 8.5 volts (gain &gt; 5) I the highest onset voltage pixels. </a:t>
            </a:r>
          </a:p>
          <a:p>
            <a:r>
              <a:rPr lang="en-US" dirty="0" smtClean="0"/>
              <a:t>These values indicate a glow component of 0.003 e-/s/pix and a dark current </a:t>
            </a:r>
            <a:r>
              <a:rPr lang="en-US" u="sng" dirty="0" smtClean="0"/>
              <a:t>&lt;</a:t>
            </a:r>
            <a:r>
              <a:rPr lang="en-US" dirty="0" smtClean="0"/>
              <a:t> 0.002 e-/s/pix</a:t>
            </a:r>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13</a:t>
            </a:fld>
            <a:endParaRPr lang="en-US"/>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27564" y="2836668"/>
            <a:ext cx="5426034" cy="39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636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Photon Counting</a:t>
            </a:r>
            <a:endParaRPr lang="en-US" b="1" u="sng"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14</a:t>
            </a:fld>
            <a:endParaRPr lang="en-US"/>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082918"/>
            <a:ext cx="8980107" cy="1520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27" y="1068247"/>
            <a:ext cx="8875480" cy="277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5243" y="3740034"/>
            <a:ext cx="8714245" cy="461665"/>
          </a:xfrm>
          <a:prstGeom prst="rect">
            <a:avLst/>
          </a:prstGeom>
          <a:noFill/>
        </p:spPr>
        <p:txBody>
          <a:bodyPr wrap="none" rtlCol="0">
            <a:spAutoFit/>
          </a:bodyPr>
          <a:lstStyle/>
          <a:p>
            <a:r>
              <a:rPr lang="en-US" sz="2400" b="0" dirty="0" smtClean="0">
                <a:latin typeface="Arial" panose="020B0604020202020204" pitchFamily="34" charset="0"/>
                <a:cs typeface="Arial" panose="020B0604020202020204" pitchFamily="34" charset="0"/>
              </a:rPr>
              <a:t>I &lt;=------------------------------ 19 </a:t>
            </a:r>
            <a:r>
              <a:rPr lang="en-US" sz="2400" b="0" dirty="0" err="1" smtClean="0">
                <a:latin typeface="Arial" panose="020B0604020202020204" pitchFamily="34" charset="0"/>
                <a:cs typeface="Arial" panose="020B0604020202020204" pitchFamily="34" charset="0"/>
              </a:rPr>
              <a:t>msec</a:t>
            </a:r>
            <a:r>
              <a:rPr lang="en-US" sz="2400" b="0" dirty="0" smtClean="0">
                <a:latin typeface="Arial" panose="020B0604020202020204" pitchFamily="34" charset="0"/>
                <a:cs typeface="Arial" panose="020B0604020202020204" pitchFamily="34" charset="0"/>
              </a:rPr>
              <a:t> -------------------  ----------=&gt; I</a:t>
            </a:r>
            <a:endParaRPr lang="en-US" sz="2400" b="0" dirty="0">
              <a:latin typeface="Arial" panose="020B0604020202020204" pitchFamily="34" charset="0"/>
              <a:cs typeface="Arial" panose="020B0604020202020204" pitchFamily="34" charset="0"/>
            </a:endParaRPr>
          </a:p>
        </p:txBody>
      </p:sp>
      <p:sp>
        <p:nvSpPr>
          <p:cNvPr id="8" name="TextBox 7"/>
          <p:cNvSpPr txBox="1"/>
          <p:nvPr/>
        </p:nvSpPr>
        <p:spPr>
          <a:xfrm>
            <a:off x="533400" y="1219200"/>
            <a:ext cx="1154483" cy="400110"/>
          </a:xfrm>
          <a:prstGeom prst="rect">
            <a:avLst/>
          </a:prstGeom>
          <a:noFill/>
        </p:spPr>
        <p:txBody>
          <a:bodyPr wrap="none" rtlCol="0">
            <a:spAutoFit/>
          </a:bodyPr>
          <a:lstStyle/>
          <a:p>
            <a:r>
              <a:rPr lang="en-US" sz="2000" b="1" dirty="0" smtClean="0"/>
              <a:t>LED ON</a:t>
            </a:r>
            <a:endParaRPr lang="en-US" sz="2000" b="1" dirty="0"/>
          </a:p>
        </p:txBody>
      </p:sp>
      <p:sp>
        <p:nvSpPr>
          <p:cNvPr id="9" name="TextBox 8"/>
          <p:cNvSpPr txBox="1"/>
          <p:nvPr/>
        </p:nvSpPr>
        <p:spPr>
          <a:xfrm>
            <a:off x="533399" y="5096933"/>
            <a:ext cx="1282723" cy="400110"/>
          </a:xfrm>
          <a:prstGeom prst="rect">
            <a:avLst/>
          </a:prstGeom>
          <a:noFill/>
        </p:spPr>
        <p:txBody>
          <a:bodyPr wrap="none" rtlCol="0">
            <a:spAutoFit/>
          </a:bodyPr>
          <a:lstStyle/>
          <a:p>
            <a:r>
              <a:rPr lang="en-US" sz="2000" b="1" dirty="0" smtClean="0"/>
              <a:t>LED OFF</a:t>
            </a:r>
            <a:endParaRPr lang="en-US" sz="2000" b="1" dirty="0"/>
          </a:p>
        </p:txBody>
      </p:sp>
      <p:sp>
        <p:nvSpPr>
          <p:cNvPr id="10" name="TextBox 9"/>
          <p:cNvSpPr txBox="1"/>
          <p:nvPr/>
        </p:nvSpPr>
        <p:spPr>
          <a:xfrm>
            <a:off x="925910" y="5731934"/>
            <a:ext cx="6761787" cy="1015663"/>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t>Detect individual photon events.</a:t>
            </a:r>
          </a:p>
          <a:p>
            <a:pPr marL="342900" indent="-342900">
              <a:buFont typeface="Arial" panose="020B0604020202020204" pitchFamily="34" charset="0"/>
              <a:buChar char="•"/>
            </a:pPr>
            <a:r>
              <a:rPr lang="en-US" sz="2000" b="1" dirty="0" smtClean="0"/>
              <a:t>Glow suppression will eliminate events for LED off.</a:t>
            </a:r>
          </a:p>
          <a:p>
            <a:pPr marL="342900" indent="-342900">
              <a:buFont typeface="Arial" panose="020B0604020202020204" pitchFamily="34" charset="0"/>
              <a:buChar char="•"/>
            </a:pPr>
            <a:r>
              <a:rPr lang="en-US" sz="2000" b="1" dirty="0" smtClean="0"/>
              <a:t>Pizza Box controller will reduce read noise.</a:t>
            </a:r>
            <a:endParaRPr lang="en-US" sz="2000" b="1" dirty="0"/>
          </a:p>
        </p:txBody>
      </p:sp>
    </p:spTree>
    <p:extLst>
      <p:ext uri="{BB962C8B-B14F-4D97-AF65-F5344CB8AC3E}">
        <p14:creationId xmlns:p14="http://schemas.microsoft.com/office/powerpoint/2010/main" val="649361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733425"/>
          </a:xfrm>
        </p:spPr>
        <p:txBody>
          <a:bodyPr/>
          <a:lstStyle/>
          <a:p>
            <a:r>
              <a:rPr lang="en-US" sz="3200" b="1" u="sng" dirty="0" smtClean="0"/>
              <a:t>Avalanche Pulse Height Distribution.</a:t>
            </a:r>
            <a:endParaRPr lang="en-US" sz="3200" b="1" u="sng" dirty="0"/>
          </a:p>
        </p:txBody>
      </p:sp>
      <p:sp>
        <p:nvSpPr>
          <p:cNvPr id="3" name="Content Placeholder 2"/>
          <p:cNvSpPr>
            <a:spLocks noGrp="1"/>
          </p:cNvSpPr>
          <p:nvPr>
            <p:ph idx="1"/>
          </p:nvPr>
        </p:nvSpPr>
        <p:spPr>
          <a:xfrm>
            <a:off x="335596" y="1092201"/>
            <a:ext cx="8229600" cy="1422399"/>
          </a:xfrm>
        </p:spPr>
        <p:txBody>
          <a:bodyPr/>
          <a:lstStyle/>
          <a:p>
            <a:r>
              <a:rPr lang="en-US" dirty="0" smtClean="0"/>
              <a:t>We are able to count individual avalanche events with reasonable efficiency.</a:t>
            </a:r>
          </a:p>
          <a:p>
            <a:r>
              <a:rPr lang="en-US" dirty="0" smtClean="0"/>
              <a:t>However the pulse height distribution shows no sign of a peak at the nominal gain or multiples of it.</a:t>
            </a:r>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15</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121" y="2514600"/>
            <a:ext cx="4846003" cy="419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1475" y="2514600"/>
            <a:ext cx="3546355"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latin typeface="+mn-lt"/>
              </a:rPr>
              <a:t>The exponential drop off is</a:t>
            </a:r>
          </a:p>
          <a:p>
            <a:r>
              <a:rPr lang="en-US" sz="2000" dirty="0">
                <a:latin typeface="+mn-lt"/>
              </a:rPr>
              <a:t> </a:t>
            </a:r>
            <a:r>
              <a:rPr lang="en-US" sz="2000" dirty="0" smtClean="0">
                <a:latin typeface="+mn-lt"/>
              </a:rPr>
              <a:t>     similar to the that of the</a:t>
            </a:r>
          </a:p>
          <a:p>
            <a:r>
              <a:rPr lang="en-US" sz="2000" dirty="0">
                <a:latin typeface="+mn-lt"/>
              </a:rPr>
              <a:t> </a:t>
            </a:r>
            <a:r>
              <a:rPr lang="en-US" sz="2000" dirty="0" smtClean="0">
                <a:latin typeface="+mn-lt"/>
              </a:rPr>
              <a:t>     EMCCD.</a:t>
            </a:r>
            <a:endParaRPr lang="en-US" sz="2000" dirty="0">
              <a:latin typeface="+mn-lt"/>
            </a:endParaRPr>
          </a:p>
        </p:txBody>
      </p:sp>
    </p:spTree>
    <p:extLst>
      <p:ext uri="{BB962C8B-B14F-4D97-AF65-F5344CB8AC3E}">
        <p14:creationId xmlns:p14="http://schemas.microsoft.com/office/powerpoint/2010/main" val="4019636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928688"/>
          </a:xfrm>
        </p:spPr>
        <p:txBody>
          <a:bodyPr/>
          <a:lstStyle/>
          <a:p>
            <a:r>
              <a:rPr lang="en-US" sz="3200" u="sng" dirty="0" smtClean="0"/>
              <a:t>A Megapixel class MOVPE APD Array for Low Background Observations </a:t>
            </a:r>
            <a:endParaRPr lang="en-US" sz="3200" u="sng" dirty="0"/>
          </a:p>
        </p:txBody>
      </p:sp>
      <p:sp>
        <p:nvSpPr>
          <p:cNvPr id="3" name="Content Placeholder 2"/>
          <p:cNvSpPr>
            <a:spLocks noGrp="1"/>
          </p:cNvSpPr>
          <p:nvPr>
            <p:ph idx="1"/>
          </p:nvPr>
        </p:nvSpPr>
        <p:spPr/>
        <p:txBody>
          <a:bodyPr/>
          <a:lstStyle/>
          <a:p>
            <a:r>
              <a:rPr lang="en-US" dirty="0" smtClean="0"/>
              <a:t>The reduction of upper limits on Mk 13 &amp; 14 SAPHIRA APD dark current to 0.002 e-/s/pix makes MOVPE HgCdTe arrays attractive candidates for low background astronomical observations.</a:t>
            </a:r>
          </a:p>
          <a:p>
            <a:r>
              <a:rPr lang="en-US" dirty="0" smtClean="0"/>
              <a:t>NASA </a:t>
            </a:r>
            <a:r>
              <a:rPr lang="en-US" dirty="0" smtClean="0"/>
              <a:t>APRA has </a:t>
            </a:r>
            <a:r>
              <a:rPr lang="en-US" dirty="0" smtClean="0"/>
              <a:t>funded UH, teamed with SELEX </a:t>
            </a:r>
            <a:r>
              <a:rPr lang="en-US" dirty="0" smtClean="0"/>
              <a:t>Galileo and Leonardo, </a:t>
            </a:r>
            <a:r>
              <a:rPr lang="en-US" dirty="0" smtClean="0"/>
              <a:t>to develop such a megapixel 1k x 1k</a:t>
            </a:r>
            <a:r>
              <a:rPr lang="en-US" dirty="0"/>
              <a:t> class </a:t>
            </a:r>
            <a:r>
              <a:rPr lang="en-US" dirty="0" smtClean="0"/>
              <a:t> array optimized for low background space astronomy.</a:t>
            </a:r>
          </a:p>
          <a:p>
            <a:r>
              <a:rPr lang="en-US" dirty="0" smtClean="0"/>
              <a:t>To reduce physical size and achieve higher yield of MOVPE die, pixel pitch needs to be reduced from the SAPHIRA value of 24um .</a:t>
            </a:r>
          </a:p>
          <a:p>
            <a:r>
              <a:rPr lang="en-US" dirty="0" smtClean="0"/>
              <a:t>A SAPHIRA </a:t>
            </a:r>
            <a:r>
              <a:rPr lang="en-US" dirty="0" smtClean="0"/>
              <a:t>640 x 512@12um pitch (with only every second row and column hybridized to the ROIC) exhibited poor yield and performance.</a:t>
            </a:r>
          </a:p>
          <a:p>
            <a:r>
              <a:rPr lang="en-US" dirty="0" smtClean="0"/>
              <a:t>15um pitch looks optimum and is being </a:t>
            </a:r>
            <a:r>
              <a:rPr lang="en-US" dirty="0" smtClean="0"/>
              <a:t>verified</a:t>
            </a:r>
            <a:r>
              <a:rPr lang="en-US" dirty="0" smtClean="0"/>
              <a:t> </a:t>
            </a:r>
            <a:r>
              <a:rPr lang="en-US" dirty="0" smtClean="0"/>
              <a:t>as part of the current Mark 20 run. </a:t>
            </a:r>
          </a:p>
          <a:p>
            <a:r>
              <a:rPr lang="en-US" dirty="0" smtClean="0"/>
              <a:t>At 15 mm square, the active area and package are comparable to a 512 x 512@24um AO WF </a:t>
            </a:r>
            <a:r>
              <a:rPr lang="en-US" dirty="0" smtClean="0"/>
              <a:t>sensor </a:t>
            </a:r>
            <a:r>
              <a:rPr lang="en-US" dirty="0" smtClean="0"/>
              <a:t>being </a:t>
            </a:r>
            <a:r>
              <a:rPr lang="en-US" dirty="0" smtClean="0"/>
              <a:t>developed by another team.</a:t>
            </a:r>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16</a:t>
            </a:fld>
            <a:endParaRPr lang="en-US"/>
          </a:p>
        </p:txBody>
      </p:sp>
    </p:spTree>
    <p:extLst>
      <p:ext uri="{BB962C8B-B14F-4D97-AF65-F5344CB8AC3E}">
        <p14:creationId xmlns:p14="http://schemas.microsoft.com/office/powerpoint/2010/main" val="4019636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u="sng" dirty="0" smtClean="0"/>
              <a:t>Goals for Low Background e-APD Array </a:t>
            </a:r>
            <a:endParaRPr lang="en-US" sz="3200" b="1" u="sng" dirty="0"/>
          </a:p>
        </p:txBody>
      </p:sp>
      <p:sp>
        <p:nvSpPr>
          <p:cNvPr id="3" name="Content Placeholder 2"/>
          <p:cNvSpPr>
            <a:spLocks noGrp="1"/>
          </p:cNvSpPr>
          <p:nvPr>
            <p:ph idx="1"/>
          </p:nvPr>
        </p:nvSpPr>
        <p:spPr/>
        <p:txBody>
          <a:bodyPr/>
          <a:lstStyle/>
          <a:p>
            <a:r>
              <a:rPr lang="en-US" dirty="0"/>
              <a:t>Minimize ROIC Glow</a:t>
            </a:r>
            <a:r>
              <a:rPr lang="en-US" dirty="0" smtClean="0"/>
              <a:t>.</a:t>
            </a:r>
          </a:p>
          <a:p>
            <a:endParaRPr lang="en-US" sz="800" dirty="0" smtClean="0"/>
          </a:p>
          <a:p>
            <a:r>
              <a:rPr lang="en-US" dirty="0" smtClean="0"/>
              <a:t>Minimize </a:t>
            </a:r>
            <a:r>
              <a:rPr lang="en-US" dirty="0"/>
              <a:t>operating voltages </a:t>
            </a:r>
            <a:r>
              <a:rPr lang="en-US" dirty="0" smtClean="0"/>
              <a:t> (except common). </a:t>
            </a:r>
            <a:r>
              <a:rPr lang="en-US" dirty="0"/>
              <a:t>These are positive and </a:t>
            </a:r>
            <a:r>
              <a:rPr lang="en-US" u="sng" dirty="0"/>
              <a:t>&lt;</a:t>
            </a:r>
            <a:r>
              <a:rPr lang="en-US" dirty="0"/>
              <a:t> 3.5 </a:t>
            </a:r>
            <a:r>
              <a:rPr lang="en-US" dirty="0" smtClean="0"/>
              <a:t>volts (</a:t>
            </a:r>
            <a:r>
              <a:rPr lang="en-US" dirty="0"/>
              <a:t>Compatibility with ASIC controllers</a:t>
            </a:r>
            <a:r>
              <a:rPr lang="en-US" dirty="0" smtClean="0"/>
              <a:t>.</a:t>
            </a:r>
          </a:p>
          <a:p>
            <a:endParaRPr lang="en-US" sz="800" dirty="0" smtClean="0"/>
          </a:p>
          <a:p>
            <a:r>
              <a:rPr lang="en-US" dirty="0" smtClean="0"/>
              <a:t>Add r</a:t>
            </a:r>
            <a:r>
              <a:rPr lang="en-US" dirty="0" smtClean="0"/>
              <a:t>eference </a:t>
            </a:r>
            <a:r>
              <a:rPr lang="en-US" dirty="0"/>
              <a:t>p</a:t>
            </a:r>
            <a:r>
              <a:rPr lang="en-US" dirty="0" smtClean="0"/>
              <a:t>ixels </a:t>
            </a:r>
            <a:r>
              <a:rPr lang="en-US" dirty="0" smtClean="0"/>
              <a:t>(replace APD with comparable capacitor to COMMON) and Reference Outputs.</a:t>
            </a:r>
          </a:p>
          <a:p>
            <a:pPr marL="0" indent="0">
              <a:buNone/>
            </a:pPr>
            <a:endParaRPr lang="en-US" sz="800" dirty="0" smtClean="0"/>
          </a:p>
          <a:p>
            <a:r>
              <a:rPr lang="en-US" dirty="0" smtClean="0"/>
              <a:t>Double Interleaved Reference Pixels?</a:t>
            </a:r>
          </a:p>
          <a:p>
            <a:pPr marL="0" indent="0">
              <a:buNone/>
            </a:pPr>
            <a:endParaRPr lang="en-US" sz="800" dirty="0" smtClean="0"/>
          </a:p>
          <a:p>
            <a:r>
              <a:rPr lang="en-US" dirty="0" smtClean="0"/>
              <a:t>Suppress </a:t>
            </a:r>
            <a:r>
              <a:rPr lang="en-US" dirty="0" smtClean="0"/>
              <a:t>Random Telegraph Noise.</a:t>
            </a:r>
            <a:endParaRPr lang="en-US" dirty="0" smtClean="0"/>
          </a:p>
          <a:p>
            <a:pPr marL="0" indent="0">
              <a:buNone/>
            </a:pPr>
            <a:endParaRPr lang="en-US" sz="800" dirty="0" smtClean="0"/>
          </a:p>
          <a:p>
            <a:r>
              <a:rPr lang="en-US" dirty="0" smtClean="0"/>
              <a:t>Three-side </a:t>
            </a:r>
            <a:r>
              <a:rPr lang="en-US" dirty="0"/>
              <a:t>close buttable – all electrical interconnects (including 16 or 32 signal outputs) on one side</a:t>
            </a:r>
            <a:r>
              <a:rPr lang="en-US" dirty="0" smtClean="0"/>
              <a:t>.</a:t>
            </a:r>
          </a:p>
          <a:p>
            <a:r>
              <a:rPr lang="en-US" dirty="0" smtClean="0"/>
              <a:t>Three year program. Goals are: ROIC in Year 1, Engineering grade arrays in Year 2 and Science grade arrays in Year 3.</a:t>
            </a:r>
            <a:endParaRPr lang="en-US" dirty="0"/>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17</a:t>
            </a:fld>
            <a:endParaRPr lang="en-US"/>
          </a:p>
        </p:txBody>
      </p:sp>
    </p:spTree>
    <p:extLst>
      <p:ext uri="{BB962C8B-B14F-4D97-AF65-F5344CB8AC3E}">
        <p14:creationId xmlns:p14="http://schemas.microsoft.com/office/powerpoint/2010/main" val="1023411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Goals</a:t>
            </a:r>
            <a:endParaRPr lang="en-US" b="1" u="sng" dirty="0"/>
          </a:p>
        </p:txBody>
      </p:sp>
      <p:sp>
        <p:nvSpPr>
          <p:cNvPr id="3" name="Content Placeholder 2"/>
          <p:cNvSpPr>
            <a:spLocks noGrp="1"/>
          </p:cNvSpPr>
          <p:nvPr>
            <p:ph idx="1"/>
          </p:nvPr>
        </p:nvSpPr>
        <p:spPr>
          <a:xfrm>
            <a:off x="463550" y="1225550"/>
            <a:ext cx="8229600" cy="4918075"/>
          </a:xfrm>
        </p:spPr>
        <p:txBody>
          <a:bodyPr/>
          <a:lstStyle/>
          <a:p>
            <a:r>
              <a:rPr lang="en-US" dirty="0" smtClean="0"/>
              <a:t>In photon starved applications the sensitivity of current solid state infrared (1 - 5</a:t>
            </a:r>
            <a:r>
              <a:rPr lang="el-GR" dirty="0" smtClean="0"/>
              <a:t>μ</a:t>
            </a:r>
            <a:r>
              <a:rPr lang="en-US" dirty="0" smtClean="0"/>
              <a:t>m) arrays is limited by read noise.</a:t>
            </a:r>
          </a:p>
          <a:p>
            <a:r>
              <a:rPr lang="en-US" dirty="0" smtClean="0"/>
              <a:t>The unique linear avalanche properties of HgCdTe promise to overcome this by multiplying charge in the unit cell before readout without introducing the excess noise intrinsic to other linear avalanche detectors.</a:t>
            </a:r>
          </a:p>
          <a:p>
            <a:r>
              <a:rPr lang="en-US" dirty="0" smtClean="0"/>
              <a:t>These advantages have now been demonstrated for ground based adaptive optics wavefront sensing with Selex SAPHIRA APD arrays operating </a:t>
            </a:r>
            <a:r>
              <a:rPr lang="en-US" dirty="0" smtClean="0"/>
              <a:t>at up to </a:t>
            </a:r>
            <a:r>
              <a:rPr lang="en-US" dirty="0" smtClean="0"/>
              <a:t>kHz frame rates with sub-electron read noise.</a:t>
            </a:r>
          </a:p>
          <a:p>
            <a:r>
              <a:rPr lang="en-US" dirty="0" smtClean="0"/>
              <a:t>Our current </a:t>
            </a:r>
            <a:r>
              <a:rPr lang="en-US" dirty="0" smtClean="0"/>
              <a:t>investigation seeks to extend these advantages to low </a:t>
            </a:r>
            <a:r>
              <a:rPr lang="en-US" dirty="0" smtClean="0"/>
              <a:t>background </a:t>
            </a:r>
            <a:r>
              <a:rPr lang="en-US" dirty="0" smtClean="0"/>
              <a:t>astronomy, providing sub-electron read noise at low dark current of a few e-/</a:t>
            </a:r>
            <a:r>
              <a:rPr lang="en-US" dirty="0" err="1" smtClean="0"/>
              <a:t>ks</a:t>
            </a:r>
            <a:r>
              <a:rPr lang="en-US" dirty="0" smtClean="0"/>
              <a:t>/pix with sufficient linear avalanche gain for photon counting.</a:t>
            </a:r>
          </a:p>
          <a:p>
            <a:r>
              <a:rPr lang="en-US" dirty="0" smtClean="0"/>
              <a:t>Major challenges involve suppressing ROIC glow and achieving low dark current at the bias voltages required for useful avalanche gain.  </a:t>
            </a:r>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2</a:t>
            </a:fld>
            <a:endParaRPr lang="en-US"/>
          </a:p>
        </p:txBody>
      </p:sp>
    </p:spTree>
    <p:extLst>
      <p:ext uri="{BB962C8B-B14F-4D97-AF65-F5344CB8AC3E}">
        <p14:creationId xmlns:p14="http://schemas.microsoft.com/office/powerpoint/2010/main" val="3342408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49" y="0"/>
            <a:ext cx="8822267" cy="787400"/>
          </a:xfrm>
        </p:spPr>
        <p:txBody>
          <a:bodyPr/>
          <a:lstStyle/>
          <a:p>
            <a:r>
              <a:rPr lang="en-US" sz="3200" b="1" u="sng" dirty="0" smtClean="0"/>
              <a:t>Evolution of Selex SAPHIRA for Astronomy</a:t>
            </a:r>
            <a:endParaRPr lang="en-US" sz="3200" b="1" u="sng" dirty="0"/>
          </a:p>
        </p:txBody>
      </p:sp>
      <p:sp>
        <p:nvSpPr>
          <p:cNvPr id="3" name="Content Placeholder 2"/>
          <p:cNvSpPr>
            <a:spLocks noGrp="1"/>
          </p:cNvSpPr>
          <p:nvPr>
            <p:ph idx="1"/>
          </p:nvPr>
        </p:nvSpPr>
        <p:spPr>
          <a:xfrm>
            <a:off x="404709" y="861744"/>
            <a:ext cx="8333317" cy="1805517"/>
          </a:xfrm>
        </p:spPr>
        <p:txBody>
          <a:bodyPr/>
          <a:lstStyle/>
          <a:p>
            <a:r>
              <a:rPr lang="en-US" dirty="0" smtClean="0"/>
              <a:t>The initial SAPHIRA 320 X 256 @24µM pitch SAPHIRA, developed by Selex in partnership with ESO (</a:t>
            </a:r>
            <a:r>
              <a:rPr lang="en-US" dirty="0" err="1" smtClean="0"/>
              <a:t>Gert</a:t>
            </a:r>
            <a:r>
              <a:rPr lang="en-US" dirty="0" smtClean="0"/>
              <a:t> Finger), utilized LPE HgCdTe.</a:t>
            </a:r>
          </a:p>
          <a:p>
            <a:r>
              <a:rPr lang="en-US" dirty="0" smtClean="0"/>
              <a:t>The switch to MOVPE HgCdTe greatly enhanced the astronomical potential of the array – </a:t>
            </a:r>
            <a:r>
              <a:rPr lang="en-US" dirty="0" smtClean="0"/>
              <a:t>providing both </a:t>
            </a:r>
            <a:r>
              <a:rPr lang="en-US" dirty="0" smtClean="0"/>
              <a:t>higher quality material and </a:t>
            </a:r>
            <a:r>
              <a:rPr lang="en-US" dirty="0" smtClean="0"/>
              <a:t>also the </a:t>
            </a:r>
            <a:r>
              <a:rPr lang="en-US" dirty="0" smtClean="0"/>
              <a:t>significant benefits associated with bandgap engineering.</a:t>
            </a:r>
          </a:p>
        </p:txBody>
      </p:sp>
      <p:sp>
        <p:nvSpPr>
          <p:cNvPr id="4" name="Slide Number Placeholder 3"/>
          <p:cNvSpPr>
            <a:spLocks noGrp="1"/>
          </p:cNvSpPr>
          <p:nvPr>
            <p:ph type="sldNum" sz="quarter" idx="12"/>
          </p:nvPr>
        </p:nvSpPr>
        <p:spPr/>
        <p:txBody>
          <a:bodyPr/>
          <a:lstStyle/>
          <a:p>
            <a:fld id="{A831D5DF-D67B-4722-AE6B-353DF5ED27A8}" type="slidenum">
              <a:rPr lang="en-US" smtClean="0"/>
              <a:pPr/>
              <a:t>3</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130800" y="2784713"/>
            <a:ext cx="3276600" cy="3169815"/>
          </a:xfrm>
          <a:prstGeom prst="rect">
            <a:avLst/>
          </a:prstGeom>
          <a:noFill/>
          <a:ln>
            <a:noFill/>
          </a:ln>
        </p:spPr>
      </p:pic>
      <p:sp>
        <p:nvSpPr>
          <p:cNvPr id="8" name="TextBox 7"/>
          <p:cNvSpPr txBox="1"/>
          <p:nvPr/>
        </p:nvSpPr>
        <p:spPr>
          <a:xfrm>
            <a:off x="428418" y="2476795"/>
            <a:ext cx="4616970" cy="3785652"/>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The MOVPE Mark 3 SAPHIRA was</a:t>
            </a:r>
          </a:p>
          <a:p>
            <a:r>
              <a:rPr lang="en-US" sz="2000" dirty="0" smtClean="0"/>
              <a:t>      adopted by the ESO Gravity </a:t>
            </a:r>
          </a:p>
          <a:p>
            <a:r>
              <a:rPr lang="en-US" sz="2000" dirty="0" smtClean="0"/>
              <a:t>      experiment and has been deployed</a:t>
            </a:r>
          </a:p>
          <a:p>
            <a:r>
              <a:rPr lang="en-US" sz="2000" dirty="0"/>
              <a:t> </a:t>
            </a:r>
            <a:r>
              <a:rPr lang="en-US" sz="2000" dirty="0" smtClean="0"/>
              <a:t>     by UH at the NASA IRTF, the </a:t>
            </a:r>
          </a:p>
          <a:p>
            <a:r>
              <a:rPr lang="en-US" sz="2000" dirty="0"/>
              <a:t> </a:t>
            </a:r>
            <a:r>
              <a:rPr lang="en-US" sz="2000" dirty="0" smtClean="0"/>
              <a:t>     Palomar 1.5 meter (Robo-AO) and </a:t>
            </a:r>
          </a:p>
          <a:p>
            <a:r>
              <a:rPr lang="en-US" sz="2000" dirty="0"/>
              <a:t> </a:t>
            </a:r>
            <a:r>
              <a:rPr lang="en-US" sz="2000" dirty="0" smtClean="0"/>
              <a:t>     the Subaru Telescope (SCExAO)</a:t>
            </a:r>
          </a:p>
          <a:p>
            <a:pPr marL="342900" indent="-342900">
              <a:buFont typeface="Arial" panose="020B0604020202020204" pitchFamily="34" charset="0"/>
              <a:buChar char="•"/>
            </a:pPr>
            <a:r>
              <a:rPr lang="en-US" sz="2000" dirty="0" smtClean="0"/>
              <a:t>The MOVPE Mark 13 &amp; 14 are </a:t>
            </a:r>
          </a:p>
          <a:p>
            <a:r>
              <a:rPr lang="en-US" sz="2000" dirty="0"/>
              <a:t> </a:t>
            </a:r>
            <a:r>
              <a:rPr lang="en-US" sz="2000" dirty="0" smtClean="0"/>
              <a:t>    currently the SAPHIRAs of choice –</a:t>
            </a:r>
          </a:p>
          <a:p>
            <a:r>
              <a:rPr lang="en-US" sz="2000" dirty="0"/>
              <a:t> </a:t>
            </a:r>
            <a:r>
              <a:rPr lang="en-US" sz="2000" dirty="0" smtClean="0"/>
              <a:t>    good QE 0.8 to 2.5 um.</a:t>
            </a:r>
          </a:p>
          <a:p>
            <a:pPr marL="342900" indent="-342900">
              <a:buFont typeface="Arial" panose="020B0604020202020204" pitchFamily="34" charset="0"/>
              <a:buChar char="•"/>
            </a:pPr>
            <a:r>
              <a:rPr lang="en-US" sz="2000" dirty="0" smtClean="0"/>
              <a:t>Mark 15 – 19 </a:t>
            </a:r>
            <a:r>
              <a:rPr lang="en-US" sz="2000" dirty="0" smtClean="0"/>
              <a:t>have been completed </a:t>
            </a:r>
            <a:endParaRPr lang="en-US" sz="2000" dirty="0" smtClean="0"/>
          </a:p>
          <a:p>
            <a:r>
              <a:rPr lang="en-US" sz="2000" dirty="0"/>
              <a:t> </a:t>
            </a:r>
            <a:r>
              <a:rPr lang="en-US" sz="2000" dirty="0" smtClean="0"/>
              <a:t>    </a:t>
            </a:r>
            <a:r>
              <a:rPr lang="en-US" sz="2000" dirty="0" smtClean="0"/>
              <a:t>and characterized - learning curve.</a:t>
            </a:r>
            <a:endParaRPr lang="en-US" sz="2000" dirty="0" smtClean="0"/>
          </a:p>
          <a:p>
            <a:pPr marL="342900" indent="-342900">
              <a:buFont typeface="Arial" panose="020B0604020202020204" pitchFamily="34" charset="0"/>
              <a:buChar char="•"/>
            </a:pPr>
            <a:r>
              <a:rPr lang="en-US" sz="2000" dirty="0" smtClean="0"/>
              <a:t>MOVPE Mark 20 now in process.</a:t>
            </a:r>
            <a:endParaRPr lang="en-US" sz="2000" dirty="0"/>
          </a:p>
        </p:txBody>
      </p:sp>
    </p:spTree>
    <p:extLst>
      <p:ext uri="{BB962C8B-B14F-4D97-AF65-F5344CB8AC3E}">
        <p14:creationId xmlns:p14="http://schemas.microsoft.com/office/powerpoint/2010/main" val="4058873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u="sng" dirty="0" smtClean="0"/>
              <a:t>Characteristics of the SAPHIRA</a:t>
            </a:r>
            <a:endParaRPr lang="en-US" sz="3200" b="1" u="sng" dirty="0"/>
          </a:p>
        </p:txBody>
      </p:sp>
      <p:sp>
        <p:nvSpPr>
          <p:cNvPr id="3" name="Content Placeholder 2"/>
          <p:cNvSpPr>
            <a:spLocks noGrp="1"/>
          </p:cNvSpPr>
          <p:nvPr>
            <p:ph idx="1"/>
          </p:nvPr>
        </p:nvSpPr>
        <p:spPr>
          <a:xfrm>
            <a:off x="457200" y="1082676"/>
            <a:ext cx="8229600" cy="2698750"/>
          </a:xfrm>
        </p:spPr>
        <p:txBody>
          <a:bodyPr/>
          <a:lstStyle/>
          <a:p>
            <a:r>
              <a:rPr lang="en-US" dirty="0" smtClean="0"/>
              <a:t>The SAPHIRA format is 320 X 256 @24um </a:t>
            </a:r>
            <a:r>
              <a:rPr lang="en-US" dirty="0" smtClean="0"/>
              <a:t>pitch. </a:t>
            </a:r>
          </a:p>
          <a:p>
            <a:r>
              <a:rPr lang="en-US" dirty="0" smtClean="0"/>
              <a:t>The absorption layer is sensitive from 0.8 to 2.5 um with the multiplication layer sensitive to 3.5 um to increase avalanche gain.</a:t>
            </a:r>
            <a:endParaRPr lang="en-US" dirty="0" smtClean="0"/>
          </a:p>
          <a:p>
            <a:r>
              <a:rPr lang="en-US" dirty="0" smtClean="0"/>
              <a:t>The SAPHIRA can be read out at up to 10 MHz pixel rate using 4, 8, 16 or, usually, 32 outputs. These read adjacent pixels in a </a:t>
            </a:r>
            <a:r>
              <a:rPr lang="en-US" dirty="0" smtClean="0"/>
              <a:t>row and sub-arrays </a:t>
            </a:r>
            <a:r>
              <a:rPr lang="en-US" dirty="0"/>
              <a:t>can be any multiple of 32 x 1</a:t>
            </a:r>
            <a:r>
              <a:rPr lang="en-US" dirty="0" smtClean="0"/>
              <a:t>.</a:t>
            </a:r>
          </a:p>
          <a:p>
            <a:r>
              <a:rPr lang="en-US" dirty="0" smtClean="0"/>
              <a:t>The ME911 ROIC has only global reset while the ME1000 offers line-by-line reset with read-reset and read-reset-read capability.</a:t>
            </a:r>
            <a:endParaRPr lang="en-US" dirty="0"/>
          </a:p>
          <a:p>
            <a:endParaRPr lang="en-US" dirty="0" smtClean="0"/>
          </a:p>
        </p:txBody>
      </p:sp>
      <p:sp>
        <p:nvSpPr>
          <p:cNvPr id="4" name="Slide Number Placeholder 3"/>
          <p:cNvSpPr>
            <a:spLocks noGrp="1"/>
          </p:cNvSpPr>
          <p:nvPr>
            <p:ph type="sldNum" sz="quarter" idx="12"/>
          </p:nvPr>
        </p:nvSpPr>
        <p:spPr/>
        <p:txBody>
          <a:bodyPr/>
          <a:lstStyle/>
          <a:p>
            <a:fld id="{A831D5DF-D67B-4722-AE6B-353DF5ED27A8}" type="slidenum">
              <a:rPr lang="en-US" smtClean="0"/>
              <a:pPr/>
              <a:t>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3910013"/>
            <a:ext cx="57340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27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3" y="274638"/>
            <a:ext cx="8678333" cy="787400"/>
          </a:xfrm>
        </p:spPr>
        <p:txBody>
          <a:bodyPr/>
          <a:lstStyle/>
          <a:p>
            <a:r>
              <a:rPr lang="en-US" sz="3200" b="1" u="sng" dirty="0" smtClean="0"/>
              <a:t>SAPHIRA Mark 13 &amp; 14 Arrays.</a:t>
            </a:r>
            <a:endParaRPr lang="en-US" sz="3200" b="1" u="sng" dirty="0"/>
          </a:p>
        </p:txBody>
      </p:sp>
      <p:sp>
        <p:nvSpPr>
          <p:cNvPr id="3" name="Content Placeholder 2"/>
          <p:cNvSpPr>
            <a:spLocks noGrp="1"/>
          </p:cNvSpPr>
          <p:nvPr>
            <p:ph idx="1"/>
          </p:nvPr>
        </p:nvSpPr>
        <p:spPr>
          <a:xfrm>
            <a:off x="463550" y="1225551"/>
            <a:ext cx="8229600" cy="1488510"/>
          </a:xfrm>
        </p:spPr>
        <p:txBody>
          <a:bodyPr/>
          <a:lstStyle/>
          <a:p>
            <a:r>
              <a:rPr lang="en-US" dirty="0" smtClean="0"/>
              <a:t>The </a:t>
            </a:r>
            <a:r>
              <a:rPr lang="en-US" dirty="0" smtClean="0"/>
              <a:t>Mark </a:t>
            </a:r>
            <a:r>
              <a:rPr lang="en-US" dirty="0"/>
              <a:t>13 &amp; </a:t>
            </a:r>
            <a:r>
              <a:rPr lang="en-US" dirty="0" smtClean="0"/>
              <a:t>14 </a:t>
            </a:r>
            <a:r>
              <a:rPr lang="en-US" dirty="0"/>
              <a:t>extended short wave coverage from 1.4 µm down to 0.8 µm </a:t>
            </a:r>
            <a:r>
              <a:rPr lang="en-US" dirty="0" smtClean="0"/>
              <a:t>with good QE while </a:t>
            </a:r>
            <a:r>
              <a:rPr lang="en-US" dirty="0"/>
              <a:t>providing superb cosmetic quality at much higher avalanche bias and gain – gain </a:t>
            </a:r>
            <a:r>
              <a:rPr lang="en-US" b="1" dirty="0" smtClean="0"/>
              <a:t>~</a:t>
            </a:r>
            <a:r>
              <a:rPr lang="en-US" dirty="0" smtClean="0"/>
              <a:t>100X </a:t>
            </a:r>
            <a:r>
              <a:rPr lang="en-US" dirty="0"/>
              <a:t>at </a:t>
            </a:r>
            <a:r>
              <a:rPr lang="en-US" b="1" dirty="0"/>
              <a:t>~</a:t>
            </a:r>
            <a:r>
              <a:rPr lang="en-US" dirty="0"/>
              <a:t>15 volts bias and </a:t>
            </a:r>
            <a:r>
              <a:rPr lang="en-US" b="1" dirty="0" smtClean="0"/>
              <a:t>~</a:t>
            </a:r>
            <a:r>
              <a:rPr lang="en-US" dirty="0" smtClean="0"/>
              <a:t>600X </a:t>
            </a:r>
            <a:r>
              <a:rPr lang="en-US" dirty="0"/>
              <a:t>at</a:t>
            </a:r>
            <a:r>
              <a:rPr lang="en-US" b="1" dirty="0"/>
              <a:t> ~</a:t>
            </a:r>
            <a:r>
              <a:rPr lang="en-US" dirty="0"/>
              <a:t>20 volts bias.</a:t>
            </a:r>
          </a:p>
          <a:p>
            <a:pPr marL="0" indent="0">
              <a:buNone/>
            </a:pP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5</a:t>
            </a:fld>
            <a:endParaRPr lang="en-US"/>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54523" y="2961709"/>
            <a:ext cx="2974451" cy="297236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461" y="2607733"/>
            <a:ext cx="5936237" cy="4250267"/>
          </a:xfrm>
          <a:prstGeom prst="rect">
            <a:avLst/>
          </a:prstGeom>
        </p:spPr>
      </p:pic>
    </p:spTree>
    <p:extLst>
      <p:ext uri="{BB962C8B-B14F-4D97-AF65-F5344CB8AC3E}">
        <p14:creationId xmlns:p14="http://schemas.microsoft.com/office/powerpoint/2010/main" val="1527370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325438"/>
            <a:ext cx="8229600" cy="787400"/>
          </a:xfrm>
        </p:spPr>
        <p:txBody>
          <a:bodyPr/>
          <a:lstStyle/>
          <a:p>
            <a:r>
              <a:rPr lang="en-US" sz="3200" b="1" u="sng" dirty="0" smtClean="0"/>
              <a:t>NSF SAPHIRA for AO WF Sensing.</a:t>
            </a:r>
            <a:endParaRPr lang="en-US" sz="3200" b="1" u="sng"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6</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2879" y="1303180"/>
            <a:ext cx="3709242" cy="2781931"/>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49" y="4621731"/>
            <a:ext cx="7469580" cy="185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3132" y="1143856"/>
            <a:ext cx="4928260"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mn-lt"/>
              </a:rPr>
              <a:t>First light on NASA IRTF 30 April, 2014</a:t>
            </a:r>
          </a:p>
          <a:p>
            <a:pPr marL="342900" indent="-342900">
              <a:buFont typeface="Arial" panose="020B0604020202020204" pitchFamily="34" charset="0"/>
              <a:buChar char="•"/>
            </a:pPr>
            <a:r>
              <a:rPr lang="en-US" sz="2000" dirty="0" smtClean="0">
                <a:latin typeface="+mn-lt"/>
              </a:rPr>
              <a:t>Deployed with Robo-AO on Palomar </a:t>
            </a:r>
          </a:p>
          <a:p>
            <a:r>
              <a:rPr lang="en-US" sz="2000" dirty="0">
                <a:latin typeface="+mn-lt"/>
              </a:rPr>
              <a:t> </a:t>
            </a:r>
            <a:r>
              <a:rPr lang="en-US" sz="2000" dirty="0" smtClean="0">
                <a:latin typeface="+mn-lt"/>
              </a:rPr>
              <a:t>    60-inch and now </a:t>
            </a:r>
            <a:r>
              <a:rPr lang="en-US" sz="2000" dirty="0" err="1" smtClean="0">
                <a:latin typeface="+mn-lt"/>
              </a:rPr>
              <a:t>Kitt</a:t>
            </a:r>
            <a:r>
              <a:rPr lang="en-US" sz="2000" dirty="0" smtClean="0">
                <a:latin typeface="+mn-lt"/>
              </a:rPr>
              <a:t> Peak 84-inch.</a:t>
            </a:r>
          </a:p>
          <a:p>
            <a:pPr marL="342900" indent="-342900">
              <a:buFont typeface="Arial" panose="020B0604020202020204" pitchFamily="34" charset="0"/>
              <a:buChar char="•"/>
            </a:pPr>
            <a:r>
              <a:rPr lang="en-US" sz="2000" dirty="0" smtClean="0">
                <a:latin typeface="+mn-lt"/>
              </a:rPr>
              <a:t>Also deployed to SCExAO system on   Subaru for speckle lifetime measurements, speckle nulling </a:t>
            </a:r>
            <a:r>
              <a:rPr lang="en-US" sz="2000" dirty="0" err="1" smtClean="0">
                <a:latin typeface="+mn-lt"/>
              </a:rPr>
              <a:t>coronography</a:t>
            </a:r>
            <a:r>
              <a:rPr lang="en-US" sz="2000" dirty="0" smtClean="0">
                <a:latin typeface="+mn-lt"/>
              </a:rPr>
              <a:t> and pyramid WF sensing.</a:t>
            </a:r>
          </a:p>
          <a:p>
            <a:pPr marL="342900" indent="-342900">
              <a:buFont typeface="Arial" panose="020B0604020202020204" pitchFamily="34" charset="0"/>
              <a:buChar char="•"/>
            </a:pPr>
            <a:r>
              <a:rPr lang="en-US" sz="2000" dirty="0" smtClean="0">
                <a:latin typeface="+mn-lt"/>
              </a:rPr>
              <a:t>In 2018 </a:t>
            </a:r>
            <a:r>
              <a:rPr lang="en-US" sz="2000" dirty="0" smtClean="0">
                <a:latin typeface="+mn-lt"/>
              </a:rPr>
              <a:t>a SAPHIRA camera will </a:t>
            </a:r>
            <a:r>
              <a:rPr lang="en-US" sz="2000" dirty="0" smtClean="0">
                <a:latin typeface="+mn-lt"/>
              </a:rPr>
              <a:t>go to Keck to support </a:t>
            </a:r>
            <a:r>
              <a:rPr lang="en-US" sz="2000" dirty="0" smtClean="0">
                <a:latin typeface="+mn-lt"/>
              </a:rPr>
              <a:t>an NSF </a:t>
            </a:r>
            <a:r>
              <a:rPr lang="en-US" sz="2000" dirty="0" smtClean="0">
                <a:latin typeface="+mn-lt"/>
              </a:rPr>
              <a:t>ATI funded investigation of pyramid WF sensing</a:t>
            </a:r>
          </a:p>
        </p:txBody>
      </p:sp>
    </p:spTree>
    <p:extLst>
      <p:ext uri="{BB962C8B-B14F-4D97-AF65-F5344CB8AC3E}">
        <p14:creationId xmlns:p14="http://schemas.microsoft.com/office/powerpoint/2010/main" val="523985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7" y="274638"/>
            <a:ext cx="8983133" cy="787400"/>
          </a:xfrm>
        </p:spPr>
        <p:txBody>
          <a:bodyPr/>
          <a:lstStyle/>
          <a:p>
            <a:r>
              <a:rPr lang="en-US" sz="3200" b="1" u="sng" dirty="0" smtClean="0"/>
              <a:t>Glow Imaging of SAPHIRA &amp; ME1001 ROIC</a:t>
            </a:r>
            <a:endParaRPr lang="en-US" sz="3200" b="1" u="sng"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 y="1337733"/>
            <a:ext cx="4250266" cy="2833511"/>
          </a:xfrm>
        </p:spPr>
      </p:pic>
      <p:sp>
        <p:nvSpPr>
          <p:cNvPr id="4" name="Slide Number Placeholder 3"/>
          <p:cNvSpPr>
            <a:spLocks noGrp="1"/>
          </p:cNvSpPr>
          <p:nvPr>
            <p:ph type="sldNum" sz="quarter" idx="12"/>
          </p:nvPr>
        </p:nvSpPr>
        <p:spPr/>
        <p:txBody>
          <a:bodyPr/>
          <a:lstStyle/>
          <a:p>
            <a:fld id="{A831D5DF-D67B-4722-AE6B-353DF5ED27A8}" type="slidenum">
              <a:rPr lang="en-US" smtClean="0"/>
              <a:pPr/>
              <a:t>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1320800"/>
            <a:ext cx="4275667" cy="2850445"/>
          </a:xfrm>
          <a:prstGeom prst="rect">
            <a:avLst/>
          </a:prstGeom>
        </p:spPr>
      </p:pic>
      <p:sp>
        <p:nvSpPr>
          <p:cNvPr id="7" name="TextBox 6"/>
          <p:cNvSpPr txBox="1"/>
          <p:nvPr/>
        </p:nvSpPr>
        <p:spPr>
          <a:xfrm>
            <a:off x="368118" y="4628092"/>
            <a:ext cx="8263160" cy="1446550"/>
          </a:xfrm>
          <a:prstGeom prst="rect">
            <a:avLst/>
          </a:prstGeom>
          <a:noFill/>
        </p:spPr>
        <p:txBody>
          <a:bodyPr wrap="none" rtlCol="0">
            <a:spAutoFit/>
          </a:bodyPr>
          <a:lstStyle/>
          <a:p>
            <a:r>
              <a:rPr lang="en-US" dirty="0" smtClean="0"/>
              <a:t>The SAPHIRA in the GLS </a:t>
            </a:r>
            <a:r>
              <a:rPr lang="en-US" dirty="0" err="1" smtClean="0"/>
              <a:t>Stirling</a:t>
            </a:r>
            <a:r>
              <a:rPr lang="en-US" dirty="0" smtClean="0"/>
              <a:t> Cycle Cryostat (NSF Travelling</a:t>
            </a:r>
          </a:p>
          <a:p>
            <a:r>
              <a:rPr lang="en-US" dirty="0" smtClean="0"/>
              <a:t>Camera #1 - gold) aligned with an H4RG-15 in JWST </a:t>
            </a:r>
            <a:r>
              <a:rPr lang="en-US" dirty="0" err="1" smtClean="0"/>
              <a:t>ULBCam</a:t>
            </a:r>
            <a:r>
              <a:rPr lang="en-US" dirty="0" smtClean="0"/>
              <a:t> </a:t>
            </a:r>
          </a:p>
          <a:p>
            <a:r>
              <a:rPr lang="en-US" dirty="0" smtClean="0"/>
              <a:t>(aluminum) to provide “glow” images at a scale of 10.7 </a:t>
            </a:r>
            <a:r>
              <a:rPr lang="el-GR" dirty="0" smtClean="0"/>
              <a:t>μ</a:t>
            </a:r>
            <a:r>
              <a:rPr lang="en-US" dirty="0" smtClean="0"/>
              <a:t>m per </a:t>
            </a:r>
          </a:p>
          <a:p>
            <a:r>
              <a:rPr lang="en-US" dirty="0" smtClean="0"/>
              <a:t>H4RG-15 pixel, a magnification ~ </a:t>
            </a:r>
            <a:r>
              <a:rPr lang="en-US" dirty="0" smtClean="0"/>
              <a:t>X </a:t>
            </a:r>
            <a:r>
              <a:rPr lang="en-US" dirty="0" smtClean="0"/>
              <a:t>2.5 times in J &amp; H Bands.</a:t>
            </a:r>
            <a:endParaRPr lang="en-US" dirty="0"/>
          </a:p>
        </p:txBody>
      </p:sp>
    </p:spTree>
    <p:extLst>
      <p:ext uri="{BB962C8B-B14F-4D97-AF65-F5344CB8AC3E}">
        <p14:creationId xmlns:p14="http://schemas.microsoft.com/office/powerpoint/2010/main" val="3390079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49755"/>
            <a:ext cx="8229600" cy="787400"/>
          </a:xfrm>
        </p:spPr>
        <p:txBody>
          <a:bodyPr/>
          <a:lstStyle/>
          <a:p>
            <a:r>
              <a:rPr lang="en-US" sz="3200" b="1" u="sng" dirty="0" smtClean="0"/>
              <a:t>SAPHIRA J-Band ROIC Glow.</a:t>
            </a:r>
            <a:endParaRPr lang="en-US" sz="3200" b="1" u="sng"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5584" t="-11691" r="-2165" b="7370"/>
          <a:stretch/>
        </p:blipFill>
        <p:spPr>
          <a:xfrm>
            <a:off x="143934" y="390525"/>
            <a:ext cx="4673600" cy="4690533"/>
          </a:xfrm>
        </p:spPr>
      </p:pic>
      <p:sp>
        <p:nvSpPr>
          <p:cNvPr id="4" name="Slide Number Placeholder 3"/>
          <p:cNvSpPr>
            <a:spLocks noGrp="1"/>
          </p:cNvSpPr>
          <p:nvPr>
            <p:ph type="sldNum" sz="quarter" idx="12"/>
          </p:nvPr>
        </p:nvSpPr>
        <p:spPr/>
        <p:txBody>
          <a:bodyPr/>
          <a:lstStyle/>
          <a:p>
            <a:fld id="{A831D5DF-D67B-4722-AE6B-353DF5ED27A8}" type="slidenum">
              <a:rPr lang="en-US" smtClean="0"/>
              <a:pPr/>
              <a:t>8</a:t>
            </a:fld>
            <a:endParaRPr 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49" t="22968" r="18236" b="12989"/>
          <a:stretch/>
        </p:blipFill>
        <p:spPr bwMode="auto">
          <a:xfrm>
            <a:off x="4907344" y="914400"/>
            <a:ext cx="4163815" cy="412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1906" y="5157109"/>
            <a:ext cx="8316059" cy="1785104"/>
          </a:xfrm>
          <a:prstGeom prst="rect">
            <a:avLst/>
          </a:prstGeom>
          <a:noFill/>
        </p:spPr>
        <p:txBody>
          <a:bodyPr wrap="none" rtlCol="0">
            <a:spAutoFit/>
          </a:bodyPr>
          <a:lstStyle/>
          <a:p>
            <a:r>
              <a:rPr lang="en-US" dirty="0" smtClean="0"/>
              <a:t>A J-Band “glow” image (left) of a SAPHIRA array. The glow is hot</a:t>
            </a:r>
          </a:p>
          <a:p>
            <a:r>
              <a:rPr lang="en-US" dirty="0"/>
              <a:t>e</a:t>
            </a:r>
            <a:r>
              <a:rPr lang="en-US" dirty="0" smtClean="0"/>
              <a:t>lectron emission with </a:t>
            </a:r>
            <a:r>
              <a:rPr lang="en-US" dirty="0" err="1" smtClean="0"/>
              <a:t>T</a:t>
            </a:r>
            <a:r>
              <a:rPr lang="en-US" sz="1200" b="1" i="1" dirty="0" err="1" smtClean="0"/>
              <a:t>eff</a:t>
            </a:r>
            <a:r>
              <a:rPr lang="en-US" b="1" dirty="0" smtClean="0"/>
              <a:t> ~</a:t>
            </a:r>
            <a:r>
              <a:rPr lang="en-US" dirty="0" smtClean="0"/>
              <a:t> 3,000K from MOSFETs. The vertical</a:t>
            </a:r>
          </a:p>
          <a:p>
            <a:r>
              <a:rPr lang="en-US" dirty="0"/>
              <a:t>l</a:t>
            </a:r>
            <a:r>
              <a:rPr lang="en-US" dirty="0" smtClean="0"/>
              <a:t>ines of glow points and the pairs at top and bottom are output</a:t>
            </a:r>
          </a:p>
          <a:p>
            <a:r>
              <a:rPr lang="en-US" dirty="0"/>
              <a:t>a</a:t>
            </a:r>
            <a:r>
              <a:rPr lang="en-US" dirty="0" smtClean="0"/>
              <a:t>mplifiers. The brightest source is due to a floating gate.</a:t>
            </a:r>
          </a:p>
          <a:p>
            <a:endParaRPr lang="en-US" dirty="0"/>
          </a:p>
        </p:txBody>
      </p:sp>
    </p:spTree>
    <p:extLst>
      <p:ext uri="{BB962C8B-B14F-4D97-AF65-F5344CB8AC3E}">
        <p14:creationId xmlns:p14="http://schemas.microsoft.com/office/powerpoint/2010/main" val="2620327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26" y="0"/>
            <a:ext cx="8229600" cy="787400"/>
          </a:xfrm>
        </p:spPr>
        <p:txBody>
          <a:bodyPr/>
          <a:lstStyle/>
          <a:p>
            <a:r>
              <a:rPr lang="en-US" sz="3200" b="1" u="sng" dirty="0" smtClean="0"/>
              <a:t>Glow Reduction in the ME1001 ROIC.</a:t>
            </a:r>
            <a:endParaRPr lang="en-US" sz="3200" b="1" u="sng" dirty="0"/>
          </a:p>
        </p:txBody>
      </p:sp>
      <p:sp>
        <p:nvSpPr>
          <p:cNvPr id="3" name="Content Placeholder 2"/>
          <p:cNvSpPr>
            <a:spLocks noGrp="1"/>
          </p:cNvSpPr>
          <p:nvPr>
            <p:ph idx="1"/>
          </p:nvPr>
        </p:nvSpPr>
        <p:spPr>
          <a:xfrm>
            <a:off x="361373" y="740148"/>
            <a:ext cx="8205437" cy="2288802"/>
          </a:xfrm>
        </p:spPr>
        <p:txBody>
          <a:bodyPr/>
          <a:lstStyle/>
          <a:p>
            <a:r>
              <a:rPr lang="en-US" dirty="0" smtClean="0"/>
              <a:t>The floating gate glow source due to a mask error in the ME911 ROIC was suppressed </a:t>
            </a:r>
            <a:r>
              <a:rPr lang="en-US" dirty="0" smtClean="0"/>
              <a:t>in selected </a:t>
            </a:r>
            <a:r>
              <a:rPr lang="en-US" dirty="0" smtClean="0"/>
              <a:t>M</a:t>
            </a:r>
            <a:r>
              <a:rPr lang="en-US" dirty="0" smtClean="0"/>
              <a:t>ark 13 &amp; 14 ME1001 </a:t>
            </a:r>
            <a:r>
              <a:rPr lang="en-US" dirty="0"/>
              <a:t>SAPHIRAs (lower left) by </a:t>
            </a:r>
            <a:r>
              <a:rPr lang="en-US" dirty="0" smtClean="0"/>
              <a:t>a dot of black tape and, in the ME1001 </a:t>
            </a:r>
            <a:r>
              <a:rPr lang="en-US" dirty="0" smtClean="0"/>
              <a:t>ROIC</a:t>
            </a:r>
            <a:r>
              <a:rPr lang="en-US" dirty="0"/>
              <a:t> </a:t>
            </a:r>
            <a:r>
              <a:rPr lang="en-US" dirty="0" smtClean="0"/>
              <a:t>(lower </a:t>
            </a:r>
            <a:r>
              <a:rPr lang="en-US" dirty="0"/>
              <a:t>right</a:t>
            </a:r>
            <a:r>
              <a:rPr lang="en-US" dirty="0" smtClean="0"/>
              <a:t>),  </a:t>
            </a:r>
            <a:r>
              <a:rPr lang="en-US" dirty="0" smtClean="0"/>
              <a:t>by </a:t>
            </a:r>
            <a:r>
              <a:rPr lang="en-US" dirty="0" smtClean="0"/>
              <a:t>circuit metal layer modifications – allowing much longer glow </a:t>
            </a:r>
            <a:r>
              <a:rPr lang="en-US" dirty="0" smtClean="0"/>
              <a:t>exposures.</a:t>
            </a:r>
          </a:p>
          <a:p>
            <a:r>
              <a:rPr lang="en-US" dirty="0" smtClean="0"/>
              <a:t>The greatly reduced glow has enabled much more stringent upper limits </a:t>
            </a:r>
            <a:r>
              <a:rPr lang="en-US" dirty="0" smtClean="0"/>
              <a:t>to be placed on </a:t>
            </a:r>
            <a:r>
              <a:rPr lang="en-US" dirty="0"/>
              <a:t>dark </a:t>
            </a:r>
            <a:r>
              <a:rPr lang="en-US" dirty="0" smtClean="0"/>
              <a:t>current.</a:t>
            </a:r>
            <a:endParaRPr lang="en-US" dirty="0"/>
          </a:p>
        </p:txBody>
      </p:sp>
      <p:sp>
        <p:nvSpPr>
          <p:cNvPr id="4" name="Slide Number Placeholder 3"/>
          <p:cNvSpPr>
            <a:spLocks noGrp="1"/>
          </p:cNvSpPr>
          <p:nvPr>
            <p:ph type="sldNum" sz="quarter" idx="12"/>
          </p:nvPr>
        </p:nvSpPr>
        <p:spPr/>
        <p:txBody>
          <a:bodyPr/>
          <a:lstStyle/>
          <a:p>
            <a:fld id="{A831D5DF-D67B-4722-AE6B-353DF5ED27A8}" type="slidenum">
              <a:rPr lang="en-US" smtClean="0"/>
              <a:pPr/>
              <a:t>9</a:t>
            </a:fld>
            <a:endParaRPr lang="en-US"/>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4955503" y="3312630"/>
            <a:ext cx="3392301" cy="332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175657" y="3280497"/>
            <a:ext cx="3610202" cy="3392301"/>
          </a:xfrm>
          <a:prstGeom prst="rect">
            <a:avLst/>
          </a:prstGeom>
          <a:noFill/>
          <a:ln>
            <a:noFill/>
          </a:ln>
        </p:spPr>
      </p:pic>
    </p:spTree>
    <p:extLst>
      <p:ext uri="{BB962C8B-B14F-4D97-AF65-F5344CB8AC3E}">
        <p14:creationId xmlns:p14="http://schemas.microsoft.com/office/powerpoint/2010/main" val="861557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30698</TotalTime>
  <Words>1409</Words>
  <Application>Microsoft Office PowerPoint</Application>
  <PresentationFormat>On-screen Show (4:3)</PresentationFormat>
  <Paragraphs>123</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Design</vt:lpstr>
      <vt:lpstr> </vt:lpstr>
      <vt:lpstr>Goals</vt:lpstr>
      <vt:lpstr>Evolution of Selex SAPHIRA for Astronomy</vt:lpstr>
      <vt:lpstr>Characteristics of the SAPHIRA</vt:lpstr>
      <vt:lpstr>SAPHIRA Mark 13 &amp; 14 Arrays.</vt:lpstr>
      <vt:lpstr>NSF SAPHIRA for AO WF Sensing.</vt:lpstr>
      <vt:lpstr>Glow Imaging of SAPHIRA &amp; ME1001 ROIC</vt:lpstr>
      <vt:lpstr>SAPHIRA J-Band ROIC Glow.</vt:lpstr>
      <vt:lpstr>Glow Reduction in the ME1001 ROIC.</vt:lpstr>
      <vt:lpstr>Tunneling Current in Mk 13 &amp; 14 MOVPE.</vt:lpstr>
      <vt:lpstr>Thermal-Tunnel Current Onset Voltage.</vt:lpstr>
      <vt:lpstr>Median Dark Current with Reduced Glow.</vt:lpstr>
      <vt:lpstr>Median Dark Current with Minimized .Glow</vt:lpstr>
      <vt:lpstr>Photon Counting</vt:lpstr>
      <vt:lpstr>Avalanche Pulse Height Distribution.</vt:lpstr>
      <vt:lpstr>A Megapixel class MOVPE APD Array for Low Background Observations </vt:lpstr>
      <vt:lpstr>Goals for Low Background e-APD Array </vt:lpstr>
    </vt:vector>
  </TitlesOfParts>
  <Company>WMKO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NGAO Preliminary Design Review</dc:title>
  <dc:creator>P. Wizinowich</dc:creator>
  <cp:lastModifiedBy>Donald N.B. Hall</cp:lastModifiedBy>
  <cp:revision>895</cp:revision>
  <dcterms:created xsi:type="dcterms:W3CDTF">2010-12-03T23:59:55Z</dcterms:created>
  <dcterms:modified xsi:type="dcterms:W3CDTF">2017-09-27T11:34:54Z</dcterms:modified>
</cp:coreProperties>
</file>