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0" r:id="rId3"/>
    <p:sldId id="271" r:id="rId4"/>
    <p:sldId id="272" r:id="rId5"/>
    <p:sldId id="358" r:id="rId6"/>
    <p:sldId id="274" r:id="rId7"/>
    <p:sldId id="334" r:id="rId8"/>
    <p:sldId id="289" r:id="rId9"/>
    <p:sldId id="290" r:id="rId10"/>
    <p:sldId id="291" r:id="rId11"/>
    <p:sldId id="283" r:id="rId12"/>
    <p:sldId id="260" r:id="rId13"/>
    <p:sldId id="261" r:id="rId14"/>
    <p:sldId id="277" r:id="rId15"/>
    <p:sldId id="278" r:id="rId16"/>
    <p:sldId id="279" r:id="rId17"/>
    <p:sldId id="341" r:id="rId18"/>
    <p:sldId id="342" r:id="rId19"/>
    <p:sldId id="327" r:id="rId20"/>
    <p:sldId id="339" r:id="rId21"/>
    <p:sldId id="340" r:id="rId22"/>
    <p:sldId id="347" r:id="rId23"/>
    <p:sldId id="343" r:id="rId24"/>
    <p:sldId id="359" r:id="rId25"/>
    <p:sldId id="350" r:id="rId26"/>
    <p:sldId id="310" r:id="rId27"/>
    <p:sldId id="351" r:id="rId28"/>
    <p:sldId id="352" r:id="rId29"/>
    <p:sldId id="354" r:id="rId30"/>
    <p:sldId id="288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410" autoAdjust="0"/>
  </p:normalViewPr>
  <p:slideViewPr>
    <p:cSldViewPr snapToGrid="0" snapToObjects="1">
      <p:cViewPr varScale="1">
        <p:scale>
          <a:sx n="84" d="100"/>
          <a:sy n="84" d="100"/>
        </p:scale>
        <p:origin x="-5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29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F10D8-0B40-344B-BF0D-A94D2431F080}" type="datetimeFigureOut">
              <a:rPr lang="en-US" smtClean="0"/>
              <a:t>9/28/17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E2596-0AFB-864F-836B-A512570CF5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82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CDD95-52DB-3A43-B3E1-23B3C675C918}" type="datetimeFigureOut">
              <a:rPr lang="en-US" smtClean="0"/>
              <a:t>9/28/17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997C4-2F3F-CA4D-A65B-429C6ED556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90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997C4-2F3F-CA4D-A65B-429C6ED556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8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30766" indent="-281064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24255" indent="-22485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73957" indent="-22485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23659" indent="-22485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4A7294-9E3E-EC47-8942-BF9DD1E9E110}" type="slidenum">
              <a:rPr lang="en-US" sz="1200"/>
              <a:pPr/>
              <a:t>3</a:t>
            </a:fld>
            <a:endParaRPr lang="en-US" sz="1200" dirty="0"/>
          </a:p>
        </p:txBody>
      </p:sp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This is a sky-subtracted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fit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30766" indent="-281064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24255" indent="-22485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573957" indent="-22485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23659" indent="-224851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A05DC59-7B06-0845-B857-B23CC71CD852}" type="slidenum">
              <a:rPr lang="en-US" sz="1200"/>
              <a:pPr/>
              <a:t>6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was calculated today in test spatial and was not what I was hoping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997C4-2F3F-CA4D-A65B-429C6ED5565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21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997C4-2F3F-CA4D-A65B-429C6ED5565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805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time delay for 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dark is 1316 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721D8-6CEB-9D49-A744-9D7736A4640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0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1405C-1977-2A4D-B48A-4F6235D1A55F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D92F4-351B-B640-B223-554C2E3CBB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80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63849-AB5D-E049-9D95-47612B6DCCC1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BABAD-3820-9D46-82A2-E9AAA4D524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8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584B-D0A2-974C-8C46-7E609CC1F685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5066-A07B-3D4B-8352-7B8EACB13E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769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61BC9-CC36-544A-8CCA-D333A247A87C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13738-EF28-D549-9330-41135863E2C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50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1E67B-8522-C94C-9CA4-3C1CCCECFEAD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9ADA8-A91A-E44E-B2FE-7E4C5C5294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8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99A5-19F6-3C4A-9D7C-3B7267EE25E3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8B9CE-914E-D64E-B174-87E6558EB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69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FB8E3-2E47-5545-8590-4E0A8F04733C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520B3-B927-2D48-813E-9B0D7E3533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3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F4F58-5775-AD4D-8C04-A17D6EE67D3F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665031-0385-C44E-A004-E4E22185156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4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31D6-652A-0A46-B624-6DC8F12E4B22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B8280-F43B-9045-A749-07B8D9CC14D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1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0102A-5338-6C4B-8C2C-1F5B9A75E0F1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C51FB-1295-D446-BD54-A1255F5DFE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7DDA-CE84-A346-8084-1D5500F60C7B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B6141-C703-4348-A976-37573D543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89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62D5-6E09-9F41-BD60-DD2408BD37A5}" type="datetime1">
              <a:rPr lang="en-US" smtClean="0"/>
              <a:pPr/>
              <a:t>9/28/17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9DAD0-08E6-034A-BF19-2EC3E19913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2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9335" y="1338642"/>
            <a:ext cx="4627272" cy="452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anvir_c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37" y="1307202"/>
            <a:ext cx="4659394" cy="4560258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54394" y="71195"/>
            <a:ext cx="7961489" cy="111980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alibri" charset="0"/>
              </a:rPr>
              <a:t>Persistence in the WFC3 IR Detector</a:t>
            </a:r>
            <a:r>
              <a:rPr lang="en-US" dirty="0" smtClean="0">
                <a:latin typeface="Calibri" charset="0"/>
              </a:rPr>
              <a:t/>
            </a:r>
            <a:br>
              <a:rPr lang="en-US" dirty="0" smtClean="0">
                <a:latin typeface="Calibri" charset="0"/>
              </a:rPr>
            </a:br>
            <a:r>
              <a:rPr lang="en-US" sz="2700" dirty="0" smtClean="0">
                <a:latin typeface="Calibri" charset="0"/>
              </a:rPr>
              <a:t>Knox S. Long</a:t>
            </a:r>
            <a:br>
              <a:rPr lang="en-US" sz="2700" dirty="0" smtClean="0">
                <a:latin typeface="Calibri" charset="0"/>
              </a:rPr>
            </a:br>
            <a:r>
              <a:rPr lang="en-US" sz="2700" dirty="0" smtClean="0"/>
              <a:t>Sylvia </a:t>
            </a:r>
            <a:r>
              <a:rPr lang="en-US" sz="2700" dirty="0"/>
              <a:t>S. Baggett, Mario Gennaro &amp; John MacKenty</a:t>
            </a:r>
            <a:endParaRPr lang="en-US" sz="2700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7888" y="5882373"/>
            <a:ext cx="6013436" cy="1009841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ea typeface="+mn-ea"/>
                <a:cs typeface="+mn-cs"/>
              </a:rPr>
              <a:t>Science Detector Workshop 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STScI</a:t>
            </a: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September, 2017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Variation with number of exposures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Test 2: Determine whether multiple exposures to the same level produce more persistence than a single exposure</a:t>
            </a:r>
          </a:p>
          <a:p>
            <a:r>
              <a:rPr lang="en-US" dirty="0" smtClean="0"/>
              <a:t>Method</a:t>
            </a:r>
          </a:p>
          <a:p>
            <a:pPr lvl="1"/>
            <a:r>
              <a:rPr lang="en-US" dirty="0" smtClean="0"/>
              <a:t>Observe a field in Omega Cen</a:t>
            </a:r>
          </a:p>
          <a:p>
            <a:pPr lvl="1"/>
            <a:r>
              <a:rPr lang="en-US" dirty="0" smtClean="0"/>
              <a:t>Vary the number of exposures without dithering from 1 to 5</a:t>
            </a:r>
            <a:endParaRPr lang="en-US" dirty="0"/>
          </a:p>
        </p:txBody>
      </p:sp>
      <p:pic>
        <p:nvPicPr>
          <p:cNvPr id="5" name="Content Placeholder 4" descr="fig_omega_cen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437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Variation</a:t>
            </a:r>
            <a:r>
              <a:rPr lang="en-US" baseline="0" dirty="0" smtClean="0"/>
              <a:t> with number of  exposures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09600" y="1417638"/>
            <a:ext cx="8077200" cy="4114800"/>
            <a:chOff x="609600" y="1676400"/>
            <a:chExt cx="8077200" cy="4114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676400"/>
              <a:ext cx="4114800" cy="4114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676400"/>
              <a:ext cx="4114800" cy="41148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69820" y="5625366"/>
            <a:ext cx="6651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Persistence amplitude and duration increases with # exposures</a:t>
            </a:r>
          </a:p>
          <a:p>
            <a:r>
              <a:rPr lang="en-US" dirty="0" smtClean="0"/>
              <a:t>The traps which cause persistence have finite trapping times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6744" y="6432242"/>
            <a:ext cx="1746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Long+ ISR 2013-07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245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Phenomenological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1437217"/>
          </a:xfrm>
        </p:spPr>
        <p:txBody>
          <a:bodyPr/>
          <a:lstStyle/>
          <a:p>
            <a:r>
              <a:rPr lang="en-US" dirty="0" smtClean="0"/>
              <a:t>At each fluence level, fit the persistence to a power law of the form:</a:t>
            </a:r>
          </a:p>
          <a:p>
            <a:endParaRPr lang="en-US" dirty="0" smtClean="0"/>
          </a:p>
        </p:txBody>
      </p:sp>
      <p:pic>
        <p:nvPicPr>
          <p:cNvPr id="13" name="Picture 12" descr="stat0499_13572_03.A_gam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4" y="3261784"/>
            <a:ext cx="7037917" cy="3518959"/>
          </a:xfrm>
          <a:prstGeom prst="rect">
            <a:avLst/>
          </a:prstGeom>
        </p:spPr>
      </p:pic>
      <p:pic>
        <p:nvPicPr>
          <p:cNvPr id="6" name="Content Placeholder 5" descr="screenshot_6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50" r="-48350"/>
          <a:stretch>
            <a:fillRect/>
          </a:stretch>
        </p:blipFill>
        <p:spPr>
          <a:xfrm>
            <a:off x="3121115" y="1600200"/>
            <a:ext cx="7077714" cy="14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3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</a:t>
            </a:r>
            <a:r>
              <a:rPr lang="en-US" baseline="0" dirty="0" smtClean="0"/>
              <a:t> with exposure time</a:t>
            </a:r>
            <a:endParaRPr lang="en-US" dirty="0"/>
          </a:p>
        </p:txBody>
      </p:sp>
      <p:pic>
        <p:nvPicPr>
          <p:cNvPr id="6" name="Content Placeholder 5" descr="test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4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999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Persistence</a:t>
            </a:r>
            <a:r>
              <a:rPr lang="en-US" baseline="0" dirty="0" smtClean="0"/>
              <a:t> is not completely uniform</a:t>
            </a:r>
            <a:endParaRPr lang="en-US" dirty="0"/>
          </a:p>
        </p:txBody>
      </p:sp>
      <p:pic>
        <p:nvPicPr>
          <p:cNvPr id="3" name="Picture 2" descr="resul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219200"/>
            <a:ext cx="3810000" cy="3748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54102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Omega Cen Dark after model subtraction which does not allow for variability across detector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178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Correction “flat”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002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14400" y="1371600"/>
            <a:ext cx="7389775" cy="3657600"/>
            <a:chOff x="1143000" y="1828800"/>
            <a:chExt cx="7389775" cy="3657600"/>
          </a:xfrm>
        </p:grpSpPr>
        <p:pic>
          <p:nvPicPr>
            <p:cNvPr id="7" name="Picture 6" descr="grp_ori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828800"/>
              <a:ext cx="3700630" cy="3657600"/>
            </a:xfrm>
            <a:prstGeom prst="rect">
              <a:avLst/>
            </a:prstGeom>
          </p:spPr>
        </p:pic>
        <p:pic>
          <p:nvPicPr>
            <p:cNvPr id="8" name="Picture 7" descr="ton_orig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00" y="1828800"/>
              <a:ext cx="3643275" cy="36576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14400" y="1371600"/>
            <a:ext cx="7388352" cy="3657600"/>
            <a:chOff x="1143000" y="1828800"/>
            <a:chExt cx="7388352" cy="3657600"/>
          </a:xfrm>
        </p:grpSpPr>
        <p:pic>
          <p:nvPicPr>
            <p:cNvPr id="4" name="Picture 3" descr="grp_final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828800"/>
              <a:ext cx="3657600" cy="3657600"/>
            </a:xfrm>
            <a:prstGeom prst="rect">
              <a:avLst/>
            </a:prstGeom>
          </p:spPr>
        </p:pic>
        <p:pic>
          <p:nvPicPr>
            <p:cNvPr id="5" name="Picture 4" descr="ton_fina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3752" y="1828800"/>
              <a:ext cx="3657600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291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you measure the quality of the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Goal: isolate the average error from the spatial error</a:t>
            </a:r>
          </a:p>
          <a:p>
            <a:r>
              <a:rPr lang="en-US" dirty="0" smtClean="0"/>
              <a:t>Run the persistence pipeline on  one or more visits from a set of observations </a:t>
            </a:r>
          </a:p>
          <a:p>
            <a:r>
              <a:rPr lang="en-US" dirty="0"/>
              <a:t>Examine the persistent corrected </a:t>
            </a:r>
            <a:r>
              <a:rPr lang="en-US" dirty="0" smtClean="0"/>
              <a:t>image</a:t>
            </a:r>
          </a:p>
          <a:p>
            <a:r>
              <a:rPr lang="en-US" dirty="0" smtClean="0"/>
              <a:t>Divide image  into n’ x m’ different regions (not necessarily the same as used to create model)</a:t>
            </a:r>
          </a:p>
          <a:p>
            <a:r>
              <a:rPr lang="en-US" dirty="0" smtClean="0"/>
              <a:t>First calculate the residual persistence  in the corrected image for a stimulus in a user defined range (e.g. </a:t>
            </a:r>
            <a:r>
              <a:rPr lang="en-US" dirty="0" smtClean="0"/>
              <a:t>10</a:t>
            </a:r>
            <a:r>
              <a:rPr lang="en-US" baseline="30000" dirty="0" smtClean="0"/>
              <a:t>5</a:t>
            </a:r>
            <a:r>
              <a:rPr lang="en-US" dirty="0" smtClean="0"/>
              <a:t> </a:t>
            </a:r>
            <a:r>
              <a:rPr lang="en-US" dirty="0" smtClean="0"/>
              <a:t>– </a:t>
            </a:r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smtClean="0"/>
              <a:t>electrons, or 1.5 -15 x saturation)</a:t>
            </a:r>
          </a:p>
          <a:p>
            <a:r>
              <a:rPr lang="en-US" dirty="0" smtClean="0"/>
              <a:t>Then calculate the spatial variations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94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89557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</a:t>
            </a:r>
            <a:r>
              <a:rPr lang="en-US" dirty="0" smtClean="0"/>
              <a:t> x </a:t>
            </a:r>
            <a:r>
              <a:rPr lang="en-US" dirty="0"/>
              <a:t>4</a:t>
            </a:r>
            <a:r>
              <a:rPr lang="en-US" dirty="0" smtClean="0"/>
              <a:t> grid test– 1.5-15 X Saturation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  <p:sp>
        <p:nvSpPr>
          <p:cNvPr id="7" name="TextBox 6"/>
          <p:cNvSpPr txBox="1"/>
          <p:nvPr/>
        </p:nvSpPr>
        <p:spPr>
          <a:xfrm>
            <a:off x="1789612" y="5941497"/>
            <a:ext cx="167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Error with time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5879" y="5963467"/>
            <a:ext cx="317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Error  compared to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8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Persistence Mitigation</a:t>
            </a:r>
            <a:r>
              <a:rPr lang="en-US" baseline="0" dirty="0" smtClean="0"/>
              <a:t> Strategy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Before observations, we predict persistence for observations that are going to occur using 2MASS data</a:t>
            </a:r>
          </a:p>
          <a:p>
            <a:pPr lvl="1"/>
            <a:r>
              <a:rPr lang="en-US" dirty="0" smtClean="0"/>
              <a:t>If the number of pixels likely to be affected by persistence in the next orbit is less than about 1% we do nothing</a:t>
            </a:r>
          </a:p>
          <a:p>
            <a:pPr lvl="1"/>
            <a:r>
              <a:rPr lang="en-US" dirty="0" smtClean="0"/>
              <a:t>If &gt;1%  restrict IR observations for varying periods after such observations</a:t>
            </a:r>
          </a:p>
          <a:p>
            <a:r>
              <a:rPr lang="en-US" dirty="0" smtClean="0"/>
              <a:t>After observations, </a:t>
            </a:r>
            <a:r>
              <a:rPr lang="en-US" dirty="0"/>
              <a:t>we process all WFC3/IR data and produce products which estimate expected </a:t>
            </a:r>
            <a:r>
              <a:rPr lang="en-US" dirty="0" smtClean="0"/>
              <a:t>persistence</a:t>
            </a:r>
          </a:p>
          <a:p>
            <a:pPr lvl="1"/>
            <a:r>
              <a:rPr lang="en-US" dirty="0"/>
              <a:t>We recommend that users mark pixels predicted to have persistence as having poor data quality, and use dithering of observations </a:t>
            </a:r>
          </a:p>
          <a:p>
            <a:pPr lvl="1"/>
            <a:endParaRPr lang="en-US" dirty="0"/>
          </a:p>
          <a:p>
            <a:endParaRPr lang="en-US" dirty="0" smtClean="0"/>
          </a:p>
        </p:txBody>
      </p:sp>
      <p:pic>
        <p:nvPicPr>
          <p:cNvPr id="6" name="Content Placeholder 5" descr="screenshot_624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50" r="-48350"/>
          <a:stretch>
            <a:fillRect/>
          </a:stretch>
        </p:blipFill>
        <p:spPr>
          <a:xfrm>
            <a:off x="4633080" y="1600201"/>
            <a:ext cx="4038600" cy="818714"/>
          </a:xfrm>
        </p:spPr>
      </p:pic>
      <p:pic>
        <p:nvPicPr>
          <p:cNvPr id="3" name="Picture 2" descr="screenshot_6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51" y="2760496"/>
            <a:ext cx="3304175" cy="33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7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 Examples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143000" y="1828800"/>
            <a:ext cx="7389775" cy="3657600"/>
            <a:chOff x="1143000" y="1828800"/>
            <a:chExt cx="7389775" cy="3657600"/>
          </a:xfrm>
        </p:grpSpPr>
        <p:pic>
          <p:nvPicPr>
            <p:cNvPr id="3" name="Picture 2" descr="grp_orig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1828800"/>
              <a:ext cx="3700630" cy="3657600"/>
            </a:xfrm>
            <a:prstGeom prst="rect">
              <a:avLst/>
            </a:prstGeom>
          </p:spPr>
        </p:pic>
        <p:pic>
          <p:nvPicPr>
            <p:cNvPr id="4" name="Picture 3" descr="ton_orig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00" y="1828800"/>
              <a:ext cx="3643275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74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Improvements to Persistence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Divide detector into n x m sections</a:t>
            </a:r>
          </a:p>
          <a:p>
            <a:r>
              <a:rPr lang="en-US" dirty="0" smtClean="0"/>
              <a:t>Calculate separate power law model for different regions</a:t>
            </a:r>
          </a:p>
          <a:p>
            <a:r>
              <a:rPr lang="en-US" dirty="0" smtClean="0"/>
              <a:t>Different curves for different exposure times</a:t>
            </a:r>
          </a:p>
        </p:txBody>
      </p:sp>
      <p:pic>
        <p:nvPicPr>
          <p:cNvPr id="5" name="Content Placeholder 4" descr="stat_flt_0199_13572_06.A_gamma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68" b="-62068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4648200" y="5363800"/>
            <a:ext cx="3786384" cy="10550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 smtClean="0"/>
              <a:t>Example: 14015, </a:t>
            </a:r>
            <a:r>
              <a:rPr lang="en-US" dirty="0"/>
              <a:t>9 different exposures from 49 s to 1599 s and a 2x2 grid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6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 </a:t>
            </a:r>
            <a:r>
              <a:rPr lang="en-US" dirty="0" smtClean="0"/>
              <a:t>quadrants</a:t>
            </a:r>
            <a:r>
              <a:rPr lang="en-US" dirty="0" smtClean="0"/>
              <a:t> </a:t>
            </a:r>
            <a:r>
              <a:rPr lang="en-US" dirty="0" smtClean="0"/>
              <a:t>different?  Yes</a:t>
            </a:r>
            <a:endParaRPr lang="en-US" dirty="0"/>
          </a:p>
        </p:txBody>
      </p:sp>
      <p:pic>
        <p:nvPicPr>
          <p:cNvPr id="5" name="Content Placeholder 4" descr="a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>
          <a:xfrm>
            <a:off x="507632" y="1600200"/>
            <a:ext cx="4038600" cy="4525963"/>
          </a:xfrm>
        </p:spPr>
      </p:pic>
      <p:pic>
        <p:nvPicPr>
          <p:cNvPr id="6" name="Content Placeholder 5" descr="gamma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51" b="-34051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1222563" y="5941497"/>
            <a:ext cx="728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3 is the upper left part of detector (Quadrant 1 in normal terminology)</a:t>
            </a:r>
          </a:p>
          <a:p>
            <a:r>
              <a:rPr lang="en-US" dirty="0" smtClean="0"/>
              <a:t>Amplitude is higher and persistence last longer in the upper left.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65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Area-dependent</a:t>
            </a:r>
            <a:r>
              <a:rPr lang="en-US" baseline="0" dirty="0" smtClean="0"/>
              <a:t> flat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</a:p>
          <a:p>
            <a:pPr lvl="1"/>
            <a:r>
              <a:rPr lang="en-US" dirty="0" smtClean="0"/>
              <a:t>Carry out a fit in the standard manner</a:t>
            </a:r>
          </a:p>
          <a:p>
            <a:pPr lvl="1"/>
            <a:r>
              <a:rPr lang="en-US" dirty="0" smtClean="0"/>
              <a:t>Calculate a correction flat for this data set</a:t>
            </a:r>
          </a:p>
          <a:p>
            <a:pPr lvl="1"/>
            <a:r>
              <a:rPr lang="en-US" dirty="0" smtClean="0"/>
              <a:t>Incorporate this as a correction factor to the model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61830"/>
            <a:ext cx="4038600" cy="4002701"/>
          </a:xfrm>
        </p:spPr>
      </p:pic>
    </p:spTree>
    <p:extLst>
      <p:ext uri="{BB962C8B-B14F-4D97-AF65-F5344CB8AC3E}">
        <p14:creationId xmlns:p14="http://schemas.microsoft.com/office/powerpoint/2010/main" val="36650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 x 2 model – 4 x 4 grid test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36542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1" y="23759"/>
            <a:ext cx="8229600" cy="1143000"/>
          </a:xfrm>
        </p:spPr>
        <p:txBody>
          <a:bodyPr/>
          <a:lstStyle/>
          <a:p>
            <a:r>
              <a:rPr lang="en-US" dirty="0" smtClean="0"/>
              <a:t>Warts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58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Wart:</a:t>
            </a:r>
            <a:r>
              <a:rPr lang="en-US" baseline="0" dirty="0" smtClean="0"/>
              <a:t> </a:t>
            </a:r>
            <a:r>
              <a:rPr lang="en-US" dirty="0" smtClean="0"/>
              <a:t>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We have now conducted enough calibration observations of </a:t>
            </a:r>
            <a:r>
              <a:rPr lang="en-US" dirty="0" smtClean="0"/>
              <a:t>persistence </a:t>
            </a:r>
            <a:r>
              <a:rPr lang="en-US" dirty="0" smtClean="0"/>
              <a:t>in the WFC/IR array that we can compare results from nominally identical experiments</a:t>
            </a:r>
          </a:p>
          <a:p>
            <a:r>
              <a:rPr lang="en-US" dirty="0" smtClean="0"/>
              <a:t>Example: </a:t>
            </a:r>
          </a:p>
          <a:p>
            <a:pPr lvl="1"/>
            <a:r>
              <a:rPr lang="en-US" dirty="0" smtClean="0"/>
              <a:t>We have 3 visits beginning  with 1200 s of Omega Cen, followed by the a series of darks </a:t>
            </a:r>
          </a:p>
          <a:p>
            <a:pPr lvl="1"/>
            <a:r>
              <a:rPr lang="en-US" dirty="0" smtClean="0"/>
              <a:t>Simple comparisons of most visits show very little variation, and the variation can mostly be </a:t>
            </a:r>
            <a:r>
              <a:rPr lang="en-US" dirty="0" smtClean="0"/>
              <a:t>attributed </a:t>
            </a:r>
            <a:r>
              <a:rPr lang="en-US" dirty="0" smtClean="0"/>
              <a:t>to counting statistics or the fat that different pixels are actually illuminated in the different visits</a:t>
            </a:r>
          </a:p>
          <a:p>
            <a:r>
              <a:rPr lang="en-US" dirty="0" smtClean="0"/>
              <a:t>However, occasionally </a:t>
            </a:r>
            <a:r>
              <a:rPr lang="is-IS" dirty="0" smtClean="0"/>
              <a:t>…</a:t>
            </a:r>
          </a:p>
        </p:txBody>
      </p:sp>
      <p:pic>
        <p:nvPicPr>
          <p:cNvPr id="6" name="Content Placeholder 4" descr="tod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5746397" y="1417638"/>
            <a:ext cx="2353572" cy="2637591"/>
          </a:xfrm>
          <a:prstGeom prst="rect">
            <a:avLst/>
          </a:prstGeom>
        </p:spPr>
      </p:pic>
      <p:pic>
        <p:nvPicPr>
          <p:cNvPr id="8" name="Content Placeholder 5" descr="today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" r="5384"/>
          <a:stretch>
            <a:fillRect/>
          </a:stretch>
        </p:blipFill>
        <p:spPr>
          <a:xfrm>
            <a:off x="5746398" y="3695493"/>
            <a:ext cx="2353572" cy="2637592"/>
          </a:xfrm>
        </p:spPr>
      </p:pic>
    </p:spTree>
    <p:extLst>
      <p:ext uri="{BB962C8B-B14F-4D97-AF65-F5344CB8AC3E}">
        <p14:creationId xmlns:p14="http://schemas.microsoft.com/office/powerpoint/2010/main" val="150931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Ringer</a:t>
            </a:r>
            <a:r>
              <a:rPr lang="en-US" baseline="0" dirty="0" smtClean="0"/>
              <a:t>-  3 identical</a:t>
            </a:r>
            <a:r>
              <a:rPr lang="en-US" dirty="0" smtClean="0"/>
              <a:t> </a:t>
            </a:r>
            <a:r>
              <a:rPr lang="en-US" baseline="0" dirty="0" smtClean="0"/>
              <a:t>274 s exposures</a:t>
            </a:r>
            <a:endParaRPr lang="en-US" dirty="0"/>
          </a:p>
        </p:txBody>
      </p:sp>
      <p:pic>
        <p:nvPicPr>
          <p:cNvPr id="5" name="Content Placeholder 4" descr="today.p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pic>
        <p:nvPicPr>
          <p:cNvPr id="6" name="Content Placeholder 5" descr="today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457200" y="5877315"/>
            <a:ext cx="8276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The third visit of this type has much more persistence than the other two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Nothing unusual about visit 3 (or the history of illumination prior to it)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Differences are too large to be due to the fact that different pixels are illuminated.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494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Wart:</a:t>
            </a:r>
            <a:r>
              <a:rPr lang="en-US" baseline="0" dirty="0" smtClean="0"/>
              <a:t> </a:t>
            </a:r>
            <a:r>
              <a:rPr lang="en-US" baseline="0" dirty="0" smtClean="0"/>
              <a:t>Changes in slope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Current model is based on a single power law, and has the largest errors at short times</a:t>
            </a:r>
          </a:p>
          <a:p>
            <a:r>
              <a:rPr lang="en-US" dirty="0"/>
              <a:t>T</a:t>
            </a:r>
            <a:r>
              <a:rPr lang="en-US" dirty="0" smtClean="0"/>
              <a:t>here appears to be a steepening of the power law decay at short time</a:t>
            </a:r>
          </a:p>
          <a:p>
            <a:r>
              <a:rPr lang="en-US" dirty="0" smtClean="0"/>
              <a:t>Omega Cen @ 49 s</a:t>
            </a:r>
          </a:p>
          <a:p>
            <a:pPr lvl="1"/>
            <a:r>
              <a:rPr lang="en-US" dirty="0" smtClean="0"/>
              <a:t>Top: 0 – 1000 s</a:t>
            </a:r>
          </a:p>
          <a:p>
            <a:pPr lvl="1"/>
            <a:r>
              <a:rPr lang="en-US" dirty="0" smtClean="0"/>
              <a:t>Bottom: 1000-3000 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stat_flt_0049_14015_01.A_gam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89" y="1695162"/>
            <a:ext cx="3934754" cy="2008314"/>
          </a:xfrm>
          <a:prstGeom prst="rect">
            <a:avLst/>
          </a:prstGeom>
        </p:spPr>
      </p:pic>
      <p:pic>
        <p:nvPicPr>
          <p:cNvPr id="8" name="Picture 7" descr="stat_flt_0049_14015_01.A_gamma_lo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188" y="3703478"/>
            <a:ext cx="3934755" cy="213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4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Wart: </a:t>
            </a:r>
            <a:r>
              <a:rPr lang="en-US" dirty="0" smtClean="0"/>
              <a:t>Negative Persistence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Dark current can be suppressed by light from earlier exposures</a:t>
            </a:r>
          </a:p>
        </p:txBody>
      </p:sp>
      <p:pic>
        <p:nvPicPr>
          <p:cNvPr id="5" name="Content Placeholder 4" descr="screenshot_631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62" b="-6262"/>
          <a:stretch>
            <a:fillRect/>
          </a:stretch>
        </p:blipFill>
        <p:spPr>
          <a:xfrm>
            <a:off x="5881796" y="1600200"/>
            <a:ext cx="2805004" cy="3143501"/>
          </a:xfrm>
        </p:spPr>
      </p:pic>
      <p:pic>
        <p:nvPicPr>
          <p:cNvPr id="6" name="Content Placeholder 4" descr="stat0049_14015_01_b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1596293" y="3248591"/>
            <a:ext cx="3126311" cy="35035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1623" y="41121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121660" y="4387358"/>
            <a:ext cx="635053" cy="801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439186" y="3466365"/>
            <a:ext cx="635053" cy="8012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00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Wart:</a:t>
            </a:r>
            <a:r>
              <a:rPr lang="en-US" baseline="0" dirty="0" smtClean="0"/>
              <a:t> </a:t>
            </a:r>
            <a:r>
              <a:rPr lang="en-US" dirty="0" smtClean="0"/>
              <a:t>Burps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Exposure of the detector to bright light can increase the </a:t>
            </a:r>
            <a:r>
              <a:rPr lang="en-US" dirty="0" smtClean="0"/>
              <a:t>persistence </a:t>
            </a:r>
            <a:r>
              <a:rPr lang="en-US" dirty="0" smtClean="0"/>
              <a:t>signal</a:t>
            </a:r>
          </a:p>
          <a:p>
            <a:r>
              <a:rPr lang="en-US" dirty="0" smtClean="0"/>
              <a:t>Example</a:t>
            </a:r>
          </a:p>
          <a:p>
            <a:pPr lvl="1"/>
            <a:r>
              <a:rPr lang="en-US" dirty="0" smtClean="0"/>
              <a:t>Dark after a Tungsten lamp exposures of the detector</a:t>
            </a:r>
          </a:p>
          <a:p>
            <a:pPr lvl="1"/>
            <a:r>
              <a:rPr lang="en-US" dirty="0" smtClean="0"/>
              <a:t>Persistence model predicted very little persistence, but the image showed clear evidence of an earlier external exposure</a:t>
            </a:r>
          </a:p>
          <a:p>
            <a:pPr lvl="1"/>
            <a:r>
              <a:rPr lang="en-US" dirty="0" smtClean="0"/>
              <a:t>Investigation </a:t>
            </a:r>
            <a:r>
              <a:rPr lang="en-US" dirty="0"/>
              <a:t>showed this visit followed and observation of Omega Cen in a persistence calibration program 12694</a:t>
            </a:r>
          </a:p>
          <a:p>
            <a:pPr lvl="1"/>
            <a:r>
              <a:rPr lang="en-US" dirty="0"/>
              <a:t>Persistence visit consisted of 5 identical Omega Cen exposures and a series of darks</a:t>
            </a:r>
          </a:p>
          <a:p>
            <a:r>
              <a:rPr lang="en-US" dirty="0" smtClean="0"/>
              <a:t>As if the Tungsten flat moved trapped charge to traps with shorter decay times</a:t>
            </a:r>
          </a:p>
        </p:txBody>
      </p:sp>
      <p:pic>
        <p:nvPicPr>
          <p:cNvPr id="5" name="Content Placeholder 6" descr="image2015-11-6 10_18_56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2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0541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ChangeArrowheads="1"/>
          </p:cNvSpPr>
          <p:nvPr>
            <p:ph type="title"/>
          </p:nvPr>
        </p:nvSpPr>
        <p:spPr>
          <a:xfrm>
            <a:off x="477978" y="-7946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Conceptual model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of persistence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170" name="Group 6"/>
          <p:cNvGrpSpPr>
            <a:grpSpLocks/>
          </p:cNvGrpSpPr>
          <p:nvPr/>
        </p:nvGrpSpPr>
        <p:grpSpPr bwMode="auto">
          <a:xfrm>
            <a:off x="838200" y="838200"/>
            <a:ext cx="7924800" cy="5495925"/>
            <a:chOff x="-150" y="244"/>
            <a:chExt cx="6390" cy="5332"/>
          </a:xfrm>
        </p:grpSpPr>
        <p:grpSp>
          <p:nvGrpSpPr>
            <p:cNvPr id="7172" name="Group 7"/>
            <p:cNvGrpSpPr>
              <a:grpSpLocks/>
            </p:cNvGrpSpPr>
            <p:nvPr/>
          </p:nvGrpSpPr>
          <p:grpSpPr bwMode="auto">
            <a:xfrm>
              <a:off x="-150" y="244"/>
              <a:ext cx="6390" cy="5332"/>
              <a:chOff x="-150" y="244"/>
              <a:chExt cx="6390" cy="5332"/>
            </a:xfrm>
          </p:grpSpPr>
          <p:grpSp>
            <p:nvGrpSpPr>
              <p:cNvPr id="7176" name="Group 8"/>
              <p:cNvGrpSpPr>
                <a:grpSpLocks/>
              </p:cNvGrpSpPr>
              <p:nvPr/>
            </p:nvGrpSpPr>
            <p:grpSpPr bwMode="auto">
              <a:xfrm>
                <a:off x="-150" y="244"/>
                <a:ext cx="6390" cy="5332"/>
                <a:chOff x="-150" y="244"/>
                <a:chExt cx="6390" cy="5332"/>
              </a:xfrm>
            </p:grpSpPr>
            <p:grpSp>
              <p:nvGrpSpPr>
                <p:cNvPr id="7180" name="Group 9"/>
                <p:cNvGrpSpPr>
                  <a:grpSpLocks/>
                </p:cNvGrpSpPr>
                <p:nvPr/>
              </p:nvGrpSpPr>
              <p:grpSpPr bwMode="auto">
                <a:xfrm>
                  <a:off x="-150" y="244"/>
                  <a:ext cx="6390" cy="5332"/>
                  <a:chOff x="-150" y="252"/>
                  <a:chExt cx="6390" cy="5332"/>
                </a:xfrm>
              </p:grpSpPr>
              <p:sp>
                <p:nvSpPr>
                  <p:cNvPr id="7188" name="AutoShape 20"/>
                  <p:cNvSpPr>
                    <a:spLocks/>
                  </p:cNvSpPr>
                  <p:nvPr/>
                </p:nvSpPr>
                <p:spPr bwMode="auto">
                  <a:xfrm flipH="1">
                    <a:off x="5928" y="1793"/>
                    <a:ext cx="148" cy="960"/>
                  </a:xfrm>
                  <a:prstGeom prst="leftBrace">
                    <a:avLst>
                      <a:gd name="adj1" fmla="val 58559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2800" dirty="0">
                      <a:latin typeface="SymbolProp BT" charset="0"/>
                    </a:endParaRPr>
                  </a:p>
                </p:txBody>
              </p:sp>
              <p:sp>
                <p:nvSpPr>
                  <p:cNvPr id="7189" name="AutoShape 21"/>
                  <p:cNvSpPr>
                    <a:spLocks/>
                  </p:cNvSpPr>
                  <p:nvPr/>
                </p:nvSpPr>
                <p:spPr bwMode="auto">
                  <a:xfrm flipH="1">
                    <a:off x="5928" y="833"/>
                    <a:ext cx="148" cy="960"/>
                  </a:xfrm>
                  <a:prstGeom prst="leftBrace">
                    <a:avLst>
                      <a:gd name="adj1" fmla="val 58559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eaLnBrk="1" hangingPunct="1"/>
                    <a:endParaRPr lang="en-US" sz="2800" dirty="0">
                      <a:latin typeface="SymbolProp BT" charset="0"/>
                    </a:endParaRPr>
                  </a:p>
                </p:txBody>
              </p:sp>
              <p:grpSp>
                <p:nvGrpSpPr>
                  <p:cNvPr id="7190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-150" y="252"/>
                    <a:ext cx="6390" cy="5332"/>
                    <a:chOff x="-150" y="252"/>
                    <a:chExt cx="6390" cy="5332"/>
                  </a:xfrm>
                </p:grpSpPr>
                <p:grpSp>
                  <p:nvGrpSpPr>
                    <p:cNvPr id="7191" name="Group 1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784" y="828"/>
                      <a:ext cx="1456" cy="3723"/>
                      <a:chOff x="4416" y="576"/>
                      <a:chExt cx="1344" cy="3723"/>
                    </a:xfrm>
                  </p:grpSpPr>
                  <p:sp>
                    <p:nvSpPr>
                      <p:cNvPr id="7278" name="Rectangle 67" descr="Large confetti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16" y="1872"/>
                        <a:ext cx="1008" cy="624"/>
                      </a:xfrm>
                      <a:prstGeom prst="rect">
                        <a:avLst/>
                      </a:prstGeom>
                      <a:pattFill prst="lgConfetti">
                        <a:fgClr>
                          <a:srgbClr val="FF6600"/>
                        </a:fgClr>
                        <a:bgClr>
                          <a:schemeClr val="bg1"/>
                        </a:bgClr>
                      </a:patt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en-US" sz="2800" dirty="0">
                          <a:latin typeface="SymbolProp BT" charset="0"/>
                        </a:endParaRPr>
                      </a:p>
                    </p:txBody>
                  </p:sp>
                  <p:sp>
                    <p:nvSpPr>
                      <p:cNvPr id="7279" name="Rectangle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16" y="1536"/>
                        <a:ext cx="1008" cy="960"/>
                      </a:xfrm>
                      <a:prstGeom prst="rect">
                        <a:avLst/>
                      </a:prstGeom>
                      <a:solidFill>
                        <a:srgbClr val="FF9900">
                          <a:alpha val="50195"/>
                        </a:srgbClr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en-US" sz="2800" dirty="0">
                          <a:latin typeface="SymbolProp BT" charset="0"/>
                        </a:endParaRPr>
                      </a:p>
                    </p:txBody>
                  </p:sp>
                  <p:sp>
                    <p:nvSpPr>
                      <p:cNvPr id="7280" name="Rectangle 69" descr="Dashed horizontal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16" y="576"/>
                        <a:ext cx="1008" cy="576"/>
                      </a:xfrm>
                      <a:prstGeom prst="rect">
                        <a:avLst/>
                      </a:prstGeom>
                      <a:pattFill prst="dashHorz">
                        <a:fgClr>
                          <a:schemeClr val="accent1"/>
                        </a:fgClr>
                        <a:bgClr>
                          <a:schemeClr val="bg1"/>
                        </a:bgClr>
                      </a:patt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en-US" sz="2800" dirty="0">
                          <a:latin typeface="SymbolProp BT" charset="0"/>
                        </a:endParaRPr>
                      </a:p>
                    </p:txBody>
                  </p:sp>
                  <p:sp>
                    <p:nvSpPr>
                      <p:cNvPr id="7281" name="Rectangle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416" y="576"/>
                        <a:ext cx="1008" cy="960"/>
                      </a:xfrm>
                      <a:prstGeom prst="rect">
                        <a:avLst/>
                      </a:prstGeom>
                      <a:solidFill>
                        <a:srgbClr val="339966">
                          <a:alpha val="50195"/>
                        </a:srgbClr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eaLnBrk="1" hangingPunct="1"/>
                        <a:endParaRPr lang="en-US" sz="2800" dirty="0">
                          <a:latin typeface="SymbolProp BT" charset="0"/>
                        </a:endParaRPr>
                      </a:p>
                    </p:txBody>
                  </p:sp>
                  <p:grpSp>
                    <p:nvGrpSpPr>
                      <p:cNvPr id="7282" name="Group 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539" y="720"/>
                        <a:ext cx="720" cy="288"/>
                        <a:chOff x="1200" y="912"/>
                        <a:chExt cx="720" cy="288"/>
                      </a:xfrm>
                    </p:grpSpPr>
                    <p:sp>
                      <p:nvSpPr>
                        <p:cNvPr id="7290" name="Oval 7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92" y="1104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91" name="Oval 7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00" y="960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92" name="Oval 7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32" y="1008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93" name="Oval 7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24" y="912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94" name="Oval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76" y="1104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</p:grpSp>
                  <p:grpSp>
                    <p:nvGrpSpPr>
                      <p:cNvPr id="7283" name="Group 77"/>
                      <p:cNvGrpSpPr>
                        <a:grpSpLocks/>
                      </p:cNvGrpSpPr>
                      <p:nvPr/>
                    </p:nvGrpSpPr>
                    <p:grpSpPr bwMode="auto">
                      <a:xfrm flipH="1">
                        <a:off x="4560" y="2016"/>
                        <a:ext cx="720" cy="288"/>
                        <a:chOff x="1200" y="3312"/>
                        <a:chExt cx="720" cy="288"/>
                      </a:xfrm>
                    </p:grpSpPr>
                    <p:sp>
                      <p:nvSpPr>
                        <p:cNvPr id="7285" name="Oval 7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392" y="3504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86" name="Oval 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200" y="3360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87" name="Oval 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32" y="3408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88" name="Oval 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824" y="3312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89" name="Oval 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776" y="3504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</p:grpSp>
                  <p:sp>
                    <p:nvSpPr>
                      <p:cNvPr id="7284" name="Text Box 8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418" y="2544"/>
                        <a:ext cx="1342" cy="175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  <a:cs typeface="ＭＳ Ｐゴシック" charset="0"/>
                          </a:defRPr>
                        </a:lvl1pPr>
                        <a:lvl2pPr marL="742950" indent="-285750"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2pPr>
                        <a:lvl3pPr marL="1143000" indent="-228600"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3pPr>
                        <a:lvl4pPr marL="1600200" indent="-228600"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4pPr>
                        <a:lvl5pPr marL="2057400" indent="-228600"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400">
                            <a:solidFill>
                              <a:schemeClr val="tx1"/>
                            </a:solidFill>
                            <a:latin typeface="Times" charset="0"/>
                            <a:ea typeface="ＭＳ Ｐゴシック" charset="0"/>
                          </a:defRPr>
                        </a:lvl9pPr>
                      </a:lstStyle>
                      <a:p>
                        <a:pPr algn="ctr" eaLnBrk="1" hangingPunct="1">
                          <a:spcBef>
                            <a:spcPct val="50000"/>
                          </a:spcBef>
                        </a:pPr>
                        <a:r>
                          <a:rPr lang="en-US" sz="1800" b="1" dirty="0">
                            <a:solidFill>
                              <a:srgbClr val="0000FF"/>
                            </a:solidFill>
                            <a:latin typeface="Times New Roman" charset="0"/>
                          </a:rPr>
                          <a:t>next dark exp.</a:t>
                        </a:r>
                      </a:p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en-US" sz="1800" b="1" dirty="0">
                            <a:latin typeface="Times New Roman" charset="0"/>
                          </a:rPr>
                          <a:t>(small bias reduction) </a:t>
                        </a:r>
                      </a:p>
                      <a:p>
                        <a:pPr eaLnBrk="1" hangingPunct="1">
                          <a:spcBef>
                            <a:spcPct val="50000"/>
                          </a:spcBef>
                        </a:pPr>
                        <a:r>
                          <a:rPr lang="en-US" sz="1400" dirty="0">
                            <a:latin typeface="Times New Roman" charset="0"/>
                          </a:rPr>
                          <a:t>The released charge reduces the bias voltage. </a:t>
                        </a:r>
                        <a:r>
                          <a:rPr lang="en-US" sz="1400" b="1" dirty="0">
                            <a:solidFill>
                              <a:srgbClr val="FF0000"/>
                            </a:solidFill>
                            <a:latin typeface="Times New Roman" charset="0"/>
                          </a:rPr>
                          <a:t>persistence</a:t>
                        </a:r>
                        <a:endParaRPr lang="en-US" sz="1400" b="1" dirty="0">
                          <a:latin typeface="Times New Roman" charset="0"/>
                        </a:endParaRPr>
                      </a:p>
                    </p:txBody>
                  </p:sp>
                </p:grpSp>
                <p:grpSp>
                  <p:nvGrpSpPr>
                    <p:cNvPr id="7192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50" y="252"/>
                      <a:ext cx="5402" cy="5332"/>
                      <a:chOff x="-150" y="252"/>
                      <a:chExt cx="5402" cy="5332"/>
                    </a:xfrm>
                  </p:grpSpPr>
                  <p:grpSp>
                    <p:nvGrpSpPr>
                      <p:cNvPr id="7193" name="Group 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136" y="828"/>
                        <a:ext cx="1192" cy="4756"/>
                        <a:chOff x="1972" y="576"/>
                        <a:chExt cx="1100" cy="4756"/>
                      </a:xfrm>
                    </p:grpSpPr>
                    <p:sp>
                      <p:nvSpPr>
                        <p:cNvPr id="7255" name="Rectangle 2" descr="Large confetti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1771"/>
                          <a:ext cx="1008" cy="725"/>
                        </a:xfrm>
                        <a:prstGeom prst="rect">
                          <a:avLst/>
                        </a:prstGeom>
                        <a:pattFill prst="lgConfetti">
                          <a:fgClr>
                            <a:srgbClr val="FF6600"/>
                          </a:fgClr>
                          <a:bgClr>
                            <a:schemeClr val="bg1"/>
                          </a:bgClr>
                        </a:patt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56" name="Rectangle 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1536"/>
                          <a:ext cx="1008" cy="960"/>
                        </a:xfrm>
                        <a:prstGeom prst="rect">
                          <a:avLst/>
                        </a:prstGeom>
                        <a:solidFill>
                          <a:srgbClr val="FF9900">
                            <a:alpha val="50195"/>
                          </a:srgbClr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57" name="Rectangle 4" descr="Dashed horizontal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576"/>
                          <a:ext cx="1008" cy="715"/>
                        </a:xfrm>
                        <a:prstGeom prst="rect">
                          <a:avLst/>
                        </a:prstGeom>
                        <a:pattFill prst="dashHorz">
                          <a:fgClr>
                            <a:schemeClr val="accent1"/>
                          </a:fgClr>
                          <a:bgClr>
                            <a:schemeClr val="bg1"/>
                          </a:bgClr>
                        </a:patt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58" name="Rectangle 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064" y="576"/>
                          <a:ext cx="1008" cy="960"/>
                        </a:xfrm>
                        <a:prstGeom prst="rect">
                          <a:avLst/>
                        </a:prstGeom>
                        <a:solidFill>
                          <a:srgbClr val="339966">
                            <a:alpha val="50195"/>
                          </a:srgbClr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59" name="Oval 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70" y="1104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60" name="Oval 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58" y="1152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61" name="Oval 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846" y="1104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62" name="Oval 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126" y="1824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63" name="Oval 1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32" y="1797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64" name="Oval 1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654" y="1776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grpSp>
                      <p:nvGrpSpPr>
                        <p:cNvPr id="7265" name="Group 2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208" y="720"/>
                          <a:ext cx="720" cy="288"/>
                          <a:chOff x="1200" y="912"/>
                          <a:chExt cx="720" cy="288"/>
                        </a:xfrm>
                      </p:grpSpPr>
                      <p:sp>
                        <p:nvSpPr>
                          <p:cNvPr id="7273" name="Oval 2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92" y="11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74" name="Oval 2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00" y="960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75" name="Oval 2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32" y="1008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76" name="Oval 2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912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77" name="Oval 2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76" y="11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</p:grpSp>
                    <p:grpSp>
                      <p:nvGrpSpPr>
                        <p:cNvPr id="7266" name="Group 28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2256" y="2016"/>
                          <a:ext cx="720" cy="288"/>
                          <a:chOff x="1200" y="3312"/>
                          <a:chExt cx="720" cy="288"/>
                        </a:xfrm>
                      </p:grpSpPr>
                      <p:sp>
                        <p:nvSpPr>
                          <p:cNvPr id="7268" name="Oval 2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92" y="35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69" name="Oval 3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00" y="3360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70" name="Oval 3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32" y="3408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71" name="Oval 3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3312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72" name="Oval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76" y="35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</p:grpSp>
                    <p:sp>
                      <p:nvSpPr>
                        <p:cNvPr id="7267" name="Text Box 34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972" y="2546"/>
                          <a:ext cx="1100" cy="278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  <a:cs typeface="ＭＳ Ｐゴシック" charset="0"/>
                            </a:defRPr>
                          </a:lvl1pPr>
                          <a:lvl2pPr marL="742950" indent="-28575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2pPr>
                          <a:lvl3pPr marL="11430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3pPr>
                          <a:lvl4pPr marL="16002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4pPr>
                          <a:lvl5pPr marL="20574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800" b="1" dirty="0">
                              <a:solidFill>
                                <a:srgbClr val="0000FF"/>
                              </a:solidFill>
                              <a:latin typeface="Times New Roman" charset="0"/>
                            </a:rPr>
                            <a:t>high flux signal</a:t>
                          </a:r>
                          <a:r>
                            <a:rPr lang="en-US" sz="1800" b="1" dirty="0">
                              <a:latin typeface="Times New Roman" charset="0"/>
                            </a:rPr>
                            <a:t>    </a:t>
                          </a:r>
                        </a:p>
                        <a:p>
                          <a:pPr algn="ctr"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800" b="1" dirty="0">
                              <a:latin typeface="Times New Roman" charset="0"/>
                            </a:rPr>
                            <a:t>(low bias)</a:t>
                          </a:r>
                        </a:p>
                        <a:p>
                          <a:pPr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400" dirty="0">
                              <a:latin typeface="Times New Roman" charset="0"/>
                            </a:rPr>
                            <a:t>As signal accumulates the depletion width is reduced. Traps newly exposed to charge can capture some mobile carriers.</a:t>
                          </a:r>
                          <a:endParaRPr lang="en-US" sz="1400" b="1" dirty="0">
                            <a:solidFill>
                              <a:srgbClr val="000FC4"/>
                            </a:solidFill>
                            <a:latin typeface="Times New Roman" charset="0"/>
                          </a:endParaRPr>
                        </a:p>
                      </p:txBody>
                    </p:sp>
                  </p:grpSp>
                  <p:grpSp>
                    <p:nvGrpSpPr>
                      <p:cNvPr id="7194" name="Group 1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407" y="252"/>
                        <a:ext cx="1845" cy="4711"/>
                        <a:chOff x="5408877" y="400050"/>
                        <a:chExt cx="2928672" cy="7478714"/>
                      </a:xfrm>
                    </p:grpSpPr>
                    <p:sp>
                      <p:nvSpPr>
                        <p:cNvPr id="7226" name="Line 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099299" y="3371850"/>
                          <a:ext cx="577850" cy="0"/>
                        </a:xfrm>
                        <a:prstGeom prst="line">
                          <a:avLst/>
                        </a:prstGeom>
                        <a:noFill/>
                        <a:ln w="9525" cap="rnd">
                          <a:solidFill>
                            <a:schemeClr val="tx1"/>
                          </a:solidFill>
                          <a:prstDash val="sysDot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dirty="0"/>
                        </a:p>
                      </p:txBody>
                    </p:sp>
                    <p:sp>
                      <p:nvSpPr>
                        <p:cNvPr id="7227" name="Line 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7099299" y="2228850"/>
                          <a:ext cx="577850" cy="0"/>
                        </a:xfrm>
                        <a:prstGeom prst="line">
                          <a:avLst/>
                        </a:prstGeom>
                        <a:noFill/>
                        <a:ln w="9525" cap="rnd">
                          <a:solidFill>
                            <a:schemeClr val="tx1"/>
                          </a:solidFill>
                          <a:prstDash val="sysDot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dirty="0"/>
                        </a:p>
                      </p:txBody>
                    </p:sp>
                    <p:sp>
                      <p:nvSpPr>
                        <p:cNvPr id="7228" name="Text Box 59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264496" y="400050"/>
                          <a:ext cx="1073053" cy="796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  <a:cs typeface="ＭＳ Ｐゴシック" charset="0"/>
                            </a:defRPr>
                          </a:lvl1pPr>
                          <a:lvl2pPr marL="742950" indent="-28575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2pPr>
                          <a:lvl3pPr marL="11430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3pPr>
                          <a:lvl4pPr marL="16002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4pPr>
                          <a:lvl5pPr marL="20574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400" dirty="0">
                              <a:latin typeface="Times New Roman" charset="0"/>
                            </a:rPr>
                            <a:t>Trapped holes</a:t>
                          </a:r>
                        </a:p>
                      </p:txBody>
                    </p:sp>
                    <p:sp>
                      <p:nvSpPr>
                        <p:cNvPr id="7229" name="Text Box 6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75573" y="400050"/>
                          <a:ext cx="1071466" cy="796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  <a:cs typeface="ＭＳ Ｐゴシック" charset="0"/>
                            </a:defRPr>
                          </a:lvl1pPr>
                          <a:lvl2pPr marL="742950" indent="-28575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2pPr>
                          <a:lvl3pPr marL="11430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3pPr>
                          <a:lvl4pPr marL="16002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4pPr>
                          <a:lvl5pPr marL="20574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400" dirty="0">
                              <a:latin typeface="Times New Roman" charset="0"/>
                            </a:rPr>
                            <a:t>Trapped electrons</a:t>
                          </a:r>
                        </a:p>
                      </p:txBody>
                    </p:sp>
                    <p:sp>
                      <p:nvSpPr>
                        <p:cNvPr id="7230" name="Rectangle 36" descr="Large confetti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13399" y="3455988"/>
                          <a:ext cx="1733550" cy="914400"/>
                        </a:xfrm>
                        <a:prstGeom prst="rect">
                          <a:avLst/>
                        </a:prstGeom>
                        <a:pattFill prst="lgConfetti">
                          <a:fgClr>
                            <a:srgbClr val="FF6600"/>
                          </a:fgClr>
                          <a:bgClr>
                            <a:schemeClr val="bg1"/>
                          </a:bgClr>
                        </a:patt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31" name="Rectangle 3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13399" y="2838450"/>
                          <a:ext cx="1733550" cy="1524000"/>
                        </a:xfrm>
                        <a:prstGeom prst="rect">
                          <a:avLst/>
                        </a:prstGeom>
                        <a:solidFill>
                          <a:srgbClr val="FF9900">
                            <a:alpha val="50195"/>
                          </a:srgbClr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32" name="Rectangle 38" descr="Dashed horizontal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13399" y="1322388"/>
                          <a:ext cx="1733550" cy="838200"/>
                        </a:xfrm>
                        <a:prstGeom prst="rect">
                          <a:avLst/>
                        </a:prstGeom>
                        <a:pattFill prst="dashHorz">
                          <a:fgClr>
                            <a:schemeClr val="accent1"/>
                          </a:fgClr>
                          <a:bgClr>
                            <a:schemeClr val="bg1"/>
                          </a:bgClr>
                        </a:patt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33" name="Rectangle 3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13399" y="1322388"/>
                          <a:ext cx="1733550" cy="1524000"/>
                        </a:xfrm>
                        <a:prstGeom prst="rect">
                          <a:avLst/>
                        </a:prstGeom>
                        <a:solidFill>
                          <a:srgbClr val="339966">
                            <a:alpha val="50195"/>
                          </a:srgbClr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eaLnBrk="1" hangingPunct="1"/>
                          <a:endParaRPr lang="en-US" sz="2800" dirty="0">
                            <a:latin typeface="SymbolProp BT" charset="0"/>
                          </a:endParaRPr>
                        </a:p>
                      </p:txBody>
                    </p:sp>
                    <p:sp>
                      <p:nvSpPr>
                        <p:cNvPr id="7234" name="Oval 4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43599" y="2160588"/>
                          <a:ext cx="165100" cy="152400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35" name="Oval 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438899" y="2236788"/>
                          <a:ext cx="165100" cy="152400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36" name="Oval 4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934199" y="2160588"/>
                          <a:ext cx="165100" cy="152400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237" name="Oval 4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695949" y="3303588"/>
                          <a:ext cx="165100" cy="152400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38" name="Oval 4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22206" y="3260725"/>
                          <a:ext cx="165100" cy="152400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239" name="Oval 4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603999" y="3227388"/>
                          <a:ext cx="165100" cy="152400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grpSp>
                      <p:nvGrpSpPr>
                        <p:cNvPr id="7240" name="Group 46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5907484" y="3608388"/>
                          <a:ext cx="1238250" cy="457200"/>
                          <a:chOff x="1200" y="3312"/>
                          <a:chExt cx="720" cy="288"/>
                        </a:xfrm>
                      </p:grpSpPr>
                      <p:sp>
                        <p:nvSpPr>
                          <p:cNvPr id="7250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92" y="35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51" name="Oval 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00" y="3360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52" name="Oval 4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32" y="3408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53" name="Oval 5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3312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  <p:sp>
                        <p:nvSpPr>
                          <p:cNvPr id="7254" name="Oval 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76" y="35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rgbClr val="FF9900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+</a:t>
                            </a:r>
                          </a:p>
                        </p:txBody>
                      </p:sp>
                    </p:grpSp>
                    <p:grpSp>
                      <p:nvGrpSpPr>
                        <p:cNvPr id="7241" name="Group 5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802576" y="1550988"/>
                          <a:ext cx="1238250" cy="457200"/>
                          <a:chOff x="1200" y="912"/>
                          <a:chExt cx="720" cy="288"/>
                        </a:xfrm>
                      </p:grpSpPr>
                      <p:sp>
                        <p:nvSpPr>
                          <p:cNvPr id="7245" name="Oval 5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392" y="11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46" name="Oval 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200" y="960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47" name="Oval 5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632" y="1008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48" name="Oval 5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824" y="912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  <p:sp>
                        <p:nvSpPr>
                          <p:cNvPr id="7249" name="Oval 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76" y="1104"/>
                            <a:ext cx="96" cy="96"/>
                          </a:xfrm>
                          <a:prstGeom prst="ellipse">
                            <a:avLst/>
                          </a:prstGeom>
                          <a:solidFill>
                            <a:schemeClr val="accent1"/>
                          </a:solidFill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algn="ctr" eaLnBrk="1" hangingPunct="1"/>
                            <a:r>
                              <a:rPr lang="en-US" sz="2800" dirty="0">
                                <a:latin typeface="Times New Roman" charset="0"/>
                              </a:rPr>
                              <a:t>-</a:t>
                            </a:r>
                          </a:p>
                        </p:txBody>
                      </p:sp>
                    </p:grpSp>
                    <p:sp>
                      <p:nvSpPr>
                        <p:cNvPr id="7242" name="Text Box 5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409280" y="4439172"/>
                          <a:ext cx="2119263" cy="344010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>
                          <a:lvl1pPr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  <a:cs typeface="ＭＳ Ｐゴシック" charset="0"/>
                            </a:defRPr>
                          </a:lvl1pPr>
                          <a:lvl2pPr marL="742950" indent="-28575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2pPr>
                          <a:lvl3pPr marL="11430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3pPr>
                          <a:lvl4pPr marL="16002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4pPr>
                          <a:lvl5pPr marL="2057400" indent="-228600"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400">
                              <a:solidFill>
                                <a:schemeClr val="tx1"/>
                              </a:solidFill>
                              <a:latin typeface="Times" charset="0"/>
                              <a:ea typeface="ＭＳ Ｐゴシック" charset="0"/>
                            </a:defRPr>
                          </a:lvl9pPr>
                        </a:lstStyle>
                        <a:p>
                          <a:pPr algn="ctr"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800" b="1" dirty="0">
                              <a:solidFill>
                                <a:srgbClr val="0000FF"/>
                              </a:solidFill>
                              <a:latin typeface="Times New Roman" charset="0"/>
                            </a:rPr>
                            <a:t>reset </a:t>
                          </a:r>
                          <a:r>
                            <a:rPr lang="en-US" sz="1800" b="1" dirty="0">
                              <a:latin typeface="Times New Roman" charset="0"/>
                            </a:rPr>
                            <a:t> </a:t>
                          </a:r>
                        </a:p>
                        <a:p>
                          <a:pPr algn="ctr"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800" b="1" dirty="0">
                              <a:latin typeface="Times New Roman" charset="0"/>
                            </a:rPr>
                            <a:t> (large reverse bias)</a:t>
                          </a:r>
                        </a:p>
                        <a:p>
                          <a:pPr eaLnBrk="1" hangingPunct="1">
                            <a:spcBef>
                              <a:spcPct val="50000"/>
                            </a:spcBef>
                          </a:pPr>
                          <a:r>
                            <a:rPr lang="en-US" sz="1400" dirty="0">
                              <a:latin typeface="Times New Roman" charset="0"/>
                            </a:rPr>
                            <a:t>At </a:t>
                          </a:r>
                          <a:r>
                            <a:rPr lang="ja-JP" altLang="en-US" sz="1400">
                              <a:latin typeface="Times New Roman" charset="0"/>
                            </a:rPr>
                            <a:t>“</a:t>
                          </a:r>
                          <a:r>
                            <a:rPr lang="en-US" altLang="ja-JP" sz="1400" dirty="0">
                              <a:latin typeface="Times New Roman" charset="0"/>
                            </a:rPr>
                            <a:t>reset</a:t>
                          </a:r>
                          <a:r>
                            <a:rPr lang="ja-JP" altLang="en-US" sz="1400">
                              <a:latin typeface="Times New Roman" charset="0"/>
                            </a:rPr>
                            <a:t>”</a:t>
                          </a:r>
                          <a:r>
                            <a:rPr lang="en-US" altLang="ja-JP" sz="1400" dirty="0">
                              <a:latin typeface="Times New Roman" charset="0"/>
                            </a:rPr>
                            <a:t> the  wider  depletion region is restored, </a:t>
                          </a:r>
                          <a:r>
                            <a:rPr lang="en-US" altLang="ja-JP" sz="1400" b="1" dirty="0">
                              <a:solidFill>
                                <a:srgbClr val="000FC4"/>
                              </a:solidFill>
                              <a:latin typeface="Times New Roman" charset="0"/>
                            </a:rPr>
                            <a:t>but trapped charge stays behind</a:t>
                          </a:r>
                          <a:r>
                            <a:rPr lang="en-US" altLang="ja-JP" sz="1200" dirty="0">
                              <a:latin typeface="Times New Roman" charset="0"/>
                            </a:rPr>
                            <a:t>.  </a:t>
                          </a:r>
                          <a:endParaRPr lang="en-US" sz="1200" dirty="0">
                            <a:latin typeface="Times New Roman" charset="0"/>
                          </a:endParaRPr>
                        </a:p>
                      </p:txBody>
                    </p:sp>
                    <p:sp>
                      <p:nvSpPr>
                        <p:cNvPr id="7243" name="Line 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6026149" y="857250"/>
                          <a:ext cx="577850" cy="137160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dirty="0"/>
                        </a:p>
                      </p:txBody>
                    </p:sp>
                    <p:sp>
                      <p:nvSpPr>
                        <p:cNvPr id="7244" name="Line 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6334125" y="857250"/>
                          <a:ext cx="1260474" cy="241935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 dirty="0"/>
                        </a:p>
                      </p:txBody>
                    </p:sp>
                  </p:grpSp>
                  <p:grpSp>
                    <p:nvGrpSpPr>
                      <p:cNvPr id="7195" name="Group 1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50" y="835"/>
                        <a:ext cx="2230" cy="3452"/>
                        <a:chOff x="-238126" y="1325563"/>
                        <a:chExt cx="3540125" cy="5479389"/>
                      </a:xfrm>
                    </p:grpSpPr>
                    <p:grpSp>
                      <p:nvGrpSpPr>
                        <p:cNvPr id="7201" name="Group 12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90773" y="1325563"/>
                          <a:ext cx="1728899" cy="3048000"/>
                          <a:chOff x="1490773" y="1325563"/>
                          <a:chExt cx="1728899" cy="3048000"/>
                        </a:xfrm>
                      </p:grpSpPr>
                      <p:sp>
                        <p:nvSpPr>
                          <p:cNvPr id="7224" name="Rectangle 100" descr="Large confetti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90773" y="3459163"/>
                            <a:ext cx="1728899" cy="914400"/>
                          </a:xfrm>
                          <a:prstGeom prst="rect">
                            <a:avLst/>
                          </a:prstGeom>
                          <a:pattFill prst="lgConfetti">
                            <a:fgClr>
                              <a:srgbClr val="FF6600"/>
                            </a:fgClr>
                            <a:bgClr>
                              <a:schemeClr val="bg1"/>
                            </a:bgClr>
                          </a:patt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eaLnBrk="1" hangingPunct="1"/>
                            <a:endParaRPr lang="en-US" sz="2800" dirty="0">
                              <a:latin typeface="SymbolProp BT" charset="0"/>
                            </a:endParaRPr>
                          </a:p>
                        </p:txBody>
                      </p:sp>
                      <p:sp>
                        <p:nvSpPr>
                          <p:cNvPr id="7225" name="Rectangle 102" descr="Dashed horizontal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90773" y="1325563"/>
                            <a:ext cx="1728899" cy="838200"/>
                          </a:xfrm>
                          <a:prstGeom prst="rect">
                            <a:avLst/>
                          </a:prstGeom>
                          <a:pattFill prst="dashHorz">
                            <a:fgClr>
                              <a:schemeClr val="accent1"/>
                            </a:fgClr>
                            <a:bgClr>
                              <a:schemeClr val="bg1"/>
                            </a:bgClr>
                          </a:patt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eaLnBrk="1" hangingPunct="1"/>
                            <a:endParaRPr lang="en-US" sz="2800" dirty="0">
                              <a:latin typeface="SymbolProp BT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202" name="Group 12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238126" y="1325563"/>
                          <a:ext cx="3540125" cy="5479389"/>
                          <a:chOff x="-238126" y="1325563"/>
                          <a:chExt cx="3540125" cy="5479389"/>
                        </a:xfrm>
                      </p:grpSpPr>
                      <p:sp>
                        <p:nvSpPr>
                          <p:cNvPr id="7203" name="Rectangle 10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90773" y="2847975"/>
                            <a:ext cx="1728899" cy="1524000"/>
                          </a:xfrm>
                          <a:prstGeom prst="rect">
                            <a:avLst/>
                          </a:prstGeom>
                          <a:solidFill>
                            <a:srgbClr val="FF9900">
                              <a:alpha val="50195"/>
                            </a:srgbClr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eaLnBrk="1" hangingPunct="1"/>
                            <a:endParaRPr lang="en-US" sz="2800" dirty="0">
                              <a:latin typeface="SymbolProp BT" charset="0"/>
                            </a:endParaRPr>
                          </a:p>
                        </p:txBody>
                      </p:sp>
                      <p:sp>
                        <p:nvSpPr>
                          <p:cNvPr id="7204" name="Rectangle 10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90773" y="1325563"/>
                            <a:ext cx="1728899" cy="1524000"/>
                          </a:xfrm>
                          <a:prstGeom prst="rect">
                            <a:avLst/>
                          </a:prstGeom>
                          <a:solidFill>
                            <a:srgbClr val="339966">
                              <a:alpha val="50195"/>
                            </a:srgbClr>
                          </a:solidFill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pPr eaLnBrk="1" hangingPunct="1"/>
                            <a:endParaRPr lang="en-US" sz="2800" dirty="0">
                              <a:latin typeface="SymbolProp BT" charset="0"/>
                            </a:endParaRPr>
                          </a:p>
                        </p:txBody>
                      </p:sp>
                      <p:sp>
                        <p:nvSpPr>
                          <p:cNvPr id="8204" name="Text Box 1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73527" y="2610164"/>
                            <a:ext cx="1316785" cy="5182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r" eaLnBrk="1" hangingPunct="1"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US" sz="1600" dirty="0">
                                <a:latin typeface="+mn-lt"/>
                                <a:ea typeface="+mn-ea"/>
                                <a:cs typeface="+mn-cs"/>
                              </a:rPr>
                              <a:t>Depleted</a:t>
                            </a:r>
                          </a:p>
                        </p:txBody>
                      </p:sp>
                      <p:sp>
                        <p:nvSpPr>
                          <p:cNvPr id="8208" name="Text Box 16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-238126" y="1429378"/>
                            <a:ext cx="1481384" cy="89475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r" eaLnBrk="1" hangingPunct="1"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US" sz="1600" dirty="0">
                                <a:latin typeface="+mn-lt"/>
                                <a:ea typeface="+mn-ea"/>
                                <a:cs typeface="+mn-cs"/>
                              </a:rPr>
                              <a:t>Mobile electrons</a:t>
                            </a:r>
                          </a:p>
                        </p:txBody>
                      </p:sp>
                      <p:sp>
                        <p:nvSpPr>
                          <p:cNvPr id="8206" name="Text Box 14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72353" y="3600266"/>
                            <a:ext cx="1070905" cy="89475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r" eaLnBrk="1" hangingPunct="1">
                              <a:spcBef>
                                <a:spcPct val="50000"/>
                              </a:spcBef>
                              <a:defRPr/>
                            </a:pPr>
                            <a:r>
                              <a:rPr lang="en-US" sz="1600" dirty="0">
                                <a:latin typeface="+mn-lt"/>
                                <a:ea typeface="+mn-ea"/>
                                <a:cs typeface="+mn-cs"/>
                              </a:rPr>
                              <a:t>Mobile holes</a:t>
                            </a:r>
                          </a:p>
                        </p:txBody>
                      </p:sp>
                      <p:sp>
                        <p:nvSpPr>
                          <p:cNvPr id="7208" name="Text Box 122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84865" y="4443685"/>
                            <a:ext cx="2716885" cy="236157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>
                            <a:spAutoFit/>
                          </a:bodyPr>
                          <a:lstStyle>
                            <a:lvl1pPr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  <a:cs typeface="ＭＳ Ｐゴシック" charset="0"/>
                              </a:defRPr>
                            </a:lvl1pPr>
                            <a:lvl2pPr marL="742950" indent="-285750"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2pPr>
                            <a:lvl3pPr marL="1143000" indent="-228600"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3pPr>
                            <a:lvl4pPr marL="1600200" indent="-228600"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4pPr>
                            <a:lvl5pPr marL="2057400" indent="-228600"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400">
                                <a:solidFill>
                                  <a:schemeClr val="tx1"/>
                                </a:solidFill>
                                <a:latin typeface="Times" charset="0"/>
                                <a:ea typeface="ＭＳ Ｐゴシック" charset="0"/>
                              </a:defRPr>
                            </a:lvl9pPr>
                          </a:lstStyle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US" sz="1800" b="1" dirty="0">
                                <a:solidFill>
                                  <a:srgbClr val="0000FF"/>
                                </a:solidFill>
                                <a:latin typeface="Times New Roman" charset="0"/>
                              </a:rPr>
                              <a:t>dark idle</a:t>
                            </a:r>
                            <a:r>
                              <a:rPr lang="en-US" sz="1800" b="1" dirty="0">
                                <a:latin typeface="Times New Roman" charset="0"/>
                              </a:rPr>
                              <a:t>            </a:t>
                            </a:r>
                          </a:p>
                          <a:p>
                            <a:pPr algn="ctr"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US" sz="1800" b="1" dirty="0">
                                <a:latin typeface="Times New Roman" charset="0"/>
                              </a:rPr>
                              <a:t> (large reverse bias)</a:t>
                            </a:r>
                          </a:p>
                          <a:p>
                            <a:pPr eaLnBrk="1" hangingPunct="1">
                              <a:spcBef>
                                <a:spcPct val="50000"/>
                              </a:spcBef>
                            </a:pPr>
                            <a:r>
                              <a:rPr lang="en-US" sz="1400" dirty="0">
                                <a:latin typeface="Times New Roman" charset="0"/>
                              </a:rPr>
                              <a:t>All traps have released their charge in depletion region</a:t>
                            </a:r>
                            <a:endParaRPr lang="en-US" sz="1400" b="1" dirty="0">
                              <a:solidFill>
                                <a:srgbClr val="000FC4"/>
                              </a:solidFill>
                              <a:latin typeface="Times New Roman" charset="0"/>
                            </a:endParaRPr>
                          </a:p>
                        </p:txBody>
                      </p:sp>
                      <p:sp>
                        <p:nvSpPr>
                          <p:cNvPr id="7209" name="AutoShape 1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3787" y="2152650"/>
                            <a:ext cx="180094" cy="1295400"/>
                          </a:xfrm>
                          <a:prstGeom prst="leftBrace">
                            <a:avLst>
                              <a:gd name="adj1" fmla="val 64769"/>
                              <a:gd name="adj2" fmla="val 50000"/>
                            </a:avLst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hangingPunct="1"/>
                            <a:endParaRPr lang="en-US" sz="2800" dirty="0">
                              <a:latin typeface="SymbolProp BT" charset="0"/>
                            </a:endParaRPr>
                          </a:p>
                        </p:txBody>
                      </p:sp>
                      <p:sp>
                        <p:nvSpPr>
                          <p:cNvPr id="7210" name="AutoShape 1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3788" y="3448051"/>
                            <a:ext cx="135499" cy="930275"/>
                          </a:xfrm>
                          <a:prstGeom prst="leftBrace">
                            <a:avLst>
                              <a:gd name="adj1" fmla="val 61822"/>
                              <a:gd name="adj2" fmla="val 50000"/>
                            </a:avLst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hangingPunct="1"/>
                            <a:endParaRPr lang="en-US" sz="2800" dirty="0">
                              <a:latin typeface="SymbolProp BT" charset="0"/>
                            </a:endParaRPr>
                          </a:p>
                        </p:txBody>
                      </p:sp>
                      <p:sp>
                        <p:nvSpPr>
                          <p:cNvPr id="7211" name="AutoShape 1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1243787" y="1338264"/>
                            <a:ext cx="164657" cy="814387"/>
                          </a:xfrm>
                          <a:prstGeom prst="leftBrace">
                            <a:avLst>
                              <a:gd name="adj1" fmla="val 44537"/>
                              <a:gd name="adj2" fmla="val 50000"/>
                            </a:avLst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eaLnBrk="1" hangingPunct="1"/>
                            <a:endParaRPr lang="en-US" sz="2800" dirty="0">
                              <a:latin typeface="SymbolProp BT" charset="0"/>
                            </a:endParaRPr>
                          </a:p>
                        </p:txBody>
                      </p:sp>
                      <p:grpSp>
                        <p:nvGrpSpPr>
                          <p:cNvPr id="7212" name="Group 110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 flipH="1">
                            <a:off x="1784068" y="3611563"/>
                            <a:ext cx="1234928" cy="457200"/>
                            <a:chOff x="1200" y="3312"/>
                            <a:chExt cx="720" cy="288"/>
                          </a:xfrm>
                        </p:grpSpPr>
                        <p:sp>
                          <p:nvSpPr>
                            <p:cNvPr id="7219" name="Oval 11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92" y="3504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rgbClr val="FF9900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+</a:t>
                              </a:r>
                            </a:p>
                          </p:txBody>
                        </p:sp>
                        <p:sp>
                          <p:nvSpPr>
                            <p:cNvPr id="7220" name="Oval 112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00" y="3360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rgbClr val="FF9900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+</a:t>
                              </a:r>
                            </a:p>
                          </p:txBody>
                        </p:sp>
                        <p:sp>
                          <p:nvSpPr>
                            <p:cNvPr id="7221" name="Oval 113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632" y="3408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rgbClr val="FF9900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+</a:t>
                              </a:r>
                            </a:p>
                          </p:txBody>
                        </p:sp>
                        <p:sp>
                          <p:nvSpPr>
                            <p:cNvPr id="7222" name="Oval 114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824" y="3312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rgbClr val="FF9900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+</a:t>
                              </a:r>
                            </a:p>
                          </p:txBody>
                        </p:sp>
                        <p:sp>
                          <p:nvSpPr>
                            <p:cNvPr id="7223" name="Oval 115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76" y="3504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rgbClr val="FF9900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+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7213" name="Group 1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679442" y="1554163"/>
                            <a:ext cx="1234928" cy="457200"/>
                            <a:chOff x="1200" y="912"/>
                            <a:chExt cx="720" cy="288"/>
                          </a:xfrm>
                        </p:grpSpPr>
                        <p:sp>
                          <p:nvSpPr>
                            <p:cNvPr id="7214" name="Oval 11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92" y="1104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-</a:t>
                              </a:r>
                            </a:p>
                          </p:txBody>
                        </p:sp>
                        <p:sp>
                          <p:nvSpPr>
                            <p:cNvPr id="7215" name="Oval 118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200" y="960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-</a:t>
                              </a:r>
                            </a:p>
                          </p:txBody>
                        </p:sp>
                        <p:sp>
                          <p:nvSpPr>
                            <p:cNvPr id="7216" name="Oval 119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632" y="1008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-</a:t>
                              </a:r>
                            </a:p>
                          </p:txBody>
                        </p:sp>
                        <p:sp>
                          <p:nvSpPr>
                            <p:cNvPr id="7217" name="Oval 120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824" y="912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-</a:t>
                              </a:r>
                            </a:p>
                          </p:txBody>
                        </p:sp>
                        <p:sp>
                          <p:nvSpPr>
                            <p:cNvPr id="7218" name="Oval 121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76" y="1104"/>
                              <a:ext cx="96" cy="96"/>
                            </a:xfrm>
                            <a:prstGeom prst="ellipse">
                              <a:avLst/>
                            </a:prstGeom>
                            <a:solidFill>
                              <a:schemeClr val="accent1"/>
                            </a:solidFill>
                            <a:ln w="9525">
                              <a:solidFill>
                                <a:schemeClr val="tx1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pPr algn="ctr" eaLnBrk="1" hangingPunct="1"/>
                              <a:r>
                                <a:rPr lang="en-US" sz="2800" dirty="0">
                                  <a:latin typeface="Times New Roman" charset="0"/>
                                </a:rPr>
                                <a:t>-</a:t>
                              </a: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7196" name="Group 1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470" y="1362"/>
                        <a:ext cx="155" cy="816"/>
                        <a:chOff x="1632" y="1536"/>
                        <a:chExt cx="144" cy="816"/>
                      </a:xfrm>
                    </p:grpSpPr>
                    <p:sp>
                      <p:nvSpPr>
                        <p:cNvPr id="7197" name="Oval 15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632" y="1776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chemeClr val="accent1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-</a:t>
                          </a:r>
                        </a:p>
                      </p:txBody>
                    </p:sp>
                    <p:sp>
                      <p:nvSpPr>
                        <p:cNvPr id="7198" name="Oval 1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 flipH="1">
                          <a:off x="1680" y="1776"/>
                          <a:ext cx="96" cy="96"/>
                        </a:xfrm>
                        <a:prstGeom prst="ellipse">
                          <a:avLst/>
                        </a:prstGeom>
                        <a:solidFill>
                          <a:srgbClr val="FF9900"/>
                        </a:solidFill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pPr algn="ctr" eaLnBrk="1" hangingPunct="1"/>
                          <a:r>
                            <a:rPr lang="en-US" sz="2800" dirty="0">
                              <a:latin typeface="Times New Roman" charset="0"/>
                            </a:rPr>
                            <a:t>+</a:t>
                          </a:r>
                        </a:p>
                      </p:txBody>
                    </p:sp>
                    <p:sp>
                      <p:nvSpPr>
                        <p:cNvPr id="7199" name="Line 1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680" y="1536"/>
                          <a:ext cx="0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dirty="0"/>
                        </a:p>
                      </p:txBody>
                    </p:sp>
                    <p:sp>
                      <p:nvSpPr>
                        <p:cNvPr id="7200" name="Line 1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722" y="1872"/>
                          <a:ext cx="0" cy="4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 dirty="0"/>
                        </a:p>
                      </p:txBody>
                    </p:sp>
                  </p:grpSp>
                </p:grpSp>
              </p:grpSp>
            </p:grpSp>
            <p:sp>
              <p:nvSpPr>
                <p:cNvPr id="7181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1844" y="2178"/>
                  <a:ext cx="3380" cy="0"/>
                </a:xfrm>
                <a:prstGeom prst="line">
                  <a:avLst/>
                </a:prstGeom>
                <a:noFill/>
                <a:ln w="9525" cap="rnd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82" name="Arc 137"/>
                <p:cNvSpPr>
                  <a:spLocks/>
                </p:cNvSpPr>
                <p:nvPr/>
              </p:nvSpPr>
              <p:spPr bwMode="auto">
                <a:xfrm>
                  <a:off x="3710" y="2112"/>
                  <a:ext cx="104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83" name="Arc 138"/>
                <p:cNvSpPr>
                  <a:spLocks/>
                </p:cNvSpPr>
                <p:nvPr/>
              </p:nvSpPr>
              <p:spPr bwMode="auto">
                <a:xfrm>
                  <a:off x="4031" y="2120"/>
                  <a:ext cx="104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84" name="Arc 139"/>
                <p:cNvSpPr>
                  <a:spLocks/>
                </p:cNvSpPr>
                <p:nvPr/>
              </p:nvSpPr>
              <p:spPr bwMode="auto">
                <a:xfrm>
                  <a:off x="4279" y="2088"/>
                  <a:ext cx="104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85" name="Arc 143"/>
                <p:cNvSpPr>
                  <a:spLocks/>
                </p:cNvSpPr>
                <p:nvPr/>
              </p:nvSpPr>
              <p:spPr bwMode="auto">
                <a:xfrm flipV="1">
                  <a:off x="3854" y="1284"/>
                  <a:ext cx="104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86" name="Arc 144"/>
                <p:cNvSpPr>
                  <a:spLocks/>
                </p:cNvSpPr>
                <p:nvPr/>
              </p:nvSpPr>
              <p:spPr bwMode="auto">
                <a:xfrm flipV="1">
                  <a:off x="4148" y="1308"/>
                  <a:ext cx="104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 dirty="0"/>
                </a:p>
              </p:txBody>
            </p:sp>
            <p:sp>
              <p:nvSpPr>
                <p:cNvPr id="7187" name="Arc 145"/>
                <p:cNvSpPr>
                  <a:spLocks/>
                </p:cNvSpPr>
                <p:nvPr/>
              </p:nvSpPr>
              <p:spPr bwMode="auto">
                <a:xfrm flipV="1">
                  <a:off x="4478" y="1260"/>
                  <a:ext cx="104" cy="14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rot="10800000"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8210" name="Text Box 18"/>
              <p:cNvSpPr txBox="1">
                <a:spLocks noChangeArrowheads="1"/>
              </p:cNvSpPr>
              <p:nvPr/>
            </p:nvSpPr>
            <p:spPr bwMode="auto">
              <a:xfrm flipH="1">
                <a:off x="6033" y="1924"/>
                <a:ext cx="207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 dirty="0">
                    <a:latin typeface="+mn-lt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8211" name="Text Box 19"/>
              <p:cNvSpPr txBox="1">
                <a:spLocks noChangeArrowheads="1"/>
              </p:cNvSpPr>
              <p:nvPr/>
            </p:nvSpPr>
            <p:spPr bwMode="auto">
              <a:xfrm flipH="1">
                <a:off x="6033" y="965"/>
                <a:ext cx="207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en-US" sz="1600" dirty="0">
                    <a:latin typeface="+mn-lt"/>
                    <a:ea typeface="+mn-ea"/>
                    <a:cs typeface="+mn-cs"/>
                  </a:rPr>
                  <a:t>N</a:t>
                </a:r>
              </a:p>
            </p:txBody>
          </p:sp>
          <p:sp>
            <p:nvSpPr>
              <p:cNvPr id="7179" name="Line 93"/>
              <p:cNvSpPr>
                <a:spLocks noChangeShapeType="1"/>
              </p:cNvSpPr>
              <p:nvPr/>
            </p:nvSpPr>
            <p:spPr bwMode="auto">
              <a:xfrm flipH="1">
                <a:off x="1930" y="1363"/>
                <a:ext cx="3380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grpSp>
          <p:nvGrpSpPr>
            <p:cNvPr id="7173" name="Group 133"/>
            <p:cNvGrpSpPr>
              <a:grpSpLocks/>
            </p:cNvGrpSpPr>
            <p:nvPr/>
          </p:nvGrpSpPr>
          <p:grpSpPr bwMode="auto">
            <a:xfrm>
              <a:off x="4524" y="1242"/>
              <a:ext cx="416" cy="1008"/>
              <a:chOff x="4176" y="1008"/>
              <a:chExt cx="384" cy="1008"/>
            </a:xfrm>
          </p:grpSpPr>
          <p:sp>
            <p:nvSpPr>
              <p:cNvPr id="7174" name="Oval 131"/>
              <p:cNvSpPr>
                <a:spLocks noChangeArrowheads="1"/>
              </p:cNvSpPr>
              <p:nvPr/>
            </p:nvSpPr>
            <p:spPr bwMode="auto">
              <a:xfrm>
                <a:off x="4176" y="1776"/>
                <a:ext cx="384" cy="24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800" dirty="0">
                  <a:latin typeface="SymbolProp BT" charset="0"/>
                </a:endParaRPr>
              </a:p>
            </p:txBody>
          </p:sp>
          <p:sp>
            <p:nvSpPr>
              <p:cNvPr id="7175" name="Oval 132"/>
              <p:cNvSpPr>
                <a:spLocks noChangeArrowheads="1"/>
              </p:cNvSpPr>
              <p:nvPr/>
            </p:nvSpPr>
            <p:spPr bwMode="auto">
              <a:xfrm>
                <a:off x="4176" y="1008"/>
                <a:ext cx="384" cy="240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en-US" sz="2800" dirty="0">
                  <a:latin typeface="SymbolProp BT" charset="0"/>
                </a:endParaRPr>
              </a:p>
            </p:txBody>
          </p:sp>
        </p:grpSp>
      </p:grpSp>
      <p:sp>
        <p:nvSpPr>
          <p:cNvPr id="7171" name="TextBox 121"/>
          <p:cNvSpPr txBox="1">
            <a:spLocks noChangeArrowheads="1"/>
          </p:cNvSpPr>
          <p:nvPr/>
        </p:nvSpPr>
        <p:spPr bwMode="auto">
          <a:xfrm>
            <a:off x="5151573" y="6362241"/>
            <a:ext cx="3827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 sz="1400" dirty="0">
                <a:solidFill>
                  <a:srgbClr val="333399"/>
                </a:solidFill>
                <a:latin typeface="Arial" charset="0"/>
              </a:rPr>
              <a:t>R.Smith, SPIE 7021-22, Marseille 2008-06-24</a:t>
            </a:r>
          </a:p>
        </p:txBody>
      </p:sp>
    </p:spTree>
    <p:extLst>
      <p:ext uri="{BB962C8B-B14F-4D97-AF65-F5344CB8AC3E}">
        <p14:creationId xmlns:p14="http://schemas.microsoft.com/office/powerpoint/2010/main" val="129349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– Persistence is not a virtue, but …</a:t>
            </a:r>
            <a:endParaRPr lang="en-US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lvl="0"/>
            <a:r>
              <a:rPr lang="en-US" dirty="0" smtClean="0"/>
              <a:t> WFC3 IR array, like all IR arrays, shows some </a:t>
            </a:r>
            <a:r>
              <a:rPr lang="en-US" dirty="0" smtClean="0"/>
              <a:t>persistence</a:t>
            </a:r>
          </a:p>
          <a:p>
            <a:pPr lvl="0"/>
            <a:r>
              <a:rPr lang="en-US" dirty="0"/>
              <a:t>Unlike most other HgCdTe IR arrays, the persistence decays as a power law, which is unfortunate in the sense that its effects are relatively long-</a:t>
            </a:r>
            <a:r>
              <a:rPr lang="en-US" dirty="0" smtClean="0"/>
              <a:t>lived</a:t>
            </a:r>
          </a:p>
          <a:p>
            <a:pPr lvl="0"/>
            <a:r>
              <a:rPr lang="en-US" dirty="0" smtClean="0"/>
              <a:t>A phenomenological model for persistence in the WFC3/IR channel exists</a:t>
            </a:r>
          </a:p>
          <a:p>
            <a:r>
              <a:rPr lang="en-US" altLang="ja-JP" dirty="0"/>
              <a:t>An improved model will be incorporated into the products we make available to users </a:t>
            </a:r>
          </a:p>
          <a:p>
            <a:pPr lvl="1"/>
            <a:r>
              <a:rPr lang="en-US" altLang="ja-JP" dirty="0"/>
              <a:t>The improved model removes about 90% of the persistence</a:t>
            </a:r>
          </a:p>
          <a:p>
            <a:pPr lvl="1"/>
            <a:r>
              <a:rPr lang="en-US" altLang="ja-JP" dirty="0"/>
              <a:t>The improved model does not account for multiple exposures of the same </a:t>
            </a:r>
            <a:r>
              <a:rPr lang="en-US" altLang="ja-JP" dirty="0" smtClean="0"/>
              <a:t>image</a:t>
            </a:r>
            <a:endParaRPr lang="en-US" dirty="0" smtClean="0"/>
          </a:p>
          <a:p>
            <a:pPr lvl="0"/>
            <a:r>
              <a:rPr lang="en-US" dirty="0" smtClean="0"/>
              <a:t>As a result of persistence, we have had to redo some WFC3/IR observations due to excessive persistence</a:t>
            </a:r>
          </a:p>
          <a:p>
            <a:pPr lvl="1"/>
            <a:r>
              <a:rPr lang="en-US" dirty="0" smtClean="0"/>
              <a:t>Aside: Some of the “worst actors” from the point of view of persistence have been calibration observations</a:t>
            </a:r>
          </a:p>
          <a:p>
            <a:pPr lvl="0"/>
            <a:r>
              <a:rPr lang="en-US" dirty="0" smtClean="0"/>
              <a:t>However, ultimately the </a:t>
            </a:r>
            <a:r>
              <a:rPr lang="en-US" dirty="0" smtClean="0"/>
              <a:t>effect on </a:t>
            </a:r>
            <a:r>
              <a:rPr lang="en-US" dirty="0" smtClean="0"/>
              <a:t>science has been relatively small, partly as a result of the mitigation strategy that has been developed</a:t>
            </a:r>
            <a:endParaRPr lang="en-US" dirty="0" smtClean="0"/>
          </a:p>
          <a:p>
            <a:pPr lvl="1"/>
            <a:r>
              <a:rPr lang="en-US" dirty="0" smtClean="0"/>
              <a:t>Encourage users to avoid saturated images if possible</a:t>
            </a:r>
          </a:p>
          <a:p>
            <a:pPr lvl="1"/>
            <a:r>
              <a:rPr lang="en-US" dirty="0" smtClean="0"/>
              <a:t>Prohibit IR observations after some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bad actors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</a:t>
            </a:r>
          </a:p>
          <a:p>
            <a:pPr lvl="1"/>
            <a:r>
              <a:rPr lang="en-US" altLang="ja-JP" dirty="0" smtClean="0"/>
              <a:t>Provide tools so users can evaluate effect of persistence on their observations</a:t>
            </a:r>
          </a:p>
          <a:p>
            <a:r>
              <a:rPr lang="en-US" altLang="ja-JP" dirty="0" smtClean="0"/>
              <a:t>A number of “warts” exist with persistence and persistence related phenomena that we do not fully understand</a:t>
            </a:r>
          </a:p>
          <a:p>
            <a:pPr lvl="1"/>
            <a:r>
              <a:rPr lang="en-US" altLang="ja-JP" dirty="0" smtClean="0"/>
              <a:t>It would be helpful in this regard to have a better physical model of persistence</a:t>
            </a:r>
            <a:endParaRPr lang="en-US" altLang="ja-JP" dirty="0" smtClean="0"/>
          </a:p>
          <a:p>
            <a:r>
              <a:rPr lang="en-US" altLang="ja-JP" dirty="0" smtClean="0"/>
              <a:t>Future missions need to take persistence into account in data processing </a:t>
            </a:r>
            <a:r>
              <a:rPr lang="en-US" altLang="ja-JP" dirty="0" smtClean="0"/>
              <a:t>pipeline and in archiving</a:t>
            </a:r>
          </a:p>
          <a:p>
            <a:pPr lvl="1"/>
            <a:r>
              <a:rPr lang="en-US" altLang="ja-JP" dirty="0" smtClean="0"/>
              <a:t>Aside: Because persistence is due to (often proprietary) images of other observers that take place earlier in the timeline, a persistence pipeline has to be run at a location with access to all of the data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719422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On-orbit characterization of  Persistence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7163" y="1066800"/>
            <a:ext cx="2433637" cy="5486400"/>
          </a:xfrm>
        </p:spPr>
        <p:txBody>
          <a:bodyPr/>
          <a:lstStyle/>
          <a:p>
            <a:r>
              <a:rPr lang="en-US" sz="2000" dirty="0" smtClean="0"/>
              <a:t>Use either a bright star field of Tungsten lamp to produce an image with lots of saturation</a:t>
            </a:r>
          </a:p>
          <a:p>
            <a:r>
              <a:rPr lang="en-US" sz="2000" dirty="0"/>
              <a:t>M</a:t>
            </a:r>
            <a:r>
              <a:rPr lang="en-US" sz="2000" dirty="0" smtClean="0"/>
              <a:t>easure persistence in a from 200 – 6000 seconds with a series of identical dark exposures</a:t>
            </a:r>
          </a:p>
          <a:p>
            <a:r>
              <a:rPr lang="en-US" sz="2000" dirty="0" smtClean="0"/>
              <a:t>(Add darks after some programs to see how much persistence they cause)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787100" y="1500364"/>
            <a:ext cx="4710508" cy="4698104"/>
            <a:chOff x="2286000" y="1219200"/>
            <a:chExt cx="5545331" cy="5257800"/>
          </a:xfrm>
        </p:grpSpPr>
        <p:grpSp>
          <p:nvGrpSpPr>
            <p:cNvPr id="9" name="Group 8"/>
            <p:cNvGrpSpPr/>
            <p:nvPr/>
          </p:nvGrpSpPr>
          <p:grpSpPr>
            <a:xfrm>
              <a:off x="2286000" y="1219200"/>
              <a:ext cx="2743200" cy="5257800"/>
              <a:chOff x="5334000" y="1066800"/>
              <a:chExt cx="2611639" cy="5312664"/>
            </a:xfrm>
          </p:grpSpPr>
          <p:pic>
            <p:nvPicPr>
              <p:cNvPr id="7" name="Picture 6" descr="orig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1066800"/>
                <a:ext cx="2590800" cy="2548961"/>
              </a:xfrm>
              <a:prstGeom prst="rect">
                <a:avLst/>
              </a:prstGeom>
            </p:spPr>
          </p:pic>
          <p:pic>
            <p:nvPicPr>
              <p:cNvPr id="8" name="Picture 7" descr="first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4000" y="3810000"/>
                <a:ext cx="2611639" cy="2569464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5068" y="1219200"/>
              <a:ext cx="2556263" cy="254896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8720" y="3886200"/>
              <a:ext cx="2548960" cy="254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85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Persistence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94" y="1600200"/>
            <a:ext cx="4469211" cy="4525963"/>
          </a:xfrm>
        </p:spPr>
      </p:pic>
      <p:sp>
        <p:nvSpPr>
          <p:cNvPr id="3" name="TextBox 2"/>
          <p:cNvSpPr txBox="1"/>
          <p:nvPr/>
        </p:nvSpPr>
        <p:spPr>
          <a:xfrm>
            <a:off x="2474113" y="6173644"/>
            <a:ext cx="5950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different shapes between 49 and 1100 s examples, </a:t>
            </a:r>
          </a:p>
          <a:p>
            <a:r>
              <a:rPr lang="en-US" dirty="0" smtClean="0"/>
              <a:t>And also short term behavior at 49s in early </a:t>
            </a:r>
            <a:r>
              <a:rPr lang="en-US" dirty="0" smtClean="0"/>
              <a:t>exposures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8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Persistence is ~ a power law function of time</a:t>
            </a:r>
          </a:p>
        </p:txBody>
      </p:sp>
      <p:pic>
        <p:nvPicPr>
          <p:cNvPr id="9" name="Picture 8" descr="OmegaCe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14400"/>
            <a:ext cx="5596688" cy="559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82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Law decay also varies with exposure time</a:t>
            </a:r>
            <a:endParaRPr lang="en-US" dirty="0"/>
          </a:p>
        </p:txBody>
      </p:sp>
      <p:pic>
        <p:nvPicPr>
          <p:cNvPr id="4" name="Content Placeholder 3" descr="screenshot_6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r="20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7343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Persistence varies with hold time</a:t>
            </a:r>
            <a:endParaRPr lang="en-US" dirty="0"/>
          </a:p>
        </p:txBody>
      </p:sp>
      <p:pic>
        <p:nvPicPr>
          <p:cNvPr id="8" name="Content Placeholder 7" descr="tungsten_rate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In </a:t>
            </a:r>
            <a:r>
              <a:rPr lang="en-US" dirty="0" smtClean="0"/>
              <a:t>the context of a trapping model, </a:t>
            </a:r>
            <a:r>
              <a:rPr lang="en-US" dirty="0" smtClean="0"/>
              <a:t>we expect that there will be more persistence if traps are exposed to free charge longer</a:t>
            </a:r>
            <a:endParaRPr lang="en-US" dirty="0" smtClean="0"/>
          </a:p>
          <a:p>
            <a:r>
              <a:rPr lang="en-US" dirty="0" smtClean="0"/>
              <a:t>To check this we conducted a test:</a:t>
            </a:r>
          </a:p>
          <a:p>
            <a:pPr lvl="1"/>
            <a:r>
              <a:rPr lang="en-US" dirty="0" smtClean="0"/>
              <a:t>where the tungsten lamp was used to expose the detector</a:t>
            </a:r>
          </a:p>
          <a:p>
            <a:pPr lvl="1"/>
            <a:r>
              <a:rPr lang="en-US" dirty="0" smtClean="0"/>
              <a:t>Then instead of a normal read/reset sequence, we omitted the reset, so that charge was held on the detector varying amounts of time</a:t>
            </a:r>
          </a:p>
          <a:p>
            <a:pPr lvl="1"/>
            <a:r>
              <a:rPr lang="en-US" dirty="0" smtClean="0"/>
              <a:t>Afterward, measure the persistence in a series of darks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7942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Variation with hold time</a:t>
            </a:r>
            <a:endParaRPr lang="en-US" dirty="0"/>
          </a:p>
        </p:txBody>
      </p:sp>
      <p:pic>
        <p:nvPicPr>
          <p:cNvPr id="5" name="Content Placeholder 4" descr="amp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457200" y="1417638"/>
            <a:ext cx="4038600" cy="4525963"/>
          </a:xfrm>
        </p:spPr>
      </p:pic>
      <p:pic>
        <p:nvPicPr>
          <p:cNvPr id="6" name="Content Placeholder 5" descr="gamma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4" b="-6034"/>
          <a:stretch>
            <a:fillRect/>
          </a:stretch>
        </p:blipFill>
        <p:spPr>
          <a:xfrm>
            <a:off x="4495800" y="1417638"/>
            <a:ext cx="4038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1055532" y="5725139"/>
            <a:ext cx="7019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Longer hold times result in more persistence, which lasts longer.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traps involved in persistence have finite trapping times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39807" y="6488668"/>
            <a:ext cx="1646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Long+ ISR 2013-6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62113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3066</TotalTime>
  <Words>1443</Words>
  <Application>Microsoft Macintosh PowerPoint</Application>
  <PresentationFormat>On-screen Show (4:3)</PresentationFormat>
  <Paragraphs>199</Paragraphs>
  <Slides>30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Persistence in the WFC3 IR Detector Knox S. Long Sylvia S. Baggett, Mario Gennaro &amp; John MacKenty</vt:lpstr>
      <vt:lpstr>Persistence Examples</vt:lpstr>
      <vt:lpstr>Conceptual model of persistence</vt:lpstr>
      <vt:lpstr>On-orbit characterization of  Persistence</vt:lpstr>
      <vt:lpstr>Persistence</vt:lpstr>
      <vt:lpstr>Persistence is ~ a power law function of time</vt:lpstr>
      <vt:lpstr>Power Law decay also varies with exposure time</vt:lpstr>
      <vt:lpstr>Persistence varies with hold time</vt:lpstr>
      <vt:lpstr>Variation with hold time</vt:lpstr>
      <vt:lpstr>Variation with number of exposures</vt:lpstr>
      <vt:lpstr>Variation with number of  exposures</vt:lpstr>
      <vt:lpstr>Phenomenological Model</vt:lpstr>
      <vt:lpstr>Variation with exposure time</vt:lpstr>
      <vt:lpstr>Persistence is not completely uniform</vt:lpstr>
      <vt:lpstr>Correction “flat”</vt:lpstr>
      <vt:lpstr>Results</vt:lpstr>
      <vt:lpstr>How do you measure the quality of the fit</vt:lpstr>
      <vt:lpstr>4 x 4 grid test– 1.5-15 X Saturation </vt:lpstr>
      <vt:lpstr>Persistence Mitigation Strategy</vt:lpstr>
      <vt:lpstr>Improvements to Persistence model</vt:lpstr>
      <vt:lpstr>Are the quadrants different?  Yes</vt:lpstr>
      <vt:lpstr>Area-dependent flat</vt:lpstr>
      <vt:lpstr>2 x 2 model – 4 x 4 grid test</vt:lpstr>
      <vt:lpstr>Warts</vt:lpstr>
      <vt:lpstr>Wart: Variability</vt:lpstr>
      <vt:lpstr>The Ringer-  3 identical 274 s exposures</vt:lpstr>
      <vt:lpstr>Wart: Changes in slope</vt:lpstr>
      <vt:lpstr>Wart: Negative Persistence</vt:lpstr>
      <vt:lpstr>Wart: Burps</vt:lpstr>
      <vt:lpstr>Summary – Persistence is not a virtue, but …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Persistence</dc:title>
  <dc:creator>Knox Long</dc:creator>
  <cp:lastModifiedBy>Knox S. Long</cp:lastModifiedBy>
  <cp:revision>176</cp:revision>
  <cp:lastPrinted>2012-01-17T17:50:17Z</cp:lastPrinted>
  <dcterms:created xsi:type="dcterms:W3CDTF">2010-06-05T20:53:10Z</dcterms:created>
  <dcterms:modified xsi:type="dcterms:W3CDTF">2017-09-28T14:56:33Z</dcterms:modified>
</cp:coreProperties>
</file>