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36"/>
  </p:notesMasterIdLst>
  <p:sldIdLst>
    <p:sldId id="256" r:id="rId5"/>
    <p:sldId id="257" r:id="rId6"/>
    <p:sldId id="290" r:id="rId7"/>
    <p:sldId id="259" r:id="rId8"/>
    <p:sldId id="292" r:id="rId9"/>
    <p:sldId id="293" r:id="rId10"/>
    <p:sldId id="294" r:id="rId11"/>
    <p:sldId id="261" r:id="rId12"/>
    <p:sldId id="272" r:id="rId13"/>
    <p:sldId id="276" r:id="rId14"/>
    <p:sldId id="273" r:id="rId15"/>
    <p:sldId id="278" r:id="rId16"/>
    <p:sldId id="280" r:id="rId17"/>
    <p:sldId id="279" r:id="rId18"/>
    <p:sldId id="281" r:id="rId19"/>
    <p:sldId id="295" r:id="rId20"/>
    <p:sldId id="282" r:id="rId21"/>
    <p:sldId id="289" r:id="rId22"/>
    <p:sldId id="283" r:id="rId23"/>
    <p:sldId id="284" r:id="rId24"/>
    <p:sldId id="263" r:id="rId25"/>
    <p:sldId id="297" r:id="rId26"/>
    <p:sldId id="296" r:id="rId27"/>
    <p:sldId id="287" r:id="rId28"/>
    <p:sldId id="286" r:id="rId29"/>
    <p:sldId id="288" r:id="rId30"/>
    <p:sldId id="299" r:id="rId31"/>
    <p:sldId id="265" r:id="rId32"/>
    <p:sldId id="300" r:id="rId33"/>
    <p:sldId id="298" r:id="rId34"/>
    <p:sldId id="301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46" autoAdjust="0"/>
    <p:restoredTop sz="81341"/>
  </p:normalViewPr>
  <p:slideViewPr>
    <p:cSldViewPr snapToGrid="0" snapToObjects="1">
      <p:cViewPr>
        <p:scale>
          <a:sx n="90" d="100"/>
          <a:sy n="90" d="100"/>
        </p:scale>
        <p:origin x="752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Relationship Id="rId41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765D0-4809-1347-B630-8C2EEAAF8735}" type="datetimeFigureOut">
              <a:rPr lang="en-US" smtClean="0"/>
              <a:t>9/26/17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3A21A-F1D2-7D4C-8398-C9399E5F8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67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detector tested per instrument, different tests run on each detector.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85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53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detector tested per instrument, different tests run on each detector.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47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FIAT</a:t>
            </a:r>
            <a:r>
              <a:rPr lang="en-US" baseline="0" dirty="0" smtClean="0"/>
              <a:t> is like a VLT instrument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Detector to be tested; 1. 2x2 H4RG with 15μm pixels, 2. 2x1 H4RG with 15μm pixels, 3. 1 H4RG with 15μm pixels, 4. 2x 2H2RG, 5. 1H2RG, 6. 1H4RG with 15μm pixels in the MOONS configuration.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0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IS THIS USEFUL?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82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KMOS </a:t>
            </a:r>
            <a:r>
              <a:rPr lang="en-US" dirty="0" err="1" smtClean="0"/>
              <a:t>storytime</a:t>
            </a:r>
            <a:r>
              <a:rPr lang="en-US" dirty="0" smtClean="0"/>
              <a:t>!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32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WHO RECOGNIZES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71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CAN WE OBSERVE THAT TRACKS BIAS CHANGES?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09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Example: SINFONI--  46,328 darks and 78,575 flats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21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detector tested per instrument, different tests run on each detector.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4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24919" y="6453189"/>
            <a:ext cx="6417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Scientific Detector Workshop, Sept. 2017, Baltimore                Public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42667" y="6453189"/>
            <a:ext cx="846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698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24919" y="6453189"/>
            <a:ext cx="6417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Scientific Detector Workshop, Sept. 2017, Baltimore                Public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42667" y="6453189"/>
            <a:ext cx="846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524919" y="1131006"/>
            <a:ext cx="11664000" cy="52786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521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24919" y="6453189"/>
            <a:ext cx="6417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Scientific Detector Workshop, Sept. 2017, Baltimore                Public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42667" y="6453189"/>
            <a:ext cx="846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229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381" y="1124744"/>
            <a:ext cx="5856651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32" y="1124744"/>
            <a:ext cx="5807968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24919" y="6453189"/>
            <a:ext cx="6417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Scientific Detector Workshop, Sept. 2017, Baltimore                Public</a:t>
            </a:r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42667" y="6453189"/>
            <a:ext cx="846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2228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40769"/>
            <a:ext cx="5386917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340769"/>
            <a:ext cx="5389033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524919" y="6453189"/>
            <a:ext cx="6417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Scientific Detector Workshop, Sept. 2017, Baltimore                Public</a:t>
            </a:r>
            <a:endParaRPr lang="en-GB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942667" y="6453189"/>
            <a:ext cx="846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6416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24919" y="6453189"/>
            <a:ext cx="6417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Scientific Detector Workshop, Sept. 2017, Baltimore                Public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42667" y="6453189"/>
            <a:ext cx="846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904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Scientific Detector Workshop, Sept. 2017, Baltimore                Public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205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emf"/><Relationship Id="rId10" Type="http://schemas.openxmlformats.org/officeDocument/2006/relationships/image" Target="../media/image2.jp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1" y="1122894"/>
            <a:ext cx="11664949" cy="52918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1081960"/>
            <a:ext cx="12192000" cy="1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ea typeface="+mn-e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24919" y="6453189"/>
            <a:ext cx="6417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dirty="0"/>
              <a:t>Scientific Detector Workshop, Sept. 2017, Baltimore.               Public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42667" y="6453189"/>
            <a:ext cx="846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877331" y="1"/>
            <a:ext cx="11314669" cy="10731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9"/>
          <a:srcRect/>
          <a:stretch/>
        </p:blipFill>
        <p:spPr>
          <a:xfrm>
            <a:off x="1" y="0"/>
            <a:ext cx="877330" cy="107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000" y="6584400"/>
            <a:ext cx="3759733" cy="82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8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24000" indent="-324000" algn="l" rtl="0" eaLnBrk="1" fontAlgn="base" hangingPunct="1">
        <a:spcBef>
          <a:spcPts val="1200"/>
        </a:spcBef>
        <a:spcAft>
          <a:spcPts val="0"/>
        </a:spcAft>
        <a:buClr>
          <a:srgbClr val="FF0000"/>
        </a:buClr>
        <a:buSzPct val="90000"/>
        <a:buFontTx/>
        <a:buBlip>
          <a:blip r:embed="rId11"/>
        </a:buBlip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ts val="600"/>
        </a:spcBef>
        <a:spcAft>
          <a:spcPts val="0"/>
        </a:spcAft>
        <a:buClr>
          <a:schemeClr val="accent1"/>
        </a:buClr>
        <a:buFont typeface="Wingdings" charset="0"/>
        <a:buChar char="Ø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ts val="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ts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ts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Relationship Id="rId16" Type="http://schemas.openxmlformats.org/officeDocument/2006/relationships/image" Target="../media/image30.png"/><Relationship Id="rId17" Type="http://schemas.openxmlformats.org/officeDocument/2006/relationships/image" Target="../media/image31.png"/><Relationship Id="rId18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975757"/>
            <a:ext cx="7772400" cy="1624694"/>
          </a:xfrm>
        </p:spPr>
        <p:txBody>
          <a:bodyPr>
            <a:normAutofit/>
          </a:bodyPr>
          <a:lstStyle/>
          <a:p>
            <a:r>
              <a:rPr lang="en-US" sz="4000" b="0" dirty="0"/>
              <a:t>ESO NIR detector characterization for the ELT era	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Elizabeth M. George</a:t>
            </a: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ESO Detector Group</a:t>
            </a:r>
          </a:p>
        </p:txBody>
      </p:sp>
    </p:spTree>
    <p:extLst>
      <p:ext uri="{BB962C8B-B14F-4D97-AF65-F5344CB8AC3E}">
        <p14:creationId xmlns:p14="http://schemas.microsoft.com/office/powerpoint/2010/main" val="9318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B21E7D90-E892-4A35-BF14-35E965A31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56FA538-4117-4FF5-A94C-6278A0672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EE78A4C-E604-48BF-8DBE-C0C087639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KMOS and the ESO </a:t>
            </a:r>
            <a:r>
              <a:rPr lang="en-US" dirty="0"/>
              <a:t>Archive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649462" y="1516549"/>
            <a:ext cx="2106424" cy="1115877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latin typeface="Arial" charset="0"/>
              </a:rPr>
              <a:t>KMOS</a:t>
            </a:r>
            <a:r>
              <a:rPr kumimoji="0" lang="en-US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raw data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304687" y="1516548"/>
            <a:ext cx="2106424" cy="111587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ESO Archive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616671" y="3514355"/>
            <a:ext cx="2106424" cy="11158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Detector Engineers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831096" y="3514355"/>
            <a:ext cx="2106424" cy="11158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Instrument Teams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8643541" y="2689079"/>
            <a:ext cx="2695252" cy="116237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ESO </a:t>
            </a:r>
            <a:r>
              <a:rPr kumimoji="0" lang="en-US" sz="3200" b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Quality</a:t>
            </a:r>
            <a:r>
              <a:rPr kumimoji="0" lang="en-US" sz="3200" b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Control</a:t>
            </a:r>
            <a:endParaRPr kumimoji="0" lang="en-US" sz="3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643541" y="1534332"/>
            <a:ext cx="2695252" cy="6509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smtClean="0">
                <a:latin typeface="Arial" charset="0"/>
              </a:rPr>
              <a:t>Astronomers</a:t>
            </a:r>
            <a:endParaRPr kumimoji="0" lang="en-US" sz="3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974477" y="5294346"/>
            <a:ext cx="2106424" cy="61114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Us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3724672" y="5294346"/>
            <a:ext cx="2106424" cy="61114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latin typeface="Arial" charset="0"/>
              </a:rPr>
              <a:t>You</a:t>
            </a:r>
            <a:endParaRPr kumimoji="0" lang="en-US" sz="3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537116" y="5063265"/>
            <a:ext cx="2264003" cy="105856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latin typeface="Arial" charset="0"/>
              </a:rPr>
              <a:t>Calibration Scientists</a:t>
            </a:r>
            <a:endParaRPr kumimoji="0" lang="en-US" sz="3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9114971" y="5063265"/>
            <a:ext cx="2264003" cy="105856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latin typeface="Arial" charset="0"/>
              </a:rPr>
              <a:t>Analysis Pipeline</a:t>
            </a:r>
            <a:endParaRPr kumimoji="0" lang="en-US" sz="3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2880767" y="2074487"/>
            <a:ext cx="127086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3775472" y="2689079"/>
            <a:ext cx="1093470" cy="7744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5831096" y="2689079"/>
            <a:ext cx="1053212" cy="7490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3941848" y="4681033"/>
            <a:ext cx="781247" cy="5823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H="1">
            <a:off x="2027690" y="4681033"/>
            <a:ext cx="853077" cy="56681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6518375" y="1852641"/>
            <a:ext cx="1988277" cy="486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6537116" y="2474860"/>
            <a:ext cx="1969536" cy="6014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7218382" y="4714460"/>
            <a:ext cx="294131" cy="3178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7977114" y="4427647"/>
            <a:ext cx="1598922" cy="57362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Oval 23"/>
          <p:cNvSpPr/>
          <p:nvPr/>
        </p:nvSpPr>
        <p:spPr bwMode="auto">
          <a:xfrm>
            <a:off x="8341017" y="1356986"/>
            <a:ext cx="3234300" cy="985237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670889" y="5107298"/>
            <a:ext cx="2649562" cy="985237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8923777" y="4879076"/>
            <a:ext cx="2527556" cy="1411535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6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8E50126-ABDC-41EC-8CC1-3BD71B595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6EF635E-22A5-45D3-9017-0398BC413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B4E1C30-C1D1-4368-ADA7-0258A181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Mysterious KMOS Darks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62" y="1640070"/>
            <a:ext cx="11530739" cy="397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9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8E50126-ABDC-41EC-8CC1-3BD71B595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6EF635E-22A5-45D3-9017-0398BC413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B4E1C30-C1D1-4368-ADA7-0258A181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JWST </a:t>
            </a:r>
            <a:r>
              <a:rPr lang="en-US" dirty="0" err="1" smtClean="0"/>
              <a:t>NIRSpec</a:t>
            </a:r>
            <a:r>
              <a:rPr lang="en-US" dirty="0" smtClean="0"/>
              <a:t> detector PCA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322" y="1646213"/>
            <a:ext cx="6441442" cy="43426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0277" y="5963926"/>
            <a:ext cx="11897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Reproduced from: Rauscher et al. 2013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“Principal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Components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Analysis of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JWST </a:t>
            </a:r>
            <a:r>
              <a:rPr lang="en-US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NIRSpec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Detector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Subsystem” 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13409" y="1264093"/>
            <a:ext cx="9016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PCA test on H2RG controlled by SIDECAR </a:t>
            </a:r>
            <a:r>
              <a:rPr lang="en-US" b="1" dirty="0" smtClean="0"/>
              <a:t>ASIC </a:t>
            </a:r>
            <a:r>
              <a:rPr lang="mr-IN" b="1" dirty="0" smtClean="0"/>
              <a:t>–</a:t>
            </a:r>
            <a:r>
              <a:rPr lang="en-US" b="1" dirty="0" smtClean="0"/>
              <a:t> with reference pixel correction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34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8E50126-ABDC-41EC-8CC1-3BD71B595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6EF635E-22A5-45D3-9017-0398BC413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B4E1C30-C1D1-4368-ADA7-0258A181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JWST </a:t>
            </a:r>
            <a:r>
              <a:rPr lang="en-US" dirty="0" err="1" smtClean="0"/>
              <a:t>NIRSpec</a:t>
            </a:r>
            <a:r>
              <a:rPr lang="en-US" dirty="0" smtClean="0"/>
              <a:t> detector PCA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322" y="1646213"/>
            <a:ext cx="6441442" cy="43426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0277" y="5963926"/>
            <a:ext cx="11897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Reproduced from: Rauscher et al. 2013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“Principal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Components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Analysis of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JWST </a:t>
            </a:r>
            <a:r>
              <a:rPr lang="en-US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NIRSpec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Detector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Subsystem” 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13409" y="1264093"/>
            <a:ext cx="9016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PCA test on H2RG controlled by SIDECAR </a:t>
            </a:r>
            <a:r>
              <a:rPr lang="en-US" b="1" dirty="0" smtClean="0"/>
              <a:t>ASIC </a:t>
            </a:r>
            <a:r>
              <a:rPr lang="mr-IN" b="1" dirty="0" smtClean="0"/>
              <a:t>–</a:t>
            </a:r>
            <a:r>
              <a:rPr lang="en-US" b="1" dirty="0" smtClean="0"/>
              <a:t> with reference pixel correction</a:t>
            </a:r>
            <a:endParaRPr lang="en-US" b="1" dirty="0"/>
          </a:p>
        </p:txBody>
      </p:sp>
      <p:sp>
        <p:nvSpPr>
          <p:cNvPr id="8" name="Oval 7"/>
          <p:cNvSpPr/>
          <p:nvPr/>
        </p:nvSpPr>
        <p:spPr bwMode="auto">
          <a:xfrm>
            <a:off x="3186948" y="3290585"/>
            <a:ext cx="1710516" cy="573437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353784" y="3290585"/>
            <a:ext cx="1710516" cy="573437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939437" y="5329865"/>
            <a:ext cx="646624" cy="573437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68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8E50126-ABDC-41EC-8CC1-3BD71B595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6EF635E-22A5-45D3-9017-0398BC413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B4E1C30-C1D1-4368-ADA7-0258A181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JWST </a:t>
            </a:r>
            <a:r>
              <a:rPr lang="en-US" dirty="0" err="1" smtClean="0"/>
              <a:t>NIRSpec</a:t>
            </a:r>
            <a:r>
              <a:rPr lang="en-US" dirty="0" smtClean="0"/>
              <a:t> detector PCA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824" y="1661711"/>
            <a:ext cx="6441442" cy="43177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60277" y="5963926"/>
            <a:ext cx="11897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Reproduced from: Rauscher et al. 2013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“Principal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Components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Analysis of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JWST </a:t>
            </a:r>
            <a:r>
              <a:rPr lang="en-US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NIRSpec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Detector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Subsystem” 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3764789" y="3254879"/>
            <a:ext cx="646624" cy="573437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13409" y="1264093"/>
            <a:ext cx="9016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PCA test on H2RG controlled by SIDECAR </a:t>
            </a:r>
            <a:r>
              <a:rPr lang="en-US" b="1" dirty="0" smtClean="0"/>
              <a:t>ASIC </a:t>
            </a:r>
            <a:r>
              <a:rPr lang="mr-IN" b="1" dirty="0" smtClean="0"/>
              <a:t>–</a:t>
            </a:r>
            <a:r>
              <a:rPr lang="en-US" b="1" dirty="0" smtClean="0"/>
              <a:t> with reference pixel correction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6550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8E50126-ABDC-41EC-8CC1-3BD71B595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6EF635E-22A5-45D3-9017-0398BC413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B4E1C30-C1D1-4368-ADA7-0258A181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CRIRES+ detector PCA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93002" y="1262292"/>
            <a:ext cx="774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PCA test on H2RG controlled by </a:t>
            </a:r>
            <a:r>
              <a:rPr lang="en-US" b="1" dirty="0" smtClean="0"/>
              <a:t>NGC </a:t>
            </a:r>
            <a:r>
              <a:rPr lang="mr-IN" b="1" dirty="0" smtClean="0"/>
              <a:t>–</a:t>
            </a:r>
            <a:r>
              <a:rPr lang="en-US" b="1" dirty="0" smtClean="0"/>
              <a:t> no reference pixel correction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200" y="1679130"/>
            <a:ext cx="6480000" cy="432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6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8E50126-ABDC-41EC-8CC1-3BD71B595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6EF635E-22A5-45D3-9017-0398BC413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B4E1C30-C1D1-4368-ADA7-0258A181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CRIRES+ detector PCA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93002" y="1262292"/>
            <a:ext cx="774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PCA test on H2RG controlled by </a:t>
            </a:r>
            <a:r>
              <a:rPr lang="en-US" b="1" dirty="0" smtClean="0"/>
              <a:t>NGC </a:t>
            </a:r>
            <a:r>
              <a:rPr lang="mr-IN" b="1" dirty="0" smtClean="0"/>
              <a:t>–</a:t>
            </a:r>
            <a:r>
              <a:rPr lang="en-US" b="1" dirty="0" smtClean="0"/>
              <a:t> no reference pixel correction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200" y="1679130"/>
            <a:ext cx="6480000" cy="432040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3037048" y="3395515"/>
            <a:ext cx="1710516" cy="573437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353784" y="3365535"/>
            <a:ext cx="1710516" cy="573437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476204" y="5616555"/>
            <a:ext cx="1284360" cy="419795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8686800" y="5815013"/>
            <a:ext cx="134851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0037367" y="5601771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No picture frame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2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8E50126-ABDC-41EC-8CC1-3BD71B595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6EF635E-22A5-45D3-9017-0398BC413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B4E1C30-C1D1-4368-ADA7-0258A181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CRIRES+ detector PCA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93002" y="1262292"/>
            <a:ext cx="7703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PCA test on H2RG controlled by </a:t>
            </a:r>
            <a:r>
              <a:rPr lang="en-US" b="1" dirty="0" smtClean="0"/>
              <a:t>NGC </a:t>
            </a:r>
            <a:r>
              <a:rPr lang="mr-IN" b="1" dirty="0" smtClean="0"/>
              <a:t>–</a:t>
            </a:r>
            <a:r>
              <a:rPr lang="en-US" b="1" dirty="0" smtClean="0"/>
              <a:t> no reference pixel correction</a:t>
            </a:r>
            <a:endParaRPr lang="en-US" b="1" dirty="0"/>
          </a:p>
        </p:txBody>
      </p:sp>
      <p:sp>
        <p:nvSpPr>
          <p:cNvPr id="8" name="Oval 7"/>
          <p:cNvSpPr/>
          <p:nvPr/>
        </p:nvSpPr>
        <p:spPr bwMode="auto">
          <a:xfrm>
            <a:off x="3666635" y="3410505"/>
            <a:ext cx="530611" cy="543457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200" y="1677600"/>
            <a:ext cx="6479391" cy="43200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 bwMode="auto">
          <a:xfrm>
            <a:off x="3736975" y="3430299"/>
            <a:ext cx="477856" cy="506078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3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8E50126-ABDC-41EC-8CC1-3BD71B595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6EF635E-22A5-45D3-9017-0398BC413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B4E1C30-C1D1-4368-ADA7-0258A181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CRIRES+ </a:t>
            </a:r>
            <a:r>
              <a:rPr lang="en-US" dirty="0" smtClean="0"/>
              <a:t>PCA </a:t>
            </a:r>
            <a:r>
              <a:rPr lang="mr-IN" dirty="0" smtClean="0"/>
              <a:t>–</a:t>
            </a:r>
            <a:r>
              <a:rPr lang="en-US" dirty="0" smtClean="0"/>
              <a:t> Bias stability requirements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33441"/>
          <a:stretch/>
        </p:blipFill>
        <p:spPr>
          <a:xfrm>
            <a:off x="524919" y="1510907"/>
            <a:ext cx="5400000" cy="450457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6107642" y="3557587"/>
            <a:ext cx="1258358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7243763" y="2239698"/>
            <a:ext cx="49482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&lt; 1 e- Picture frame in 99% pixels:</a:t>
            </a:r>
          </a:p>
          <a:p>
            <a:endParaRPr lang="en-US" sz="2400" dirty="0"/>
          </a:p>
          <a:p>
            <a:r>
              <a:rPr lang="en-US" sz="2400" dirty="0" smtClean="0"/>
              <a:t>No </a:t>
            </a:r>
            <a:r>
              <a:rPr lang="en-US" sz="2400" dirty="0"/>
              <a:t>reference </a:t>
            </a:r>
            <a:r>
              <a:rPr lang="en-US" sz="2400" dirty="0" smtClean="0"/>
              <a:t> pixel subtraction: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      &lt; 3 </a:t>
            </a:r>
            <a:r>
              <a:rPr lang="en-US" sz="2400" dirty="0">
                <a:solidFill>
                  <a:srgbClr val="FF0000"/>
                </a:solidFill>
              </a:rPr>
              <a:t>µV </a:t>
            </a:r>
            <a:r>
              <a:rPr lang="en-US" sz="2400" dirty="0" smtClean="0">
                <a:solidFill>
                  <a:srgbClr val="FF0000"/>
                </a:solidFill>
              </a:rPr>
              <a:t>RMS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With reference </a:t>
            </a:r>
            <a:r>
              <a:rPr lang="en-US" sz="2400" dirty="0" smtClean="0"/>
              <a:t>pixel subtraction: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      &lt; 15 </a:t>
            </a:r>
            <a:r>
              <a:rPr lang="en-US" sz="2400" dirty="0">
                <a:solidFill>
                  <a:srgbClr val="FF0000"/>
                </a:solidFill>
              </a:rPr>
              <a:t>µV </a:t>
            </a:r>
            <a:r>
              <a:rPr lang="en-US" sz="2400" dirty="0" smtClean="0">
                <a:solidFill>
                  <a:srgbClr val="FF0000"/>
                </a:solidFill>
              </a:rPr>
              <a:t>RMS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58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8E50126-ABDC-41EC-8CC1-3BD71B595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6EF635E-22A5-45D3-9017-0398BC413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B4E1C30-C1D1-4368-ADA7-0258A181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ESO </a:t>
            </a:r>
            <a:r>
              <a:rPr lang="en-US" dirty="0" smtClean="0"/>
              <a:t>Archive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67" y="1120991"/>
            <a:ext cx="9779431" cy="536591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2867187" y="3282163"/>
            <a:ext cx="1117223" cy="526756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960849" y="1479579"/>
            <a:ext cx="3811910" cy="426711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988592" y="6245817"/>
            <a:ext cx="607015" cy="303716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50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F1C482B1-E76E-4433-BE7F-5F5FD0E3D1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88C4772-2DC7-4D18-965A-1507BFE39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050FCC08-8AB2-4979-8C1D-4EDB01C73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Past: NIR detector characterization for the VLT era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xmlns="" id="{F2A7DDD4-BB79-4878-BB16-13955E2A41FC}"/>
              </a:ext>
            </a:extLst>
          </p:cNvPr>
          <p:cNvSpPr txBox="1">
            <a:spLocks/>
          </p:cNvSpPr>
          <p:nvPr/>
        </p:nvSpPr>
        <p:spPr bwMode="auto">
          <a:xfrm>
            <a:off x="355645" y="2298245"/>
            <a:ext cx="4783426" cy="359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/>
          <a:lstStyle/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ea typeface="ＭＳ Ｐゴシック" panose="020B0600070205080204" pitchFamily="34" charset="-128"/>
                <a:cs typeface="Times New Roman" pitchFamily="18" charset="0"/>
              </a:rPr>
              <a:t>1 Hawaii2 for MAD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ea typeface="ＭＳ Ｐゴシック" panose="020B0600070205080204" pitchFamily="34" charset="-128"/>
                <a:cs typeface="Times New Roman" pitchFamily="18" charset="0"/>
              </a:rPr>
              <a:t>1 Hawaii2RG for SPIFFI - 2005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ea typeface="ＭＳ Ｐゴシック" panose="020B0600070205080204" pitchFamily="34" charset="-128"/>
                <a:cs typeface="Times New Roman" pitchFamily="18" charset="0"/>
              </a:rPr>
              <a:t>4 Hawaii2RG for HAWKI - 2007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ea typeface="ＭＳ Ｐゴシック" panose="020B0600070205080204" pitchFamily="34" charset="-128"/>
                <a:cs typeface="Times New Roman" pitchFamily="18" charset="0"/>
              </a:rPr>
              <a:t>1 Hawaii2RG for X-SHOOTER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ea typeface="ＭＳ Ｐゴシック" panose="020B0600070205080204" pitchFamily="34" charset="-128"/>
                <a:cs typeface="Times New Roman" pitchFamily="18" charset="0"/>
              </a:rPr>
              <a:t>1 Hawaii2RG for IRDIS in SPHERE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ea typeface="ＭＳ Ｐゴシック" panose="020B0600070205080204" pitchFamily="34" charset="-128"/>
                <a:cs typeface="Times New Roman" pitchFamily="18" charset="0"/>
              </a:rPr>
              <a:t>1 Hawaii2RG for IFS in SPHERE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ea typeface="ＭＳ Ｐゴシック" panose="020B0600070205080204" pitchFamily="34" charset="-128"/>
                <a:cs typeface="Times New Roman" pitchFamily="18" charset="0"/>
              </a:rPr>
              <a:t>3 Hawaii2RG for KMOS 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ea typeface="ＭＳ Ｐゴシック" panose="020B0600070205080204" pitchFamily="34" charset="-128"/>
                <a:cs typeface="Times New Roman" pitchFamily="18" charset="0"/>
              </a:rPr>
              <a:t>1 Hawaii2RG for GRAVITY spectrometer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ea typeface="ＭＳ Ｐゴシック" panose="020B0600070205080204" pitchFamily="34" charset="-128"/>
                <a:cs typeface="Times New Roman" pitchFamily="18" charset="0"/>
              </a:rPr>
              <a:t>1 Hawaii2RG for GRAVITY acquisition camera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ea typeface="ＭＳ Ｐゴシック" panose="020B0600070205080204" pitchFamily="34" charset="-128"/>
                <a:cs typeface="Times New Roman" pitchFamily="18" charset="0"/>
              </a:rPr>
              <a:t>1 Hawaii2RG for MATISSE – 2018 delivery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ea typeface="ＭＳ Ｐゴシック" panose="020B0600070205080204" pitchFamily="34" charset="-128"/>
                <a:cs typeface="Times New Roman" pitchFamily="18" charset="0"/>
              </a:rPr>
              <a:t>3 Hawaii2RG for CRIRES mosaic – 2018 delivery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ea typeface="ＭＳ Ｐゴシック" panose="020B0600070205080204" pitchFamily="34" charset="-128"/>
                <a:cs typeface="Times New Roman" pitchFamily="18" charset="0"/>
              </a:rPr>
              <a:t>1 Hawaii2RG for CRIRES slit viewer – 2018 delivery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ea typeface="ＭＳ Ｐゴシック" panose="020B0600070205080204" pitchFamily="34" charset="-128"/>
                <a:cs typeface="Times New Roman" pitchFamily="18" charset="0"/>
              </a:rPr>
              <a:t>2 Hawaii2RG for SPIFFIER/ERIS/NIX – 2019 delivery</a:t>
            </a:r>
          </a:p>
          <a:p>
            <a:pPr marL="540" eaLnBrk="0" hangingPunct="0">
              <a:spcBef>
                <a:spcPct val="20000"/>
              </a:spcBef>
              <a:buClr>
                <a:srgbClr val="FF00FF"/>
              </a:buClr>
              <a:buSzPct val="100000"/>
              <a:defRPr/>
            </a:pPr>
            <a:endParaRPr lang="en-US" sz="1350" kern="0" dirty="0">
              <a:ea typeface="ＭＳ Ｐゴシック" panose="020B0600070205080204" pitchFamily="34" charset="-128"/>
              <a:cs typeface="Times New Roman" pitchFamily="18" charset="0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xmlns="" id="{0318A8B4-7320-4135-BE38-EBFD71B71E1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4919" y="1131007"/>
            <a:ext cx="11664000" cy="601662"/>
          </a:xfrm>
        </p:spPr>
        <p:txBody>
          <a:bodyPr/>
          <a:lstStyle/>
          <a:p>
            <a:r>
              <a:rPr lang="en-US" dirty="0"/>
              <a:t>21 H2RG detectors in 13 different environments</a:t>
            </a:r>
          </a:p>
        </p:txBody>
      </p:sp>
    </p:spTree>
    <p:extLst>
      <p:ext uri="{BB962C8B-B14F-4D97-AF65-F5344CB8AC3E}">
        <p14:creationId xmlns:p14="http://schemas.microsoft.com/office/powerpoint/2010/main" val="302524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8E50126-ABDC-41EC-8CC1-3BD71B595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6EF635E-22A5-45D3-9017-0398BC413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B4E1C30-C1D1-4368-ADA7-0258A181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ESO </a:t>
            </a:r>
            <a:r>
              <a:rPr lang="en-US" dirty="0" smtClean="0"/>
              <a:t>Archive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4901338" y="2856536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..............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 rot="5400000">
            <a:off x="5596668" y="3066088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..............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 rot="5400000">
            <a:off x="6296762" y="3066088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..............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7254025" y="3066088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..............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 rot="5400000">
            <a:off x="8354168" y="3066088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..............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 rot="5400000">
            <a:off x="9382862" y="3066088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..............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 rot="5400000">
            <a:off x="10211540" y="3066088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..............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 rot="5400000">
            <a:off x="10883047" y="3066088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..............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 rot="5400000">
            <a:off x="4253626" y="3066088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..............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 rot="5400000">
            <a:off x="3610690" y="3066088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..............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 rot="5400000">
            <a:off x="2796302" y="3066088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..............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 rot="5400000">
            <a:off x="2067641" y="3066088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..............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 rot="5400000">
            <a:off x="1310397" y="3066088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..............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 rot="5400000">
            <a:off x="624599" y="3066088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..............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 rot="5400000">
            <a:off x="110249" y="3066088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..............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2651"/>
            <a:ext cx="12192000" cy="19027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225"/>
            <a:ext cx="12192000" cy="234384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-15498" y="5749876"/>
            <a:ext cx="4541003" cy="573437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04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B21E7D90-E892-4A35-BF14-35E965A31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56FA538-4117-4FF5-A94C-6278A0672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EE78A4C-E604-48BF-8DBE-C0C087639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</a:t>
            </a:r>
            <a:r>
              <a:rPr lang="en-US" dirty="0" smtClean="0"/>
              <a:t>analysis of &gt;7000 KMOS darks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708" y="3878621"/>
            <a:ext cx="3240000" cy="2592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722" y="3868032"/>
            <a:ext cx="3240000" cy="2592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00" y="3857443"/>
            <a:ext cx="3240000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4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B21E7D90-E892-4A35-BF14-35E965A31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56FA538-4117-4FF5-A94C-6278A0672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EE78A4C-E604-48BF-8DBE-C0C087639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</a:t>
            </a:r>
            <a:r>
              <a:rPr lang="en-US" dirty="0" smtClean="0"/>
              <a:t>analysis of &gt;7000 KMOS darks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423" y="1221699"/>
            <a:ext cx="2591799" cy="2591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585" y="1221700"/>
            <a:ext cx="2588052" cy="2588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4000" y="1221700"/>
            <a:ext cx="2599292" cy="25992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5153" y="3355943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dPix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dRefpix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78665" y="3323677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dPix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dRefpix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83700" y="3323677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dPix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dRefpix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5531" y="126874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Detector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90743" y="126874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Detector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99116" y="126874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Detector 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708" y="3878621"/>
            <a:ext cx="3240000" cy="2592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722" y="3868032"/>
            <a:ext cx="3240000" cy="2592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00" y="3857443"/>
            <a:ext cx="3240000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5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B21E7D90-E892-4A35-BF14-35E965A31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56FA538-4117-4FF5-A94C-6278A0672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EE78A4C-E604-48BF-8DBE-C0C087639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</a:t>
            </a:r>
            <a:r>
              <a:rPr lang="en-US" dirty="0" smtClean="0"/>
              <a:t>analysis of &gt;7000 KMOS darks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423" y="1221699"/>
            <a:ext cx="2591799" cy="2591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585" y="1221700"/>
            <a:ext cx="2588052" cy="2588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4000" y="1221700"/>
            <a:ext cx="2599292" cy="25992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5153" y="3355943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dPix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dRefpix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78665" y="3323677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dPix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dRefpix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83700" y="3323677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dPix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dRefpix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5531" y="126874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Detector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90743" y="126874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Detector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99116" y="126874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Detector 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708" y="3878621"/>
            <a:ext cx="3240000" cy="2592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722" y="3868032"/>
            <a:ext cx="3240000" cy="2592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00" y="3857443"/>
            <a:ext cx="3240000" cy="2592000"/>
          </a:xfrm>
          <a:prstGeom prst="rect">
            <a:avLst/>
          </a:prstGeom>
        </p:spPr>
      </p:pic>
      <p:cxnSp>
        <p:nvCxnSpPr>
          <p:cNvPr id="6" name="Elbow Connector 5"/>
          <p:cNvCxnSpPr/>
          <p:nvPr/>
        </p:nvCxnSpPr>
        <p:spPr bwMode="auto">
          <a:xfrm>
            <a:off x="10223292" y="1835538"/>
            <a:ext cx="1049546" cy="1203929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10750900" y="3057203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Analysis</a:t>
            </a:r>
          </a:p>
          <a:p>
            <a:r>
              <a:rPr lang="en-US" dirty="0" smtClean="0"/>
              <a:t>Pipeline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9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F1C482B1-E76E-4433-BE7F-5F5FD0E3D1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88C4772-2DC7-4D18-965A-1507BFE39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050FCC08-8AB2-4979-8C1D-4EDB01C73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H2RG at the telescope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xmlns="" id="{F2A7DDD4-BB79-4878-BB16-13955E2A41FC}"/>
              </a:ext>
            </a:extLst>
          </p:cNvPr>
          <p:cNvSpPr txBox="1">
            <a:spLocks/>
          </p:cNvSpPr>
          <p:nvPr/>
        </p:nvSpPr>
        <p:spPr bwMode="auto">
          <a:xfrm>
            <a:off x="355645" y="2298245"/>
            <a:ext cx="4783426" cy="359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/>
          <a:lstStyle/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  <a:cs typeface="Times New Roman" pitchFamily="18" charset="0"/>
              </a:rPr>
              <a:t>1 Hawaii2 for MAD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ea typeface="ＭＳ Ｐゴシック" panose="020B0600070205080204" pitchFamily="34" charset="-128"/>
                <a:cs typeface="Times New Roman" pitchFamily="18" charset="0"/>
              </a:rPr>
              <a:t>1 Hawaii2RG for SPIFFI </a:t>
            </a:r>
            <a:r>
              <a:rPr lang="mr-IN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–</a:t>
            </a:r>
            <a:r>
              <a:rPr lang="en-US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 2005 </a:t>
            </a:r>
            <a:r>
              <a:rPr lang="mr-IN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–</a:t>
            </a:r>
            <a:r>
              <a:rPr lang="en-US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 IRACE </a:t>
            </a:r>
            <a:endParaRPr lang="en-US" sz="1350" kern="0" dirty="0">
              <a:ea typeface="ＭＳ Ｐゴシック" panose="020B0600070205080204" pitchFamily="34" charset="-128"/>
              <a:cs typeface="Times New Roman" pitchFamily="18" charset="0"/>
            </a:endParaRP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ea typeface="ＭＳ Ｐゴシック" panose="020B0600070205080204" pitchFamily="34" charset="-128"/>
                <a:cs typeface="Times New Roman" pitchFamily="18" charset="0"/>
              </a:rPr>
              <a:t>4 Hawaii2RG for HAWKI </a:t>
            </a:r>
            <a:r>
              <a:rPr lang="mr-IN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–</a:t>
            </a:r>
            <a:r>
              <a:rPr lang="en-US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 2007 </a:t>
            </a:r>
            <a:r>
              <a:rPr lang="mr-IN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–</a:t>
            </a:r>
            <a:r>
              <a:rPr lang="en-US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 IRACE</a:t>
            </a:r>
            <a:endParaRPr lang="en-US" sz="1350" kern="0" dirty="0">
              <a:ea typeface="ＭＳ Ｐゴシック" panose="020B0600070205080204" pitchFamily="34" charset="-128"/>
              <a:cs typeface="Times New Roman" pitchFamily="18" charset="0"/>
            </a:endParaRP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ea typeface="ＭＳ Ｐゴシック" panose="020B0600070205080204" pitchFamily="34" charset="-128"/>
                <a:cs typeface="Times New Roman" pitchFamily="18" charset="0"/>
              </a:rPr>
              <a:t>1 Hawaii2RG for </a:t>
            </a:r>
            <a:r>
              <a:rPr lang="en-US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X-SHOOTER </a:t>
            </a:r>
            <a:r>
              <a:rPr lang="mr-IN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–</a:t>
            </a:r>
            <a:r>
              <a:rPr lang="en-US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2009 </a:t>
            </a:r>
            <a:r>
              <a:rPr lang="mr-IN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–</a:t>
            </a:r>
            <a:r>
              <a:rPr lang="en-US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 IRACE </a:t>
            </a:r>
            <a:endParaRPr lang="en-US" sz="1350" kern="0" dirty="0">
              <a:ea typeface="ＭＳ Ｐゴシック" panose="020B0600070205080204" pitchFamily="34" charset="-128"/>
              <a:cs typeface="Times New Roman" pitchFamily="18" charset="0"/>
            </a:endParaRP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ea typeface="ＭＳ Ｐゴシック" panose="020B0600070205080204" pitchFamily="34" charset="-128"/>
                <a:cs typeface="Times New Roman" pitchFamily="18" charset="0"/>
              </a:rPr>
              <a:t>1 Hawaii2RG for IRDIS in </a:t>
            </a:r>
            <a:r>
              <a:rPr lang="en-US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SPHERE </a:t>
            </a:r>
            <a:r>
              <a:rPr lang="mr-IN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–</a:t>
            </a:r>
            <a:r>
              <a:rPr lang="en-US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 2014 </a:t>
            </a:r>
            <a:r>
              <a:rPr lang="mr-IN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–</a:t>
            </a:r>
            <a:r>
              <a:rPr lang="en-US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 NGC  </a:t>
            </a:r>
            <a:endParaRPr lang="en-US" sz="1350" kern="0" dirty="0">
              <a:ea typeface="ＭＳ Ｐゴシック" panose="020B0600070205080204" pitchFamily="34" charset="-128"/>
              <a:cs typeface="Times New Roman" pitchFamily="18" charset="0"/>
            </a:endParaRP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ea typeface="ＭＳ Ｐゴシック" panose="020B0600070205080204" pitchFamily="34" charset="-128"/>
                <a:cs typeface="Times New Roman" pitchFamily="18" charset="0"/>
              </a:rPr>
              <a:t>1 Hawaii2RG for IFS in </a:t>
            </a:r>
            <a:r>
              <a:rPr lang="en-US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SPHERE </a:t>
            </a:r>
            <a:r>
              <a:rPr lang="mr-IN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–</a:t>
            </a:r>
            <a:r>
              <a:rPr lang="en-US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 2014 </a:t>
            </a:r>
            <a:r>
              <a:rPr lang="mr-IN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–</a:t>
            </a:r>
            <a:r>
              <a:rPr lang="en-US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 NGC </a:t>
            </a:r>
            <a:endParaRPr lang="en-US" sz="1350" kern="0" dirty="0">
              <a:ea typeface="ＭＳ Ｐゴシック" panose="020B0600070205080204" pitchFamily="34" charset="-128"/>
              <a:cs typeface="Times New Roman" pitchFamily="18" charset="0"/>
            </a:endParaRP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3 </a:t>
            </a:r>
            <a:r>
              <a:rPr lang="en-US" sz="1350" kern="0" dirty="0">
                <a:ea typeface="ＭＳ Ｐゴシック" panose="020B0600070205080204" pitchFamily="34" charset="-128"/>
                <a:cs typeface="Times New Roman" pitchFamily="18" charset="0"/>
              </a:rPr>
              <a:t>Hawaii2RG for KMOS </a:t>
            </a:r>
            <a:r>
              <a:rPr lang="mr-IN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–</a:t>
            </a:r>
            <a:r>
              <a:rPr lang="en-US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 2013 </a:t>
            </a:r>
            <a:r>
              <a:rPr lang="mr-IN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–</a:t>
            </a:r>
            <a:r>
              <a:rPr lang="en-US" sz="1350" kern="0" dirty="0" smtClean="0">
                <a:ea typeface="ＭＳ Ｐゴシック" panose="020B0600070205080204" pitchFamily="34" charset="-128"/>
                <a:cs typeface="Times New Roman" pitchFamily="18" charset="0"/>
              </a:rPr>
              <a:t> NGC </a:t>
            </a:r>
            <a:endParaRPr lang="en-US" sz="1350" kern="0" dirty="0">
              <a:ea typeface="ＭＳ Ｐゴシック" panose="020B0600070205080204" pitchFamily="34" charset="-128"/>
              <a:cs typeface="Times New Roman" pitchFamily="18" charset="0"/>
            </a:endParaRP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  <a:cs typeface="Times New Roman" pitchFamily="18" charset="0"/>
              </a:rPr>
              <a:t>1 Hawaii2RG for GRAVITY spectrometer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  <a:cs typeface="Times New Roman" pitchFamily="18" charset="0"/>
              </a:rPr>
              <a:t>1 Hawaii2RG for GRAVITY acquisition camera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  <a:cs typeface="Times New Roman" pitchFamily="18" charset="0"/>
              </a:rPr>
              <a:t>1 Hawaii2RG for MATISSE – 2018 delivery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  <a:cs typeface="Times New Roman" pitchFamily="18" charset="0"/>
              </a:rPr>
              <a:t>3 Hawaii2RG for CRIRES mosaic – 2018 delivery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  <a:cs typeface="Times New Roman" pitchFamily="18" charset="0"/>
              </a:rPr>
              <a:t>1 Hawaii2RG for CRIRES slit viewer – 2018 delivery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  <a:cs typeface="Times New Roman" pitchFamily="18" charset="0"/>
              </a:rPr>
              <a:t>2 Hawaii2RG for SPIFFIER/ERIS/NIX – 2019 delivery</a:t>
            </a:r>
          </a:p>
          <a:p>
            <a:pPr marL="540" eaLnBrk="0" hangingPunct="0">
              <a:spcBef>
                <a:spcPct val="20000"/>
              </a:spcBef>
              <a:buClr>
                <a:srgbClr val="FF00FF"/>
              </a:buClr>
              <a:buSzPct val="100000"/>
              <a:defRPr/>
            </a:pPr>
            <a:endParaRPr lang="en-US" sz="1350" kern="0" dirty="0">
              <a:solidFill>
                <a:srgbClr val="000000"/>
              </a:solidFill>
              <a:ea typeface="ＭＳ Ｐゴシック" panose="020B0600070205080204" pitchFamily="34" charset="-128"/>
              <a:cs typeface="Times New Roman" pitchFamily="18" charset="0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xmlns="" id="{0318A8B4-7320-4135-BE38-EBFD71B71E1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9862" y="1131007"/>
            <a:ext cx="11979057" cy="601662"/>
          </a:xfrm>
        </p:spPr>
        <p:txBody>
          <a:bodyPr/>
          <a:lstStyle/>
          <a:p>
            <a:r>
              <a:rPr lang="en-US" dirty="0"/>
              <a:t>21 H2RG detectors in 13 different </a:t>
            </a:r>
            <a:r>
              <a:rPr lang="en-US" dirty="0" smtClean="0"/>
              <a:t>environments </a:t>
            </a:r>
            <a:r>
              <a:rPr lang="mr-IN" dirty="0" smtClean="0"/>
              <a:t>–</a:t>
            </a:r>
            <a:r>
              <a:rPr lang="en-US" dirty="0" smtClean="0"/>
              <a:t> 2 different controllers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5077905" y="3418466"/>
            <a:ext cx="1943170" cy="1499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7259709" y="2956801"/>
            <a:ext cx="45833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 H2RG controlled by IRACE in 3 cryostats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5 H2RG controlled by NGC in 3 cryostats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11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B21E7D90-E892-4A35-BF14-35E965A31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56FA538-4117-4FF5-A94C-6278A0672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EE78A4C-E604-48BF-8DBE-C0C087639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NGC vs. IRACE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89" y="1836070"/>
            <a:ext cx="1401580" cy="14015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89" y="3386154"/>
            <a:ext cx="1401580" cy="1401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89" y="4936238"/>
            <a:ext cx="1401580" cy="14015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5029" y="1927441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KMOS</a:t>
            </a:r>
            <a:r>
              <a:rPr lang="en-US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5109" y="3433194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KMOS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8981" y="507318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KMOS</a:t>
            </a:r>
            <a:r>
              <a:rPr lang="en-US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607" y="1799377"/>
            <a:ext cx="1800000" cy="14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607" y="3340006"/>
            <a:ext cx="1800000" cy="144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606" y="4871292"/>
            <a:ext cx="1800001" cy="144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3356" y="1821780"/>
            <a:ext cx="1390782" cy="13921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847341" y="1913151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SPIFFI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1362" y="1783008"/>
            <a:ext cx="1800001" cy="144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03356" y="3707459"/>
            <a:ext cx="1376956" cy="75845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570608" y="376466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XSHOOTER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10958" y="3352654"/>
            <a:ext cx="1800001" cy="144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5317" y="2165865"/>
            <a:ext cx="1447144" cy="73058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944920" y="2218213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SPHERE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IFU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02129" y="3345768"/>
            <a:ext cx="1800001" cy="1440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30814" y="3341221"/>
            <a:ext cx="1800000" cy="1440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10959" y="4862910"/>
            <a:ext cx="1800000" cy="144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93919" y="1773095"/>
            <a:ext cx="1800000" cy="1440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21126" y="4855697"/>
            <a:ext cx="1800000" cy="1440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33324" y="4869246"/>
            <a:ext cx="1800926" cy="144074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114550" y="1168959"/>
            <a:ext cx="2557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𝛔</a:t>
            </a:r>
            <a:r>
              <a:rPr lang="en-US" sz="3200" baseline="-25000" smtClean="0">
                <a:solidFill>
                  <a:srgbClr val="FF0000"/>
                </a:solidFill>
              </a:rPr>
              <a:t>ref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~ </a:t>
            </a:r>
            <a:r>
              <a:rPr lang="en-US" sz="3200" smtClean="0">
                <a:solidFill>
                  <a:srgbClr val="FF0000"/>
                </a:solidFill>
              </a:rPr>
              <a:t>4 ADU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72313" y="1171442"/>
            <a:ext cx="289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𝛔</a:t>
            </a:r>
            <a:r>
              <a:rPr lang="en-US" sz="3200" baseline="-25000" smtClean="0">
                <a:solidFill>
                  <a:srgbClr val="FF0000"/>
                </a:solidFill>
              </a:rPr>
              <a:t>ref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~ 0.9 ADU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8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B21E7D90-E892-4A35-BF14-35E965A31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56FA538-4117-4FF5-A94C-6278A0672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55D85CD-5A28-40ED-A64E-3F160390E7C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4000" dirty="0" smtClean="0"/>
              <a:t> Have a correction for the picture frame.</a:t>
            </a:r>
          </a:p>
          <a:p>
            <a:r>
              <a:rPr lang="en-US" sz="4000" dirty="0" smtClean="0"/>
              <a:t> Discovered a controller problem.</a:t>
            </a:r>
          </a:p>
          <a:p>
            <a:r>
              <a:rPr lang="en-US" sz="4000" dirty="0" smtClean="0"/>
              <a:t> Set specifications on bias stabilities.</a:t>
            </a:r>
            <a:endParaRPr lang="en-US" sz="4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EE78A4C-E604-48BF-8DBE-C0C087639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was this useful?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99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B21E7D90-E892-4A35-BF14-35E965A31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56FA538-4117-4FF5-A94C-6278A0672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55D85CD-5A28-40ED-A64E-3F160390E7C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4400" dirty="0" smtClean="0"/>
              <a:t> Comprehensive</a:t>
            </a:r>
            <a:endParaRPr lang="en-US" sz="4400" dirty="0"/>
          </a:p>
          <a:p>
            <a:r>
              <a:rPr lang="en-US" sz="4400" dirty="0" smtClean="0"/>
              <a:t> Standardized</a:t>
            </a:r>
            <a:endParaRPr lang="en-US" sz="4400" dirty="0"/>
          </a:p>
          <a:p>
            <a:r>
              <a:rPr lang="en-US" sz="4400" dirty="0" smtClean="0"/>
              <a:t> Searchable/Linkable</a:t>
            </a:r>
            <a:endParaRPr lang="en-US" sz="4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EE78A4C-E604-48BF-8DBE-C0C087639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FIAT Detector Data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8975200" y="2756108"/>
            <a:ext cx="1785938" cy="4000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Picture Frame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8975200" y="3278093"/>
            <a:ext cx="1785938" cy="4000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Channel offsets</a:t>
            </a:r>
            <a:endParaRPr 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975200" y="4279875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Dark Current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8975200" y="4790684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Linearity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8975200" y="3775087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Cross-talk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8975200" y="2222790"/>
            <a:ext cx="1785938" cy="4000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IPC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040027" y="4654042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Read noise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7044655" y="4142359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Full well</a:t>
            </a:r>
            <a:endParaRPr 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044655" y="3624616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Persistence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7044655" y="2862509"/>
            <a:ext cx="1785938" cy="6316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Reciprocity Failure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7044655" y="1865541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QE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7044655" y="2359727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Cosmetics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7050143" y="5179098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699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B21E7D90-E892-4A35-BF14-35E965A31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EE78A4C-E604-48BF-8DBE-C0C087639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a Detector Model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8975200" y="2756108"/>
            <a:ext cx="1785938" cy="4000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Picture Frame</a:t>
            </a:r>
            <a:endParaRPr 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975200" y="3278093"/>
            <a:ext cx="1785938" cy="4000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Channel offsets</a:t>
            </a:r>
            <a:endParaRPr 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8975200" y="3806489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“Epoxy” pattern</a:t>
            </a:r>
            <a:endParaRPr 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8975200" y="4822807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Dark Current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1382169" y="4796919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Read noise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1386797" y="4285236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Full well</a:t>
            </a:r>
            <a:endParaRPr 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386797" y="3767493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Persistence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1386797" y="3005386"/>
            <a:ext cx="1785938" cy="6316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Reciprocity Failure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1386797" y="2008418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QE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1386797" y="2502604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Cosmetics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8975200" y="5333616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Linearity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8975200" y="4318019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Cross-talk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8975200" y="2222790"/>
            <a:ext cx="1785938" cy="4000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IPC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8969970" y="1732267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ACN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1392285" y="5321975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9217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B21E7D90-E892-4A35-BF14-35E965A31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56FA538-4117-4FF5-A94C-6278A0672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EE78A4C-E604-48BF-8DBE-C0C087639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Building a Detector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229225" y="2694308"/>
            <a:ext cx="1785938" cy="700087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Bias Voltage Variations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8975200" y="2756108"/>
            <a:ext cx="1785938" cy="4000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Picture Frame</a:t>
            </a:r>
            <a:endParaRPr 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975200" y="3278093"/>
            <a:ext cx="1785938" cy="4000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Channel offsets</a:t>
            </a:r>
            <a:endParaRPr 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8975200" y="3806489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“Epoxy” pattern</a:t>
            </a:r>
            <a:endParaRPr 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229225" y="3457086"/>
            <a:ext cx="1785938" cy="700087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Temperature Variations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5220215" y="4212406"/>
            <a:ext cx="1785938" cy="412273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Temperature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5229225" y="4695454"/>
            <a:ext cx="1785938" cy="412273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Bias voltages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8975200" y="4822807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Dark Current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1382169" y="4796919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Read noise</a:t>
            </a:r>
          </a:p>
        </p:txBody>
      </p:sp>
      <p:cxnSp>
        <p:nvCxnSpPr>
          <p:cNvPr id="26" name="Straight Connector 25"/>
          <p:cNvCxnSpPr>
            <a:stCxn id="25" idx="3"/>
            <a:endCxn id="19" idx="1"/>
          </p:cNvCxnSpPr>
          <p:nvPr/>
        </p:nvCxnSpPr>
        <p:spPr bwMode="auto">
          <a:xfrm flipV="1">
            <a:off x="3168107" y="4901591"/>
            <a:ext cx="2061118" cy="8899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25" idx="3"/>
            <a:endCxn id="7" idx="1"/>
          </p:cNvCxnSpPr>
          <p:nvPr/>
        </p:nvCxnSpPr>
        <p:spPr bwMode="auto">
          <a:xfrm flipV="1">
            <a:off x="3168107" y="3044352"/>
            <a:ext cx="2061118" cy="19462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/>
          <p:cNvSpPr/>
          <p:nvPr/>
        </p:nvSpPr>
        <p:spPr bwMode="auto">
          <a:xfrm>
            <a:off x="5229225" y="2281135"/>
            <a:ext cx="1785938" cy="36354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Read Speed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5215710" y="5165008"/>
            <a:ext cx="1785938" cy="36354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Exposure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5240201" y="5606198"/>
            <a:ext cx="1785938" cy="36354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Fluence</a:t>
            </a:r>
            <a:endParaRPr 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5229225" y="1860743"/>
            <a:ext cx="1785938" cy="36354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Wavelength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1386797" y="4285236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Full well</a:t>
            </a:r>
            <a:endParaRPr 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386797" y="3767493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Persistence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1386797" y="3005386"/>
            <a:ext cx="1785938" cy="6316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Reciprocity Failure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1386797" y="2008418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QE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1386797" y="2502604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Cosmetics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8975200" y="5333616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Linearity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8975200" y="4318019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Cross-talk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8975200" y="2222790"/>
            <a:ext cx="1785938" cy="4000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IPC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5215710" y="1142779"/>
            <a:ext cx="1785938" cy="66080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Reference </a:t>
            </a:r>
            <a:r>
              <a:rPr lang="en-US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pixel correction</a:t>
            </a:r>
            <a:endParaRPr 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cxnSp>
        <p:nvCxnSpPr>
          <p:cNvPr id="43" name="Straight Connector 42"/>
          <p:cNvCxnSpPr>
            <a:stCxn id="25" idx="3"/>
            <a:endCxn id="42" idx="1"/>
          </p:cNvCxnSpPr>
          <p:nvPr/>
        </p:nvCxnSpPr>
        <p:spPr bwMode="auto">
          <a:xfrm flipV="1">
            <a:off x="3168107" y="1473183"/>
            <a:ext cx="2047603" cy="3517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37" idx="3"/>
            <a:endCxn id="33" idx="1"/>
          </p:cNvCxnSpPr>
          <p:nvPr/>
        </p:nvCxnSpPr>
        <p:spPr bwMode="auto">
          <a:xfrm flipV="1">
            <a:off x="3172735" y="2042518"/>
            <a:ext cx="2056490" cy="1595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38" idx="3"/>
            <a:endCxn id="18" idx="1"/>
          </p:cNvCxnSpPr>
          <p:nvPr/>
        </p:nvCxnSpPr>
        <p:spPr bwMode="auto">
          <a:xfrm>
            <a:off x="3172735" y="2696267"/>
            <a:ext cx="2047480" cy="17222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36" idx="3"/>
            <a:endCxn id="32" idx="1"/>
          </p:cNvCxnSpPr>
          <p:nvPr/>
        </p:nvCxnSpPr>
        <p:spPr bwMode="auto">
          <a:xfrm>
            <a:off x="3172735" y="3321231"/>
            <a:ext cx="2067466" cy="246674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>
            <a:stCxn id="36" idx="3"/>
            <a:endCxn id="31" idx="1"/>
          </p:cNvCxnSpPr>
          <p:nvPr/>
        </p:nvCxnSpPr>
        <p:spPr bwMode="auto">
          <a:xfrm>
            <a:off x="3172735" y="3321231"/>
            <a:ext cx="2042975" cy="20255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>
            <a:stCxn id="35" idx="3"/>
            <a:endCxn id="18" idx="1"/>
          </p:cNvCxnSpPr>
          <p:nvPr/>
        </p:nvCxnSpPr>
        <p:spPr bwMode="auto">
          <a:xfrm>
            <a:off x="3172735" y="3961156"/>
            <a:ext cx="2047480" cy="4573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35" idx="3"/>
            <a:endCxn id="19" idx="1"/>
          </p:cNvCxnSpPr>
          <p:nvPr/>
        </p:nvCxnSpPr>
        <p:spPr bwMode="auto">
          <a:xfrm>
            <a:off x="3172735" y="3961156"/>
            <a:ext cx="2056490" cy="9404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>
            <a:stCxn id="35" idx="3"/>
            <a:endCxn id="31" idx="1"/>
          </p:cNvCxnSpPr>
          <p:nvPr/>
        </p:nvCxnSpPr>
        <p:spPr bwMode="auto">
          <a:xfrm>
            <a:off x="3172735" y="3961156"/>
            <a:ext cx="2042975" cy="13856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>
            <a:stCxn id="35" idx="3"/>
            <a:endCxn id="32" idx="1"/>
          </p:cNvCxnSpPr>
          <p:nvPr/>
        </p:nvCxnSpPr>
        <p:spPr bwMode="auto">
          <a:xfrm>
            <a:off x="3172735" y="3961156"/>
            <a:ext cx="2067466" cy="18268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19" idx="3"/>
            <a:endCxn id="41" idx="1"/>
          </p:cNvCxnSpPr>
          <p:nvPr/>
        </p:nvCxnSpPr>
        <p:spPr bwMode="auto">
          <a:xfrm flipV="1">
            <a:off x="7015163" y="2422798"/>
            <a:ext cx="1960037" cy="24787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31" idx="3"/>
            <a:endCxn id="39" idx="1"/>
          </p:cNvCxnSpPr>
          <p:nvPr/>
        </p:nvCxnSpPr>
        <p:spPr bwMode="auto">
          <a:xfrm>
            <a:off x="7001648" y="5346783"/>
            <a:ext cx="1973552" cy="1804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>
            <a:stCxn id="32" idx="3"/>
            <a:endCxn id="39" idx="1"/>
          </p:cNvCxnSpPr>
          <p:nvPr/>
        </p:nvCxnSpPr>
        <p:spPr bwMode="auto">
          <a:xfrm flipV="1">
            <a:off x="7026139" y="5527279"/>
            <a:ext cx="1949061" cy="2606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>
            <a:stCxn id="18" idx="3"/>
            <a:endCxn id="20" idx="1"/>
          </p:cNvCxnSpPr>
          <p:nvPr/>
        </p:nvCxnSpPr>
        <p:spPr bwMode="auto">
          <a:xfrm>
            <a:off x="7006153" y="4418543"/>
            <a:ext cx="1969047" cy="5979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>
            <a:stCxn id="30" idx="3"/>
            <a:endCxn id="40" idx="1"/>
          </p:cNvCxnSpPr>
          <p:nvPr/>
        </p:nvCxnSpPr>
        <p:spPr bwMode="auto">
          <a:xfrm>
            <a:off x="7015163" y="2462910"/>
            <a:ext cx="1960037" cy="20487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19" idx="3"/>
            <a:endCxn id="40" idx="1"/>
          </p:cNvCxnSpPr>
          <p:nvPr/>
        </p:nvCxnSpPr>
        <p:spPr bwMode="auto">
          <a:xfrm flipV="1">
            <a:off x="7015163" y="4511682"/>
            <a:ext cx="1960037" cy="38990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>
            <a:stCxn id="14" idx="3"/>
            <a:endCxn id="13" idx="1"/>
          </p:cNvCxnSpPr>
          <p:nvPr/>
        </p:nvCxnSpPr>
        <p:spPr bwMode="auto">
          <a:xfrm>
            <a:off x="7015163" y="3807130"/>
            <a:ext cx="1960037" cy="1930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>
            <a:stCxn id="7" idx="3"/>
            <a:endCxn id="8" idx="1"/>
          </p:cNvCxnSpPr>
          <p:nvPr/>
        </p:nvCxnSpPr>
        <p:spPr bwMode="auto">
          <a:xfrm flipV="1">
            <a:off x="7015163" y="2956116"/>
            <a:ext cx="1960037" cy="882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7" idx="3"/>
            <a:endCxn id="12" idx="1"/>
          </p:cNvCxnSpPr>
          <p:nvPr/>
        </p:nvCxnSpPr>
        <p:spPr bwMode="auto">
          <a:xfrm>
            <a:off x="7015163" y="3044352"/>
            <a:ext cx="1960037" cy="4337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6" name="Arc 85"/>
          <p:cNvSpPr/>
          <p:nvPr/>
        </p:nvSpPr>
        <p:spPr bwMode="auto">
          <a:xfrm>
            <a:off x="10224692" y="3992768"/>
            <a:ext cx="1062433" cy="997814"/>
          </a:xfrm>
          <a:prstGeom prst="arc">
            <a:avLst>
              <a:gd name="adj1" fmla="val 16200000"/>
              <a:gd name="adj2" fmla="val 541464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7" name="Straight Connector 86"/>
          <p:cNvCxnSpPr>
            <a:stCxn id="19" idx="3"/>
            <a:endCxn id="39" idx="1"/>
          </p:cNvCxnSpPr>
          <p:nvPr/>
        </p:nvCxnSpPr>
        <p:spPr bwMode="auto">
          <a:xfrm>
            <a:off x="7015163" y="4901591"/>
            <a:ext cx="1960037" cy="6256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30" idx="1"/>
            <a:endCxn id="25" idx="3"/>
          </p:cNvCxnSpPr>
          <p:nvPr/>
        </p:nvCxnSpPr>
        <p:spPr bwMode="auto">
          <a:xfrm flipH="1">
            <a:off x="3168107" y="2462910"/>
            <a:ext cx="2061118" cy="25276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3" name="Rectangle 112"/>
          <p:cNvSpPr/>
          <p:nvPr/>
        </p:nvSpPr>
        <p:spPr bwMode="auto">
          <a:xfrm>
            <a:off x="8969970" y="1732267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ACN</a:t>
            </a:r>
          </a:p>
        </p:txBody>
      </p:sp>
      <p:cxnSp>
        <p:nvCxnSpPr>
          <p:cNvPr id="114" name="Straight Connector 113"/>
          <p:cNvCxnSpPr>
            <a:stCxn id="42" idx="3"/>
            <a:endCxn id="113" idx="1"/>
          </p:cNvCxnSpPr>
          <p:nvPr/>
        </p:nvCxnSpPr>
        <p:spPr bwMode="auto">
          <a:xfrm>
            <a:off x="7001648" y="1473183"/>
            <a:ext cx="1968322" cy="45274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7" idx="3"/>
            <a:endCxn id="113" idx="1"/>
          </p:cNvCxnSpPr>
          <p:nvPr/>
        </p:nvCxnSpPr>
        <p:spPr bwMode="auto">
          <a:xfrm flipV="1">
            <a:off x="7015163" y="1925930"/>
            <a:ext cx="1954807" cy="11184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0" name="Rectangle 119"/>
          <p:cNvSpPr/>
          <p:nvPr/>
        </p:nvSpPr>
        <p:spPr bwMode="auto">
          <a:xfrm>
            <a:off x="5240201" y="6058594"/>
            <a:ext cx="1785938" cy="36354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?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1392285" y="5321975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?</a:t>
            </a:r>
          </a:p>
        </p:txBody>
      </p:sp>
      <p:cxnSp>
        <p:nvCxnSpPr>
          <p:cNvPr id="122" name="Straight Connector 121"/>
          <p:cNvCxnSpPr>
            <a:endCxn id="120" idx="1"/>
          </p:cNvCxnSpPr>
          <p:nvPr/>
        </p:nvCxnSpPr>
        <p:spPr bwMode="auto">
          <a:xfrm>
            <a:off x="3161759" y="5495413"/>
            <a:ext cx="2078442" cy="7449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4" name="TextBox 123"/>
          <p:cNvSpPr txBox="1"/>
          <p:nvPr/>
        </p:nvSpPr>
        <p:spPr>
          <a:xfrm>
            <a:off x="3990709" y="56834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?</a:t>
            </a:r>
            <a:endParaRPr lang="en-US" dirty="0"/>
          </a:p>
        </p:txBody>
      </p:sp>
      <p:cxnSp>
        <p:nvCxnSpPr>
          <p:cNvPr id="126" name="Straight Connector 125"/>
          <p:cNvCxnSpPr>
            <a:stCxn id="35" idx="3"/>
            <a:endCxn id="33" idx="1"/>
          </p:cNvCxnSpPr>
          <p:nvPr/>
        </p:nvCxnSpPr>
        <p:spPr bwMode="auto">
          <a:xfrm flipV="1">
            <a:off x="3172735" y="2042518"/>
            <a:ext cx="2056490" cy="19186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9" name="TextBox 128"/>
          <p:cNvSpPr txBox="1"/>
          <p:nvPr/>
        </p:nvSpPr>
        <p:spPr>
          <a:xfrm>
            <a:off x="3990709" y="291269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?</a:t>
            </a:r>
            <a:endParaRPr lang="en-US" dirty="0"/>
          </a:p>
        </p:txBody>
      </p:sp>
      <p:sp>
        <p:nvSpPr>
          <p:cNvPr id="130" name="Arc 129"/>
          <p:cNvSpPr/>
          <p:nvPr/>
        </p:nvSpPr>
        <p:spPr bwMode="auto">
          <a:xfrm flipH="1">
            <a:off x="1039403" y="3317276"/>
            <a:ext cx="675093" cy="643879"/>
          </a:xfrm>
          <a:prstGeom prst="arc">
            <a:avLst>
              <a:gd name="adj1" fmla="val 16200000"/>
              <a:gd name="adj2" fmla="val 541464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1000390" y="345240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?</a:t>
            </a:r>
            <a:endParaRPr lang="en-US" dirty="0"/>
          </a:p>
        </p:txBody>
      </p:sp>
      <p:cxnSp>
        <p:nvCxnSpPr>
          <p:cNvPr id="132" name="Straight Connector 131"/>
          <p:cNvCxnSpPr>
            <a:stCxn id="34" idx="3"/>
            <a:endCxn id="19" idx="1"/>
          </p:cNvCxnSpPr>
          <p:nvPr/>
        </p:nvCxnSpPr>
        <p:spPr bwMode="auto">
          <a:xfrm>
            <a:off x="3172735" y="4478899"/>
            <a:ext cx="2056490" cy="4226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>
            <a:stCxn id="31" idx="3"/>
            <a:endCxn id="41" idx="1"/>
          </p:cNvCxnSpPr>
          <p:nvPr/>
        </p:nvCxnSpPr>
        <p:spPr bwMode="auto">
          <a:xfrm flipV="1">
            <a:off x="7001648" y="2422798"/>
            <a:ext cx="1973552" cy="29239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6556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8" grpId="0" animBg="1"/>
      <p:bldP spid="19" grpId="0" animBg="1"/>
      <p:bldP spid="30" grpId="0" animBg="1"/>
      <p:bldP spid="31" grpId="0" animBg="1"/>
      <p:bldP spid="32" grpId="0" animBg="1"/>
      <p:bldP spid="33" grpId="0" animBg="1"/>
      <p:bldP spid="42" grpId="0" animBg="1"/>
      <p:bldP spid="86" grpId="0" animBg="1"/>
      <p:bldP spid="120" grpId="0" animBg="1"/>
      <p:bldP spid="124" grpId="0"/>
      <p:bldP spid="129" grpId="0"/>
      <p:bldP spid="130" grpId="0" animBg="1"/>
      <p:bldP spid="1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F1C482B1-E76E-4433-BE7F-5F5FD0E3D1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88C4772-2DC7-4D18-965A-1507BFE39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050FCC08-8AB2-4979-8C1D-4EDB01C73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Past: NIR </a:t>
            </a:r>
            <a:r>
              <a:rPr lang="en-US" dirty="0"/>
              <a:t>detector characterization for the VLT era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xmlns="" id="{F2A7DDD4-BB79-4878-BB16-13955E2A41FC}"/>
              </a:ext>
            </a:extLst>
          </p:cNvPr>
          <p:cNvSpPr txBox="1">
            <a:spLocks/>
          </p:cNvSpPr>
          <p:nvPr/>
        </p:nvSpPr>
        <p:spPr bwMode="auto">
          <a:xfrm>
            <a:off x="355645" y="2298245"/>
            <a:ext cx="4783426" cy="359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/>
          <a:lstStyle/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  <a:cs typeface="Times New Roman" pitchFamily="18" charset="0"/>
              </a:rPr>
              <a:t>1 Hawaii2 for MAD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  <a:cs typeface="Times New Roman" pitchFamily="18" charset="0"/>
              </a:rPr>
              <a:t>1 Hawaii2RG for SPIFFI - 2005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  <a:cs typeface="Times New Roman" pitchFamily="18" charset="0"/>
              </a:rPr>
              <a:t>4 Hawaii2RG for HAWKI - 2007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  <a:cs typeface="Times New Roman" pitchFamily="18" charset="0"/>
              </a:rPr>
              <a:t>1 Hawaii2RG for X-SHOOTER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  <a:cs typeface="Times New Roman" pitchFamily="18" charset="0"/>
              </a:rPr>
              <a:t>1 Hawaii2RG for IRDIS in SPHERE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  <a:cs typeface="Times New Roman" pitchFamily="18" charset="0"/>
              </a:rPr>
              <a:t>1 Hawaii2RG for IFS in SPHERE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  <a:cs typeface="Times New Roman" pitchFamily="18" charset="0"/>
              </a:rPr>
              <a:t>3 Hawaii2RG for KMOS 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  <a:cs typeface="Times New Roman" pitchFamily="18" charset="0"/>
              </a:rPr>
              <a:t>1 Hawaii2RG for GRAVITY spectrometer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  <a:cs typeface="Times New Roman" pitchFamily="18" charset="0"/>
              </a:rPr>
              <a:t>1 Hawaii2RG for GRAVITY acquisition camera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  <a:cs typeface="Times New Roman" pitchFamily="18" charset="0"/>
              </a:rPr>
              <a:t>1 Hawaii2RG for MATISSE – 2018 delivery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  <a:cs typeface="Times New Roman" pitchFamily="18" charset="0"/>
              </a:rPr>
              <a:t>3 Hawaii2RG for CRIRES mosaic – 2018 delivery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  <a:cs typeface="Times New Roman" pitchFamily="18" charset="0"/>
              </a:rPr>
              <a:t>1 Hawaii2RG for CRIRES slit viewer – 2018 delivery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  <a:cs typeface="Times New Roman" pitchFamily="18" charset="0"/>
              </a:rPr>
              <a:t>2 Hawaii2RG for SPIFFIER/ERIS/NIX – 2019 delivery</a:t>
            </a:r>
          </a:p>
          <a:p>
            <a:pPr marL="540" eaLnBrk="0" hangingPunct="0">
              <a:spcBef>
                <a:spcPct val="20000"/>
              </a:spcBef>
              <a:buClr>
                <a:srgbClr val="FF00FF"/>
              </a:buClr>
              <a:buSzPct val="100000"/>
              <a:defRPr/>
            </a:pPr>
            <a:endParaRPr lang="en-US" sz="1350" kern="0" dirty="0">
              <a:solidFill>
                <a:srgbClr val="000000"/>
              </a:solidFill>
              <a:ea typeface="ＭＳ Ｐゴシック" panose="020B0600070205080204" pitchFamily="34" charset="-128"/>
              <a:cs typeface="Times New Roman" pitchFamily="18" charset="0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xmlns="" id="{0318A8B4-7320-4135-BE38-EBFD71B71E1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4919" y="1131007"/>
            <a:ext cx="11664000" cy="601662"/>
          </a:xfrm>
        </p:spPr>
        <p:txBody>
          <a:bodyPr/>
          <a:lstStyle/>
          <a:p>
            <a:r>
              <a:rPr lang="en-US" dirty="0"/>
              <a:t>21 H2RG detectors in 13 different environments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xmlns="" id="{4904788D-69BD-4F1D-8CF9-5316FD7E1092}"/>
              </a:ext>
            </a:extLst>
          </p:cNvPr>
          <p:cNvSpPr txBox="1">
            <a:spLocks/>
          </p:cNvSpPr>
          <p:nvPr/>
        </p:nvSpPr>
        <p:spPr bwMode="auto">
          <a:xfrm>
            <a:off x="4763386" y="1885068"/>
            <a:ext cx="7074657" cy="44023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4000" indent="-324000" algn="l" rtl="0" eaLnBrk="1" fontAlgn="base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charset="0"/>
              <a:buChar char="Ø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US" kern="0" dirty="0"/>
              <a:t>Each detector tested and used in a unique way—Different:</a:t>
            </a:r>
          </a:p>
          <a:p>
            <a:pPr lvl="1" defTabSz="914400"/>
            <a:r>
              <a:rPr lang="en-US" kern="0" dirty="0"/>
              <a:t>Test conditions </a:t>
            </a:r>
            <a:endParaRPr lang="en-US" kern="0" dirty="0" smtClean="0"/>
          </a:p>
          <a:p>
            <a:pPr lvl="1" defTabSz="914400"/>
            <a:r>
              <a:rPr lang="en-US" kern="0" dirty="0" smtClean="0"/>
              <a:t>Optimization</a:t>
            </a:r>
          </a:p>
          <a:p>
            <a:pPr lvl="1" defTabSz="914400"/>
            <a:r>
              <a:rPr lang="en-US" kern="0" dirty="0" smtClean="0"/>
              <a:t>Datasets </a:t>
            </a:r>
          </a:p>
          <a:p>
            <a:pPr lvl="1" defTabSz="914400"/>
            <a:r>
              <a:rPr lang="en-US" kern="0" dirty="0"/>
              <a:t>O</a:t>
            </a:r>
            <a:r>
              <a:rPr lang="en-US" kern="0" dirty="0" smtClean="0"/>
              <a:t>peration </a:t>
            </a:r>
            <a:r>
              <a:rPr lang="en-US" kern="0" dirty="0"/>
              <a:t>parameters</a:t>
            </a:r>
          </a:p>
          <a:p>
            <a:pPr lvl="1" defTabSz="914400"/>
            <a:r>
              <a:rPr lang="en-US" kern="0" dirty="0"/>
              <a:t>Controllers</a:t>
            </a:r>
          </a:p>
          <a:p>
            <a:pPr lvl="1" defTabSz="914400"/>
            <a:r>
              <a:rPr lang="en-US" kern="0" dirty="0"/>
              <a:t>Applications </a:t>
            </a:r>
            <a:endParaRPr lang="en-US" kern="0" dirty="0" smtClean="0"/>
          </a:p>
          <a:p>
            <a:pPr lvl="1" defTabSz="914400"/>
            <a:r>
              <a:rPr lang="en-US" kern="0" dirty="0" smtClean="0"/>
              <a:t>Reference </a:t>
            </a:r>
            <a:r>
              <a:rPr lang="en-US" kern="0" dirty="0"/>
              <a:t>pixel subtraction</a:t>
            </a:r>
          </a:p>
        </p:txBody>
      </p:sp>
    </p:spTree>
    <p:extLst>
      <p:ext uri="{BB962C8B-B14F-4D97-AF65-F5344CB8AC3E}">
        <p14:creationId xmlns:p14="http://schemas.microsoft.com/office/powerpoint/2010/main" val="16903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B21E7D90-E892-4A35-BF14-35E965A31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56FA538-4117-4FF5-A94C-6278A0672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55D85CD-5A28-40ED-A64E-3F160390E7C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ELT requires a statistically relevant number of identical detectors</a:t>
            </a:r>
          </a:p>
          <a:p>
            <a:pPr lvl="1"/>
            <a:r>
              <a:rPr lang="en-US" dirty="0" smtClean="0"/>
              <a:t>Tested in the same way</a:t>
            </a:r>
          </a:p>
          <a:p>
            <a:pPr lvl="1"/>
            <a:r>
              <a:rPr lang="en-US" dirty="0" smtClean="0"/>
              <a:t>Monitored over time</a:t>
            </a:r>
          </a:p>
          <a:p>
            <a:r>
              <a:rPr lang="en-US" dirty="0" smtClean="0"/>
              <a:t>Make a model of detector behavior</a:t>
            </a:r>
          </a:p>
          <a:p>
            <a:pPr lvl="1"/>
            <a:r>
              <a:rPr lang="en-US" dirty="0" smtClean="0"/>
              <a:t>Use for Optimization</a:t>
            </a:r>
          </a:p>
          <a:p>
            <a:pPr lvl="1"/>
            <a:r>
              <a:rPr lang="en-US" dirty="0" smtClean="0"/>
              <a:t>Use for calibration/analysis pipeline</a:t>
            </a:r>
          </a:p>
          <a:p>
            <a:pPr lvl="1"/>
            <a:r>
              <a:rPr lang="en-US" dirty="0" smtClean="0"/>
              <a:t>Learn about detectors!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EE78A4C-E604-48BF-8DBE-C0C087639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ELT NIR Detector Characterization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03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Trevor Mendel (MPE)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Derek Ives (ESO)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Simon Tulloch (ESO)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Leander </a:t>
            </a:r>
            <a:r>
              <a:rPr lang="en-US" dirty="0" err="1" smtClean="0"/>
              <a:t>Mehrgan</a:t>
            </a:r>
            <a:r>
              <a:rPr lang="en-US" dirty="0" smtClean="0"/>
              <a:t> (ESO)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Matthias Seidel (ESO)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r-IN" dirty="0" smtClean="0"/>
              <a:t>…</a:t>
            </a:r>
            <a:r>
              <a:rPr lang="en-US" dirty="0" smtClean="0"/>
              <a:t>..and the rest of the ESO detector group.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40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9135919-6984-4EBB-B4F4-B9806389C5C3}"/>
              </a:ext>
            </a:extLst>
          </p:cNvPr>
          <p:cNvPicPr/>
          <p:nvPr/>
        </p:nvPicPr>
        <p:blipFill rotWithShape="1">
          <a:blip r:embed="rId2"/>
          <a:srcRect l="52216" r="16959" b="67176"/>
          <a:stretch/>
        </p:blipFill>
        <p:spPr>
          <a:xfrm>
            <a:off x="9813128" y="4362019"/>
            <a:ext cx="1673352" cy="8503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10F0051-184C-4679-9030-E8EF5FFC9E01}"/>
              </a:ext>
            </a:extLst>
          </p:cNvPr>
          <p:cNvPicPr/>
          <p:nvPr/>
        </p:nvPicPr>
        <p:blipFill rotWithShape="1">
          <a:blip r:embed="rId2"/>
          <a:srcRect t="1" r="69175" b="66822"/>
          <a:stretch/>
        </p:blipFill>
        <p:spPr>
          <a:xfrm>
            <a:off x="391621" y="4332971"/>
            <a:ext cx="1673352" cy="85953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B21E7D90-E892-4A35-BF14-35E965A31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56FA538-4117-4FF5-A94C-6278A0672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55D85CD-5A28-40ED-A64E-3F160390E7C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4919" y="1131006"/>
            <a:ext cx="11664000" cy="719059"/>
          </a:xfrm>
        </p:spPr>
        <p:txBody>
          <a:bodyPr/>
          <a:lstStyle/>
          <a:p>
            <a:r>
              <a:rPr lang="en-US" dirty="0"/>
              <a:t>MICADO + HARMONI = ~1/4 Billion NIR </a:t>
            </a:r>
            <a:r>
              <a:rPr lang="en-US" dirty="0" smtClean="0"/>
              <a:t>pixels.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EE78A4C-E604-48BF-8DBE-C0C087639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Future: ELT </a:t>
            </a:r>
            <a:r>
              <a:rPr lang="en-US" dirty="0"/>
              <a:t>first light NIR detectors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AD6FD9C-D654-4406-8FD5-FBF43B0CDA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57551" y="1850065"/>
            <a:ext cx="5428615" cy="2590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3BB2EDC-76D5-419F-B2EB-4C3E80F6E63D}"/>
              </a:ext>
            </a:extLst>
          </p:cNvPr>
          <p:cNvPicPr/>
          <p:nvPr/>
        </p:nvPicPr>
        <p:blipFill rotWithShape="1">
          <a:blip r:embed="rId2"/>
          <a:srcRect t="1" r="69173" b="6116"/>
          <a:stretch/>
        </p:blipFill>
        <p:spPr>
          <a:xfrm>
            <a:off x="391621" y="1968179"/>
            <a:ext cx="1673352" cy="24323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9BEBCD3-830E-435A-B6D4-E76279B93695}"/>
              </a:ext>
            </a:extLst>
          </p:cNvPr>
          <p:cNvPicPr/>
          <p:nvPr/>
        </p:nvPicPr>
        <p:blipFill rotWithShape="1">
          <a:blip r:embed="rId2"/>
          <a:srcRect l="52069" r="17106" b="5765"/>
          <a:stretch/>
        </p:blipFill>
        <p:spPr>
          <a:xfrm>
            <a:off x="9805036" y="1968179"/>
            <a:ext cx="1673352" cy="244144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7012B166-9B42-459A-8DB5-F25E3B8906F1}"/>
              </a:ext>
            </a:extLst>
          </p:cNvPr>
          <p:cNvCxnSpPr/>
          <p:nvPr/>
        </p:nvCxnSpPr>
        <p:spPr bwMode="auto">
          <a:xfrm>
            <a:off x="5931398" y="1666959"/>
            <a:ext cx="0" cy="478623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7528403-7087-4C22-9777-6FDA27C3273D}"/>
              </a:ext>
            </a:extLst>
          </p:cNvPr>
          <p:cNvSpPr txBox="1"/>
          <p:nvPr/>
        </p:nvSpPr>
        <p:spPr>
          <a:xfrm>
            <a:off x="2927388" y="5029989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17</a:t>
            </a:r>
            <a:r>
              <a:rPr lang="en-US" b="1" dirty="0"/>
              <a:t> identical </a:t>
            </a:r>
          </a:p>
          <a:p>
            <a:pPr algn="ctr"/>
            <a:r>
              <a:rPr lang="en-US" b="1" dirty="0"/>
              <a:t>4k x 4k detectors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4B183E5-9B22-4856-AB58-DB2A9CA91CC4}"/>
              </a:ext>
            </a:extLst>
          </p:cNvPr>
          <p:cNvSpPr txBox="1"/>
          <p:nvPr/>
        </p:nvSpPr>
        <p:spPr>
          <a:xfrm>
            <a:off x="6839653" y="5029988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68</a:t>
            </a:r>
            <a:r>
              <a:rPr lang="en-US" b="1" dirty="0"/>
              <a:t> identical </a:t>
            </a:r>
          </a:p>
          <a:p>
            <a:pPr algn="ctr"/>
            <a:r>
              <a:rPr lang="en-US" b="1" dirty="0"/>
              <a:t>2k x 2k detectors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1CA119A-8BD1-4E43-87BB-D4A2E3526784}"/>
              </a:ext>
            </a:extLst>
          </p:cNvPr>
          <p:cNvSpPr txBox="1"/>
          <p:nvPr/>
        </p:nvSpPr>
        <p:spPr>
          <a:xfrm>
            <a:off x="580894" y="5152047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HARMONI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8695FEA-0FC3-44FB-8292-51B528723B22}"/>
              </a:ext>
            </a:extLst>
          </p:cNvPr>
          <p:cNvSpPr txBox="1"/>
          <p:nvPr/>
        </p:nvSpPr>
        <p:spPr>
          <a:xfrm>
            <a:off x="10032227" y="5157559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HARMONI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A5530D6-01C9-4CE5-94C5-75174A56AB3D}"/>
              </a:ext>
            </a:extLst>
          </p:cNvPr>
          <p:cNvSpPr txBox="1"/>
          <p:nvPr/>
        </p:nvSpPr>
        <p:spPr>
          <a:xfrm>
            <a:off x="4012252" y="422496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MICADO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9F2E931-CCD3-4797-A633-D5BA4B054AD9}"/>
              </a:ext>
            </a:extLst>
          </p:cNvPr>
          <p:cNvSpPr txBox="1"/>
          <p:nvPr/>
        </p:nvSpPr>
        <p:spPr>
          <a:xfrm>
            <a:off x="6800610" y="422337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MICADO</a:t>
            </a:r>
          </a:p>
        </p:txBody>
      </p:sp>
    </p:spTree>
    <p:extLst>
      <p:ext uri="{BB962C8B-B14F-4D97-AF65-F5344CB8AC3E}">
        <p14:creationId xmlns:p14="http://schemas.microsoft.com/office/powerpoint/2010/main" val="403901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B21E7D90-E892-4A35-BF14-35E965A31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56FA538-4117-4FF5-A94C-6278A0672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55D85CD-5A28-40ED-A64E-3F160390E7C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4400" dirty="0" smtClean="0"/>
              <a:t> </a:t>
            </a:r>
            <a:r>
              <a:rPr lang="en-US" sz="4400" dirty="0" smtClean="0"/>
              <a:t>Comprehensive</a:t>
            </a:r>
            <a:endParaRPr lang="en-US" sz="4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EE78A4C-E604-48BF-8DBE-C0C087639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philosophy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8975200" y="2756108"/>
            <a:ext cx="1785938" cy="4000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Picture Frame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8975200" y="3278093"/>
            <a:ext cx="1785938" cy="4000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Channel offsets</a:t>
            </a:r>
            <a:endParaRPr 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975200" y="4279875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Dark Current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8975200" y="4790684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Linearity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8975200" y="3775087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Cross-talk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8975200" y="2222790"/>
            <a:ext cx="1785938" cy="4000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IPC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040027" y="4654042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Read noise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7044655" y="4142359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Full well</a:t>
            </a:r>
            <a:endParaRPr 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044655" y="3624616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Persistence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7044655" y="2862509"/>
            <a:ext cx="1785938" cy="6316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Reciprocity Failure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7044655" y="1865541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QE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7044655" y="2359727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Cosmetics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7050143" y="5179098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6078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B21E7D90-E892-4A35-BF14-35E965A31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56FA538-4117-4FF5-A94C-6278A0672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55D85CD-5A28-40ED-A64E-3F160390E7C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4400" dirty="0" smtClean="0"/>
              <a:t> Comprehensive</a:t>
            </a:r>
            <a:endParaRPr lang="en-US" sz="4400" dirty="0"/>
          </a:p>
          <a:p>
            <a:r>
              <a:rPr lang="en-US" sz="4400" dirty="0" smtClean="0"/>
              <a:t> </a:t>
            </a:r>
            <a:r>
              <a:rPr lang="en-US" sz="4400" dirty="0" smtClean="0"/>
              <a:t>Standardized</a:t>
            </a:r>
            <a:endParaRPr lang="en-US" sz="4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EE78A4C-E604-48BF-8DBE-C0C087639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philosophy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8975200" y="2756108"/>
            <a:ext cx="1785938" cy="4000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Picture Frame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8975200" y="3278093"/>
            <a:ext cx="1785938" cy="4000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Channel offsets</a:t>
            </a:r>
            <a:endParaRPr 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975200" y="4279875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Dark Current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8975200" y="4790684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Linearity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8975200" y="3775087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Cross-talk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8975200" y="2222790"/>
            <a:ext cx="1785938" cy="4000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IPC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040027" y="4654042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Read noise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7044655" y="4142359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Full well</a:t>
            </a:r>
            <a:endParaRPr 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044655" y="3624616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Persistence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7044655" y="2862509"/>
            <a:ext cx="1785938" cy="6316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Reciprocity Failure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7044655" y="1865541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QE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7044655" y="2359727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Cosmetics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7050143" y="5179098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5525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B21E7D90-E892-4A35-BF14-35E965A31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56FA538-4117-4FF5-A94C-6278A0672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55D85CD-5A28-40ED-A64E-3F160390E7C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4400" dirty="0" smtClean="0"/>
              <a:t> Comprehensive</a:t>
            </a:r>
            <a:endParaRPr lang="en-US" sz="4400" dirty="0"/>
          </a:p>
          <a:p>
            <a:r>
              <a:rPr lang="en-US" sz="4400" dirty="0" smtClean="0"/>
              <a:t> Standardized</a:t>
            </a:r>
            <a:endParaRPr lang="en-US" sz="4400" dirty="0"/>
          </a:p>
          <a:p>
            <a:r>
              <a:rPr lang="en-US" sz="4400" dirty="0" smtClean="0"/>
              <a:t> Searchable/Linkable</a:t>
            </a:r>
            <a:endParaRPr lang="en-US" sz="4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EE78A4C-E604-48BF-8DBE-C0C087639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philosophy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8975200" y="2756108"/>
            <a:ext cx="1785938" cy="4000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Picture Frame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8975200" y="3278093"/>
            <a:ext cx="1785938" cy="4000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Channel offsets</a:t>
            </a:r>
            <a:endParaRPr 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975200" y="4279875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Dark Current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8975200" y="4790684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Linearity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8975200" y="3775087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Cross-talk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8975200" y="2222790"/>
            <a:ext cx="1785938" cy="4000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IPC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040027" y="4654042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Read noise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7044655" y="4142359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Full well</a:t>
            </a:r>
            <a:endParaRPr 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044655" y="3624616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Persistence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7044655" y="2862509"/>
            <a:ext cx="1785938" cy="6316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Reciprocity Failure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7044655" y="1865541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QE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7044655" y="2359727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Cosmetics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7050143" y="5179098"/>
            <a:ext cx="1785938" cy="387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2988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B21E7D90-E892-4A35-BF14-35E965A31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56FA538-4117-4FF5-A94C-6278A0672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EE78A4C-E604-48BF-8DBE-C0C087639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FIAT and the ESO Archive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" y="1627323"/>
            <a:ext cx="7213099" cy="4484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328" y="2634258"/>
            <a:ext cx="4687508" cy="26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7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B21E7D90-E892-4A35-BF14-35E965A31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Scientific Detector Workshop, Sept. 2017, Baltimore               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56FA538-4117-4FF5-A94C-6278A0672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EE78A4C-E604-48BF-8DBE-C0C087639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FIAT and the ESO Archive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649462" y="1516549"/>
            <a:ext cx="2106424" cy="1115877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FIAT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raw data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304687" y="1516548"/>
            <a:ext cx="2106424" cy="111587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ESO Archive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616671" y="3514355"/>
            <a:ext cx="2106424" cy="11158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Detector Engineers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831096" y="3514355"/>
            <a:ext cx="2106424" cy="11158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Instrument Teams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8643541" y="2689079"/>
            <a:ext cx="2695252" cy="116237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ESO </a:t>
            </a:r>
            <a:r>
              <a:rPr kumimoji="0" lang="en-US" sz="3200" b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Quality</a:t>
            </a:r>
            <a:r>
              <a:rPr kumimoji="0" lang="en-US" sz="3200" b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Control</a:t>
            </a:r>
            <a:endParaRPr kumimoji="0" lang="en-US" sz="3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643541" y="1534332"/>
            <a:ext cx="2695252" cy="6509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smtClean="0">
                <a:latin typeface="Arial" charset="0"/>
              </a:rPr>
              <a:t>Astronomers</a:t>
            </a:r>
            <a:endParaRPr kumimoji="0" lang="en-US" sz="3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974477" y="5294346"/>
            <a:ext cx="2106424" cy="61114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Us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3724672" y="5294346"/>
            <a:ext cx="2106424" cy="61114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latin typeface="Arial" charset="0"/>
              </a:rPr>
              <a:t>You</a:t>
            </a:r>
            <a:endParaRPr kumimoji="0" lang="en-US" sz="3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537116" y="5063265"/>
            <a:ext cx="2264003" cy="105856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latin typeface="Arial" charset="0"/>
              </a:rPr>
              <a:t>Calibration Scientists</a:t>
            </a:r>
            <a:endParaRPr kumimoji="0" lang="en-US" sz="3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9114971" y="5063265"/>
            <a:ext cx="2264003" cy="105856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latin typeface="Arial" charset="0"/>
              </a:rPr>
              <a:t>Analysis Pipeline</a:t>
            </a:r>
            <a:endParaRPr kumimoji="0" lang="en-US" sz="3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2880767" y="2074487"/>
            <a:ext cx="127086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3775472" y="2689079"/>
            <a:ext cx="1093470" cy="7744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5831096" y="2689079"/>
            <a:ext cx="1053212" cy="7490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3941848" y="4681033"/>
            <a:ext cx="781247" cy="5823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H="1">
            <a:off x="2027690" y="4681033"/>
            <a:ext cx="853077" cy="56681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6518375" y="1852641"/>
            <a:ext cx="1988277" cy="486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6537116" y="2474860"/>
            <a:ext cx="1969536" cy="6014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7218382" y="4714460"/>
            <a:ext cx="294131" cy="3178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7977114" y="4427647"/>
            <a:ext cx="1598922" cy="57362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Cloud 18"/>
          <p:cNvSpPr/>
          <p:nvPr/>
        </p:nvSpPr>
        <p:spPr bwMode="auto">
          <a:xfrm>
            <a:off x="4371980" y="1237001"/>
            <a:ext cx="4899234" cy="2763496"/>
          </a:xfrm>
          <a:prstGeom prst="cloud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How is this useful?</a:t>
            </a:r>
            <a:endParaRPr kumimoji="0" lang="en-US" sz="4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314950" y="4115787"/>
            <a:ext cx="516146" cy="545442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5065195" y="4770603"/>
            <a:ext cx="363746" cy="362046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 flipH="1">
            <a:off x="4825785" y="5165003"/>
            <a:ext cx="211162" cy="235672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54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ESO">
      <a:dk1>
        <a:srgbClr val="000000"/>
      </a:dk1>
      <a:lt1>
        <a:sysClr val="window" lastClr="FFFFFF"/>
      </a:lt1>
      <a:dk2>
        <a:srgbClr val="1F6CB4"/>
      </a:dk2>
      <a:lt2>
        <a:srgbClr val="EEECE1"/>
      </a:lt2>
      <a:accent1>
        <a:srgbClr val="3A6CB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44688FE-AFF5-604A-9BB4-716DC4DEB492}" vid="{D4AF6891-DA85-FA49-AFB3-7B2DE1B33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16D2408B93DF40BA108CD2988DD55F" ma:contentTypeVersion="2" ma:contentTypeDescription="Create a new document." ma:contentTypeScope="" ma:versionID="0df1f75800124b8710582673894150d0">
  <xsd:schema xmlns:xsd="http://www.w3.org/2001/XMLSchema" xmlns:xs="http://www.w3.org/2001/XMLSchema" xmlns:p="http://schemas.microsoft.com/office/2006/metadata/properties" xmlns:ns3="fe6bf98e-3663-4d33-9299-74b2d3a86f36" targetNamespace="http://schemas.microsoft.com/office/2006/metadata/properties" ma:root="true" ma:fieldsID="264aebd59b55cf4b0c486b778e6c0fc7" ns3:_="">
    <xsd:import namespace="fe6bf98e-3663-4d33-9299-74b2d3a86f3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bf98e-3663-4d33-9299-74b2d3a86f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2AD29B-D4DB-4F39-98CD-A659600F68CB}">
  <ds:schemaRefs>
    <ds:schemaRef ds:uri="fe6bf98e-3663-4d33-9299-74b2d3a86f36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78482DC-F63D-4F72-99C2-7E2EDBBEE2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6bf98e-3663-4d33-9299-74b2d3a86f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DDB58B-840D-4625-8126-FFD9D3F770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20170928_egeorge_NIR_detector_characterization_for_ELT</Template>
  <TotalTime>8528</TotalTime>
  <Words>1471</Words>
  <Application>Microsoft Macintosh PowerPoint</Application>
  <PresentationFormat>Widescreen</PresentationFormat>
  <Paragraphs>373</Paragraphs>
  <Slides>31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Calibri</vt:lpstr>
      <vt:lpstr>ＭＳ Ｐゴシック</vt:lpstr>
      <vt:lpstr>Times New Roman</vt:lpstr>
      <vt:lpstr>Wingdings</vt:lpstr>
      <vt:lpstr>Arial</vt:lpstr>
      <vt:lpstr>Default Theme</vt:lpstr>
      <vt:lpstr>ESO NIR detector characterization for the ELT era </vt:lpstr>
      <vt:lpstr>Past: NIR detector characterization for the VLT era</vt:lpstr>
      <vt:lpstr>Past: NIR detector characterization for the VLT era</vt:lpstr>
      <vt:lpstr>Future: ELT first light NIR detectors</vt:lpstr>
      <vt:lpstr>Testing philosophy</vt:lpstr>
      <vt:lpstr>Testing philosophy</vt:lpstr>
      <vt:lpstr>Testing philosophy</vt:lpstr>
      <vt:lpstr>FIAT and the ESO Archive</vt:lpstr>
      <vt:lpstr>FIAT and the ESO Archive</vt:lpstr>
      <vt:lpstr>KMOS and the ESO Archive</vt:lpstr>
      <vt:lpstr>Mysterious KMOS Darks</vt:lpstr>
      <vt:lpstr>JWST NIRSpec detector PCA</vt:lpstr>
      <vt:lpstr>JWST NIRSpec detector PCA</vt:lpstr>
      <vt:lpstr>JWST NIRSpec detector PCA</vt:lpstr>
      <vt:lpstr>CRIRES+ detector PCA</vt:lpstr>
      <vt:lpstr>CRIRES+ detector PCA</vt:lpstr>
      <vt:lpstr>CRIRES+ detector PCA</vt:lpstr>
      <vt:lpstr>CRIRES+ PCA – Bias stability requirements</vt:lpstr>
      <vt:lpstr>ESO Archive</vt:lpstr>
      <vt:lpstr>ESO Archive</vt:lpstr>
      <vt:lpstr>Statistical analysis of &gt;7000 KMOS darks</vt:lpstr>
      <vt:lpstr>Statistical analysis of &gt;7000 KMOS darks</vt:lpstr>
      <vt:lpstr>Statistical analysis of &gt;7000 KMOS darks</vt:lpstr>
      <vt:lpstr>H2RG at the telescope</vt:lpstr>
      <vt:lpstr>NGC vs. IRACE</vt:lpstr>
      <vt:lpstr>How was this useful?</vt:lpstr>
      <vt:lpstr>FIAT Detector Data</vt:lpstr>
      <vt:lpstr>Building a Detector Model</vt:lpstr>
      <vt:lpstr>Building a Detector Model</vt:lpstr>
      <vt:lpstr>ELT NIR Detector Characterization</vt:lpstr>
      <vt:lpstr>Credits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ESO NIR detector characterization for the ELT era </dc:title>
  <dc:creator>Elizabeth George</dc:creator>
  <cp:lastModifiedBy>Elizabeth George</cp:lastModifiedBy>
  <cp:revision>85</cp:revision>
  <dcterms:created xsi:type="dcterms:W3CDTF">2017-09-04T14:51:33Z</dcterms:created>
  <dcterms:modified xsi:type="dcterms:W3CDTF">2017-09-28T15:14:44Z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0x010100CB16D2408B93DF40BA108CD2988DD55F</vt:lpwstr>
  </property>
</Properties>
</file>