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3" r:id="rId1"/>
  </p:sldMasterIdLst>
  <p:notesMasterIdLst>
    <p:notesMasterId r:id="rId32"/>
  </p:notesMasterIdLst>
  <p:handoutMasterIdLst>
    <p:handoutMasterId r:id="rId33"/>
  </p:handoutMasterIdLst>
  <p:sldIdLst>
    <p:sldId id="559" r:id="rId2"/>
    <p:sldId id="479" r:id="rId3"/>
    <p:sldId id="766" r:id="rId4"/>
    <p:sldId id="744" r:id="rId5"/>
    <p:sldId id="746" r:id="rId6"/>
    <p:sldId id="747" r:id="rId7"/>
    <p:sldId id="745" r:id="rId8"/>
    <p:sldId id="749" r:id="rId9"/>
    <p:sldId id="750" r:id="rId10"/>
    <p:sldId id="751" r:id="rId11"/>
    <p:sldId id="752" r:id="rId12"/>
    <p:sldId id="753" r:id="rId13"/>
    <p:sldId id="768" r:id="rId14"/>
    <p:sldId id="767" r:id="rId15"/>
    <p:sldId id="769" r:id="rId16"/>
    <p:sldId id="756" r:id="rId17"/>
    <p:sldId id="758" r:id="rId18"/>
    <p:sldId id="566" r:id="rId19"/>
    <p:sldId id="734" r:id="rId20"/>
    <p:sldId id="735" r:id="rId21"/>
    <p:sldId id="765" r:id="rId22"/>
    <p:sldId id="736" r:id="rId23"/>
    <p:sldId id="737" r:id="rId24"/>
    <p:sldId id="739" r:id="rId25"/>
    <p:sldId id="740" r:id="rId26"/>
    <p:sldId id="741" r:id="rId27"/>
    <p:sldId id="742" r:id="rId28"/>
    <p:sldId id="772" r:id="rId29"/>
    <p:sldId id="770" r:id="rId30"/>
    <p:sldId id="771" r:id="rId31"/>
  </p:sldIdLst>
  <p:sldSz cx="9144000" cy="6858000" type="screen4x3"/>
  <p:notesSz cx="7010400" cy="9296400"/>
  <p:custDataLst>
    <p:tags r:id="rId34"/>
  </p:custDataLst>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80"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80"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80"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80"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80" charset="-128"/>
        <a:cs typeface="+mn-cs"/>
      </a:defRPr>
    </a:lvl5pPr>
    <a:lvl6pPr marL="2286000" algn="l" defTabSz="914400" rtl="0" eaLnBrk="1" latinLnBrk="0" hangingPunct="1">
      <a:defRPr kern="1200">
        <a:solidFill>
          <a:schemeClr val="tx1"/>
        </a:solidFill>
        <a:latin typeface="Arial" pitchFamily="34" charset="0"/>
        <a:ea typeface="ＭＳ Ｐゴシック" pitchFamily="80" charset="-128"/>
        <a:cs typeface="+mn-cs"/>
      </a:defRPr>
    </a:lvl6pPr>
    <a:lvl7pPr marL="2743200" algn="l" defTabSz="914400" rtl="0" eaLnBrk="1" latinLnBrk="0" hangingPunct="1">
      <a:defRPr kern="1200">
        <a:solidFill>
          <a:schemeClr val="tx1"/>
        </a:solidFill>
        <a:latin typeface="Arial" pitchFamily="34" charset="0"/>
        <a:ea typeface="ＭＳ Ｐゴシック" pitchFamily="80" charset="-128"/>
        <a:cs typeface="+mn-cs"/>
      </a:defRPr>
    </a:lvl7pPr>
    <a:lvl8pPr marL="3200400" algn="l" defTabSz="914400" rtl="0" eaLnBrk="1" latinLnBrk="0" hangingPunct="1">
      <a:defRPr kern="1200">
        <a:solidFill>
          <a:schemeClr val="tx1"/>
        </a:solidFill>
        <a:latin typeface="Arial" pitchFamily="34" charset="0"/>
        <a:ea typeface="ＭＳ Ｐゴシック" pitchFamily="80" charset="-128"/>
        <a:cs typeface="+mn-cs"/>
      </a:defRPr>
    </a:lvl8pPr>
    <a:lvl9pPr marL="3657600" algn="l" defTabSz="914400" rtl="0" eaLnBrk="1" latinLnBrk="0" hangingPunct="1">
      <a:defRPr kern="1200">
        <a:solidFill>
          <a:schemeClr val="tx1"/>
        </a:solidFill>
        <a:latin typeface="Arial" pitchFamily="34" charset="0"/>
        <a:ea typeface="ＭＳ Ｐゴシック" pitchFamily="8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EED4"/>
    <a:srgbClr val="FAF2DE"/>
    <a:srgbClr val="F4E1B2"/>
    <a:srgbClr val="FFFF99"/>
    <a:srgbClr val="33CC33"/>
    <a:srgbClr val="642E21"/>
    <a:srgbClr val="E5BB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15620"/>
    <p:restoredTop sz="67703" autoAdjust="0"/>
  </p:normalViewPr>
  <p:slideViewPr>
    <p:cSldViewPr snapToObjects="1">
      <p:cViewPr>
        <p:scale>
          <a:sx n="66" d="100"/>
          <a:sy n="66" d="100"/>
        </p:scale>
        <p:origin x="-180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81" d="100"/>
          <a:sy n="81" d="100"/>
        </p:scale>
        <p:origin x="-1392"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wmf"/><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8475" cy="465138"/>
          </a:xfrm>
          <a:prstGeom prst="rect">
            <a:avLst/>
          </a:prstGeom>
          <a:noFill/>
          <a:ln>
            <a:noFill/>
          </a:ln>
          <a:extLst/>
        </p:spPr>
        <p:txBody>
          <a:bodyPr vert="horz" wrap="square" lIns="93177" tIns="46589" rIns="93177" bIns="46589" numCol="1" anchor="t" anchorCtr="0" compatLnSpc="1">
            <a:prstTxWarp prst="textNoShape">
              <a:avLst/>
            </a:prstTxWarp>
          </a:bodyPr>
          <a:lstStyle>
            <a:lvl1pPr defTabSz="465138">
              <a:defRPr sz="1200">
                <a:latin typeface="Calibri" pitchFamily="34" charset="0"/>
                <a:ea typeface="+mn-ea"/>
              </a:defRPr>
            </a:lvl1pPr>
          </a:lstStyle>
          <a:p>
            <a:pPr>
              <a:defRPr/>
            </a:pPr>
            <a:endParaRPr lang="en-US"/>
          </a:p>
        </p:txBody>
      </p:sp>
      <p:sp>
        <p:nvSpPr>
          <p:cNvPr id="3" name="Date Placeholder 2"/>
          <p:cNvSpPr>
            <a:spLocks noGrp="1"/>
          </p:cNvSpPr>
          <p:nvPr>
            <p:ph type="dt" sz="quarter" idx="1"/>
          </p:nvPr>
        </p:nvSpPr>
        <p:spPr bwMode="auto">
          <a:xfrm>
            <a:off x="3970338" y="0"/>
            <a:ext cx="3038475" cy="465138"/>
          </a:xfrm>
          <a:prstGeom prst="rect">
            <a:avLst/>
          </a:prstGeom>
          <a:noFill/>
          <a:ln>
            <a:noFill/>
          </a:ln>
          <a:extLst/>
        </p:spPr>
        <p:txBody>
          <a:bodyPr vert="horz" wrap="square" lIns="93177" tIns="46589" rIns="93177" bIns="46589" numCol="1" anchor="t" anchorCtr="0" compatLnSpc="1">
            <a:prstTxWarp prst="textNoShape">
              <a:avLst/>
            </a:prstTxWarp>
          </a:bodyPr>
          <a:lstStyle>
            <a:lvl1pPr algn="r" defTabSz="465138">
              <a:defRPr sz="1200">
                <a:latin typeface="Calibri" pitchFamily="34" charset="0"/>
                <a:ea typeface="+mn-ea"/>
              </a:defRPr>
            </a:lvl1pPr>
          </a:lstStyle>
          <a:p>
            <a:pPr>
              <a:defRPr/>
            </a:pPr>
            <a:fld id="{FA255536-F99E-449D-BBB8-73EE090520B1}" type="datetime1">
              <a:rPr lang="en-US"/>
              <a:pPr>
                <a:defRPr/>
              </a:pPr>
              <a:t>8/23/2011</a:t>
            </a:fld>
            <a:endParaRPr lang="en-US"/>
          </a:p>
        </p:txBody>
      </p:sp>
      <p:sp>
        <p:nvSpPr>
          <p:cNvPr id="4" name="Footer Placeholder 3"/>
          <p:cNvSpPr>
            <a:spLocks noGrp="1"/>
          </p:cNvSpPr>
          <p:nvPr>
            <p:ph type="ftr" sz="quarter" idx="2"/>
          </p:nvPr>
        </p:nvSpPr>
        <p:spPr bwMode="auto">
          <a:xfrm>
            <a:off x="0" y="8829675"/>
            <a:ext cx="3038475" cy="465138"/>
          </a:xfrm>
          <a:prstGeom prst="rect">
            <a:avLst/>
          </a:prstGeom>
          <a:noFill/>
          <a:ln>
            <a:noFill/>
          </a:ln>
          <a:extLst/>
        </p:spPr>
        <p:txBody>
          <a:bodyPr vert="horz" wrap="square" lIns="93177" tIns="46589" rIns="93177" bIns="46589" numCol="1" anchor="b" anchorCtr="0" compatLnSpc="1">
            <a:prstTxWarp prst="textNoShape">
              <a:avLst/>
            </a:prstTxWarp>
          </a:bodyPr>
          <a:lstStyle>
            <a:lvl1pPr defTabSz="465138">
              <a:defRPr sz="1200">
                <a:latin typeface="Calibri" pitchFamily="34" charset="0"/>
                <a:ea typeface="+mn-ea"/>
              </a:defRPr>
            </a:lvl1pPr>
          </a:lstStyle>
          <a:p>
            <a:pPr>
              <a:defRPr/>
            </a:pPr>
            <a:endParaRPr lang="en-US"/>
          </a:p>
        </p:txBody>
      </p:sp>
      <p:sp>
        <p:nvSpPr>
          <p:cNvPr id="5" name="Slide Number Placeholder 4"/>
          <p:cNvSpPr>
            <a:spLocks noGrp="1"/>
          </p:cNvSpPr>
          <p:nvPr>
            <p:ph type="sldNum" sz="quarter" idx="3"/>
          </p:nvPr>
        </p:nvSpPr>
        <p:spPr bwMode="auto">
          <a:xfrm>
            <a:off x="3970338" y="8829675"/>
            <a:ext cx="3038475" cy="465138"/>
          </a:xfrm>
          <a:prstGeom prst="rect">
            <a:avLst/>
          </a:prstGeom>
          <a:noFill/>
          <a:ln>
            <a:noFill/>
          </a:ln>
          <a:extLst/>
        </p:spPr>
        <p:txBody>
          <a:bodyPr vert="horz" wrap="square" lIns="93177" tIns="46589" rIns="93177" bIns="46589" numCol="1" anchor="b" anchorCtr="0" compatLnSpc="1">
            <a:prstTxWarp prst="textNoShape">
              <a:avLst/>
            </a:prstTxWarp>
          </a:bodyPr>
          <a:lstStyle>
            <a:lvl1pPr algn="r" defTabSz="465138">
              <a:defRPr sz="1200">
                <a:latin typeface="Calibri" pitchFamily="34" charset="0"/>
                <a:ea typeface="+mn-ea"/>
              </a:defRPr>
            </a:lvl1pPr>
          </a:lstStyle>
          <a:p>
            <a:pPr>
              <a:defRPr/>
            </a:pPr>
            <a:fld id="{1A0E86A1-EC45-42C3-95AB-6AA52F399126}" type="slidenum">
              <a:rPr lang="en-US"/>
              <a:pPr>
                <a:defRPr/>
              </a:pPr>
              <a:t>‹#›</a:t>
            </a:fld>
            <a:endParaRPr lang="en-US"/>
          </a:p>
        </p:txBody>
      </p:sp>
    </p:spTree>
    <p:extLst>
      <p:ext uri="{BB962C8B-B14F-4D97-AF65-F5344CB8AC3E}">
        <p14:creationId xmlns:p14="http://schemas.microsoft.com/office/powerpoint/2010/main" val="27590512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8475" cy="465138"/>
          </a:xfrm>
          <a:prstGeom prst="rect">
            <a:avLst/>
          </a:prstGeom>
          <a:noFill/>
          <a:ln>
            <a:noFill/>
          </a:ln>
          <a:extLst/>
        </p:spPr>
        <p:txBody>
          <a:bodyPr vert="horz" wrap="square" lIns="93177" tIns="46589" rIns="93177" bIns="46589" numCol="1" anchor="t" anchorCtr="0" compatLnSpc="1">
            <a:prstTxWarp prst="textNoShape">
              <a:avLst/>
            </a:prstTxWarp>
          </a:bodyPr>
          <a:lstStyle>
            <a:lvl1pPr defTabSz="465138">
              <a:defRPr sz="1200">
                <a:latin typeface="Calibri" pitchFamily="34" charset="0"/>
                <a:ea typeface="+mn-ea"/>
              </a:defRPr>
            </a:lvl1pPr>
          </a:lstStyle>
          <a:p>
            <a:pPr>
              <a:defRPr/>
            </a:pPr>
            <a:endParaRPr lang="en-US"/>
          </a:p>
        </p:txBody>
      </p:sp>
      <p:sp>
        <p:nvSpPr>
          <p:cNvPr id="3" name="Date Placeholder 2"/>
          <p:cNvSpPr>
            <a:spLocks noGrp="1"/>
          </p:cNvSpPr>
          <p:nvPr>
            <p:ph type="dt" idx="1"/>
          </p:nvPr>
        </p:nvSpPr>
        <p:spPr bwMode="auto">
          <a:xfrm>
            <a:off x="3970338" y="0"/>
            <a:ext cx="3038475" cy="465138"/>
          </a:xfrm>
          <a:prstGeom prst="rect">
            <a:avLst/>
          </a:prstGeom>
          <a:noFill/>
          <a:ln>
            <a:noFill/>
          </a:ln>
          <a:extLst/>
        </p:spPr>
        <p:txBody>
          <a:bodyPr vert="horz" wrap="square" lIns="93177" tIns="46589" rIns="93177" bIns="46589" numCol="1" anchor="t" anchorCtr="0" compatLnSpc="1">
            <a:prstTxWarp prst="textNoShape">
              <a:avLst/>
            </a:prstTxWarp>
          </a:bodyPr>
          <a:lstStyle>
            <a:lvl1pPr algn="r" defTabSz="465138">
              <a:defRPr sz="1200">
                <a:latin typeface="Calibri" pitchFamily="34" charset="0"/>
                <a:ea typeface="+mn-ea"/>
              </a:defRPr>
            </a:lvl1pPr>
          </a:lstStyle>
          <a:p>
            <a:pPr>
              <a:defRPr/>
            </a:pPr>
            <a:fld id="{2250B771-61F9-4D63-A505-69F893E472DE}" type="datetime1">
              <a:rPr lang="en-US"/>
              <a:pPr>
                <a:defRPr/>
              </a:pPr>
              <a:t>8/23/2011</a:t>
            </a:fld>
            <a:endParaRPr lang="en-US"/>
          </a:p>
        </p:txBody>
      </p:sp>
      <p:sp>
        <p:nvSpPr>
          <p:cNvPr id="84996" name="Slide Image Placeholder 3"/>
          <p:cNvSpPr>
            <a:spLocks noGrp="1" noRot="1" noChangeAspect="1"/>
          </p:cNvSpPr>
          <p:nvPr>
            <p:ph type="sldImg" idx="2"/>
          </p:nvPr>
        </p:nvSpPr>
        <p:spPr bwMode="auto">
          <a:xfrm>
            <a:off x="11811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 name="Notes Placeholder 4"/>
          <p:cNvSpPr>
            <a:spLocks noGrp="1"/>
          </p:cNvSpPr>
          <p:nvPr>
            <p:ph type="body" sz="quarter" idx="3"/>
          </p:nvPr>
        </p:nvSpPr>
        <p:spPr bwMode="auto">
          <a:xfrm>
            <a:off x="701675" y="4416425"/>
            <a:ext cx="5607050" cy="4183063"/>
          </a:xfrm>
          <a:prstGeom prst="rect">
            <a:avLst/>
          </a:prstGeom>
          <a:noFill/>
          <a:ln>
            <a:noFill/>
          </a:ln>
          <a:ex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bwMode="auto">
          <a:xfrm>
            <a:off x="0" y="8829675"/>
            <a:ext cx="3038475" cy="465138"/>
          </a:xfrm>
          <a:prstGeom prst="rect">
            <a:avLst/>
          </a:prstGeom>
          <a:noFill/>
          <a:ln>
            <a:noFill/>
          </a:ln>
          <a:extLst/>
        </p:spPr>
        <p:txBody>
          <a:bodyPr vert="horz" wrap="square" lIns="93177" tIns="46589" rIns="93177" bIns="46589" numCol="1" anchor="b" anchorCtr="0" compatLnSpc="1">
            <a:prstTxWarp prst="textNoShape">
              <a:avLst/>
            </a:prstTxWarp>
          </a:bodyPr>
          <a:lstStyle>
            <a:lvl1pPr defTabSz="465138">
              <a:defRPr sz="1200">
                <a:latin typeface="Calibri" pitchFamily="34" charset="0"/>
                <a:ea typeface="+mn-ea"/>
              </a:defRPr>
            </a:lvl1pPr>
          </a:lstStyle>
          <a:p>
            <a:pPr>
              <a:defRPr/>
            </a:pPr>
            <a:endParaRPr lang="en-US"/>
          </a:p>
        </p:txBody>
      </p:sp>
      <p:sp>
        <p:nvSpPr>
          <p:cNvPr id="7" name="Slide Number Placeholder 6"/>
          <p:cNvSpPr>
            <a:spLocks noGrp="1"/>
          </p:cNvSpPr>
          <p:nvPr>
            <p:ph type="sldNum" sz="quarter" idx="5"/>
          </p:nvPr>
        </p:nvSpPr>
        <p:spPr bwMode="auto">
          <a:xfrm>
            <a:off x="3970338" y="8829675"/>
            <a:ext cx="3038475" cy="465138"/>
          </a:xfrm>
          <a:prstGeom prst="rect">
            <a:avLst/>
          </a:prstGeom>
          <a:noFill/>
          <a:ln>
            <a:noFill/>
          </a:ln>
          <a:extLst/>
        </p:spPr>
        <p:txBody>
          <a:bodyPr vert="horz" wrap="square" lIns="93177" tIns="46589" rIns="93177" bIns="46589" numCol="1" anchor="b" anchorCtr="0" compatLnSpc="1">
            <a:prstTxWarp prst="textNoShape">
              <a:avLst/>
            </a:prstTxWarp>
          </a:bodyPr>
          <a:lstStyle>
            <a:lvl1pPr algn="r" defTabSz="465138">
              <a:defRPr sz="1200">
                <a:latin typeface="Calibri" pitchFamily="34" charset="0"/>
                <a:ea typeface="+mn-ea"/>
              </a:defRPr>
            </a:lvl1pPr>
          </a:lstStyle>
          <a:p>
            <a:pPr>
              <a:defRPr/>
            </a:pPr>
            <a:fld id="{78081AC3-5192-49BF-A4B2-9F1BDA49E311}" type="slidenum">
              <a:rPr lang="en-US"/>
              <a:pPr>
                <a:defRPr/>
              </a:pPr>
              <a:t>‹#›</a:t>
            </a:fld>
            <a:endParaRPr lang="en-US"/>
          </a:p>
        </p:txBody>
      </p:sp>
    </p:spTree>
    <p:extLst>
      <p:ext uri="{BB962C8B-B14F-4D97-AF65-F5344CB8AC3E}">
        <p14:creationId xmlns:p14="http://schemas.microsoft.com/office/powerpoint/2010/main" val="87709112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a:ln/>
        </p:spPr>
      </p:sp>
      <p:sp>
        <p:nvSpPr>
          <p:cNvPr id="86019"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pitchFamily="80" charset="-128"/>
              </a:rPr>
              <a:t>This paper summarizes progress of a project to develop photon-counting detectors for NASA exoplanet missions through a radiation testing program. The project, funded by NASA ROSES TDEM, uses a 256x256 pixel silicon Geiger-Mode Avalanche Photodiode (GM-APD) per pixel, each individually bump-bonded to a silicon readout circuit. Each pixel independently registers the arrival of a photon and can be reset and ready for another photon within 100 ns. The pixel has built-in circuitry for independently counting photo-generated events. The readout circuit is multiplexed to read out the photon arrival events. The signal chain is inherently digital, allowing for noiseless transmission over long distances. The detector always operates in photon counting mode and is thus not susceptible to excess noise factor that afflicts other technologies. It continues operating with shot-noise limited performance up to extremely high flux levels, &gt;10^6 photons/second/pixel, and delivers signal-to-noise ratios on the order of thousands for higher fluxes. Its performance is expected to be maintained at a high level throughout mission lifetime in the presence of the expected radiation dose.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TextEdit="1"/>
          </p:cNvSpPr>
          <p:nvPr>
            <p:ph type="sldImg"/>
          </p:nvPr>
        </p:nvSpPr>
        <p:spPr>
          <a:xfrm>
            <a:off x="1190625" y="703263"/>
            <a:ext cx="4630738" cy="3473450"/>
          </a:xfrm>
          <a:ln/>
        </p:spPr>
      </p:sp>
      <p:sp>
        <p:nvSpPr>
          <p:cNvPr id="144387"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The proposed performance for the optical (silicon) Moore detector is shown in the table. In Phase 1, we will fabricate and test a moderate-size detector, and in Phase2, we will do the same for a large detector.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a:xfrm>
            <a:off x="1190625" y="703263"/>
            <a:ext cx="4630738" cy="3473450"/>
          </a:xfrm>
          <a:ln/>
        </p:spPr>
      </p:sp>
      <p:sp>
        <p:nvSpPr>
          <p:cNvPr id="145411"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The proposed performance for the infrared (InGaAs) Moore detector is shown in the table. In Phase 1, we will fabricate and test a single test structure, and in Phase2, we will do the same for a large detector. Note that we will likely only pursue an optical OR infrared detector in Phase 2, depending on the maturity of both paths. </a:t>
            </a:r>
          </a:p>
          <a:p>
            <a:pPr eaLnBrk="1" hangingPunct="1"/>
            <a:endParaRPr lang="en-US" smtClean="0">
              <a:ea typeface="ＭＳ Ｐゴシック" pitchFamily="8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The slide describes the status of the Moore project.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pitchFamily="-108" charset="-128"/>
                <a:cs typeface="ＭＳ Ｐゴシック" pitchFamily="-108" charset="-128"/>
              </a:rPr>
              <a:t>This is an image taken with a GM APD biased above breakdown. The image is created by placing an air force target on top of the detector and illuminating with a light source. The image was taken with the detector at room temperature and exposed to ambient light levels. It was formed by summing 1000 expose sequences in which only one photon can be counted per sequence. The event flip-flop for each pixel is read out after each expose sequence and saved for later processing. The events generated by dark current are mitigated by setting a small exposure time in which the APDs are above breakdown and able to achieve a GM avalanche.</a:t>
            </a:r>
            <a:endParaRPr lang="en-US" dirty="0"/>
          </a:p>
        </p:txBody>
      </p:sp>
      <p:sp>
        <p:nvSpPr>
          <p:cNvPr id="4" name="Slide Number Placeholder 3"/>
          <p:cNvSpPr>
            <a:spLocks noGrp="1"/>
          </p:cNvSpPr>
          <p:nvPr>
            <p:ph type="sldNum" sz="quarter" idx="10"/>
          </p:nvPr>
        </p:nvSpPr>
        <p:spPr/>
        <p:txBody>
          <a:bodyPr/>
          <a:lstStyle/>
          <a:p>
            <a:pPr>
              <a:defRPr/>
            </a:pPr>
            <a:fld id="{78081AC3-5192-49BF-A4B2-9F1BDA49E311}" type="slidenum">
              <a:rPr lang="en-US" smtClean="0"/>
              <a:pPr>
                <a:defRPr/>
              </a:pPr>
              <a:t>13</a:t>
            </a:fld>
            <a:endParaRPr lang="en-US"/>
          </a:p>
        </p:txBody>
      </p:sp>
    </p:spTree>
    <p:extLst>
      <p:ext uri="{BB962C8B-B14F-4D97-AF65-F5344CB8AC3E}">
        <p14:creationId xmlns:p14="http://schemas.microsoft.com/office/powerpoint/2010/main" val="3900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pitchFamily="-108" charset="-128"/>
                <a:cs typeface="ＭＳ Ｐゴシック" pitchFamily="-108" charset="-128"/>
              </a:rPr>
              <a:t>This is a plot of the anode current </a:t>
            </a:r>
            <a:r>
              <a:rPr lang="en-US" sz="1200" kern="1200" dirty="0" err="1" smtClean="0">
                <a:solidFill>
                  <a:schemeClr val="tx1"/>
                </a:solidFill>
                <a:effectLst/>
                <a:latin typeface="+mn-lt"/>
                <a:ea typeface="ＭＳ Ｐゴシック" pitchFamily="-108" charset="-128"/>
                <a:cs typeface="ＭＳ Ｐゴシック" pitchFamily="-108" charset="-128"/>
              </a:rPr>
              <a:t>vs</a:t>
            </a:r>
            <a:r>
              <a:rPr lang="en-US" sz="1200" kern="1200" dirty="0" smtClean="0">
                <a:solidFill>
                  <a:schemeClr val="tx1"/>
                </a:solidFill>
                <a:effectLst/>
                <a:latin typeface="+mn-lt"/>
                <a:ea typeface="ＭＳ Ｐゴシック" pitchFamily="-108" charset="-128"/>
                <a:cs typeface="ＭＳ Ｐゴシック" pitchFamily="-108" charset="-128"/>
              </a:rPr>
              <a:t> anode voltage and temperature. It shows the breakdown voltage of the GM APDs and how that breakdown voltage changes </a:t>
            </a:r>
            <a:r>
              <a:rPr lang="en-US" sz="1200" kern="1200" dirty="0" err="1" smtClean="0">
                <a:solidFill>
                  <a:schemeClr val="tx1"/>
                </a:solidFill>
                <a:effectLst/>
                <a:latin typeface="+mn-lt"/>
                <a:ea typeface="ＭＳ Ｐゴシック" pitchFamily="-108" charset="-128"/>
                <a:cs typeface="ＭＳ Ｐゴシック" pitchFamily="-108" charset="-128"/>
              </a:rPr>
              <a:t>vs</a:t>
            </a:r>
            <a:r>
              <a:rPr lang="en-US" sz="1200" kern="1200" dirty="0" smtClean="0">
                <a:solidFill>
                  <a:schemeClr val="tx1"/>
                </a:solidFill>
                <a:effectLst/>
                <a:latin typeface="+mn-lt"/>
                <a:ea typeface="ＭＳ Ｐゴシック" pitchFamily="-108" charset="-128"/>
                <a:cs typeface="ＭＳ Ｐゴシック" pitchFamily="-108" charset="-128"/>
              </a:rPr>
              <a:t> temperature. Breakdown happens when the anode current sharply increases denoting when the electric field is large enough to accelerate the electron hole pair to the point that they can achieve impact ionization. </a:t>
            </a:r>
            <a:endParaRPr lang="en-US" dirty="0"/>
          </a:p>
        </p:txBody>
      </p:sp>
      <p:sp>
        <p:nvSpPr>
          <p:cNvPr id="4" name="Slide Number Placeholder 3"/>
          <p:cNvSpPr>
            <a:spLocks noGrp="1"/>
          </p:cNvSpPr>
          <p:nvPr>
            <p:ph type="sldNum" sz="quarter" idx="10"/>
          </p:nvPr>
        </p:nvSpPr>
        <p:spPr/>
        <p:txBody>
          <a:bodyPr/>
          <a:lstStyle/>
          <a:p>
            <a:pPr>
              <a:defRPr/>
            </a:pPr>
            <a:fld id="{78081AC3-5192-49BF-A4B2-9F1BDA49E311}" type="slidenum">
              <a:rPr lang="en-US" smtClean="0"/>
              <a:pPr>
                <a:defRPr/>
              </a:pPr>
              <a:t>14</a:t>
            </a:fld>
            <a:endParaRPr lang="en-US"/>
          </a:p>
        </p:txBody>
      </p:sp>
    </p:spTree>
    <p:extLst>
      <p:ext uri="{BB962C8B-B14F-4D97-AF65-F5344CB8AC3E}">
        <p14:creationId xmlns:p14="http://schemas.microsoft.com/office/powerpoint/2010/main" val="2628877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pitchFamily="-108" charset="-128"/>
                <a:cs typeface="ＭＳ Ｐゴシック" pitchFamily="-108" charset="-128"/>
              </a:rPr>
              <a:t>This plot shows the event probability </a:t>
            </a:r>
            <a:r>
              <a:rPr lang="en-US" sz="1200" kern="1200" dirty="0" err="1" smtClean="0">
                <a:solidFill>
                  <a:schemeClr val="tx1"/>
                </a:solidFill>
                <a:effectLst/>
                <a:latin typeface="+mn-lt"/>
                <a:ea typeface="ＭＳ Ｐゴシック" pitchFamily="-108" charset="-128"/>
                <a:cs typeface="ＭＳ Ｐゴシック" pitchFamily="-108" charset="-128"/>
              </a:rPr>
              <a:t>vs</a:t>
            </a:r>
            <a:r>
              <a:rPr lang="en-US" sz="1200" kern="1200" dirty="0" smtClean="0">
                <a:solidFill>
                  <a:schemeClr val="tx1"/>
                </a:solidFill>
                <a:effectLst/>
                <a:latin typeface="+mn-lt"/>
                <a:ea typeface="ＭＳ Ｐゴシック" pitchFamily="-108" charset="-128"/>
                <a:cs typeface="ＭＳ Ｐゴシック" pitchFamily="-108" charset="-128"/>
              </a:rPr>
              <a:t> increasing gate time for a number of pixels. Gate time is defined as the time in which the APDs are able to initiate an avalanche great enough to register and event in the readout circuit. Essentially it is the exposure time. We expect the event probability (i.e. the probability that an event will be generated in a given exposure time) to increase with gate time until the gate time is long enough that either the photon flux or dark current will always generate an event. At this point the pixel is saturated. The event probability due to dark current can be reduced by cooling the detector so that the photon flux has a much greater probability to generate an event. We have identified pixels with what looks like leakage current induced events. This behavior causes the event probability to sharply rise to 1 after a particular gate time. This is because the leakage current is linear, reproducible and will trigger an event when the accumulated charge passes the threshold point of the CMOS trigger circuit.</a:t>
            </a:r>
            <a:endParaRPr lang="en-US" dirty="0"/>
          </a:p>
        </p:txBody>
      </p:sp>
      <p:sp>
        <p:nvSpPr>
          <p:cNvPr id="4" name="Slide Number Placeholder 3"/>
          <p:cNvSpPr>
            <a:spLocks noGrp="1"/>
          </p:cNvSpPr>
          <p:nvPr>
            <p:ph type="sldNum" sz="quarter" idx="10"/>
          </p:nvPr>
        </p:nvSpPr>
        <p:spPr/>
        <p:txBody>
          <a:bodyPr/>
          <a:lstStyle/>
          <a:p>
            <a:pPr>
              <a:defRPr/>
            </a:pPr>
            <a:fld id="{78081AC3-5192-49BF-A4B2-9F1BDA49E311}" type="slidenum">
              <a:rPr lang="en-US" smtClean="0"/>
              <a:pPr>
                <a:defRPr/>
              </a:pPr>
              <a:t>15</a:t>
            </a:fld>
            <a:endParaRPr lang="en-US"/>
          </a:p>
        </p:txBody>
      </p:sp>
    </p:spTree>
    <p:extLst>
      <p:ext uri="{BB962C8B-B14F-4D97-AF65-F5344CB8AC3E}">
        <p14:creationId xmlns:p14="http://schemas.microsoft.com/office/powerpoint/2010/main" val="1925460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TextEdit="1"/>
          </p:cNvSpPr>
          <p:nvPr>
            <p:ph type="sldImg"/>
          </p:nvPr>
        </p:nvSpPr>
        <p:spPr>
          <a:xfrm>
            <a:off x="1190625" y="703263"/>
            <a:ext cx="4630738" cy="3473450"/>
          </a:xfrm>
          <a:ln/>
        </p:spPr>
      </p:sp>
      <p:sp>
        <p:nvSpPr>
          <p:cNvPr id="149507"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pitchFamily="80" charset="-128"/>
              </a:rPr>
              <a:t>Previous testing results for HFF vs. LFF device dark count rate as a function of quench time.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TextEdit="1"/>
          </p:cNvSpPr>
          <p:nvPr>
            <p:ph type="sldImg"/>
          </p:nvPr>
        </p:nvSpPr>
        <p:spPr>
          <a:xfrm>
            <a:off x="1190625" y="703263"/>
            <a:ext cx="4630738" cy="3473450"/>
          </a:xfrm>
          <a:ln/>
        </p:spPr>
      </p:sp>
      <p:sp>
        <p:nvSpPr>
          <p:cNvPr id="151555"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00"/>
              </a:spcAft>
            </a:pPr>
            <a:r>
              <a:rPr lang="en-US" smtClean="0">
                <a:ea typeface="ＭＳ Ｐゴシック" pitchFamily="80" charset="-128"/>
              </a:rPr>
              <a:t>Self-retriggering occurs when photons are generated by the recombination of carriers in an avalanche and are absorbed in the device. This absorption liberates a carrier that induces another avalanche when the device is reset. These carriers have a high probability of causing immediate avalanches.</a:t>
            </a:r>
          </a:p>
          <a:p>
            <a:pPr algn="just">
              <a:spcAft>
                <a:spcPts val="600"/>
              </a:spcAft>
            </a:pPr>
            <a:r>
              <a:rPr lang="en-US" smtClean="0">
                <a:ea typeface="ＭＳ Ｐゴシック" pitchFamily="80" charset="-128"/>
              </a:rPr>
              <a:t>The number of events in the first bin represents all the cases in which the avalanche occurred while the arm pulse was held high. </a:t>
            </a:r>
          </a:p>
          <a:p>
            <a:pPr algn="just">
              <a:spcAft>
                <a:spcPts val="600"/>
              </a:spcAft>
            </a:pPr>
            <a:r>
              <a:rPr lang="en-US" smtClean="0">
                <a:ea typeface="ＭＳ Ｐゴシック" pitchFamily="80" charset="-128"/>
              </a:rPr>
              <a:t>Using a fit of the histogram (excluding the first bin), the fit is extrapolated back to the beginning of the arm pulse.</a:t>
            </a:r>
          </a:p>
          <a:p>
            <a:pPr algn="just">
              <a:spcAft>
                <a:spcPts val="600"/>
              </a:spcAft>
            </a:pPr>
            <a:r>
              <a:rPr lang="en-US" smtClean="0">
                <a:ea typeface="ＭＳ Ｐゴシック" pitchFamily="80" charset="-128"/>
              </a:rPr>
              <a:t>The discrepancy between the expected and actual counts represents the first-bin avalanches caused by self-retriggering.</a:t>
            </a:r>
          </a:p>
          <a:p>
            <a:pPr>
              <a:spcAft>
                <a:spcPts val="600"/>
              </a:spcAft>
            </a:pPr>
            <a:endParaRPr lang="en-US" smtClean="0">
              <a:ea typeface="ＭＳ Ｐゴシック" pitchFamily="8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a:ln/>
        </p:spPr>
      </p:sp>
      <p:sp>
        <p:nvSpPr>
          <p:cNvPr id="91139"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pitchFamily="80" charset="-128"/>
              </a:rPr>
              <a:t>This section describes the radiation test program.</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895118DD-A420-40B3-8C8A-E39DAE866C10}" type="slidenum">
              <a:rPr lang="en-US" sz="1200"/>
              <a:pPr algn="r"/>
              <a:t>19</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701040" y="4415790"/>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pitchFamily="34" charset="-128"/>
              </a:rPr>
              <a:t>This slide</a:t>
            </a:r>
            <a:r>
              <a:rPr lang="en-US" baseline="0" dirty="0" smtClean="0">
                <a:ea typeface="ＭＳ Ｐゴシック" pitchFamily="34" charset="-128"/>
              </a:rPr>
              <a:t> outlines the steps in building the radiation testing program.</a:t>
            </a:r>
            <a:endParaRPr lang="en-US" dirty="0"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ea typeface="ＭＳ Ｐゴシック" pitchFamily="80" charset="-128"/>
              </a:rPr>
              <a:t>Signal to noise ratio depends on detector properties. By reducing detector read noise, SNR increases. Also, the time to achieve a fixed SNR decreases. For photon-starved applications, zero read noise is very important.</a:t>
            </a:r>
          </a:p>
        </p:txBody>
      </p:sp>
      <p:sp>
        <p:nvSpPr>
          <p:cNvPr id="89092"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465138" eaLnBrk="0" hangingPunct="0">
              <a:defRPr>
                <a:solidFill>
                  <a:schemeClr val="tx1"/>
                </a:solidFill>
                <a:latin typeface="Arial" pitchFamily="34" charset="0"/>
                <a:ea typeface="ＭＳ Ｐゴシック" pitchFamily="80" charset="-128"/>
              </a:defRPr>
            </a:lvl1pPr>
            <a:lvl2pPr marL="742950" indent="-285750" defTabSz="465138" eaLnBrk="0" hangingPunct="0">
              <a:defRPr>
                <a:solidFill>
                  <a:schemeClr val="tx1"/>
                </a:solidFill>
                <a:latin typeface="Arial" pitchFamily="34" charset="0"/>
                <a:ea typeface="ＭＳ Ｐゴシック" pitchFamily="80" charset="-128"/>
              </a:defRPr>
            </a:lvl2pPr>
            <a:lvl3pPr marL="1143000" indent="-228600" defTabSz="465138" eaLnBrk="0" hangingPunct="0">
              <a:defRPr>
                <a:solidFill>
                  <a:schemeClr val="tx1"/>
                </a:solidFill>
                <a:latin typeface="Arial" pitchFamily="34" charset="0"/>
                <a:ea typeface="ＭＳ Ｐゴシック" pitchFamily="80" charset="-128"/>
              </a:defRPr>
            </a:lvl3pPr>
            <a:lvl4pPr marL="1600200" indent="-228600" defTabSz="465138" eaLnBrk="0" hangingPunct="0">
              <a:defRPr>
                <a:solidFill>
                  <a:schemeClr val="tx1"/>
                </a:solidFill>
                <a:latin typeface="Arial" pitchFamily="34" charset="0"/>
                <a:ea typeface="ＭＳ Ｐゴシック" pitchFamily="80" charset="-128"/>
              </a:defRPr>
            </a:lvl4pPr>
            <a:lvl5pPr marL="2057400" indent="-228600" defTabSz="465138" eaLnBrk="0" hangingPunct="0">
              <a:defRPr>
                <a:solidFill>
                  <a:schemeClr val="tx1"/>
                </a:solidFill>
                <a:latin typeface="Arial" pitchFamily="34" charset="0"/>
                <a:ea typeface="ＭＳ Ｐゴシック" pitchFamily="80" charset="-128"/>
              </a:defRPr>
            </a:lvl5pPr>
            <a:lvl6pPr marL="25146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65138"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08FE946F-A7AB-4F7B-AB9C-65D74784D33C}" type="slidenum">
              <a:rPr lang="en-US" sz="1200">
                <a:latin typeface="Calibri" pitchFamily="34" charset="0"/>
              </a:rPr>
              <a:pPr algn="r" eaLnBrk="1" hangingPunct="1"/>
              <a:t>2</a:t>
            </a:fld>
            <a:endParaRPr lang="en-US" sz="120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To</a:t>
            </a:r>
            <a:r>
              <a:rPr lang="en-US" baseline="0" dirty="0" smtClean="0"/>
              <a:t> simulate the radiation flux on the detector, relevant mission parameters need to chosen first. The 4 types of orbits are chosen based on the orbits for the proposed missions. </a:t>
            </a:r>
            <a:endParaRPr lang="en-US" dirty="0" smtClean="0"/>
          </a:p>
          <a:p>
            <a:r>
              <a:rPr lang="en-US" baseline="0" dirty="0" smtClean="0"/>
              <a:t>Based on </a:t>
            </a:r>
            <a:r>
              <a:rPr lang="en-US" baseline="0" smtClean="0"/>
              <a:t>the mission parameters</a:t>
            </a:r>
            <a:r>
              <a:rPr lang="en-US" baseline="0" dirty="0" smtClean="0"/>
              <a:t>, the trajectory over the life mission can be calculated. Using that information, radiation models can be used to calculate the flux on the detector. </a:t>
            </a:r>
            <a:endParaRPr lang="en-US" dirty="0"/>
          </a:p>
        </p:txBody>
      </p:sp>
      <p:sp>
        <p:nvSpPr>
          <p:cNvPr id="4" name="Slide Number Placeholder 3"/>
          <p:cNvSpPr>
            <a:spLocks noGrp="1"/>
          </p:cNvSpPr>
          <p:nvPr>
            <p:ph type="sldNum" sz="quarter" idx="10"/>
          </p:nvPr>
        </p:nvSpPr>
        <p:spPr/>
        <p:txBody>
          <a:bodyPr/>
          <a:lstStyle/>
          <a:p>
            <a:pPr>
              <a:defRPr/>
            </a:pPr>
            <a:fld id="{78081AC3-5192-49BF-A4B2-9F1BDA49E311}" type="slidenum">
              <a:rPr lang="en-US" smtClean="0"/>
              <a:pPr>
                <a:defRPr/>
              </a:pPr>
              <a:t>20</a:t>
            </a:fld>
            <a:endParaRPr lang="en-US"/>
          </a:p>
        </p:txBody>
      </p:sp>
    </p:spTree>
    <p:extLst>
      <p:ext uri="{BB962C8B-B14F-4D97-AF65-F5344CB8AC3E}">
        <p14:creationId xmlns:p14="http://schemas.microsoft.com/office/powerpoint/2010/main" val="2936609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models</a:t>
            </a:r>
            <a:r>
              <a:rPr lang="en-US" baseline="0" dirty="0" smtClean="0"/>
              <a:t> of three types of possible orbits, based on past or </a:t>
            </a:r>
            <a:r>
              <a:rPr lang="en-US" baseline="0" dirty="0" err="1" smtClean="0"/>
              <a:t>propsed</a:t>
            </a:r>
            <a:r>
              <a:rPr lang="en-US" baseline="0" dirty="0" smtClean="0"/>
              <a:t> missions, for the </a:t>
            </a:r>
            <a:r>
              <a:rPr lang="en-US" baseline="0" dirty="0" err="1" smtClean="0"/>
              <a:t>exoplanet</a:t>
            </a:r>
            <a:r>
              <a:rPr lang="en-US" baseline="0" dirty="0" smtClean="0"/>
              <a:t> mission.</a:t>
            </a:r>
            <a:endParaRPr lang="en-US" dirty="0"/>
          </a:p>
        </p:txBody>
      </p:sp>
      <p:sp>
        <p:nvSpPr>
          <p:cNvPr id="4" name="Slide Number Placeholder 3"/>
          <p:cNvSpPr>
            <a:spLocks noGrp="1"/>
          </p:cNvSpPr>
          <p:nvPr>
            <p:ph type="sldNum" sz="quarter" idx="10"/>
          </p:nvPr>
        </p:nvSpPr>
        <p:spPr/>
        <p:txBody>
          <a:bodyPr/>
          <a:lstStyle/>
          <a:p>
            <a:pPr>
              <a:defRPr/>
            </a:pPr>
            <a:fld id="{78081AC3-5192-49BF-A4B2-9F1BDA49E311}" type="slidenum">
              <a:rPr lang="en-US" smtClean="0"/>
              <a:pPr>
                <a:defRPr/>
              </a:pPr>
              <a:t>21</a:t>
            </a:fld>
            <a:endParaRPr lang="en-US"/>
          </a:p>
        </p:txBody>
      </p:sp>
    </p:spTree>
    <p:extLst>
      <p:ext uri="{BB962C8B-B14F-4D97-AF65-F5344CB8AC3E}">
        <p14:creationId xmlns:p14="http://schemas.microsoft.com/office/powerpoint/2010/main" val="1960797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Particle </a:t>
            </a:r>
            <a:r>
              <a:rPr lang="en-US" sz="1200" dirty="0" err="1" smtClean="0"/>
              <a:t>fluences</a:t>
            </a:r>
            <a:r>
              <a:rPr lang="en-US" sz="1200" dirty="0" smtClean="0"/>
              <a:t> at different orbits are comparable to or lower than those of L2. These plots show the trapped</a:t>
            </a:r>
            <a:r>
              <a:rPr lang="en-US" sz="1200" baseline="0" dirty="0" smtClean="0"/>
              <a:t> protons, electrons, and solar particles over the life of the mission. For the DRO, L2, Earth Trailing missions, the transfer trajectory to the final orbit is the same for the 5 and 11 year missions. Hence, the flux of trapped protons and electrons are the same for both 5 and 11 year missions. The difference in the trapped proton and electron flux for the three missions is due to their different transfer trajectories. For the LEO orbit, the geomagnetic shielding blocks out the solar protons, so there is only trapped proton and electron flux.</a:t>
            </a: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78081AC3-5192-49BF-A4B2-9F1BDA49E311}" type="slidenum">
              <a:rPr lang="en-US" smtClean="0"/>
              <a:pPr>
                <a:defRPr/>
              </a:pPr>
              <a:t>22</a:t>
            </a:fld>
            <a:endParaRPr lang="en-US"/>
          </a:p>
        </p:txBody>
      </p:sp>
    </p:spTree>
    <p:extLst>
      <p:ext uri="{BB962C8B-B14F-4D97-AF65-F5344CB8AC3E}">
        <p14:creationId xmlns:p14="http://schemas.microsoft.com/office/powerpoint/2010/main" val="2806828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7850" indent="-577850">
              <a:lnSpc>
                <a:spcPct val="80000"/>
              </a:lnSpc>
              <a:spcBef>
                <a:spcPct val="20000"/>
              </a:spcBef>
              <a:buClr>
                <a:srgbClr val="FF6A06"/>
              </a:buClr>
              <a:buFontTx/>
              <a:buAutoNum type="arabicPeriod"/>
            </a:pPr>
            <a:r>
              <a:rPr lang="en-US" sz="1600" dirty="0" smtClean="0"/>
              <a:t>We used GEANT4 based transport code </a:t>
            </a:r>
            <a:r>
              <a:rPr lang="en-US" sz="1600" dirty="0" err="1" smtClean="0"/>
              <a:t>Mulassis</a:t>
            </a:r>
            <a:endParaRPr lang="en-US" sz="1600" dirty="0" smtClean="0"/>
          </a:p>
          <a:p>
            <a:pPr marL="952500" lvl="1" indent="-495300">
              <a:lnSpc>
                <a:spcPct val="80000"/>
              </a:lnSpc>
              <a:spcBef>
                <a:spcPct val="20000"/>
              </a:spcBef>
              <a:buClr>
                <a:srgbClr val="FF6A06"/>
              </a:buClr>
              <a:buFontTx/>
              <a:buAutoNum type="alphaLcPeriod"/>
            </a:pPr>
            <a:r>
              <a:rPr lang="en-US" sz="1400" dirty="0" smtClean="0"/>
              <a:t>Silicon target enclosed with spherical aluminum shielding</a:t>
            </a:r>
          </a:p>
          <a:p>
            <a:pPr marL="577850" indent="-577850">
              <a:lnSpc>
                <a:spcPct val="80000"/>
              </a:lnSpc>
              <a:spcBef>
                <a:spcPct val="20000"/>
              </a:spcBef>
              <a:buClr>
                <a:srgbClr val="FF6A06"/>
              </a:buClr>
              <a:buFontTx/>
              <a:buAutoNum type="arabicPeriod"/>
            </a:pPr>
            <a:r>
              <a:rPr lang="en-US" sz="1600" dirty="0" smtClean="0"/>
              <a:t>Radiation dose due mostly to solar protons</a:t>
            </a:r>
          </a:p>
          <a:p>
            <a:pPr marL="577850" indent="-577850">
              <a:lnSpc>
                <a:spcPct val="80000"/>
              </a:lnSpc>
              <a:spcBef>
                <a:spcPct val="20000"/>
              </a:spcBef>
              <a:buClr>
                <a:srgbClr val="FF6A06"/>
              </a:buClr>
              <a:buFontTx/>
              <a:buAutoNum type="arabicPeriod"/>
            </a:pPr>
            <a:r>
              <a:rPr lang="en-US" sz="1600" dirty="0" smtClean="0"/>
              <a:t>For 1cm Al shielding</a:t>
            </a:r>
          </a:p>
          <a:p>
            <a:pPr marL="952500" lvl="1" indent="-495300">
              <a:lnSpc>
                <a:spcPct val="80000"/>
              </a:lnSpc>
              <a:spcBef>
                <a:spcPct val="20000"/>
              </a:spcBef>
              <a:buClr>
                <a:srgbClr val="FF6A06"/>
              </a:buClr>
              <a:buFontTx/>
              <a:buAutoNum type="alphaLcPeriod"/>
            </a:pPr>
            <a:r>
              <a:rPr lang="en-US" sz="1400" dirty="0" smtClean="0"/>
              <a:t>Total Ionizing dose of 1 (5) </a:t>
            </a:r>
            <a:r>
              <a:rPr lang="en-US" sz="1400" dirty="0" err="1" smtClean="0"/>
              <a:t>krad</a:t>
            </a:r>
            <a:r>
              <a:rPr lang="en-US" sz="1400" dirty="0" smtClean="0"/>
              <a:t> for 5 (11) </a:t>
            </a:r>
            <a:r>
              <a:rPr lang="en-US" sz="1400" dirty="0" err="1" smtClean="0"/>
              <a:t>yr</a:t>
            </a:r>
            <a:r>
              <a:rPr lang="en-US" sz="1400" dirty="0" smtClean="0"/>
              <a:t> mission </a:t>
            </a:r>
          </a:p>
          <a:p>
            <a:pPr marL="952500" lvl="1" indent="-495300">
              <a:lnSpc>
                <a:spcPct val="80000"/>
              </a:lnSpc>
              <a:spcBef>
                <a:spcPct val="20000"/>
              </a:spcBef>
              <a:buClr>
                <a:srgbClr val="FF6A06"/>
              </a:buClr>
              <a:buFontTx/>
              <a:buAutoNum type="alphaLcPeriod"/>
            </a:pPr>
            <a:r>
              <a:rPr lang="en-US" sz="1400" dirty="0" smtClean="0"/>
              <a:t>Displacement damage (non-ionizing) dose of 2e7 (1e8) MeV/g for 5 (11) </a:t>
            </a:r>
            <a:r>
              <a:rPr lang="en-US" sz="1400" dirty="0" err="1" smtClean="0"/>
              <a:t>yr</a:t>
            </a:r>
            <a:r>
              <a:rPr lang="en-US" sz="1400" dirty="0" smtClean="0"/>
              <a:t> mission</a:t>
            </a:r>
          </a:p>
          <a:p>
            <a:pPr marL="495300" lvl="0" indent="-495300">
              <a:lnSpc>
                <a:spcPct val="80000"/>
              </a:lnSpc>
              <a:spcBef>
                <a:spcPct val="20000"/>
              </a:spcBef>
              <a:buClr>
                <a:srgbClr val="FF6A06"/>
              </a:buClr>
              <a:buFontTx/>
              <a:buAutoNum type="arabicPeriod"/>
            </a:pPr>
            <a:r>
              <a:rPr lang="en-US" sz="1400" dirty="0" smtClean="0"/>
              <a:t>Note that 1 Rad is</a:t>
            </a:r>
            <a:r>
              <a:rPr lang="en-US" sz="1400" baseline="0" dirty="0" smtClean="0"/>
              <a:t> equal to 6.25e7 MeV/g</a:t>
            </a:r>
          </a:p>
          <a:p>
            <a:pPr marL="495300" lvl="0" indent="-495300">
              <a:lnSpc>
                <a:spcPct val="80000"/>
              </a:lnSpc>
              <a:spcBef>
                <a:spcPct val="20000"/>
              </a:spcBef>
              <a:buClr>
                <a:srgbClr val="FF6A06"/>
              </a:buClr>
              <a:buFontTx/>
              <a:buAutoNum type="arabicPeriod"/>
            </a:pPr>
            <a:r>
              <a:rPr lang="en-US" sz="1400" baseline="0" dirty="0" smtClean="0"/>
              <a:t>Non-ionizing damage is caused by nuclear displacement, inelastic scattering, etc. and has a much lower cross section.</a:t>
            </a:r>
            <a:endParaRPr lang="en-US" sz="1400" dirty="0" smtClean="0"/>
          </a:p>
          <a:p>
            <a:endParaRPr lang="en-US" dirty="0" smtClean="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E2BC44E2-B60C-43D8-98C4-F0E56AD214CC}" type="slidenum">
              <a:rPr lang="en-US" sz="1200"/>
              <a:pPr algn="r"/>
              <a:t>24</a:t>
            </a:fld>
            <a:endParaRPr lang="en-US"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xfrm>
            <a:off x="701040" y="4415790"/>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pitchFamily="34" charset="-128"/>
              </a:rPr>
              <a:t>All the relevant information about the</a:t>
            </a:r>
            <a:r>
              <a:rPr lang="en-US" baseline="0" dirty="0" smtClean="0">
                <a:ea typeface="ＭＳ Ｐゴシック" pitchFamily="34" charset="-128"/>
              </a:rPr>
              <a:t> radiation exposure on orbit is known. Based on those findings as well as practical considerations, we need to make choices for the radiation testing.</a:t>
            </a:r>
            <a:endParaRPr lang="en-US" dirty="0" smtClean="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radiation testing, the Total</a:t>
            </a:r>
            <a:r>
              <a:rPr lang="en-US" baseline="0" dirty="0" smtClean="0"/>
              <a:t> Ionizing Dose (TID) is commonly used to quantify the radiation damage.  We will expose the device to 50 </a:t>
            </a:r>
            <a:r>
              <a:rPr lang="en-US" baseline="0" dirty="0" err="1" smtClean="0"/>
              <a:t>krad</a:t>
            </a:r>
            <a:r>
              <a:rPr lang="en-US" baseline="0" dirty="0" smtClean="0"/>
              <a:t>, or 10 times the dose of a 11 year mission. W</a:t>
            </a:r>
            <a:r>
              <a:rPr lang="en-US" dirty="0" smtClean="0"/>
              <a:t>e choose 60</a:t>
            </a:r>
            <a:r>
              <a:rPr lang="en-US" baseline="0" dirty="0" smtClean="0"/>
              <a:t> MeV for the radiation beam, as that energy preserves the proportionality between the TID and DDD on orbit, i.e. we expose the device to 10 times the DDD on orbit, also.</a:t>
            </a:r>
            <a:endParaRPr lang="en-US" dirty="0"/>
          </a:p>
        </p:txBody>
      </p:sp>
      <p:sp>
        <p:nvSpPr>
          <p:cNvPr id="4" name="Slide Number Placeholder 3"/>
          <p:cNvSpPr>
            <a:spLocks noGrp="1"/>
          </p:cNvSpPr>
          <p:nvPr>
            <p:ph type="sldNum" sz="quarter" idx="10"/>
          </p:nvPr>
        </p:nvSpPr>
        <p:spPr/>
        <p:txBody>
          <a:bodyPr/>
          <a:lstStyle/>
          <a:p>
            <a:pPr>
              <a:defRPr/>
            </a:pPr>
            <a:fld id="{78081AC3-5192-49BF-A4B2-9F1BDA49E311}" type="slidenum">
              <a:rPr lang="en-US" smtClean="0"/>
              <a:pPr>
                <a:defRPr/>
              </a:pPr>
              <a:t>25</a:t>
            </a:fld>
            <a:endParaRPr lang="en-US"/>
          </a:p>
        </p:txBody>
      </p:sp>
    </p:spTree>
    <p:extLst>
      <p:ext uri="{BB962C8B-B14F-4D97-AF65-F5344CB8AC3E}">
        <p14:creationId xmlns:p14="http://schemas.microsoft.com/office/powerpoint/2010/main" val="3060699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irradiate</a:t>
            </a:r>
            <a:r>
              <a:rPr lang="en-US" baseline="0" dirty="0" smtClean="0"/>
              <a:t> device at a moderate dose rate per recommendation of MIL </a:t>
            </a:r>
            <a:r>
              <a:rPr lang="en-US" baseline="0" dirty="0" err="1" smtClean="0"/>
              <a:t>Std</a:t>
            </a:r>
            <a:r>
              <a:rPr lang="en-US" baseline="0" dirty="0" smtClean="0"/>
              <a:t> 883 Test Method 1019, so that we don’t break the device and still finish radiation testing in a reasonable amount of time.</a:t>
            </a:r>
            <a:endParaRPr lang="en-US" dirty="0"/>
          </a:p>
        </p:txBody>
      </p:sp>
      <p:sp>
        <p:nvSpPr>
          <p:cNvPr id="4" name="Slide Number Placeholder 3"/>
          <p:cNvSpPr>
            <a:spLocks noGrp="1"/>
          </p:cNvSpPr>
          <p:nvPr>
            <p:ph type="sldNum" sz="quarter" idx="10"/>
          </p:nvPr>
        </p:nvSpPr>
        <p:spPr/>
        <p:txBody>
          <a:bodyPr/>
          <a:lstStyle/>
          <a:p>
            <a:pPr>
              <a:defRPr/>
            </a:pPr>
            <a:fld id="{78081AC3-5192-49BF-A4B2-9F1BDA49E311}" type="slidenum">
              <a:rPr lang="en-US" smtClean="0"/>
              <a:pPr>
                <a:defRPr/>
              </a:pPr>
              <a:t>26</a:t>
            </a:fld>
            <a:endParaRPr lang="en-US"/>
          </a:p>
        </p:txBody>
      </p:sp>
    </p:spTree>
    <p:extLst>
      <p:ext uri="{BB962C8B-B14F-4D97-AF65-F5344CB8AC3E}">
        <p14:creationId xmlns:p14="http://schemas.microsoft.com/office/powerpoint/2010/main" val="1238958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general, radiation induced dark current in silicon device is a displacement damage dose quantity, independent of the type of device. Using a formula in paper by </a:t>
            </a:r>
            <a:r>
              <a:rPr lang="en-US" baseline="0" dirty="0" err="1" smtClean="0"/>
              <a:t>Srour</a:t>
            </a:r>
            <a:r>
              <a:rPr lang="en-US" baseline="0" dirty="0" smtClean="0"/>
              <a:t>, an estimate of the radiation induced dark current expected after radiation testing can be calculated.</a:t>
            </a:r>
            <a:endParaRPr lang="en-US" dirty="0"/>
          </a:p>
        </p:txBody>
      </p:sp>
      <p:sp>
        <p:nvSpPr>
          <p:cNvPr id="4" name="Slide Number Placeholder 3"/>
          <p:cNvSpPr>
            <a:spLocks noGrp="1"/>
          </p:cNvSpPr>
          <p:nvPr>
            <p:ph type="sldNum" sz="quarter" idx="10"/>
          </p:nvPr>
        </p:nvSpPr>
        <p:spPr/>
        <p:txBody>
          <a:bodyPr/>
          <a:lstStyle/>
          <a:p>
            <a:pPr>
              <a:defRPr/>
            </a:pPr>
            <a:fld id="{78081AC3-5192-49BF-A4B2-9F1BDA49E311}" type="slidenum">
              <a:rPr lang="en-US" smtClean="0"/>
              <a:pPr>
                <a:defRPr/>
              </a:pPr>
              <a:t>27</a:t>
            </a:fld>
            <a:endParaRPr lang="en-US"/>
          </a:p>
        </p:txBody>
      </p:sp>
    </p:spTree>
    <p:extLst>
      <p:ext uri="{BB962C8B-B14F-4D97-AF65-F5344CB8AC3E}">
        <p14:creationId xmlns:p14="http://schemas.microsoft.com/office/powerpoint/2010/main" val="10178322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general, radiation induced dark current in silicon device is a displacement damage dose quantity, independent of the type of device. Using a formula in paper by </a:t>
            </a:r>
            <a:r>
              <a:rPr lang="en-US" baseline="0" dirty="0" err="1" smtClean="0"/>
              <a:t>Srour</a:t>
            </a:r>
            <a:r>
              <a:rPr lang="en-US" baseline="0" dirty="0" smtClean="0"/>
              <a:t>, an estimate of the radiation induced dark current expected after radiation testing can be calculated.</a:t>
            </a:r>
            <a:endParaRPr lang="en-US" dirty="0"/>
          </a:p>
        </p:txBody>
      </p:sp>
      <p:sp>
        <p:nvSpPr>
          <p:cNvPr id="4" name="Slide Number Placeholder 3"/>
          <p:cNvSpPr>
            <a:spLocks noGrp="1"/>
          </p:cNvSpPr>
          <p:nvPr>
            <p:ph type="sldNum" sz="quarter" idx="10"/>
          </p:nvPr>
        </p:nvSpPr>
        <p:spPr/>
        <p:txBody>
          <a:bodyPr/>
          <a:lstStyle/>
          <a:p>
            <a:pPr>
              <a:defRPr/>
            </a:pPr>
            <a:fld id="{78081AC3-5192-49BF-A4B2-9F1BDA49E311}" type="slidenum">
              <a:rPr lang="en-US" smtClean="0"/>
              <a:pPr>
                <a:defRPr/>
              </a:pPr>
              <a:t>28</a:t>
            </a:fld>
            <a:endParaRPr lang="en-US"/>
          </a:p>
        </p:txBody>
      </p:sp>
    </p:spTree>
    <p:extLst>
      <p:ext uri="{BB962C8B-B14F-4D97-AF65-F5344CB8AC3E}">
        <p14:creationId xmlns:p14="http://schemas.microsoft.com/office/powerpoint/2010/main" val="1017832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To</a:t>
            </a:r>
            <a:r>
              <a:rPr lang="en-US" baseline="0" dirty="0" smtClean="0"/>
              <a:t> simulate the radiation flux on the detector, relevant mission parameters need to chosen first. The 4 types of orbits are chosen based on the orbits for the proposed missions. </a:t>
            </a:r>
            <a:endParaRPr lang="en-US" dirty="0" smtClean="0"/>
          </a:p>
          <a:p>
            <a:r>
              <a:rPr lang="en-US" baseline="0" dirty="0" smtClean="0"/>
              <a:t>Based on </a:t>
            </a:r>
            <a:r>
              <a:rPr lang="en-US" baseline="0" smtClean="0"/>
              <a:t>the mission parameters</a:t>
            </a:r>
            <a:r>
              <a:rPr lang="en-US" baseline="0" dirty="0" smtClean="0"/>
              <a:t>, the trajectory over the life mission can be calculated. Using that information, radiation models can be used to calculate the flux on the detector. </a:t>
            </a:r>
            <a:endParaRPr lang="en-US" dirty="0"/>
          </a:p>
        </p:txBody>
      </p:sp>
      <p:sp>
        <p:nvSpPr>
          <p:cNvPr id="4" name="Slide Number Placeholder 3"/>
          <p:cNvSpPr>
            <a:spLocks noGrp="1"/>
          </p:cNvSpPr>
          <p:nvPr>
            <p:ph type="sldNum" sz="quarter" idx="10"/>
          </p:nvPr>
        </p:nvSpPr>
        <p:spPr/>
        <p:txBody>
          <a:bodyPr/>
          <a:lstStyle/>
          <a:p>
            <a:pPr>
              <a:defRPr/>
            </a:pPr>
            <a:fld id="{78081AC3-5192-49BF-A4B2-9F1BDA49E311}" type="slidenum">
              <a:rPr lang="en-US" smtClean="0"/>
              <a:pPr>
                <a:defRPr/>
              </a:pPr>
              <a:t>29</a:t>
            </a:fld>
            <a:endParaRPr lang="en-US"/>
          </a:p>
        </p:txBody>
      </p:sp>
    </p:spTree>
    <p:extLst>
      <p:ext uri="{BB962C8B-B14F-4D97-AF65-F5344CB8AC3E}">
        <p14:creationId xmlns:p14="http://schemas.microsoft.com/office/powerpoint/2010/main" val="2936609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a:xfrm>
            <a:off x="1190625" y="703263"/>
            <a:ext cx="4630738" cy="3473450"/>
          </a:xfrm>
          <a:ln/>
        </p:spPr>
      </p:sp>
      <p:sp>
        <p:nvSpPr>
          <p:cNvPr id="110595"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smtClean="0">
                <a:ea typeface="ＭＳ Ｐゴシック" pitchFamily="80" charset="-128"/>
              </a:rPr>
              <a:t>The table gives exposures times to produce SNR=1 for a typical planet detection space mission. Note the dramatic reduction in time required for a zero noise detector. R=100 is assumed, and the effective planet flux is about 10 photons/hour per pixel. The nearby starlight is suppressed at the 10^-10 level by optical nulling. Zodiacal light contributes about 0.0015 electrons/s/pixel.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To</a:t>
            </a:r>
            <a:r>
              <a:rPr lang="en-US" baseline="0" dirty="0" smtClean="0"/>
              <a:t> simulate the radiation flux on the detector, relevant mission parameters need to chosen first. The 4 types of orbits are chosen based on the orbits for the proposed missions. </a:t>
            </a:r>
            <a:endParaRPr lang="en-US" dirty="0" smtClean="0"/>
          </a:p>
          <a:p>
            <a:r>
              <a:rPr lang="en-US" baseline="0" dirty="0" smtClean="0"/>
              <a:t>Based on </a:t>
            </a:r>
            <a:r>
              <a:rPr lang="en-US" baseline="0" smtClean="0"/>
              <a:t>the mission parameters</a:t>
            </a:r>
            <a:r>
              <a:rPr lang="en-US" baseline="0" dirty="0" smtClean="0"/>
              <a:t>, the trajectory over the life mission can be calculated. Using that information, radiation models can be used to calculate the flux on the detector. </a:t>
            </a:r>
            <a:endParaRPr lang="en-US" dirty="0"/>
          </a:p>
        </p:txBody>
      </p:sp>
      <p:sp>
        <p:nvSpPr>
          <p:cNvPr id="4" name="Slide Number Placeholder 3"/>
          <p:cNvSpPr>
            <a:spLocks noGrp="1"/>
          </p:cNvSpPr>
          <p:nvPr>
            <p:ph type="sldNum" sz="quarter" idx="10"/>
          </p:nvPr>
        </p:nvSpPr>
        <p:spPr/>
        <p:txBody>
          <a:bodyPr/>
          <a:lstStyle/>
          <a:p>
            <a:pPr>
              <a:defRPr/>
            </a:pPr>
            <a:fld id="{78081AC3-5192-49BF-A4B2-9F1BDA49E311}" type="slidenum">
              <a:rPr lang="en-US" smtClean="0"/>
              <a:pPr>
                <a:defRPr/>
              </a:pPr>
              <a:t>30</a:t>
            </a:fld>
            <a:endParaRPr lang="en-US"/>
          </a:p>
        </p:txBody>
      </p:sp>
    </p:spTree>
    <p:extLst>
      <p:ext uri="{BB962C8B-B14F-4D97-AF65-F5344CB8AC3E}">
        <p14:creationId xmlns:p14="http://schemas.microsoft.com/office/powerpoint/2010/main" val="2936609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TextEdit="1"/>
          </p:cNvSpPr>
          <p:nvPr>
            <p:ph type="sldImg"/>
          </p:nvPr>
        </p:nvSpPr>
        <p:spPr>
          <a:xfrm>
            <a:off x="1190625" y="703263"/>
            <a:ext cx="4630738" cy="3473450"/>
          </a:xfrm>
          <a:ln/>
        </p:spPr>
      </p:sp>
      <p:sp>
        <p:nvSpPr>
          <p:cNvPr id="137219" name="Rectangle 3"/>
          <p:cNvSpPr>
            <a:spLocks noGrp="1"/>
          </p:cNvSpPr>
          <p:nvPr>
            <p:ph type="body" idx="1"/>
          </p:nvPr>
        </p:nvSpPr>
        <p:spPr>
          <a:xfrm>
            <a:off x="931863" y="4416425"/>
            <a:ext cx="51435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This slide gives the reasons why we use Geiger-Mode Avalanche Photodiodes (GM-APDs) for photon counting.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DFC875C4-ECDE-4971-880A-1008C0E2AD35}" type="slidenum">
              <a:rPr lang="en-US" sz="1200">
                <a:latin typeface="Calibri" pitchFamily="34" charset="0"/>
              </a:rPr>
              <a:pPr algn="r" eaLnBrk="1" hangingPunct="1"/>
              <a:t>5</a:t>
            </a:fld>
            <a:endParaRPr lang="en-US" sz="1200">
              <a:latin typeface="Calibri"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r>
              <a:rPr lang="en-US" smtClean="0">
                <a:ea typeface="ＭＳ Ｐゴシック" pitchFamily="80" charset="-128"/>
              </a:rPr>
              <a:t>The GM-APD is held above breakdown. An avalanche occurs when a free charge enters the high field region. The avalanche is quenched by a circuit that brings the voltage below breakdown.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9F2194DD-B1B1-423E-8AA1-6003E51388EA}" type="slidenum">
              <a:rPr lang="en-US" sz="1200">
                <a:latin typeface="Calibri" pitchFamily="34" charset="0"/>
              </a:rPr>
              <a:pPr algn="r" eaLnBrk="1" hangingPunct="1"/>
              <a:t>6</a:t>
            </a:fld>
            <a:endParaRPr lang="en-US" sz="1200">
              <a:latin typeface="Calibri"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r>
              <a:rPr lang="en-US" smtClean="0">
                <a:ea typeface="ＭＳ Ｐゴシック" pitchFamily="80" charset="-128"/>
              </a:rPr>
              <a:t>PDE and DCR are two of the most important characterization parameters for GM-APDs.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eaLnBrk="1" hangingPunct="1"/>
            <a:fld id="{4EAE3FAB-E8B9-4689-B61C-3D623571E01D}" type="slidenum">
              <a:rPr lang="en-US" sz="1200">
                <a:latin typeface="Calibri" pitchFamily="34" charset="0"/>
              </a:rPr>
              <a:pPr algn="r" eaLnBrk="1" hangingPunct="1"/>
              <a:t>7</a:t>
            </a:fld>
            <a:endParaRPr lang="en-US" sz="1200">
              <a:latin typeface="Calibri"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r>
              <a:rPr lang="en-US" smtClean="0">
                <a:ea typeface="ＭＳ Ｐゴシック" pitchFamily="80" charset="-128"/>
              </a:rPr>
              <a:t>This cartoon is a schematic cross-section of a GM-APD. It shows the low field region where photons are converted into electron-hole pairs and the high field region where electrons are accelerated.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smtClean="0">
                <a:ea typeface="ＭＳ Ｐゴシック" pitchFamily="80" charset="-128"/>
              </a:rPr>
              <a:t>This is a floorplan and picture of the 256x256 ROIC for the Moore project.</a:t>
            </a:r>
          </a:p>
        </p:txBody>
      </p:sp>
      <p:sp>
        <p:nvSpPr>
          <p:cNvPr id="142340" name="Slide Number Placeholder 3"/>
          <p:cNvSpPr txBox="1">
            <a:spLocks noGrp="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ea typeface="ＭＳ Ｐゴシック" pitchFamily="80" charset="-128"/>
              </a:defRPr>
            </a:lvl1pPr>
            <a:lvl2pPr marL="742950" indent="-285750" defTabSz="931863" eaLnBrk="0" hangingPunct="0">
              <a:defRPr>
                <a:solidFill>
                  <a:schemeClr val="tx1"/>
                </a:solidFill>
                <a:latin typeface="Arial" pitchFamily="34" charset="0"/>
                <a:ea typeface="ＭＳ Ｐゴシック" pitchFamily="80" charset="-128"/>
              </a:defRPr>
            </a:lvl2pPr>
            <a:lvl3pPr marL="1143000" indent="-228600" defTabSz="931863" eaLnBrk="0" hangingPunct="0">
              <a:defRPr>
                <a:solidFill>
                  <a:schemeClr val="tx1"/>
                </a:solidFill>
                <a:latin typeface="Arial" pitchFamily="34" charset="0"/>
                <a:ea typeface="ＭＳ Ｐゴシック" pitchFamily="80" charset="-128"/>
              </a:defRPr>
            </a:lvl3pPr>
            <a:lvl4pPr marL="1600200" indent="-228600" defTabSz="931863" eaLnBrk="0" hangingPunct="0">
              <a:defRPr>
                <a:solidFill>
                  <a:schemeClr val="tx1"/>
                </a:solidFill>
                <a:latin typeface="Arial" pitchFamily="34" charset="0"/>
                <a:ea typeface="ＭＳ Ｐゴシック" pitchFamily="80" charset="-128"/>
              </a:defRPr>
            </a:lvl4pPr>
            <a:lvl5pPr marL="2057400" indent="-228600" defTabSz="931863" eaLnBrk="0" hangingPunct="0">
              <a:defRPr>
                <a:solidFill>
                  <a:schemeClr val="tx1"/>
                </a:solidFill>
                <a:latin typeface="Arial" pitchFamily="34" charset="0"/>
                <a:ea typeface="ＭＳ Ｐゴシック" pitchFamily="80" charset="-128"/>
              </a:defRPr>
            </a:lvl5pPr>
            <a:lvl6pPr marL="25146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931863"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a:fld id="{E4B2CC35-E894-4833-A761-3E5AAB2B543E}" type="slidenum">
              <a:rPr lang="en-US" sz="1200"/>
              <a:pPr algn="r"/>
              <a:t>8</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a:ln/>
        </p:spPr>
      </p:sp>
      <p:sp>
        <p:nvSpPr>
          <p:cNvPr id="14336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80" charset="-128"/>
              </a:rPr>
              <a:t>The Moore detector will have extraordinary capabilities in a competitive device and pixel size format. It will be capable of delivering high dynamic range and ultra-fast imaging.</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12"/>
          <p:cNvSpPr>
            <a:spLocks noChangeArrowheads="1"/>
          </p:cNvSpPr>
          <p:nvPr/>
        </p:nvSpPr>
        <p:spPr bwMode="auto">
          <a:xfrm>
            <a:off x="4371975" y="6346825"/>
            <a:ext cx="400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fld id="{2ED5CDFA-A6E1-4482-B883-0503BF3F8A2D}" type="slidenum">
              <a:rPr lang="en-US" sz="1400" b="1">
                <a:solidFill>
                  <a:srgbClr val="898989"/>
                </a:solidFill>
              </a:rPr>
              <a:pPr defTabSz="914400"/>
              <a:t>‹#›</a:t>
            </a:fld>
            <a:endParaRPr lang="en-US" sz="1400" b="1">
              <a:solidFill>
                <a:srgbClr val="898989"/>
              </a:solidFill>
            </a:endParaRPr>
          </a:p>
        </p:txBody>
      </p:sp>
      <p:sp>
        <p:nvSpPr>
          <p:cNvPr id="5" name="Rectangle 15"/>
          <p:cNvSpPr>
            <a:spLocks noChangeArrowheads="1"/>
          </p:cNvSpPr>
          <p:nvPr userDrawn="1"/>
        </p:nvSpPr>
        <p:spPr bwMode="auto">
          <a:xfrm>
            <a:off x="457200" y="1316038"/>
            <a:ext cx="8235950" cy="101600"/>
          </a:xfrm>
          <a:prstGeom prst="rect">
            <a:avLst/>
          </a:prstGeom>
          <a:gradFill rotWithShape="1">
            <a:gsLst>
              <a:gs pos="0">
                <a:srgbClr val="E5BB4C">
                  <a:alpha val="75000"/>
                </a:srgbClr>
              </a:gs>
              <a:gs pos="100000">
                <a:srgbClr val="F8EED4">
                  <a:alpha val="73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Text Box 16"/>
          <p:cNvSpPr txBox="1">
            <a:spLocks noChangeArrowheads="1"/>
          </p:cNvSpPr>
          <p:nvPr userDrawn="1"/>
        </p:nvSpPr>
        <p:spPr bwMode="auto">
          <a:xfrm>
            <a:off x="76200" y="6067425"/>
            <a:ext cx="996950" cy="762000"/>
          </a:xfrm>
          <a:prstGeom prst="rect">
            <a:avLst/>
          </a:prstGeom>
          <a:noFill/>
          <a:ln>
            <a:noFill/>
          </a:ln>
          <a:effectLs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defRPr/>
            </a:pPr>
            <a:r>
              <a:rPr lang="en-US" sz="4400" smtClean="0">
                <a:latin typeface="Calibri" pitchFamily="34" charset="0"/>
              </a:rPr>
              <a:t>C</a:t>
            </a:r>
            <a:r>
              <a:rPr lang="en-US" sz="4400" i="1" smtClean="0">
                <a:latin typeface="Calibri" pitchFamily="34" charset="0"/>
              </a:rPr>
              <a:t>f</a:t>
            </a:r>
            <a:r>
              <a:rPr lang="en-US" sz="4400" smtClean="0">
                <a:latin typeface="Calibri" pitchFamily="34" charset="0"/>
              </a:rPr>
              <a:t>D</a:t>
            </a:r>
          </a:p>
        </p:txBody>
      </p:sp>
      <p:pic>
        <p:nvPicPr>
          <p:cNvPr id="7"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0413" y="6191250"/>
            <a:ext cx="6127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28600"/>
            <a:ext cx="8229600" cy="1143000"/>
          </a:xfrm>
        </p:spPr>
        <p:txBody>
          <a:bodyPr anchor="ctr" anchorCtr="0"/>
          <a:lstStyle>
            <a:lvl1pPr algn="l">
              <a:defRPr>
                <a:solidFill>
                  <a:srgbClr val="642E21"/>
                </a:solidFill>
                <a:latin typeface="Calibri" pitchFamily="34" charset="0"/>
                <a:cs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0641713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Rectangle 20"/>
          <p:cNvSpPr>
            <a:spLocks noChangeArrowheads="1"/>
          </p:cNvSpPr>
          <p:nvPr userDrawn="1"/>
        </p:nvSpPr>
        <p:spPr bwMode="auto">
          <a:xfrm>
            <a:off x="1588" y="3660775"/>
            <a:ext cx="9140825" cy="165100"/>
          </a:xfrm>
          <a:prstGeom prst="rect">
            <a:avLst/>
          </a:prstGeom>
          <a:gradFill rotWithShape="1">
            <a:gsLst>
              <a:gs pos="0">
                <a:srgbClr val="E5BB4C">
                  <a:alpha val="75000"/>
                </a:srgbClr>
              </a:gs>
              <a:gs pos="100000">
                <a:srgbClr val="F8EED4">
                  <a:alpha val="73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40510525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Rectangle 15"/>
          <p:cNvSpPr>
            <a:spLocks noChangeArrowheads="1"/>
          </p:cNvSpPr>
          <p:nvPr userDrawn="1"/>
        </p:nvSpPr>
        <p:spPr bwMode="auto">
          <a:xfrm>
            <a:off x="457200" y="1316038"/>
            <a:ext cx="8235950" cy="101600"/>
          </a:xfrm>
          <a:prstGeom prst="rect">
            <a:avLst/>
          </a:prstGeom>
          <a:gradFill rotWithShape="1">
            <a:gsLst>
              <a:gs pos="0">
                <a:srgbClr val="E5BB4C">
                  <a:alpha val="75000"/>
                </a:srgbClr>
              </a:gs>
              <a:gs pos="100000">
                <a:srgbClr val="F8EED4">
                  <a:alpha val="73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12"/>
          <p:cNvSpPr>
            <a:spLocks noChangeArrowheads="1"/>
          </p:cNvSpPr>
          <p:nvPr userDrawn="1"/>
        </p:nvSpPr>
        <p:spPr bwMode="auto">
          <a:xfrm>
            <a:off x="4371975" y="6346825"/>
            <a:ext cx="400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fld id="{735F5039-9BAA-45A8-AE31-E01218B53BB5}" type="slidenum">
              <a:rPr lang="en-US" sz="1400" b="1">
                <a:solidFill>
                  <a:srgbClr val="898989"/>
                </a:solidFill>
              </a:rPr>
              <a:pPr defTabSz="914400"/>
              <a:t>‹#›</a:t>
            </a:fld>
            <a:endParaRPr lang="en-US" sz="1400" b="1">
              <a:solidFill>
                <a:srgbClr val="898989"/>
              </a:solidFill>
            </a:endParaRPr>
          </a:p>
        </p:txBody>
      </p:sp>
      <p:sp>
        <p:nvSpPr>
          <p:cNvPr id="7" name="Text Box 16"/>
          <p:cNvSpPr txBox="1">
            <a:spLocks noChangeArrowheads="1"/>
          </p:cNvSpPr>
          <p:nvPr userDrawn="1"/>
        </p:nvSpPr>
        <p:spPr bwMode="auto">
          <a:xfrm>
            <a:off x="76200" y="6067425"/>
            <a:ext cx="996950" cy="762000"/>
          </a:xfrm>
          <a:prstGeom prst="rect">
            <a:avLst/>
          </a:prstGeom>
          <a:noFill/>
          <a:ln>
            <a:noFill/>
          </a:ln>
          <a:effectLs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defRPr/>
            </a:pPr>
            <a:r>
              <a:rPr lang="en-US" sz="4400" smtClean="0">
                <a:latin typeface="Calibri" pitchFamily="34" charset="0"/>
              </a:rPr>
              <a:t>C</a:t>
            </a:r>
            <a:r>
              <a:rPr lang="en-US" sz="4400" i="1" smtClean="0">
                <a:latin typeface="Calibri" pitchFamily="34" charset="0"/>
              </a:rPr>
              <a:t>f</a:t>
            </a:r>
            <a:r>
              <a:rPr lang="en-US" sz="4400" smtClean="0">
                <a:latin typeface="Calibri" pitchFamily="34" charset="0"/>
              </a:rPr>
              <a:t>D</a:t>
            </a:r>
          </a:p>
        </p:txBody>
      </p:sp>
      <p:pic>
        <p:nvPicPr>
          <p:cNvPr id="8"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0413" y="6191250"/>
            <a:ext cx="6127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p:nvPr>
        </p:nvSpPr>
        <p:spPr>
          <a:xfrm>
            <a:off x="457200" y="1600200"/>
            <a:ext cx="8235950" cy="4800600"/>
          </a:xfrm>
          <a:prstGeom prst="rect">
            <a:avLst/>
          </a:prstGeom>
        </p:spPr>
        <p:txBody>
          <a:bodyPr>
            <a:normAutofit/>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457200" y="228600"/>
            <a:ext cx="8229600" cy="1143000"/>
          </a:xfrm>
        </p:spPr>
        <p:txBody>
          <a:bodyPr anchor="ctr" anchorCtr="0"/>
          <a:lstStyle>
            <a:lvl1pPr algn="l">
              <a:defRPr>
                <a:solidFill>
                  <a:srgbClr val="642E21"/>
                </a:solidFill>
                <a:latin typeface="Calibri" pitchFamily="34" charset="0"/>
                <a:cs typeface="Calibr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6566019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15"/>
          <p:cNvSpPr>
            <a:spLocks noChangeArrowheads="1"/>
          </p:cNvSpPr>
          <p:nvPr userDrawn="1"/>
        </p:nvSpPr>
        <p:spPr bwMode="auto">
          <a:xfrm>
            <a:off x="457200" y="1316038"/>
            <a:ext cx="8235950" cy="101600"/>
          </a:xfrm>
          <a:prstGeom prst="rect">
            <a:avLst/>
          </a:prstGeom>
          <a:gradFill rotWithShape="1">
            <a:gsLst>
              <a:gs pos="0">
                <a:srgbClr val="E5BB4C">
                  <a:alpha val="75000"/>
                </a:srgbClr>
              </a:gs>
              <a:gs pos="100000">
                <a:srgbClr val="F8EED4">
                  <a:alpha val="73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12"/>
          <p:cNvSpPr>
            <a:spLocks noChangeArrowheads="1"/>
          </p:cNvSpPr>
          <p:nvPr userDrawn="1"/>
        </p:nvSpPr>
        <p:spPr bwMode="auto">
          <a:xfrm>
            <a:off x="4371975" y="6346825"/>
            <a:ext cx="400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fld id="{735F5039-9BAA-45A8-AE31-E01218B53BB5}" type="slidenum">
              <a:rPr lang="en-US" sz="1400" b="1">
                <a:solidFill>
                  <a:srgbClr val="898989"/>
                </a:solidFill>
              </a:rPr>
              <a:pPr defTabSz="914400"/>
              <a:t>‹#›</a:t>
            </a:fld>
            <a:endParaRPr lang="en-US" sz="1400" b="1">
              <a:solidFill>
                <a:srgbClr val="898989"/>
              </a:solidFill>
            </a:endParaRPr>
          </a:p>
        </p:txBody>
      </p:sp>
      <p:sp>
        <p:nvSpPr>
          <p:cNvPr id="7" name="Text Box 16"/>
          <p:cNvSpPr txBox="1">
            <a:spLocks noChangeArrowheads="1"/>
          </p:cNvSpPr>
          <p:nvPr userDrawn="1"/>
        </p:nvSpPr>
        <p:spPr bwMode="auto">
          <a:xfrm>
            <a:off x="76200" y="6067425"/>
            <a:ext cx="996950" cy="762000"/>
          </a:xfrm>
          <a:prstGeom prst="rect">
            <a:avLst/>
          </a:prstGeom>
          <a:noFill/>
          <a:ln>
            <a:noFill/>
          </a:ln>
          <a:effectLs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defRPr/>
            </a:pPr>
            <a:r>
              <a:rPr lang="en-US" sz="4400" smtClean="0">
                <a:latin typeface="Calibri" pitchFamily="34" charset="0"/>
              </a:rPr>
              <a:t>C</a:t>
            </a:r>
            <a:r>
              <a:rPr lang="en-US" sz="4400" i="1" smtClean="0">
                <a:latin typeface="Calibri" pitchFamily="34" charset="0"/>
              </a:rPr>
              <a:t>f</a:t>
            </a:r>
            <a:r>
              <a:rPr lang="en-US" sz="4400" smtClean="0">
                <a:latin typeface="Calibri" pitchFamily="34" charset="0"/>
              </a:rPr>
              <a:t>D</a:t>
            </a:r>
          </a:p>
        </p:txBody>
      </p:sp>
      <p:pic>
        <p:nvPicPr>
          <p:cNvPr id="8"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0413" y="6191250"/>
            <a:ext cx="6127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457200" y="228600"/>
            <a:ext cx="8229600" cy="1143000"/>
          </a:xfrm>
        </p:spPr>
        <p:txBody>
          <a:bodyPr anchor="ctr" anchorCtr="0">
            <a:normAutofit/>
          </a:bodyPr>
          <a:lstStyle>
            <a:lvl1pPr algn="l">
              <a:defRPr>
                <a:solidFill>
                  <a:srgbClr val="642E21"/>
                </a:solidFill>
                <a:latin typeface="Calibri" pitchFamily="34" charset="0"/>
                <a:cs typeface="Calibr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676160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6844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latin typeface="Calibri" pitchFamily="34" charset="0"/>
                <a:cs typeface="Calibri"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atin typeface="Calibri" pitchFamily="34" charset="0"/>
                <a:cs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C1CBDCE-D82A-4735-A602-17A5D4EE6A4C}" type="slidenum">
              <a:rPr lang="en-US"/>
              <a:pPr>
                <a:defRPr/>
              </a:pPr>
              <a:t>‹#›</a:t>
            </a:fld>
            <a:endParaRPr lang="en-US"/>
          </a:p>
        </p:txBody>
      </p:sp>
    </p:spTree>
    <p:extLst>
      <p:ext uri="{BB962C8B-B14F-4D97-AF65-F5344CB8AC3E}">
        <p14:creationId xmlns:p14="http://schemas.microsoft.com/office/powerpoint/2010/main" val="411333034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600200"/>
            <a:ext cx="4038600" cy="2185988"/>
          </a:xfrm>
          <a:prstGeom prst="rect">
            <a:avLst/>
          </a:prstGeom>
        </p:spPr>
        <p:txBody>
          <a:bodyPr/>
          <a:lstStyle>
            <a:lvl1pPr>
              <a:defRPr sz="2400">
                <a:latin typeface="Calibri" pitchFamily="34" charset="0"/>
                <a:cs typeface="Calibri" pitchFamily="34" charset="0"/>
              </a:defRPr>
            </a:lvl1pPr>
            <a:lvl2pPr>
              <a:defRPr sz="2000">
                <a:latin typeface="Calibri" pitchFamily="34" charset="0"/>
                <a:cs typeface="Calibri" pitchFamily="34" charset="0"/>
              </a:defRPr>
            </a:lvl2pPr>
            <a:lvl3pPr>
              <a:defRPr sz="1800">
                <a:latin typeface="Calibri" pitchFamily="34" charset="0"/>
                <a:cs typeface="Calibri" pitchFamily="34" charset="0"/>
              </a:defRPr>
            </a:lvl3pPr>
            <a:lvl4pPr>
              <a:defRPr sz="1600">
                <a:latin typeface="Calibri" pitchFamily="34" charset="0"/>
                <a:cs typeface="Calibri" pitchFamily="34" charset="0"/>
              </a:defRPr>
            </a:lvl4pPr>
            <a:lvl5pPr>
              <a:defRPr sz="1600">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lvl1pPr>
              <a:defRPr sz="2400">
                <a:latin typeface="Calibri" pitchFamily="34" charset="0"/>
                <a:cs typeface="Calibri" pitchFamily="34" charset="0"/>
              </a:defRPr>
            </a:lvl1pPr>
            <a:lvl2pPr>
              <a:defRPr sz="2000">
                <a:latin typeface="Calibri" pitchFamily="34" charset="0"/>
                <a:cs typeface="Calibri" pitchFamily="34" charset="0"/>
              </a:defRPr>
            </a:lvl2pPr>
            <a:lvl3pPr>
              <a:defRPr sz="1800">
                <a:latin typeface="Calibri" pitchFamily="34" charset="0"/>
                <a:cs typeface="Calibri" pitchFamily="34" charset="0"/>
              </a:defRPr>
            </a:lvl3pPr>
            <a:lvl4pPr>
              <a:defRPr sz="1600">
                <a:latin typeface="Calibri" pitchFamily="34" charset="0"/>
                <a:cs typeface="Calibri" pitchFamily="34" charset="0"/>
              </a:defRPr>
            </a:lvl4pPr>
            <a:lvl5pPr>
              <a:defRPr sz="1600">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lvl1pPr>
              <a:defRPr sz="2400">
                <a:latin typeface="Calibri" pitchFamily="34" charset="0"/>
                <a:cs typeface="Calibri" pitchFamily="34" charset="0"/>
              </a:defRPr>
            </a:lvl1pPr>
            <a:lvl2pPr>
              <a:defRPr sz="2000">
                <a:latin typeface="Calibri" pitchFamily="34" charset="0"/>
                <a:cs typeface="Calibri" pitchFamily="34" charset="0"/>
              </a:defRPr>
            </a:lvl2pPr>
            <a:lvl3pPr>
              <a:defRPr sz="1800">
                <a:latin typeface="Calibri" pitchFamily="34" charset="0"/>
                <a:cs typeface="Calibri" pitchFamily="34" charset="0"/>
              </a:defRPr>
            </a:lvl3pPr>
            <a:lvl4pPr>
              <a:defRPr sz="1600">
                <a:latin typeface="Calibri" pitchFamily="34" charset="0"/>
                <a:cs typeface="Calibri" pitchFamily="34" charset="0"/>
              </a:defRPr>
            </a:lvl4pPr>
            <a:lvl5pPr>
              <a:defRPr sz="1600">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lvl1pPr>
              <a:defRPr sz="2400">
                <a:latin typeface="Calibri" pitchFamily="34" charset="0"/>
                <a:cs typeface="Calibri" pitchFamily="34" charset="0"/>
              </a:defRPr>
            </a:lvl1pPr>
            <a:lvl2pPr>
              <a:defRPr sz="2000">
                <a:latin typeface="Calibri" pitchFamily="34" charset="0"/>
                <a:cs typeface="Calibri" pitchFamily="34" charset="0"/>
              </a:defRPr>
            </a:lvl2pPr>
            <a:lvl3pPr>
              <a:defRPr sz="1800">
                <a:latin typeface="Calibri" pitchFamily="34" charset="0"/>
                <a:cs typeface="Calibri" pitchFamily="34" charset="0"/>
              </a:defRPr>
            </a:lvl3pPr>
            <a:lvl4pPr>
              <a:defRPr sz="1600">
                <a:latin typeface="Calibri" pitchFamily="34" charset="0"/>
                <a:cs typeface="Calibri" pitchFamily="34" charset="0"/>
              </a:defRPr>
            </a:lvl4pPr>
            <a:lvl5pPr>
              <a:defRPr sz="1600">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15"/>
          <p:cNvSpPr>
            <a:spLocks noChangeArrowheads="1"/>
          </p:cNvSpPr>
          <p:nvPr userDrawn="1"/>
        </p:nvSpPr>
        <p:spPr bwMode="auto">
          <a:xfrm>
            <a:off x="457200" y="1316038"/>
            <a:ext cx="8235950" cy="101600"/>
          </a:xfrm>
          <a:prstGeom prst="rect">
            <a:avLst/>
          </a:prstGeom>
          <a:gradFill rotWithShape="1">
            <a:gsLst>
              <a:gs pos="0">
                <a:srgbClr val="E5BB4C">
                  <a:alpha val="75000"/>
                </a:srgbClr>
              </a:gs>
              <a:gs pos="100000">
                <a:srgbClr val="F8EED4">
                  <a:alpha val="73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cs typeface="Calibri" pitchFamily="34" charset="0"/>
            </a:endParaRPr>
          </a:p>
        </p:txBody>
      </p:sp>
      <p:sp>
        <p:nvSpPr>
          <p:cNvPr id="11" name="Title 1"/>
          <p:cNvSpPr>
            <a:spLocks noGrp="1"/>
          </p:cNvSpPr>
          <p:nvPr>
            <p:ph type="title"/>
          </p:nvPr>
        </p:nvSpPr>
        <p:spPr>
          <a:xfrm>
            <a:off x="457200" y="228600"/>
            <a:ext cx="8229600" cy="1143000"/>
          </a:xfrm>
        </p:spPr>
        <p:txBody>
          <a:bodyPr anchor="ctr" anchorCtr="0">
            <a:normAutofit/>
          </a:bodyPr>
          <a:lstStyle>
            <a:lvl1pPr algn="l">
              <a:defRPr>
                <a:solidFill>
                  <a:srgbClr val="642E21"/>
                </a:solidFill>
                <a:latin typeface="Calibri" pitchFamily="34" charset="0"/>
                <a:cs typeface="Calibri" pitchFamily="34" charset="0"/>
              </a:defRPr>
            </a:lvl1pPr>
          </a:lstStyle>
          <a:p>
            <a:r>
              <a:rPr lang="en-US" dirty="0" smtClean="0"/>
              <a:t>Click to edit Master title style</a:t>
            </a:r>
            <a:endParaRPr lang="en-US" dirty="0"/>
          </a:p>
        </p:txBody>
      </p:sp>
      <p:sp>
        <p:nvSpPr>
          <p:cNvPr id="12" name="Rectangle 12"/>
          <p:cNvSpPr>
            <a:spLocks noChangeArrowheads="1"/>
          </p:cNvSpPr>
          <p:nvPr userDrawn="1"/>
        </p:nvSpPr>
        <p:spPr bwMode="auto">
          <a:xfrm>
            <a:off x="4371975" y="6346825"/>
            <a:ext cx="400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fld id="{735F5039-9BAA-45A8-AE31-E01218B53BB5}" type="slidenum">
              <a:rPr lang="en-US" sz="1400" b="1">
                <a:solidFill>
                  <a:srgbClr val="898989"/>
                </a:solidFill>
              </a:rPr>
              <a:pPr defTabSz="914400"/>
              <a:t>‹#›</a:t>
            </a:fld>
            <a:endParaRPr lang="en-US" sz="1400" b="1">
              <a:solidFill>
                <a:srgbClr val="898989"/>
              </a:solidFill>
            </a:endParaRPr>
          </a:p>
        </p:txBody>
      </p:sp>
      <p:sp>
        <p:nvSpPr>
          <p:cNvPr id="13" name="Text Box 16"/>
          <p:cNvSpPr txBox="1">
            <a:spLocks noChangeArrowheads="1"/>
          </p:cNvSpPr>
          <p:nvPr userDrawn="1"/>
        </p:nvSpPr>
        <p:spPr bwMode="auto">
          <a:xfrm>
            <a:off x="76200" y="6067425"/>
            <a:ext cx="996950" cy="762000"/>
          </a:xfrm>
          <a:prstGeom prst="rect">
            <a:avLst/>
          </a:prstGeom>
          <a:noFill/>
          <a:ln>
            <a:noFill/>
          </a:ln>
          <a:effectLs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defRPr/>
            </a:pPr>
            <a:r>
              <a:rPr lang="en-US" sz="4400" smtClean="0">
                <a:latin typeface="Calibri" pitchFamily="34" charset="0"/>
              </a:rPr>
              <a:t>C</a:t>
            </a:r>
            <a:r>
              <a:rPr lang="en-US" sz="4400" i="1" smtClean="0">
                <a:latin typeface="Calibri" pitchFamily="34" charset="0"/>
              </a:rPr>
              <a:t>f</a:t>
            </a:r>
            <a:r>
              <a:rPr lang="en-US" sz="4400" smtClean="0">
                <a:latin typeface="Calibri" pitchFamily="34" charset="0"/>
              </a:rPr>
              <a:t>D</a:t>
            </a:r>
          </a:p>
        </p:txBody>
      </p:sp>
      <p:pic>
        <p:nvPicPr>
          <p:cNvPr id="14"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0413" y="6191250"/>
            <a:ext cx="6127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22428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457200" y="1600200"/>
            <a:ext cx="8229600" cy="4525963"/>
          </a:xfrm>
          <a:prstGeom prst="rect">
            <a:avLst/>
          </a:prstGeom>
        </p:spPr>
        <p:txBody>
          <a:bodyPr/>
          <a:lstStyle>
            <a:lvl1pPr>
              <a:defRPr>
                <a:latin typeface="Calibri" pitchFamily="34" charset="0"/>
                <a:cs typeface="Calibri" pitchFamily="34" charset="0"/>
              </a:defRPr>
            </a:lvl1pPr>
          </a:lstStyle>
          <a:p>
            <a:pPr lvl="0"/>
            <a:endParaRPr lang="en-US" noProof="0" smtClean="0"/>
          </a:p>
        </p:txBody>
      </p:sp>
      <p:sp>
        <p:nvSpPr>
          <p:cNvPr id="7" name="Rectangle 15"/>
          <p:cNvSpPr>
            <a:spLocks noChangeArrowheads="1"/>
          </p:cNvSpPr>
          <p:nvPr userDrawn="1"/>
        </p:nvSpPr>
        <p:spPr bwMode="auto">
          <a:xfrm>
            <a:off x="457200" y="1316038"/>
            <a:ext cx="8235950" cy="101600"/>
          </a:xfrm>
          <a:prstGeom prst="rect">
            <a:avLst/>
          </a:prstGeom>
          <a:gradFill rotWithShape="1">
            <a:gsLst>
              <a:gs pos="0">
                <a:srgbClr val="E5BB4C">
                  <a:alpha val="75000"/>
                </a:srgbClr>
              </a:gs>
              <a:gs pos="100000">
                <a:srgbClr val="F8EED4">
                  <a:alpha val="73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cs typeface="Calibri" pitchFamily="34" charset="0"/>
            </a:endParaRPr>
          </a:p>
        </p:txBody>
      </p:sp>
      <p:sp>
        <p:nvSpPr>
          <p:cNvPr id="8" name="Title 1"/>
          <p:cNvSpPr>
            <a:spLocks noGrp="1"/>
          </p:cNvSpPr>
          <p:nvPr>
            <p:ph type="title"/>
          </p:nvPr>
        </p:nvSpPr>
        <p:spPr>
          <a:xfrm>
            <a:off x="457200" y="228600"/>
            <a:ext cx="8229600" cy="1143000"/>
          </a:xfrm>
        </p:spPr>
        <p:txBody>
          <a:bodyPr anchor="ctr" anchorCtr="0">
            <a:normAutofit/>
          </a:bodyPr>
          <a:lstStyle>
            <a:lvl1pPr algn="l">
              <a:defRPr>
                <a:solidFill>
                  <a:srgbClr val="642E21"/>
                </a:solidFill>
                <a:latin typeface="Calibri" pitchFamily="34" charset="0"/>
                <a:cs typeface="Calibri" pitchFamily="34" charset="0"/>
              </a:defRPr>
            </a:lvl1pPr>
          </a:lstStyle>
          <a:p>
            <a:r>
              <a:rPr lang="en-US" dirty="0" smtClean="0"/>
              <a:t>Click to edit Master title style</a:t>
            </a:r>
            <a:endParaRPr lang="en-US" dirty="0"/>
          </a:p>
        </p:txBody>
      </p:sp>
      <p:sp>
        <p:nvSpPr>
          <p:cNvPr id="9" name="Rectangle 12"/>
          <p:cNvSpPr>
            <a:spLocks noChangeArrowheads="1"/>
          </p:cNvSpPr>
          <p:nvPr userDrawn="1"/>
        </p:nvSpPr>
        <p:spPr bwMode="auto">
          <a:xfrm>
            <a:off x="4371975" y="6346825"/>
            <a:ext cx="400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fld id="{735F5039-9BAA-45A8-AE31-E01218B53BB5}" type="slidenum">
              <a:rPr lang="en-US" sz="1400" b="1">
                <a:solidFill>
                  <a:srgbClr val="898989"/>
                </a:solidFill>
              </a:rPr>
              <a:pPr defTabSz="914400"/>
              <a:t>‹#›</a:t>
            </a:fld>
            <a:endParaRPr lang="en-US" sz="1400" b="1">
              <a:solidFill>
                <a:srgbClr val="898989"/>
              </a:solidFill>
            </a:endParaRPr>
          </a:p>
        </p:txBody>
      </p:sp>
      <p:sp>
        <p:nvSpPr>
          <p:cNvPr id="10" name="Text Box 16"/>
          <p:cNvSpPr txBox="1">
            <a:spLocks noChangeArrowheads="1"/>
          </p:cNvSpPr>
          <p:nvPr userDrawn="1"/>
        </p:nvSpPr>
        <p:spPr bwMode="auto">
          <a:xfrm>
            <a:off x="76200" y="6067425"/>
            <a:ext cx="996950" cy="762000"/>
          </a:xfrm>
          <a:prstGeom prst="rect">
            <a:avLst/>
          </a:prstGeom>
          <a:noFill/>
          <a:ln>
            <a:noFill/>
          </a:ln>
          <a:effectLs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defRPr/>
            </a:pPr>
            <a:r>
              <a:rPr lang="en-US" sz="4400" smtClean="0">
                <a:latin typeface="Calibri" pitchFamily="34" charset="0"/>
              </a:rPr>
              <a:t>C</a:t>
            </a:r>
            <a:r>
              <a:rPr lang="en-US" sz="4400" i="1" smtClean="0">
                <a:latin typeface="Calibri" pitchFamily="34" charset="0"/>
              </a:rPr>
              <a:t>f</a:t>
            </a:r>
            <a:r>
              <a:rPr lang="en-US" sz="4400" smtClean="0">
                <a:latin typeface="Calibri" pitchFamily="34" charset="0"/>
              </a:rPr>
              <a:t>D</a:t>
            </a:r>
          </a:p>
        </p:txBody>
      </p:sp>
      <p:pic>
        <p:nvPicPr>
          <p:cNvPr id="11"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0413" y="6191250"/>
            <a:ext cx="6127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06783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7" name="Rectangle 15"/>
          <p:cNvSpPr>
            <a:spLocks noChangeArrowheads="1"/>
          </p:cNvSpPr>
          <p:nvPr userDrawn="1"/>
        </p:nvSpPr>
        <p:spPr bwMode="auto">
          <a:xfrm>
            <a:off x="457200" y="1316038"/>
            <a:ext cx="8235950" cy="101600"/>
          </a:xfrm>
          <a:prstGeom prst="rect">
            <a:avLst/>
          </a:prstGeom>
          <a:gradFill rotWithShape="1">
            <a:gsLst>
              <a:gs pos="0">
                <a:srgbClr val="E5BB4C">
                  <a:alpha val="75000"/>
                </a:srgbClr>
              </a:gs>
              <a:gs pos="100000">
                <a:srgbClr val="F8EED4">
                  <a:alpha val="73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cs typeface="Calibri" pitchFamily="34" charset="0"/>
            </a:endParaRPr>
          </a:p>
        </p:txBody>
      </p:sp>
      <p:sp>
        <p:nvSpPr>
          <p:cNvPr id="8" name="Title 1"/>
          <p:cNvSpPr>
            <a:spLocks noGrp="1"/>
          </p:cNvSpPr>
          <p:nvPr>
            <p:ph type="title"/>
          </p:nvPr>
        </p:nvSpPr>
        <p:spPr>
          <a:xfrm>
            <a:off x="457200" y="228600"/>
            <a:ext cx="8229600" cy="1143000"/>
          </a:xfrm>
        </p:spPr>
        <p:txBody>
          <a:bodyPr anchor="ctr" anchorCtr="0">
            <a:normAutofit/>
          </a:bodyPr>
          <a:lstStyle>
            <a:lvl1pPr algn="l">
              <a:defRPr>
                <a:solidFill>
                  <a:srgbClr val="642E21"/>
                </a:solidFill>
                <a:latin typeface="Calibri" pitchFamily="34" charset="0"/>
                <a:cs typeface="Calibri" pitchFamily="34" charset="0"/>
              </a:defRPr>
            </a:lvl1pPr>
          </a:lstStyle>
          <a:p>
            <a:r>
              <a:rPr lang="en-US" dirty="0" smtClean="0"/>
              <a:t>Click to edit Master title style</a:t>
            </a:r>
            <a:endParaRPr lang="en-US" dirty="0"/>
          </a:p>
        </p:txBody>
      </p:sp>
      <p:sp>
        <p:nvSpPr>
          <p:cNvPr id="9" name="Rectangle 12"/>
          <p:cNvSpPr>
            <a:spLocks noChangeArrowheads="1"/>
          </p:cNvSpPr>
          <p:nvPr userDrawn="1"/>
        </p:nvSpPr>
        <p:spPr bwMode="auto">
          <a:xfrm>
            <a:off x="4371975" y="6346825"/>
            <a:ext cx="400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fld id="{735F5039-9BAA-45A8-AE31-E01218B53BB5}" type="slidenum">
              <a:rPr lang="en-US" sz="1400" b="1">
                <a:solidFill>
                  <a:srgbClr val="898989"/>
                </a:solidFill>
              </a:rPr>
              <a:pPr defTabSz="914400"/>
              <a:t>‹#›</a:t>
            </a:fld>
            <a:endParaRPr lang="en-US" sz="1400" b="1">
              <a:solidFill>
                <a:srgbClr val="898989"/>
              </a:solidFill>
            </a:endParaRPr>
          </a:p>
        </p:txBody>
      </p:sp>
      <p:sp>
        <p:nvSpPr>
          <p:cNvPr id="10" name="Text Box 16"/>
          <p:cNvSpPr txBox="1">
            <a:spLocks noChangeArrowheads="1"/>
          </p:cNvSpPr>
          <p:nvPr userDrawn="1"/>
        </p:nvSpPr>
        <p:spPr bwMode="auto">
          <a:xfrm>
            <a:off x="76200" y="6067425"/>
            <a:ext cx="996950" cy="762000"/>
          </a:xfrm>
          <a:prstGeom prst="rect">
            <a:avLst/>
          </a:prstGeom>
          <a:noFill/>
          <a:ln>
            <a:noFill/>
          </a:ln>
          <a:effectLs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defRPr/>
            </a:pPr>
            <a:r>
              <a:rPr lang="en-US" sz="4400" smtClean="0">
                <a:latin typeface="Calibri" pitchFamily="34" charset="0"/>
              </a:rPr>
              <a:t>C</a:t>
            </a:r>
            <a:r>
              <a:rPr lang="en-US" sz="4400" i="1" smtClean="0">
                <a:latin typeface="Calibri" pitchFamily="34" charset="0"/>
              </a:rPr>
              <a:t>f</a:t>
            </a:r>
            <a:r>
              <a:rPr lang="en-US" sz="4400" smtClean="0">
                <a:latin typeface="Calibri" pitchFamily="34" charset="0"/>
              </a:rPr>
              <a:t>D</a:t>
            </a:r>
          </a:p>
        </p:txBody>
      </p:sp>
      <p:pic>
        <p:nvPicPr>
          <p:cNvPr id="11" name="Picture 1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0413" y="6191250"/>
            <a:ext cx="6127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11"/>
          <p:cNvSpPr>
            <a:spLocks noGrp="1"/>
          </p:cNvSpPr>
          <p:nvPr>
            <p:ph type="pic" sz="quarter" idx="10"/>
          </p:nvPr>
        </p:nvSpPr>
        <p:spPr>
          <a:xfrm>
            <a:off x="952500" y="1676400"/>
            <a:ext cx="7239000" cy="4343400"/>
          </a:xfrm>
          <a:prstGeom prst="rect">
            <a:avLst/>
          </a:prstGeom>
        </p:spPr>
        <p:txBody>
          <a:bodyPr/>
          <a:lstStyle/>
          <a:p>
            <a:endParaRPr lang="en-US"/>
          </a:p>
        </p:txBody>
      </p:sp>
    </p:spTree>
    <p:extLst>
      <p:ext uri="{BB962C8B-B14F-4D97-AF65-F5344CB8AC3E}">
        <p14:creationId xmlns:p14="http://schemas.microsoft.com/office/powerpoint/2010/main" val="28280206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EED4"/>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5" r:id="rId4"/>
    <p:sldLayoutId id="2147483908" r:id="rId5"/>
    <p:sldLayoutId id="2147483912" r:id="rId6"/>
    <p:sldLayoutId id="2147483913" r:id="rId7"/>
    <p:sldLayoutId id="2147483914" r:id="rId8"/>
    <p:sldLayoutId id="2147483916" r:id="rId9"/>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kern="1200">
          <a:solidFill>
            <a:schemeClr val="tx1"/>
          </a:solidFill>
          <a:latin typeface="Arial" pitchFamily="34" charset="0"/>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pitchFamily="34"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pitchFamily="34"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pitchFamily="34"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pitchFamily="34" charset="0"/>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xml"/><Relationship Id="rId7" Type="http://schemas.openxmlformats.org/officeDocument/2006/relationships/image" Target="../media/image5.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emf"/><Relationship Id="rId4" Type="http://schemas.openxmlformats.org/officeDocument/2006/relationships/oleObject" Target="../embeddings/oleObject1.bin"/><Relationship Id="rId9" Type="http://schemas.openxmlformats.org/officeDocument/2006/relationships/image" Target="../media/image6.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gif"/></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25.png"/><Relationship Id="rId5" Type="http://schemas.openxmlformats.org/officeDocument/2006/relationships/image" Target="../media/image24.wmf"/><Relationship Id="rId4" Type="http://schemas.openxmlformats.org/officeDocument/2006/relationships/oleObject" Target="../embeddings/oleObject4.bin"/></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p:cNvSpPr>
          <p:nvPr/>
        </p:nvSpPr>
        <p:spPr bwMode="auto">
          <a:xfrm>
            <a:off x="1588" y="3863975"/>
            <a:ext cx="91408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tIns="91440" rIns="457200"/>
          <a:lstStyle/>
          <a:p>
            <a:pPr eaLnBrk="0" hangingPunct="0">
              <a:lnSpc>
                <a:spcPts val="2500"/>
              </a:lnSpc>
            </a:pPr>
            <a:r>
              <a:rPr lang="en-US" sz="2800" dirty="0">
                <a:latin typeface="Calibri" pitchFamily="34" charset="0"/>
              </a:rPr>
              <a:t>A photon-counting detector for exoplanet missions</a:t>
            </a:r>
            <a:br>
              <a:rPr lang="en-US" sz="2800" dirty="0">
                <a:latin typeface="Calibri" pitchFamily="34" charset="0"/>
              </a:rPr>
            </a:br>
            <a:r>
              <a:rPr lang="en-US" sz="2000" b="1" dirty="0">
                <a:solidFill>
                  <a:srgbClr val="642E21"/>
                </a:solidFill>
                <a:latin typeface="Calibri" pitchFamily="34" charset="0"/>
              </a:rPr>
              <a:t>Don </a:t>
            </a:r>
            <a:r>
              <a:rPr lang="en-US" sz="2000" b="1" dirty="0" smtClean="0">
                <a:solidFill>
                  <a:srgbClr val="642E21"/>
                </a:solidFill>
                <a:latin typeface="Calibri" pitchFamily="34" charset="0"/>
              </a:rPr>
              <a:t>Figer</a:t>
            </a:r>
            <a:r>
              <a:rPr lang="en-US" sz="2000" b="1" baseline="30000" dirty="0" smtClean="0">
                <a:solidFill>
                  <a:srgbClr val="642E21"/>
                </a:solidFill>
                <a:latin typeface="Calibri" pitchFamily="34" charset="0"/>
              </a:rPr>
              <a:t>1</a:t>
            </a:r>
            <a:r>
              <a:rPr lang="en-US" sz="2000" b="1" dirty="0" smtClean="0">
                <a:solidFill>
                  <a:srgbClr val="642E21"/>
                </a:solidFill>
                <a:latin typeface="Calibri" pitchFamily="34" charset="0"/>
              </a:rPr>
              <a:t>, </a:t>
            </a:r>
            <a:r>
              <a:rPr lang="en-US" sz="2000" b="1" dirty="0" err="1" smtClean="0">
                <a:solidFill>
                  <a:srgbClr val="642E21"/>
                </a:solidFill>
                <a:latin typeface="Calibri" pitchFamily="34" charset="0"/>
              </a:rPr>
              <a:t>Joong</a:t>
            </a:r>
            <a:r>
              <a:rPr lang="en-US" sz="2000" b="1" dirty="0" smtClean="0">
                <a:solidFill>
                  <a:srgbClr val="642E21"/>
                </a:solidFill>
                <a:latin typeface="Calibri" pitchFamily="34" charset="0"/>
              </a:rPr>
              <a:t> Lee</a:t>
            </a:r>
            <a:r>
              <a:rPr lang="en-US" sz="2000" b="1" baseline="30000" dirty="0" smtClean="0">
                <a:solidFill>
                  <a:srgbClr val="642E21"/>
                </a:solidFill>
                <a:latin typeface="Calibri" pitchFamily="34" charset="0"/>
              </a:rPr>
              <a:t>1</a:t>
            </a:r>
            <a:r>
              <a:rPr lang="en-US" sz="2000" b="1" dirty="0" smtClean="0">
                <a:solidFill>
                  <a:srgbClr val="642E21"/>
                </a:solidFill>
                <a:latin typeface="Calibri" pitchFamily="34" charset="0"/>
              </a:rPr>
              <a:t>, Brandon Hanold</a:t>
            </a:r>
            <a:r>
              <a:rPr lang="en-US" sz="2000" b="1" baseline="30000" dirty="0" smtClean="0">
                <a:solidFill>
                  <a:srgbClr val="642E21"/>
                </a:solidFill>
                <a:latin typeface="Calibri" pitchFamily="34" charset="0"/>
              </a:rPr>
              <a:t>1</a:t>
            </a:r>
            <a:r>
              <a:rPr lang="en-US" sz="2000" b="1" dirty="0" smtClean="0">
                <a:solidFill>
                  <a:srgbClr val="642E21"/>
                </a:solidFill>
                <a:latin typeface="Calibri" pitchFamily="34" charset="0"/>
              </a:rPr>
              <a:t>, Brian Aull</a:t>
            </a:r>
            <a:r>
              <a:rPr lang="en-US" sz="2000" b="1" baseline="30000" dirty="0" smtClean="0">
                <a:solidFill>
                  <a:srgbClr val="642E21"/>
                </a:solidFill>
                <a:latin typeface="Calibri" pitchFamily="34" charset="0"/>
              </a:rPr>
              <a:t>2</a:t>
            </a:r>
            <a:r>
              <a:rPr lang="en-US" sz="2000" b="1" dirty="0" smtClean="0">
                <a:solidFill>
                  <a:srgbClr val="642E21"/>
                </a:solidFill>
                <a:latin typeface="Calibri" pitchFamily="34" charset="0"/>
              </a:rPr>
              <a:t>, Jim Gregory</a:t>
            </a:r>
            <a:r>
              <a:rPr lang="en-US" sz="2000" b="1" baseline="30000" dirty="0" smtClean="0">
                <a:solidFill>
                  <a:srgbClr val="642E21"/>
                </a:solidFill>
                <a:latin typeface="Calibri" pitchFamily="34" charset="0"/>
              </a:rPr>
              <a:t>2</a:t>
            </a:r>
            <a:r>
              <a:rPr lang="en-US" sz="2000" b="1" dirty="0" smtClean="0">
                <a:solidFill>
                  <a:srgbClr val="642E21"/>
                </a:solidFill>
                <a:latin typeface="Calibri" pitchFamily="34" charset="0"/>
              </a:rPr>
              <a:t>, Dan Schuette</a:t>
            </a:r>
            <a:r>
              <a:rPr lang="en-US" sz="2000" b="1" baseline="30000" dirty="0" smtClean="0">
                <a:solidFill>
                  <a:srgbClr val="642E21"/>
                </a:solidFill>
                <a:latin typeface="Calibri" pitchFamily="34" charset="0"/>
              </a:rPr>
              <a:t>2</a:t>
            </a:r>
            <a:r>
              <a:rPr lang="en-US" sz="2000" b="1" dirty="0">
                <a:solidFill>
                  <a:srgbClr val="642E21"/>
                </a:solidFill>
                <a:latin typeface="Calibri" pitchFamily="34" charset="0"/>
              </a:rPr>
              <a:t/>
            </a:r>
            <a:br>
              <a:rPr lang="en-US" sz="2000" b="1" dirty="0">
                <a:solidFill>
                  <a:srgbClr val="642E21"/>
                </a:solidFill>
                <a:latin typeface="Calibri" pitchFamily="34" charset="0"/>
              </a:rPr>
            </a:br>
            <a:endParaRPr lang="en-US" sz="2000" b="1" dirty="0">
              <a:solidFill>
                <a:srgbClr val="642E21"/>
              </a:solidFill>
              <a:latin typeface="Calibri" pitchFamily="34" charset="0"/>
            </a:endParaRPr>
          </a:p>
        </p:txBody>
      </p:sp>
      <p:pic>
        <p:nvPicPr>
          <p:cNvPr id="4099" name="Picture 3" descr="RIDL Logo transparent 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75" y="6022975"/>
            <a:ext cx="129857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7" descr="RIT 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150" y="6145213"/>
            <a:ext cx="90805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13"/>
          <p:cNvSpPr>
            <a:spLocks noChangeArrowheads="1"/>
          </p:cNvSpPr>
          <p:nvPr/>
        </p:nvSpPr>
        <p:spPr bwMode="auto">
          <a:xfrm>
            <a:off x="381000" y="5183188"/>
            <a:ext cx="5962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defTabSz="914400"/>
            <a:r>
              <a:rPr lang="en-US" sz="1400" baseline="30000" dirty="0" smtClean="0">
                <a:solidFill>
                  <a:srgbClr val="642E21"/>
                </a:solidFill>
                <a:latin typeface="Calibri" pitchFamily="34" charset="0"/>
              </a:rPr>
              <a:t>1</a:t>
            </a:r>
            <a:r>
              <a:rPr lang="en-US" sz="1400" dirty="0" smtClean="0">
                <a:solidFill>
                  <a:srgbClr val="642E21"/>
                </a:solidFill>
                <a:latin typeface="Calibri" pitchFamily="34" charset="0"/>
              </a:rPr>
              <a:t>Center </a:t>
            </a:r>
            <a:r>
              <a:rPr lang="en-US" sz="1400" dirty="0">
                <a:solidFill>
                  <a:srgbClr val="642E21"/>
                </a:solidFill>
                <a:latin typeface="Calibri" pitchFamily="34" charset="0"/>
              </a:rPr>
              <a:t>for Detectors, </a:t>
            </a:r>
            <a:r>
              <a:rPr lang="en-US" sz="1400" dirty="0" smtClean="0">
                <a:solidFill>
                  <a:srgbClr val="642E21"/>
                </a:solidFill>
                <a:latin typeface="Calibri" pitchFamily="34" charset="0"/>
              </a:rPr>
              <a:t>Rochester Institute of Technology</a:t>
            </a:r>
            <a:endParaRPr lang="en-US" sz="1400" dirty="0">
              <a:solidFill>
                <a:srgbClr val="642E21"/>
              </a:solidFill>
              <a:latin typeface="Calibri" pitchFamily="34" charset="0"/>
            </a:endParaRPr>
          </a:p>
          <a:p>
            <a:pPr marL="457200" indent="-457200" defTabSz="914400"/>
            <a:r>
              <a:rPr lang="en-US" sz="1400" baseline="30000" dirty="0" smtClean="0">
                <a:solidFill>
                  <a:srgbClr val="642E21"/>
                </a:solidFill>
              </a:rPr>
              <a:t>2</a:t>
            </a:r>
            <a:r>
              <a:rPr lang="en-US" sz="1400" dirty="0" smtClean="0">
                <a:solidFill>
                  <a:srgbClr val="642E21"/>
                </a:solidFill>
                <a:latin typeface="Calibri" pitchFamily="34" charset="0"/>
                <a:cs typeface="Calibri" pitchFamily="34" charset="0"/>
              </a:rPr>
              <a:t>MIT </a:t>
            </a:r>
            <a:r>
              <a:rPr lang="en-US" sz="1400" dirty="0">
                <a:solidFill>
                  <a:srgbClr val="642E21"/>
                </a:solidFill>
                <a:latin typeface="Calibri" pitchFamily="34" charset="0"/>
                <a:cs typeface="Calibri" pitchFamily="34" charset="0"/>
              </a:rPr>
              <a:t>Lincoln Laboratory</a:t>
            </a:r>
          </a:p>
        </p:txBody>
      </p:sp>
      <p:pic>
        <p:nvPicPr>
          <p:cNvPr id="410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5475" y="5994400"/>
            <a:ext cx="7905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20"/>
          <p:cNvSpPr txBox="1">
            <a:spLocks noChangeArrowheads="1"/>
          </p:cNvSpPr>
          <p:nvPr/>
        </p:nvSpPr>
        <p:spPr bwMode="auto">
          <a:xfrm>
            <a:off x="76200" y="6067425"/>
            <a:ext cx="9969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eaLnBrk="1" hangingPunct="1"/>
            <a:r>
              <a:rPr lang="en-US" sz="4400" dirty="0" err="1">
                <a:latin typeface="Calibri" pitchFamily="34" charset="0"/>
              </a:rPr>
              <a:t>C</a:t>
            </a:r>
            <a:r>
              <a:rPr lang="en-US" sz="4400" i="1" dirty="0" err="1">
                <a:latin typeface="Calibri" pitchFamily="34" charset="0"/>
              </a:rPr>
              <a:t>f</a:t>
            </a:r>
            <a:r>
              <a:rPr lang="en-US" sz="4400" dirty="0" err="1">
                <a:latin typeface="Calibri" pitchFamily="34" charset="0"/>
              </a:rPr>
              <a:t>D</a:t>
            </a:r>
            <a:endParaRPr lang="en-US" sz="4400" dirty="0">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p:cNvSpPr>
          <p:nvPr>
            <p:ph type="title"/>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Zero Noise Detector Specifications</a:t>
            </a:r>
          </a:p>
        </p:txBody>
      </p:sp>
      <p:graphicFrame>
        <p:nvGraphicFramePr>
          <p:cNvPr id="200754" name="Group 50"/>
          <p:cNvGraphicFramePr>
            <a:graphicFrameLocks noGrp="1"/>
          </p:cNvGraphicFramePr>
          <p:nvPr>
            <p:ph type="tbl" idx="1"/>
          </p:nvPr>
        </p:nvGraphicFramePr>
        <p:xfrm>
          <a:off x="457200" y="1600200"/>
          <a:ext cx="8229600" cy="3617910"/>
        </p:xfrm>
        <a:graphic>
          <a:graphicData uri="http://schemas.openxmlformats.org/drawingml/2006/table">
            <a:tbl>
              <a:tblPr/>
              <a:tblGrid>
                <a:gridCol w="4439031"/>
                <a:gridCol w="1915918"/>
                <a:gridCol w="1874651"/>
              </a:tblGrid>
              <a:tr h="365824">
                <a:tc gridSpan="3">
                  <a:txBody>
                    <a:bodyPr/>
                    <a:lstStyle/>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smtClean="0">
                          <a:ln>
                            <a:noFill/>
                          </a:ln>
                          <a:solidFill>
                            <a:schemeClr val="tx1"/>
                          </a:solidFill>
                          <a:effectLst/>
                          <a:latin typeface="Arial" pitchFamily="34" charset="0"/>
                          <a:cs typeface="Times New Roman" pitchFamily="18" charset="0"/>
                        </a:rPr>
                        <a:t>Optical (Silicon) Detector Performance</a:t>
                      </a:r>
                      <a:endParaRPr kumimoji="0" lang="en-US" sz="1800" b="0" i="0" u="none" strike="noStrike" cap="none" normalizeH="0" baseline="0" smtClean="0">
                        <a:ln>
                          <a:noFill/>
                        </a:ln>
                        <a:solidFill>
                          <a:schemeClr val="tx1"/>
                        </a:solidFill>
                        <a:effectLst/>
                        <a:latin typeface="Times New Roman" pitchFamily="18" charset="0"/>
                      </a:endParaRPr>
                    </a:p>
                  </a:txBody>
                  <a:tcPr marL="113186" marR="113186" marT="45728" marB="45728"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r>
              <a:tr h="579222">
                <a:tc>
                  <a:txBody>
                    <a:bodyPr/>
                    <a:lstStyle/>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Parameter</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Phase 1 </a:t>
                      </a:r>
                    </a:p>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Goal</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Phase 2</a:t>
                      </a:r>
                    </a:p>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 Goal</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r>
              <a:tr h="304853">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Format</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256x256</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1024x1024</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3">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Pixel Size</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25 </a:t>
                      </a:r>
                      <a:r>
                        <a:rPr kumimoji="0" lang="en-US" sz="1400" b="1" i="0" u="none" strike="noStrike" cap="none" normalizeH="0" baseline="0" smtClean="0">
                          <a:ln>
                            <a:noFill/>
                          </a:ln>
                          <a:solidFill>
                            <a:schemeClr val="tx1"/>
                          </a:solidFill>
                          <a:effectLst/>
                          <a:latin typeface="Arial" pitchFamily="34" charset="0"/>
                          <a:cs typeface="Arial" pitchFamily="34" charset="0"/>
                        </a:rPr>
                        <a:t>µ</a:t>
                      </a:r>
                      <a:r>
                        <a:rPr kumimoji="0" lang="en-US" sz="1400" b="1" i="0" u="none" strike="noStrike" cap="none" normalizeH="0" baseline="0" smtClean="0">
                          <a:ln>
                            <a:noFill/>
                          </a:ln>
                          <a:solidFill>
                            <a:schemeClr val="tx1"/>
                          </a:solidFill>
                          <a:effectLst/>
                          <a:latin typeface="Arial" pitchFamily="34" charset="0"/>
                          <a:cs typeface="Times New Roman" pitchFamily="18" charset="0"/>
                        </a:rPr>
                        <a:t>m</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20 </a:t>
                      </a:r>
                      <a:r>
                        <a:rPr kumimoji="0" lang="en-US" sz="1400" b="1" i="0" u="none" strike="noStrike" cap="none" normalizeH="0" baseline="0" smtClean="0">
                          <a:ln>
                            <a:noFill/>
                          </a:ln>
                          <a:solidFill>
                            <a:schemeClr val="tx1"/>
                          </a:solidFill>
                          <a:effectLst/>
                          <a:latin typeface="Arial" pitchFamily="34" charset="0"/>
                          <a:cs typeface="Arial" pitchFamily="34" charset="0"/>
                        </a:rPr>
                        <a:t>µ</a:t>
                      </a:r>
                      <a:r>
                        <a:rPr kumimoji="0" lang="en-US" sz="1400" b="1" i="0" u="none" strike="noStrike" cap="none" normalizeH="0" baseline="0" smtClean="0">
                          <a:ln>
                            <a:noFill/>
                          </a:ln>
                          <a:solidFill>
                            <a:schemeClr val="tx1"/>
                          </a:solidFill>
                          <a:effectLst/>
                          <a:latin typeface="Arial" pitchFamily="34" charset="0"/>
                          <a:cs typeface="Times New Roman" pitchFamily="18" charset="0"/>
                        </a:rPr>
                        <a:t>m</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3">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Read Noise</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zero</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zero</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3">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Dark Current (@140 K)</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&lt;10</a:t>
                      </a:r>
                      <a:r>
                        <a:rPr kumimoji="0" lang="en-US" sz="1400" b="1" i="0" u="none" strike="noStrike" cap="none" normalizeH="0" baseline="30000" smtClean="0">
                          <a:ln>
                            <a:noFill/>
                          </a:ln>
                          <a:solidFill>
                            <a:schemeClr val="tx1"/>
                          </a:solidFill>
                          <a:effectLst/>
                          <a:latin typeface="Arial" pitchFamily="34" charset="0"/>
                          <a:cs typeface="Times New Roman" pitchFamily="18" charset="0"/>
                        </a:rPr>
                        <a:t>-3</a:t>
                      </a:r>
                      <a:r>
                        <a:rPr kumimoji="0" lang="en-US" sz="1400" b="1" i="0" u="none" strike="noStrike" cap="none" normalizeH="0" baseline="0" smtClean="0">
                          <a:ln>
                            <a:noFill/>
                          </a:ln>
                          <a:solidFill>
                            <a:schemeClr val="tx1"/>
                          </a:solidFill>
                          <a:effectLst/>
                          <a:latin typeface="Arial" pitchFamily="34" charset="0"/>
                          <a:cs typeface="Times New Roman" pitchFamily="18" charset="0"/>
                        </a:rPr>
                        <a:t> e</a:t>
                      </a:r>
                      <a:r>
                        <a:rPr kumimoji="0" lang="en-US" sz="1400" b="1" i="0" u="none" strike="noStrike" cap="none" normalizeH="0" baseline="30000" smtClean="0">
                          <a:ln>
                            <a:noFill/>
                          </a:ln>
                          <a:solidFill>
                            <a:schemeClr val="tx1"/>
                          </a:solidFill>
                          <a:effectLst/>
                          <a:latin typeface="Arial" pitchFamily="34" charset="0"/>
                          <a:cs typeface="Times New Roman" pitchFamily="18" charset="0"/>
                        </a:rPr>
                        <a:t>-</a:t>
                      </a:r>
                      <a:r>
                        <a:rPr kumimoji="0" lang="en-US" sz="1400" b="1" i="0" u="none" strike="noStrike" cap="none" normalizeH="0" baseline="0" smtClean="0">
                          <a:ln>
                            <a:noFill/>
                          </a:ln>
                          <a:solidFill>
                            <a:schemeClr val="tx1"/>
                          </a:solidFill>
                          <a:effectLst/>
                          <a:latin typeface="Arial" pitchFamily="34" charset="0"/>
                          <a:cs typeface="Times New Roman" pitchFamily="18" charset="0"/>
                        </a:rPr>
                        <a:t>/s/pixel</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&lt;10</a:t>
                      </a:r>
                      <a:r>
                        <a:rPr kumimoji="0" lang="en-US" sz="1400" b="1" i="0" u="none" strike="noStrike" cap="none" normalizeH="0" baseline="30000" smtClean="0">
                          <a:ln>
                            <a:noFill/>
                          </a:ln>
                          <a:solidFill>
                            <a:schemeClr val="tx1"/>
                          </a:solidFill>
                          <a:effectLst/>
                          <a:latin typeface="Arial" pitchFamily="34" charset="0"/>
                          <a:cs typeface="Times New Roman" pitchFamily="18" charset="0"/>
                        </a:rPr>
                        <a:t>-3</a:t>
                      </a:r>
                      <a:r>
                        <a:rPr kumimoji="0" lang="en-US" sz="1400" b="1" i="0" u="none" strike="noStrike" cap="none" normalizeH="0" baseline="0" smtClean="0">
                          <a:ln>
                            <a:noFill/>
                          </a:ln>
                          <a:solidFill>
                            <a:schemeClr val="tx1"/>
                          </a:solidFill>
                          <a:effectLst/>
                          <a:latin typeface="Arial" pitchFamily="34" charset="0"/>
                          <a:cs typeface="Times New Roman" pitchFamily="18" charset="0"/>
                        </a:rPr>
                        <a:t> e</a:t>
                      </a:r>
                      <a:r>
                        <a:rPr kumimoji="0" lang="en-US" sz="1400" b="1" i="0" u="none" strike="noStrike" cap="none" normalizeH="0" baseline="30000" smtClean="0">
                          <a:ln>
                            <a:noFill/>
                          </a:ln>
                          <a:solidFill>
                            <a:schemeClr val="tx1"/>
                          </a:solidFill>
                          <a:effectLst/>
                          <a:latin typeface="Arial" pitchFamily="34" charset="0"/>
                          <a:cs typeface="Times New Roman" pitchFamily="18" charset="0"/>
                        </a:rPr>
                        <a:t>-</a:t>
                      </a:r>
                      <a:r>
                        <a:rPr kumimoji="0" lang="en-US" sz="1400" b="1" i="0" u="none" strike="noStrike" cap="none" normalizeH="0" baseline="0" smtClean="0">
                          <a:ln>
                            <a:noFill/>
                          </a:ln>
                          <a:solidFill>
                            <a:schemeClr val="tx1"/>
                          </a:solidFill>
                          <a:effectLst/>
                          <a:latin typeface="Arial" pitchFamily="34" charset="0"/>
                          <a:cs typeface="Times New Roman" pitchFamily="18" charset="0"/>
                        </a:rPr>
                        <a:t>/s/pixel</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25495">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QE</a:t>
                      </a:r>
                      <a:r>
                        <a:rPr kumimoji="0" lang="en-US" sz="1400" b="0" i="1" u="none" strike="noStrike" cap="none" normalizeH="0" baseline="30000" smtClean="0">
                          <a:ln>
                            <a:noFill/>
                          </a:ln>
                          <a:solidFill>
                            <a:schemeClr val="tx1"/>
                          </a:solidFill>
                          <a:effectLst/>
                          <a:latin typeface="Arial" pitchFamily="34" charset="0"/>
                          <a:cs typeface="Times New Roman" pitchFamily="18" charset="0"/>
                        </a:rPr>
                        <a:t>a</a:t>
                      </a:r>
                      <a:r>
                        <a:rPr kumimoji="0" lang="en-US" sz="1400" b="0" i="1" u="none" strike="noStrike" cap="none" normalizeH="0" baseline="0" smtClean="0">
                          <a:ln>
                            <a:noFill/>
                          </a:ln>
                          <a:solidFill>
                            <a:schemeClr val="tx1"/>
                          </a:solidFill>
                          <a:effectLst/>
                          <a:latin typeface="Arial" pitchFamily="34" charset="0"/>
                          <a:cs typeface="Times New Roman" pitchFamily="18" charset="0"/>
                        </a:rPr>
                        <a:t> Silicon (350nm,650nm,1000nm)</a:t>
                      </a:r>
                      <a:endParaRPr kumimoji="0" lang="en-US" sz="1400" b="0" i="0" u="none" strike="noStrike" cap="none" normalizeH="0" baseline="0" smtClean="0">
                        <a:ln>
                          <a:noFill/>
                        </a:ln>
                        <a:solidFill>
                          <a:schemeClr val="tx1"/>
                        </a:solidFill>
                        <a:effectLst/>
                        <a:latin typeface="Arial" pitchFamily="34" charset="0"/>
                        <a:cs typeface="Times New Roman" pitchFamily="18"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30%,50%,25%</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55%,70%,35%</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3">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Operating Temperature</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90 K – 293 K</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90 K – 293 K</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3">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Fill Factor</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100%</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100%</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r>
              <a:tr h="518251">
                <a:tc gridSpan="3">
                  <a:txBody>
                    <a:bodyPr/>
                    <a:lstStyle/>
                    <a:p>
                      <a:pPr marL="342900" marR="0" lvl="0" indent="-342900" algn="just"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30000" smtClean="0">
                          <a:ln>
                            <a:noFill/>
                          </a:ln>
                          <a:solidFill>
                            <a:schemeClr val="tx1"/>
                          </a:solidFill>
                          <a:effectLst/>
                          <a:latin typeface="Arial" pitchFamily="34" charset="0"/>
                          <a:cs typeface="Times New Roman" pitchFamily="18" charset="0"/>
                        </a:rPr>
                        <a:t>a</a:t>
                      </a:r>
                      <a:r>
                        <a:rPr kumimoji="0" lang="en-US" sz="1400" b="1" i="0" u="none" strike="noStrike" cap="none" normalizeH="0" baseline="0" smtClean="0">
                          <a:ln>
                            <a:noFill/>
                          </a:ln>
                          <a:solidFill>
                            <a:schemeClr val="tx1"/>
                          </a:solidFill>
                          <a:effectLst/>
                          <a:latin typeface="Arial" pitchFamily="34" charset="0"/>
                          <a:cs typeface="Times New Roman" pitchFamily="18" charset="0"/>
                        </a:rPr>
                        <a:t>Product of internal QE and probability of initiating an event. Assumes antireflection coating match for wavelength region.</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17260429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2809" name="Group 57"/>
          <p:cNvGraphicFramePr>
            <a:graphicFrameLocks noGrp="1"/>
          </p:cNvGraphicFramePr>
          <p:nvPr>
            <p:ph type="tbl" idx="1"/>
          </p:nvPr>
        </p:nvGraphicFramePr>
        <p:xfrm>
          <a:off x="457200" y="1600200"/>
          <a:ext cx="8229600" cy="3597276"/>
        </p:xfrm>
        <a:graphic>
          <a:graphicData uri="http://schemas.openxmlformats.org/drawingml/2006/table">
            <a:tbl>
              <a:tblPr/>
              <a:tblGrid>
                <a:gridCol w="4439031"/>
                <a:gridCol w="1915918"/>
                <a:gridCol w="1874651"/>
              </a:tblGrid>
              <a:tr h="365825">
                <a:tc gridSpan="3">
                  <a:txBody>
                    <a:bodyPr/>
                    <a:lstStyle/>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smtClean="0">
                          <a:ln>
                            <a:noFill/>
                          </a:ln>
                          <a:solidFill>
                            <a:schemeClr val="tx1"/>
                          </a:solidFill>
                          <a:effectLst/>
                          <a:latin typeface="Arial" pitchFamily="34" charset="0"/>
                          <a:cs typeface="Times New Roman" pitchFamily="18" charset="0"/>
                        </a:rPr>
                        <a:t>Infrared (InGaAs) Detector Performance</a:t>
                      </a:r>
                      <a:endParaRPr kumimoji="0" lang="en-US" sz="1800" b="0" i="0" u="none" strike="noStrike" cap="none" normalizeH="0" baseline="0" smtClean="0">
                        <a:ln>
                          <a:noFill/>
                        </a:ln>
                        <a:solidFill>
                          <a:schemeClr val="tx1"/>
                        </a:solidFill>
                        <a:effectLst/>
                        <a:latin typeface="Times New Roman" pitchFamily="18" charset="0"/>
                      </a:endParaRPr>
                    </a:p>
                  </a:txBody>
                  <a:tcPr marL="113186" marR="113186" marT="45728" marB="45728"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r>
              <a:tr h="579222">
                <a:tc>
                  <a:txBody>
                    <a:bodyPr/>
                    <a:lstStyle/>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Parameter</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Phase 1 </a:t>
                      </a:r>
                    </a:p>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Goal </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Phase 2</a:t>
                      </a:r>
                    </a:p>
                    <a:p>
                      <a:pPr marL="342900" marR="0" lvl="0" indent="-342900" algn="ctr" defTabSz="4572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smtClean="0">
                          <a:ln>
                            <a:noFill/>
                          </a:ln>
                          <a:solidFill>
                            <a:schemeClr val="tx1"/>
                          </a:solidFill>
                          <a:effectLst/>
                          <a:latin typeface="Arial" pitchFamily="34" charset="0"/>
                          <a:cs typeface="Times New Roman" pitchFamily="18" charset="0"/>
                        </a:rPr>
                        <a:t> Goal</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r>
              <a:tr h="304854">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Format</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Single pixel</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1024x1024</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4">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Pixel Size</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25 </a:t>
                      </a:r>
                      <a:r>
                        <a:rPr kumimoji="0" lang="en-US" sz="1400" b="1" i="0" u="none" strike="noStrike" cap="none" normalizeH="0" baseline="0" smtClean="0">
                          <a:ln>
                            <a:noFill/>
                          </a:ln>
                          <a:solidFill>
                            <a:schemeClr val="tx1"/>
                          </a:solidFill>
                          <a:effectLst/>
                          <a:latin typeface="Arial" pitchFamily="34" charset="0"/>
                          <a:cs typeface="Arial" pitchFamily="34" charset="0"/>
                        </a:rPr>
                        <a:t>µ</a:t>
                      </a:r>
                      <a:r>
                        <a:rPr kumimoji="0" lang="en-US" sz="1400" b="1" i="0" u="none" strike="noStrike" cap="none" normalizeH="0" baseline="0" smtClean="0">
                          <a:ln>
                            <a:noFill/>
                          </a:ln>
                          <a:solidFill>
                            <a:schemeClr val="tx1"/>
                          </a:solidFill>
                          <a:effectLst/>
                          <a:latin typeface="Arial" pitchFamily="34" charset="0"/>
                          <a:cs typeface="Times New Roman" pitchFamily="18" charset="0"/>
                        </a:rPr>
                        <a:t>m</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20 </a:t>
                      </a:r>
                      <a:r>
                        <a:rPr kumimoji="0" lang="en-US" sz="1400" b="1" i="0" u="none" strike="noStrike" cap="none" normalizeH="0" baseline="0" smtClean="0">
                          <a:ln>
                            <a:noFill/>
                          </a:ln>
                          <a:solidFill>
                            <a:schemeClr val="tx1"/>
                          </a:solidFill>
                          <a:effectLst/>
                          <a:latin typeface="Arial" pitchFamily="34" charset="0"/>
                          <a:cs typeface="Arial" pitchFamily="34" charset="0"/>
                        </a:rPr>
                        <a:t>µ</a:t>
                      </a:r>
                      <a:r>
                        <a:rPr kumimoji="0" lang="en-US" sz="1400" b="1" i="0" u="none" strike="noStrike" cap="none" normalizeH="0" baseline="0" smtClean="0">
                          <a:ln>
                            <a:noFill/>
                          </a:ln>
                          <a:solidFill>
                            <a:schemeClr val="tx1"/>
                          </a:solidFill>
                          <a:effectLst/>
                          <a:latin typeface="Arial" pitchFamily="34" charset="0"/>
                          <a:cs typeface="Times New Roman" pitchFamily="18" charset="0"/>
                        </a:rPr>
                        <a:t>m</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4">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Read Noise</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zero</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zero</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4">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Dark Current (@140 K)</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TBD</a:t>
                      </a: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&lt;10</a:t>
                      </a:r>
                      <a:r>
                        <a:rPr kumimoji="0" lang="en-US" sz="1400" b="1" i="0" u="none" strike="noStrike" cap="none" normalizeH="0" baseline="30000" smtClean="0">
                          <a:ln>
                            <a:noFill/>
                          </a:ln>
                          <a:solidFill>
                            <a:schemeClr val="tx1"/>
                          </a:solidFill>
                          <a:effectLst/>
                          <a:latin typeface="Arial" pitchFamily="34" charset="0"/>
                          <a:cs typeface="Times New Roman" pitchFamily="18" charset="0"/>
                        </a:rPr>
                        <a:t>-3</a:t>
                      </a:r>
                      <a:r>
                        <a:rPr kumimoji="0" lang="en-US" sz="1400" b="1" i="0" u="none" strike="noStrike" cap="none" normalizeH="0" baseline="0" smtClean="0">
                          <a:ln>
                            <a:noFill/>
                          </a:ln>
                          <a:solidFill>
                            <a:schemeClr val="tx1"/>
                          </a:solidFill>
                          <a:effectLst/>
                          <a:latin typeface="Arial" pitchFamily="34" charset="0"/>
                          <a:cs typeface="Times New Roman" pitchFamily="18" charset="0"/>
                        </a:rPr>
                        <a:t> e</a:t>
                      </a:r>
                      <a:r>
                        <a:rPr kumimoji="0" lang="en-US" sz="1400" b="1" i="0" u="none" strike="noStrike" cap="none" normalizeH="0" baseline="30000" smtClean="0">
                          <a:ln>
                            <a:noFill/>
                          </a:ln>
                          <a:solidFill>
                            <a:schemeClr val="tx1"/>
                          </a:solidFill>
                          <a:effectLst/>
                          <a:latin typeface="Arial" pitchFamily="34" charset="0"/>
                          <a:cs typeface="Times New Roman" pitchFamily="18" charset="0"/>
                        </a:rPr>
                        <a:t>-</a:t>
                      </a:r>
                      <a:r>
                        <a:rPr kumimoji="0" lang="en-US" sz="1400" b="1" i="0" u="none" strike="noStrike" cap="none" normalizeH="0" baseline="0" smtClean="0">
                          <a:ln>
                            <a:noFill/>
                          </a:ln>
                          <a:solidFill>
                            <a:schemeClr val="tx1"/>
                          </a:solidFill>
                          <a:effectLst/>
                          <a:latin typeface="Arial" pitchFamily="34" charset="0"/>
                          <a:cs typeface="Times New Roman" pitchFamily="18" charset="0"/>
                        </a:rPr>
                        <a:t>/s/pixel</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4">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QE</a:t>
                      </a:r>
                      <a:r>
                        <a:rPr kumimoji="0" lang="en-US" sz="1400" b="0" i="1" u="none" strike="noStrike" cap="none" normalizeH="0" baseline="30000" smtClean="0">
                          <a:ln>
                            <a:noFill/>
                          </a:ln>
                          <a:solidFill>
                            <a:schemeClr val="tx1"/>
                          </a:solidFill>
                          <a:effectLst/>
                          <a:latin typeface="Arial" pitchFamily="34" charset="0"/>
                          <a:cs typeface="Times New Roman" pitchFamily="18" charset="0"/>
                        </a:rPr>
                        <a:t>a</a:t>
                      </a:r>
                      <a:r>
                        <a:rPr kumimoji="0" lang="en-US" sz="1400" b="0" i="1" u="none" strike="noStrike" cap="none" normalizeH="0" baseline="0" smtClean="0">
                          <a:ln>
                            <a:noFill/>
                          </a:ln>
                          <a:solidFill>
                            <a:schemeClr val="tx1"/>
                          </a:solidFill>
                          <a:effectLst/>
                          <a:latin typeface="Arial" pitchFamily="34" charset="0"/>
                          <a:cs typeface="Times New Roman" pitchFamily="18" charset="0"/>
                        </a:rPr>
                        <a:t> (1500nm)</a:t>
                      </a:r>
                      <a:endParaRPr kumimoji="0" lang="en-US" sz="1400" b="0" i="0" u="none" strike="noStrike" cap="none" normalizeH="0" baseline="0" smtClean="0">
                        <a:ln>
                          <a:noFill/>
                        </a:ln>
                        <a:solidFill>
                          <a:schemeClr val="tx1"/>
                        </a:solidFill>
                        <a:effectLst/>
                        <a:latin typeface="Arial" pitchFamily="34" charset="0"/>
                        <a:cs typeface="Times New Roman" pitchFamily="18"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50%</a:t>
                      </a: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60%</a:t>
                      </a: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4">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Operating Temperature</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90 K – 293 K</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cs typeface="Times New Roman" pitchFamily="18" charset="0"/>
                        </a:rPr>
                        <a:t>90 K – 293 K</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EF"/>
                    </a:solidFill>
                  </a:tcPr>
                </a:tc>
              </a:tr>
              <a:tr h="304854">
                <a:tc>
                  <a:txBody>
                    <a:bodyPr/>
                    <a:lstStyle/>
                    <a:p>
                      <a:pPr marL="342900" marR="0" lvl="0" indent="-342900" algn="l" defTabSz="4572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Arial" pitchFamily="34" charset="0"/>
                          <a:cs typeface="Times New Roman" pitchFamily="18" charset="0"/>
                        </a:rPr>
                        <a:t>Fill Factor</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NA</a:t>
                      </a: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a:txBody>
                    <a:bodyPr/>
                    <a:lstStyle/>
                    <a:p>
                      <a:pPr marL="342900" marR="0" lvl="0" indent="-342900" algn="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100% w/o </a:t>
                      </a:r>
                      <a:r>
                        <a:rPr kumimoji="0" lang="en-US" sz="1400" b="1" i="0" u="none" strike="noStrike" cap="none" normalizeH="0" baseline="0" smtClean="0">
                          <a:ln>
                            <a:noFill/>
                          </a:ln>
                          <a:solidFill>
                            <a:schemeClr val="tx1"/>
                          </a:solidFill>
                          <a:effectLst/>
                          <a:latin typeface="Symbol" pitchFamily="18" charset="2"/>
                        </a:rPr>
                        <a:t>m</a:t>
                      </a:r>
                      <a:r>
                        <a:rPr kumimoji="0" lang="en-US" sz="1400" b="1" i="0" u="none" strike="noStrike" cap="none" normalizeH="0" baseline="0" smtClean="0">
                          <a:ln>
                            <a:noFill/>
                          </a:ln>
                          <a:solidFill>
                            <a:schemeClr val="tx1"/>
                          </a:solidFill>
                          <a:effectLst/>
                          <a:latin typeface="Arial" pitchFamily="34" charset="0"/>
                        </a:rPr>
                        <a:t>lens</a:t>
                      </a: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r>
              <a:tr h="518251">
                <a:tc gridSpan="3">
                  <a:txBody>
                    <a:bodyPr/>
                    <a:lstStyle/>
                    <a:p>
                      <a:pPr marL="0" marR="0" lvl="0" indent="0" algn="just"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30000" smtClean="0">
                          <a:ln>
                            <a:noFill/>
                          </a:ln>
                          <a:solidFill>
                            <a:schemeClr val="tx1"/>
                          </a:solidFill>
                          <a:effectLst/>
                          <a:latin typeface="Arial" pitchFamily="34" charset="0"/>
                          <a:cs typeface="Times New Roman" pitchFamily="18" charset="0"/>
                        </a:rPr>
                        <a:t>a</a:t>
                      </a:r>
                      <a:r>
                        <a:rPr kumimoji="0" lang="en-US" sz="1400" b="1" i="0" u="none" strike="noStrike" cap="none" normalizeH="0" baseline="0" smtClean="0">
                          <a:ln>
                            <a:noFill/>
                          </a:ln>
                          <a:solidFill>
                            <a:schemeClr val="tx1"/>
                          </a:solidFill>
                          <a:effectLst/>
                          <a:latin typeface="Arial" pitchFamily="34" charset="0"/>
                          <a:cs typeface="Times New Roman" pitchFamily="18" charset="0"/>
                        </a:rPr>
                        <a:t>Product of internal QE and probability of initiating an event. Assumes antireflection coating match for wavelength region.</a:t>
                      </a:r>
                      <a:endParaRPr kumimoji="0" lang="en-US" sz="3200" b="1" i="0" u="none" strike="noStrike" cap="none" normalizeH="0" baseline="0" smtClean="0">
                        <a:ln>
                          <a:noFill/>
                        </a:ln>
                        <a:solidFill>
                          <a:schemeClr val="tx1"/>
                        </a:solidFill>
                        <a:effectLst/>
                        <a:latin typeface="Arial" pitchFamily="34" charset="0"/>
                      </a:endParaRPr>
                    </a:p>
                  </a:txBody>
                  <a:tcPr marL="113186" marR="113186" marT="45728" marB="45728"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EF"/>
                    </a:solidFill>
                  </a:tcPr>
                </a:tc>
                <a:tc hMerge="1">
                  <a:txBody>
                    <a:bodyPr/>
                    <a:lstStyle/>
                    <a:p>
                      <a:endParaRPr lang="en-US"/>
                    </a:p>
                  </a:txBody>
                  <a:tcPr/>
                </a:tc>
                <a:tc hMerge="1">
                  <a:txBody>
                    <a:bodyPr/>
                    <a:lstStyle/>
                    <a:p>
                      <a:endParaRPr lang="en-US"/>
                    </a:p>
                  </a:txBody>
                  <a:tcPr/>
                </a:tc>
              </a:tr>
            </a:tbl>
          </a:graphicData>
        </a:graphic>
      </p:graphicFrame>
      <p:sp>
        <p:nvSpPr>
          <p:cNvPr id="63490" name="Rectangle 2"/>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Zero Noise Detector Specifications</a:t>
            </a:r>
          </a:p>
        </p:txBody>
      </p:sp>
    </p:spTree>
    <p:extLst>
      <p:ext uri="{BB962C8B-B14F-4D97-AF65-F5344CB8AC3E}">
        <p14:creationId xmlns:p14="http://schemas.microsoft.com/office/powerpoint/2010/main" val="30241592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0275" name="Rectangle 3"/>
          <p:cNvSpPr>
            <a:spLocks noGrp="1"/>
          </p:cNvSpPr>
          <p:nvPr>
            <p:ph type="body" sz="quarter" idx="10"/>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dirty="0" smtClean="0">
                <a:latin typeface="Calibri" pitchFamily="34" charset="0"/>
              </a:rPr>
              <a:t>A 256x256x25</a:t>
            </a:r>
            <a:r>
              <a:rPr lang="en-US" sz="2800" dirty="0" smtClean="0">
                <a:latin typeface="Symbol" pitchFamily="18" charset="2"/>
              </a:rPr>
              <a:t>m</a:t>
            </a:r>
            <a:r>
              <a:rPr lang="en-US" sz="2800" dirty="0" smtClean="0">
                <a:latin typeface="Calibri" pitchFamily="34" charset="0"/>
              </a:rPr>
              <a:t>m diode array has been bonded to a ROIC. </a:t>
            </a:r>
          </a:p>
          <a:p>
            <a:r>
              <a:rPr lang="en-US" sz="2800" dirty="0" smtClean="0">
                <a:latin typeface="Calibri" pitchFamily="34" charset="0"/>
              </a:rPr>
              <a:t>An </a:t>
            </a:r>
            <a:r>
              <a:rPr lang="en-US" sz="2800" dirty="0" err="1" smtClean="0">
                <a:latin typeface="Calibri" pitchFamily="34" charset="0"/>
              </a:rPr>
              <a:t>InGaAs</a:t>
            </a:r>
            <a:r>
              <a:rPr lang="en-US" sz="2800" dirty="0" smtClean="0">
                <a:latin typeface="Calibri" pitchFamily="34" charset="0"/>
              </a:rPr>
              <a:t> array has been hybridized and tested.</a:t>
            </a:r>
          </a:p>
          <a:p>
            <a:r>
              <a:rPr lang="en-US" sz="2800" dirty="0" smtClean="0">
                <a:latin typeface="Calibri" pitchFamily="34" charset="0"/>
              </a:rPr>
              <a:t>Testing is underway.</a:t>
            </a:r>
          </a:p>
          <a:p>
            <a:r>
              <a:rPr lang="en-US" sz="2800" dirty="0" smtClean="0">
                <a:latin typeface="Calibri" pitchFamily="34" charset="0"/>
              </a:rPr>
              <a:t>Depending on results, megapixel silicon or </a:t>
            </a:r>
            <a:r>
              <a:rPr lang="en-US" sz="2800" dirty="0" err="1" smtClean="0">
                <a:latin typeface="Calibri" pitchFamily="34" charset="0"/>
              </a:rPr>
              <a:t>InGaAs</a:t>
            </a:r>
            <a:r>
              <a:rPr lang="en-US" sz="2800" dirty="0" smtClean="0">
                <a:latin typeface="Calibri" pitchFamily="34" charset="0"/>
              </a:rPr>
              <a:t> arrays will be developed.</a:t>
            </a:r>
          </a:p>
          <a:p>
            <a:endParaRPr lang="en-US" sz="2800" dirty="0" smtClean="0">
              <a:latin typeface="Calibri" pitchFamily="34" charset="0"/>
            </a:endParaRPr>
          </a:p>
        </p:txBody>
      </p:sp>
      <p:sp>
        <p:nvSpPr>
          <p:cNvPr id="64515" name="Rectangle 2"/>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mtClean="0">
                <a:latin typeface="Calibri" pitchFamily="34" charset="0"/>
              </a:rPr>
              <a:t>Zero Noise Detector Project Status</a:t>
            </a:r>
          </a:p>
        </p:txBody>
      </p:sp>
    </p:spTree>
    <p:extLst>
      <p:ext uri="{BB962C8B-B14F-4D97-AF65-F5344CB8AC3E}">
        <p14:creationId xmlns:p14="http://schemas.microsoft.com/office/powerpoint/2010/main" val="1225120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0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0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02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502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27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prstGeom prst="rect">
            <a:avLst/>
          </a:prstGeom>
        </p:spPr>
        <p:txBody>
          <a:bodyPr/>
          <a:lstStyle/>
          <a:p>
            <a:r>
              <a:rPr lang="en-US" dirty="0" smtClean="0"/>
              <a:t>Air Force Target Image</a:t>
            </a:r>
          </a:p>
        </p:txBody>
      </p:sp>
      <p:pic>
        <p:nvPicPr>
          <p:cNvPr id="4" name="Picture 3" descr="dark_subtracted"/>
          <p:cNvPicPr/>
          <p:nvPr/>
        </p:nvPicPr>
        <p:blipFill>
          <a:blip r:embed="rId3">
            <a:extLst>
              <a:ext uri="{28A0092B-C50C-407E-A947-70E740481C1C}">
                <a14:useLocalDpi xmlns:a14="http://schemas.microsoft.com/office/drawing/2010/main" val="0"/>
              </a:ext>
            </a:extLst>
          </a:blip>
          <a:srcRect/>
          <a:stretch>
            <a:fillRect/>
          </a:stretch>
        </p:blipFill>
        <p:spPr bwMode="auto">
          <a:xfrm>
            <a:off x="2903537" y="1715452"/>
            <a:ext cx="3336925" cy="342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000588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prstGeom prst="rect">
            <a:avLst/>
          </a:prstGeom>
        </p:spPr>
        <p:txBody>
          <a:bodyPr/>
          <a:lstStyle/>
          <a:p>
            <a:r>
              <a:rPr lang="en-US" dirty="0" smtClean="0"/>
              <a:t>Anode Current vs. </a:t>
            </a:r>
            <a:r>
              <a:rPr lang="en-US" dirty="0" err="1" smtClean="0"/>
              <a:t>V</a:t>
            </a:r>
            <a:r>
              <a:rPr lang="en-US" baseline="-25000" dirty="0" err="1" smtClean="0"/>
              <a:t>bias</a:t>
            </a:r>
            <a:r>
              <a:rPr lang="en-US" dirty="0" smtClean="0"/>
              <a:t> and T</a:t>
            </a:r>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1983450" y="1752600"/>
            <a:ext cx="5177100" cy="4141787"/>
          </a:xfrm>
          <a:prstGeom prst="rect">
            <a:avLst/>
          </a:prstGeom>
        </p:spPr>
      </p:pic>
    </p:spTree>
    <p:extLst>
      <p:ext uri="{BB962C8B-B14F-4D97-AF65-F5344CB8AC3E}">
        <p14:creationId xmlns:p14="http://schemas.microsoft.com/office/powerpoint/2010/main" val="346619393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prstGeom prst="rect">
            <a:avLst/>
          </a:prstGeom>
        </p:spPr>
        <p:txBody>
          <a:bodyPr/>
          <a:lstStyle/>
          <a:p>
            <a:r>
              <a:rPr lang="en-US" dirty="0" smtClean="0"/>
              <a:t>Dark Current</a:t>
            </a: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676400" y="1828800"/>
            <a:ext cx="5975233" cy="3733483"/>
          </a:xfrm>
          <a:prstGeom prst="rect">
            <a:avLst/>
          </a:prstGeom>
        </p:spPr>
      </p:pic>
    </p:spTree>
    <p:extLst>
      <p:ext uri="{BB962C8B-B14F-4D97-AF65-F5344CB8AC3E}">
        <p14:creationId xmlns:p14="http://schemas.microsoft.com/office/powerpoint/2010/main" val="361113185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r>
              <a:rPr lang="en-US" dirty="0" smtClean="0">
                <a:latin typeface="Calibri" pitchFamily="34" charset="0"/>
              </a:rPr>
              <a:t>GM APD High/Low Fill Factor </a:t>
            </a:r>
          </a:p>
        </p:txBody>
      </p:sp>
      <p:pic>
        <p:nvPicPr>
          <p:cNvPr id="5" name="Content Placeholder 4" descr="spiefig5"/>
          <p:cNvPicPr>
            <a:picLocks noGrp="1" noChangeAspect="1" noChangeArrowheads="1"/>
          </p:cNvPicPr>
          <p:nvPr>
            <p:ph type="pic" sz="quarter" idx="10"/>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36" r="2036"/>
          <a:stretch>
            <a:fillRect/>
          </a:stretch>
        </p:blipFill>
        <p:spPr bwMode="auto">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4393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r>
              <a:rPr lang="en-US" dirty="0" smtClean="0">
                <a:latin typeface="Calibri" pitchFamily="34" charset="0"/>
              </a:rPr>
              <a:t>GM APD Self-Retriggering</a:t>
            </a:r>
          </a:p>
        </p:txBody>
      </p:sp>
      <p:pic>
        <p:nvPicPr>
          <p:cNvPr id="69636" name="Picture 3"/>
          <p:cNvPicPr>
            <a:picLocks noChangeAspect="1" noChangeArrowheads="1"/>
          </p:cNvPicPr>
          <p:nvPr/>
        </p:nvPicPr>
        <p:blipFill>
          <a:blip r:embed="rId3">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l="12672" t="16518" r="4604" b="44301"/>
          <a:stretch>
            <a:fillRect/>
          </a:stretch>
        </p:blipFill>
        <p:spPr bwMode="auto">
          <a:xfrm>
            <a:off x="1676400" y="2286000"/>
            <a:ext cx="568166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Box 7"/>
          <p:cNvSpPr txBox="1">
            <a:spLocks noChangeArrowheads="1"/>
          </p:cNvSpPr>
          <p:nvPr/>
        </p:nvSpPr>
        <p:spPr bwMode="auto">
          <a:xfrm>
            <a:off x="2057400" y="1828800"/>
            <a:ext cx="518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eaLnBrk="1" hangingPunct="1"/>
            <a:r>
              <a:rPr lang="en-US"/>
              <a:t>Simulated Histogram of Avalanche Arrival Times</a:t>
            </a:r>
          </a:p>
        </p:txBody>
      </p:sp>
    </p:spTree>
    <p:extLst>
      <p:ext uri="{BB962C8B-B14F-4D97-AF65-F5344CB8AC3E}">
        <p14:creationId xmlns:p14="http://schemas.microsoft.com/office/powerpoint/2010/main" val="42342252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p:cNvSpPr>
          <p:nvPr/>
        </p:nvSpPr>
        <p:spPr bwMode="auto">
          <a:xfrm>
            <a:off x="1588" y="4038600"/>
            <a:ext cx="91408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tIns="91440" rIns="457200"/>
          <a:lstStyle/>
          <a:p>
            <a:pPr eaLnBrk="0" hangingPunct="0">
              <a:lnSpc>
                <a:spcPts val="2500"/>
              </a:lnSpc>
              <a:spcAft>
                <a:spcPct val="50000"/>
              </a:spcAft>
            </a:pPr>
            <a:r>
              <a:rPr lang="en-US" sz="2800" b="1" dirty="0">
                <a:latin typeface="Calibri" pitchFamily="34" charset="0"/>
              </a:rPr>
              <a:t>Radiation Testing Program </a:t>
            </a:r>
            <a:r>
              <a:rPr lang="en-US" sz="2800" b="1" dirty="0" smtClean="0">
                <a:latin typeface="Calibri" pitchFamily="34" charset="0"/>
              </a:rPr>
              <a:t>Overview</a:t>
            </a:r>
            <a:endParaRPr lang="en-US" sz="2800" b="1" dirty="0">
              <a:latin typeface="Calibr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9"/>
          <p:cNvSpPr>
            <a:spLocks noGrp="1" noChangeArrowheads="1"/>
          </p:cNvSpPr>
          <p:nvPr>
            <p:ph type="body" sz="quarter" idx="10"/>
          </p:nvPr>
        </p:nvSpPr>
        <p:spPr>
          <a:prstGeom prst="rect">
            <a:avLst/>
          </a:prstGeom>
        </p:spPr>
        <p:txBody>
          <a:bodyPr/>
          <a:lstStyle/>
          <a:p>
            <a:pPr>
              <a:lnSpc>
                <a:spcPct val="80000"/>
              </a:lnSpc>
            </a:pPr>
            <a:r>
              <a:rPr lang="en-US" sz="2400" dirty="0" smtClean="0"/>
              <a:t>Simulate </a:t>
            </a:r>
            <a:r>
              <a:rPr lang="en-US" sz="2400" dirty="0"/>
              <a:t>on-orbit radiation environment</a:t>
            </a:r>
          </a:p>
          <a:p>
            <a:pPr lvl="1">
              <a:lnSpc>
                <a:spcPct val="80000"/>
              </a:lnSpc>
            </a:pPr>
            <a:r>
              <a:rPr lang="en-US" sz="2000" dirty="0" smtClean="0"/>
              <a:t>choose </a:t>
            </a:r>
            <a:r>
              <a:rPr lang="en-US" sz="2000" dirty="0"/>
              <a:t>relevant mission parameters: </a:t>
            </a:r>
            <a:r>
              <a:rPr lang="en-US" sz="2000" dirty="0" smtClean="0"/>
              <a:t>launch date, mission length, orbit type, </a:t>
            </a:r>
            <a:r>
              <a:rPr lang="en-US" sz="2000" dirty="0" err="1" smtClean="0"/>
              <a:t>etc</a:t>
            </a:r>
            <a:endParaRPr lang="en-US" sz="2000" dirty="0" smtClean="0"/>
          </a:p>
          <a:p>
            <a:pPr lvl="1">
              <a:lnSpc>
                <a:spcPct val="80000"/>
              </a:lnSpc>
            </a:pPr>
            <a:r>
              <a:rPr lang="en-US" sz="2000" dirty="0" smtClean="0"/>
              <a:t>Determine </a:t>
            </a:r>
            <a:r>
              <a:rPr lang="en-US" sz="2000" dirty="0"/>
              <a:t>radiation </a:t>
            </a:r>
            <a:r>
              <a:rPr lang="en-US" sz="2000" dirty="0" smtClean="0"/>
              <a:t>spectrum (SPENVIS)</a:t>
            </a:r>
            <a:endParaRPr lang="en-US" sz="2000" dirty="0"/>
          </a:p>
          <a:p>
            <a:pPr>
              <a:lnSpc>
                <a:spcPct val="80000"/>
              </a:lnSpc>
            </a:pPr>
            <a:r>
              <a:rPr lang="en-US" sz="2400" dirty="0"/>
              <a:t>Transport radiation particles </a:t>
            </a:r>
            <a:r>
              <a:rPr lang="en-US" sz="2400" dirty="0" smtClean="0"/>
              <a:t>through shielding to </a:t>
            </a:r>
            <a:r>
              <a:rPr lang="en-US" sz="2400" dirty="0"/>
              <a:t>estimate the radiation dose on the </a:t>
            </a:r>
            <a:r>
              <a:rPr lang="en-US" sz="2400" dirty="0" smtClean="0"/>
              <a:t>detector (GEANT4)</a:t>
            </a:r>
          </a:p>
          <a:p>
            <a:pPr>
              <a:lnSpc>
                <a:spcPct val="80000"/>
              </a:lnSpc>
            </a:pPr>
            <a:r>
              <a:rPr lang="en-US" sz="2400" dirty="0" smtClean="0"/>
              <a:t>Choose beam properties</a:t>
            </a:r>
          </a:p>
          <a:p>
            <a:pPr>
              <a:lnSpc>
                <a:spcPct val="80000"/>
              </a:lnSpc>
            </a:pPr>
            <a:r>
              <a:rPr lang="en-US" sz="2400" dirty="0" smtClean="0"/>
              <a:t>Design/fab hardware</a:t>
            </a:r>
          </a:p>
          <a:p>
            <a:pPr>
              <a:lnSpc>
                <a:spcPct val="80000"/>
              </a:lnSpc>
            </a:pPr>
            <a:r>
              <a:rPr lang="en-US" sz="2400" dirty="0" smtClean="0"/>
              <a:t>Obtain baseline data (pre-rad)</a:t>
            </a:r>
          </a:p>
          <a:p>
            <a:pPr>
              <a:lnSpc>
                <a:spcPct val="80000"/>
              </a:lnSpc>
            </a:pPr>
            <a:r>
              <a:rPr lang="en-US" sz="2400" dirty="0" smtClean="0"/>
              <a:t>Expose to radiation</a:t>
            </a:r>
          </a:p>
          <a:p>
            <a:pPr>
              <a:lnSpc>
                <a:spcPct val="80000"/>
              </a:lnSpc>
            </a:pPr>
            <a:r>
              <a:rPr lang="en-US" sz="2400" dirty="0" smtClean="0"/>
              <a:t>Obtain data (post-rad)</a:t>
            </a:r>
            <a:endParaRPr lang="en-US" sz="2400" dirty="0" smtClean="0"/>
          </a:p>
        </p:txBody>
      </p:sp>
      <p:sp>
        <p:nvSpPr>
          <p:cNvPr id="4098" name="Rectangle 8"/>
          <p:cNvSpPr>
            <a:spLocks noGrp="1" noChangeArrowheads="1"/>
          </p:cNvSpPr>
          <p:nvPr>
            <p:ph type="title"/>
          </p:nvPr>
        </p:nvSpPr>
        <p:spPr>
          <a:prstGeom prst="rect">
            <a:avLst/>
          </a:prstGeom>
        </p:spPr>
        <p:txBody>
          <a:bodyPr/>
          <a:lstStyle/>
          <a:p>
            <a:r>
              <a:rPr lang="en-US" smtClean="0"/>
              <a:t>Building Radiation Testing Program</a:t>
            </a:r>
          </a:p>
        </p:txBody>
      </p:sp>
    </p:spTree>
    <p:extLst>
      <p:ext uri="{BB962C8B-B14F-4D97-AF65-F5344CB8AC3E}">
        <p14:creationId xmlns:p14="http://schemas.microsoft.com/office/powerpoint/2010/main" val="134182499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Detector Properties and SNR</a:t>
            </a:r>
          </a:p>
        </p:txBody>
      </p:sp>
      <p:graphicFrame>
        <p:nvGraphicFramePr>
          <p:cNvPr id="7171" name="Object 3"/>
          <p:cNvGraphicFramePr>
            <a:graphicFrameLocks noGrp="1" noChangeAspect="1"/>
          </p:cNvGraphicFramePr>
          <p:nvPr>
            <p:ph sz="quarter" idx="4294967295"/>
          </p:nvPr>
        </p:nvGraphicFramePr>
        <p:xfrm>
          <a:off x="730250" y="1752600"/>
          <a:ext cx="7683500" cy="1454150"/>
        </p:xfrm>
        <a:graphic>
          <a:graphicData uri="http://schemas.openxmlformats.org/presentationml/2006/ole">
            <mc:AlternateContent xmlns:mc="http://schemas.openxmlformats.org/markup-compatibility/2006">
              <mc:Choice xmlns:v="urn:schemas-microsoft-com:vml" Requires="v">
                <p:oleObj spid="_x0000_s7327" name="Equation" r:id="rId4" imgW="4457700" imgH="809816" progId="Equation.3">
                  <p:embed/>
                </p:oleObj>
              </mc:Choice>
              <mc:Fallback>
                <p:oleObj name="Equation" r:id="rId4" imgW="4457700" imgH="809816"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0" y="1752600"/>
                        <a:ext cx="7683500" cy="1454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03815" name="Object 7"/>
          <p:cNvGraphicFramePr>
            <a:graphicFrameLocks noChangeAspect="1"/>
          </p:cNvGraphicFramePr>
          <p:nvPr/>
        </p:nvGraphicFramePr>
        <p:xfrm>
          <a:off x="331788" y="4343400"/>
          <a:ext cx="8480425" cy="1716088"/>
        </p:xfrm>
        <a:graphic>
          <a:graphicData uri="http://schemas.openxmlformats.org/presentationml/2006/ole">
            <mc:AlternateContent xmlns:mc="http://schemas.openxmlformats.org/markup-compatibility/2006">
              <mc:Choice xmlns:v="urn:schemas-microsoft-com:vml" Requires="v">
                <p:oleObj spid="_x0000_s7328" name="Equation" r:id="rId6" imgW="7404100" imgH="1498600" progId="Equation.3">
                  <p:embed/>
                </p:oleObj>
              </mc:Choice>
              <mc:Fallback>
                <p:oleObj name="Equation" r:id="rId6" imgW="7404100" imgH="14986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788" y="4343400"/>
                        <a:ext cx="8480425" cy="1716088"/>
                      </a:xfrm>
                      <a:prstGeom prst="rect">
                        <a:avLst/>
                      </a:prstGeom>
                      <a:solidFill>
                        <a:srgbClr val="F8EED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 name="Group 14"/>
          <p:cNvGrpSpPr>
            <a:grpSpLocks/>
          </p:cNvGrpSpPr>
          <p:nvPr/>
        </p:nvGrpSpPr>
        <p:grpSpPr bwMode="auto">
          <a:xfrm>
            <a:off x="3578225" y="1752600"/>
            <a:ext cx="4699000" cy="1382713"/>
            <a:chOff x="2254" y="1104"/>
            <a:chExt cx="2960" cy="871"/>
          </a:xfrm>
        </p:grpSpPr>
        <p:sp>
          <p:nvSpPr>
            <p:cNvPr id="7175" name="Oval 8"/>
            <p:cNvSpPr>
              <a:spLocks noChangeArrowheads="1"/>
            </p:cNvSpPr>
            <p:nvPr/>
          </p:nvSpPr>
          <p:spPr bwMode="auto">
            <a:xfrm>
              <a:off x="2254" y="1572"/>
              <a:ext cx="366" cy="391"/>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6" name="Oval 9"/>
            <p:cNvSpPr>
              <a:spLocks noChangeArrowheads="1"/>
            </p:cNvSpPr>
            <p:nvPr/>
          </p:nvSpPr>
          <p:spPr bwMode="auto">
            <a:xfrm>
              <a:off x="3886" y="1584"/>
              <a:ext cx="366" cy="391"/>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7" name="Oval 10"/>
            <p:cNvSpPr>
              <a:spLocks noChangeArrowheads="1"/>
            </p:cNvSpPr>
            <p:nvPr/>
          </p:nvSpPr>
          <p:spPr bwMode="auto">
            <a:xfrm>
              <a:off x="4320" y="1584"/>
              <a:ext cx="366" cy="391"/>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8" name="Oval 11"/>
            <p:cNvSpPr>
              <a:spLocks noChangeArrowheads="1"/>
            </p:cNvSpPr>
            <p:nvPr/>
          </p:nvSpPr>
          <p:spPr bwMode="auto">
            <a:xfrm>
              <a:off x="4848" y="1584"/>
              <a:ext cx="366" cy="391"/>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9" name="Oval 12"/>
            <p:cNvSpPr>
              <a:spLocks noChangeArrowheads="1"/>
            </p:cNvSpPr>
            <p:nvPr/>
          </p:nvSpPr>
          <p:spPr bwMode="auto">
            <a:xfrm>
              <a:off x="3473" y="1104"/>
              <a:ext cx="366" cy="391"/>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503821" name="Object 13"/>
          <p:cNvGraphicFramePr>
            <a:graphicFrameLocks noChangeAspect="1"/>
          </p:cNvGraphicFramePr>
          <p:nvPr/>
        </p:nvGraphicFramePr>
        <p:xfrm>
          <a:off x="730250" y="3551238"/>
          <a:ext cx="5746750" cy="358775"/>
        </p:xfrm>
        <a:graphic>
          <a:graphicData uri="http://schemas.openxmlformats.org/presentationml/2006/ole">
            <mc:AlternateContent xmlns:mc="http://schemas.openxmlformats.org/markup-compatibility/2006">
              <mc:Choice xmlns:v="urn:schemas-microsoft-com:vml" Requires="v">
                <p:oleObj spid="_x0000_s7329" name="Equation" r:id="rId8" imgW="3819334" imgH="200025" progId="Equation.3">
                  <p:embed/>
                </p:oleObj>
              </mc:Choice>
              <mc:Fallback>
                <p:oleObj name="Equation" r:id="rId8" imgW="3819334" imgH="200025" progId="Equation.3">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250" y="3551238"/>
                        <a:ext cx="5746750"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38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038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fontScale="62500" lnSpcReduction="20000"/>
          </a:bodyPr>
          <a:lstStyle/>
          <a:p>
            <a:r>
              <a:rPr lang="en-US" dirty="0"/>
              <a:t>2015 launch </a:t>
            </a:r>
            <a:r>
              <a:rPr lang="en-US" dirty="0" smtClean="0"/>
              <a:t>date, 5 and 11 </a:t>
            </a:r>
            <a:r>
              <a:rPr lang="en-US" dirty="0"/>
              <a:t>year </a:t>
            </a:r>
            <a:r>
              <a:rPr lang="en-US" dirty="0" smtClean="0"/>
              <a:t>mission durations</a:t>
            </a:r>
            <a:endParaRPr lang="en-US" dirty="0"/>
          </a:p>
          <a:p>
            <a:r>
              <a:rPr lang="en-US" dirty="0"/>
              <a:t>Radiation flux depends on relative phasing with respect to solar cycle</a:t>
            </a:r>
          </a:p>
          <a:p>
            <a:r>
              <a:rPr lang="en-US" dirty="0"/>
              <a:t>Choose representative mission parameters specific to each type of </a:t>
            </a:r>
            <a:r>
              <a:rPr lang="en-US" dirty="0" smtClean="0"/>
              <a:t>orbit</a:t>
            </a:r>
            <a:endParaRPr lang="en-US" dirty="0"/>
          </a:p>
          <a:p>
            <a:pPr lvl="1"/>
            <a:r>
              <a:rPr lang="en-US" dirty="0"/>
              <a:t>L2</a:t>
            </a:r>
          </a:p>
          <a:p>
            <a:pPr lvl="1"/>
            <a:r>
              <a:rPr lang="en-US" dirty="0"/>
              <a:t>Earth Trailing Heliocentric</a:t>
            </a:r>
          </a:p>
          <a:p>
            <a:pPr lvl="1"/>
            <a:r>
              <a:rPr lang="en-US" dirty="0"/>
              <a:t>Distant Retrograde Orbits (DRO)</a:t>
            </a:r>
          </a:p>
          <a:p>
            <a:pPr lvl="1"/>
            <a:r>
              <a:rPr lang="en-US" dirty="0"/>
              <a:t>Low Earth Orbit (LEO) – 600 km altitude (TESS</a:t>
            </a:r>
            <a:r>
              <a:rPr lang="en-US" dirty="0" smtClean="0"/>
              <a:t>)</a:t>
            </a:r>
            <a:endParaRPr lang="en-US" dirty="0"/>
          </a:p>
          <a:p>
            <a:r>
              <a:rPr lang="en-US" dirty="0"/>
              <a:t>Solar protons</a:t>
            </a:r>
          </a:p>
          <a:p>
            <a:pPr lvl="1"/>
            <a:r>
              <a:rPr lang="en-US" dirty="0" smtClean="0"/>
              <a:t>ESP model</a:t>
            </a:r>
            <a:endParaRPr lang="en-US" dirty="0"/>
          </a:p>
          <a:p>
            <a:pPr lvl="1"/>
            <a:r>
              <a:rPr lang="en-US" dirty="0"/>
              <a:t>Geomagnetic shielding turned on</a:t>
            </a:r>
          </a:p>
          <a:p>
            <a:r>
              <a:rPr lang="en-US" dirty="0"/>
              <a:t>Trapped e- and p+ </a:t>
            </a:r>
          </a:p>
          <a:p>
            <a:pPr lvl="1"/>
            <a:r>
              <a:rPr lang="en-US" dirty="0"/>
              <a:t>Inside radiation belt</a:t>
            </a:r>
          </a:p>
          <a:p>
            <a:pPr lvl="1"/>
            <a:r>
              <a:rPr lang="en-US" dirty="0"/>
              <a:t>AP-8 Min (proton) model</a:t>
            </a:r>
          </a:p>
          <a:p>
            <a:pPr lvl="1"/>
            <a:r>
              <a:rPr lang="en-US" dirty="0"/>
              <a:t>AE-8 Max (electron) </a:t>
            </a:r>
            <a:r>
              <a:rPr lang="en-US" dirty="0" smtClean="0"/>
              <a:t>model</a:t>
            </a:r>
            <a:endParaRPr lang="en-US" dirty="0"/>
          </a:p>
          <a:p>
            <a:pPr lvl="1"/>
            <a:r>
              <a:rPr lang="en-US" dirty="0"/>
              <a:t>Over-predicts flux at high confidence level setting (from SPENVIS HELP page</a:t>
            </a:r>
            <a:r>
              <a:rPr lang="en-US" dirty="0" smtClean="0"/>
              <a:t>)</a:t>
            </a:r>
            <a:endParaRPr lang="en-US" dirty="0"/>
          </a:p>
        </p:txBody>
      </p:sp>
      <p:sp>
        <p:nvSpPr>
          <p:cNvPr id="5122" name="Rectangle 2"/>
          <p:cNvSpPr>
            <a:spLocks noGrp="1" noChangeArrowheads="1"/>
          </p:cNvSpPr>
          <p:nvPr>
            <p:ph type="title"/>
          </p:nvPr>
        </p:nvSpPr>
        <p:spPr/>
        <p:txBody>
          <a:bodyPr/>
          <a:lstStyle/>
          <a:p>
            <a:r>
              <a:rPr lang="en-US" dirty="0" smtClean="0"/>
              <a:t>Mission Parameters</a:t>
            </a:r>
          </a:p>
        </p:txBody>
      </p:sp>
    </p:spTree>
    <p:extLst>
      <p:ext uri="{BB962C8B-B14F-4D97-AF65-F5344CB8AC3E}">
        <p14:creationId xmlns:p14="http://schemas.microsoft.com/office/powerpoint/2010/main" val="231198740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dirty="0" smtClean="0"/>
              <a:t>Orbits</a:t>
            </a:r>
          </a:p>
        </p:txBody>
      </p:sp>
      <p:grpSp>
        <p:nvGrpSpPr>
          <p:cNvPr id="3" name="Group 2"/>
          <p:cNvGrpSpPr/>
          <p:nvPr/>
        </p:nvGrpSpPr>
        <p:grpSpPr>
          <a:xfrm>
            <a:off x="2057400" y="3967728"/>
            <a:ext cx="2690812" cy="2182813"/>
            <a:chOff x="2989263" y="1073150"/>
            <a:chExt cx="2690812" cy="2182813"/>
          </a:xfrm>
        </p:grpSpPr>
        <p:pic>
          <p:nvPicPr>
            <p:cNvPr id="5125" name="Picture 19" descr="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263" y="1073150"/>
              <a:ext cx="2690812"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21"/>
            <p:cNvSpPr>
              <a:spLocks noChangeArrowheads="1"/>
            </p:cNvSpPr>
            <p:nvPr/>
          </p:nvSpPr>
          <p:spPr bwMode="auto">
            <a:xfrm>
              <a:off x="4894263" y="130175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99FF"/>
                  </a:solidFill>
                </a:rPr>
                <a:t>L2</a:t>
              </a:r>
            </a:p>
          </p:txBody>
        </p:sp>
        <p:sp>
          <p:nvSpPr>
            <p:cNvPr id="5129" name="Text Box 23"/>
            <p:cNvSpPr txBox="1">
              <a:spLocks noChangeArrowheads="1"/>
            </p:cNvSpPr>
            <p:nvPr/>
          </p:nvSpPr>
          <p:spPr bwMode="auto">
            <a:xfrm>
              <a:off x="4741863" y="2362200"/>
              <a:ext cx="895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dirty="0"/>
                <a:t>WMAP</a:t>
              </a:r>
            </a:p>
          </p:txBody>
        </p:sp>
      </p:grpSp>
      <p:grpSp>
        <p:nvGrpSpPr>
          <p:cNvPr id="4" name="Group 3"/>
          <p:cNvGrpSpPr/>
          <p:nvPr/>
        </p:nvGrpSpPr>
        <p:grpSpPr>
          <a:xfrm>
            <a:off x="539415" y="1794565"/>
            <a:ext cx="3200400" cy="1800225"/>
            <a:chOff x="2989263" y="3206750"/>
            <a:chExt cx="3200400" cy="1800225"/>
          </a:xfrm>
        </p:grpSpPr>
        <p:pic>
          <p:nvPicPr>
            <p:cNvPr id="5124" name="Picture 18" descr="174117main_kepler-orbi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9263" y="3206750"/>
              <a:ext cx="2667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20"/>
            <p:cNvSpPr>
              <a:spLocks noChangeArrowheads="1"/>
            </p:cNvSpPr>
            <p:nvPr/>
          </p:nvSpPr>
          <p:spPr bwMode="auto">
            <a:xfrm>
              <a:off x="4818063" y="3833813"/>
              <a:ext cx="137160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lnSpc>
                  <a:spcPct val="80000"/>
                </a:lnSpc>
                <a:spcBef>
                  <a:spcPct val="20000"/>
                </a:spcBef>
                <a:buClr>
                  <a:srgbClr val="FF6A06"/>
                </a:buClr>
              </a:pPr>
              <a:r>
                <a:rPr lang="en-US">
                  <a:solidFill>
                    <a:srgbClr val="0099FF"/>
                  </a:solidFill>
                </a:rPr>
                <a:t>Earth</a:t>
              </a:r>
            </a:p>
            <a:p>
              <a:pPr marL="342900" indent="-342900">
                <a:lnSpc>
                  <a:spcPct val="80000"/>
                </a:lnSpc>
                <a:spcBef>
                  <a:spcPct val="20000"/>
                </a:spcBef>
                <a:buClr>
                  <a:srgbClr val="FF6A06"/>
                </a:buClr>
              </a:pPr>
              <a:r>
                <a:rPr lang="en-US">
                  <a:solidFill>
                    <a:srgbClr val="0099FF"/>
                  </a:solidFill>
                </a:rPr>
                <a:t>Trailing</a:t>
              </a:r>
            </a:p>
          </p:txBody>
        </p:sp>
        <p:sp>
          <p:nvSpPr>
            <p:cNvPr id="5130" name="Text Box 24"/>
            <p:cNvSpPr txBox="1">
              <a:spLocks noChangeArrowheads="1"/>
            </p:cNvSpPr>
            <p:nvPr/>
          </p:nvSpPr>
          <p:spPr bwMode="auto">
            <a:xfrm>
              <a:off x="4818063" y="4578350"/>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t>SIRTF</a:t>
              </a:r>
            </a:p>
          </p:txBody>
        </p:sp>
      </p:grpSp>
      <p:grpSp>
        <p:nvGrpSpPr>
          <p:cNvPr id="2" name="Group 1"/>
          <p:cNvGrpSpPr/>
          <p:nvPr/>
        </p:nvGrpSpPr>
        <p:grpSpPr>
          <a:xfrm>
            <a:off x="5410200" y="1794565"/>
            <a:ext cx="3640137" cy="3956050"/>
            <a:chOff x="5580063" y="1149350"/>
            <a:chExt cx="3640137" cy="3956050"/>
          </a:xfrm>
        </p:grpSpPr>
        <p:grpSp>
          <p:nvGrpSpPr>
            <p:cNvPr id="5123" name="Group 4"/>
            <p:cNvGrpSpPr>
              <a:grpSpLocks noChangeAspect="1"/>
            </p:cNvGrpSpPr>
            <p:nvPr/>
          </p:nvGrpSpPr>
          <p:grpSpPr bwMode="auto">
            <a:xfrm>
              <a:off x="5580063" y="1149350"/>
              <a:ext cx="3640137" cy="3956050"/>
              <a:chOff x="903" y="121"/>
              <a:chExt cx="3973" cy="3849"/>
            </a:xfrm>
          </p:grpSpPr>
          <p:pic>
            <p:nvPicPr>
              <p:cNvPr id="5134" name="Picture 5"/>
              <p:cNvPicPr>
                <a:picLocks noChangeAspect="1" noChangeArrowheads="1"/>
              </p:cNvPicPr>
              <p:nvPr/>
            </p:nvPicPr>
            <p:blipFill>
              <a:blip r:embed="rId5">
                <a:extLst>
                  <a:ext uri="{28A0092B-C50C-407E-A947-70E740481C1C}">
                    <a14:useLocalDpi xmlns:a14="http://schemas.microsoft.com/office/drawing/2010/main" val="0"/>
                  </a:ext>
                </a:extLst>
              </a:blip>
              <a:srcRect l="14853" t="4016" r="7426" b="30122"/>
              <a:stretch>
                <a:fillRect/>
              </a:stretch>
            </p:blipFill>
            <p:spPr bwMode="auto">
              <a:xfrm>
                <a:off x="1177" y="121"/>
                <a:ext cx="3014" cy="3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35" name="Text Box 6"/>
              <p:cNvSpPr txBox="1">
                <a:spLocks noChangeAspect="1" noChangeArrowheads="1"/>
              </p:cNvSpPr>
              <p:nvPr/>
            </p:nvSpPr>
            <p:spPr bwMode="auto">
              <a:xfrm>
                <a:off x="3053" y="192"/>
                <a:ext cx="1657" cy="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sz="900">
                    <a:cs typeface="Arial" charset="0"/>
                  </a:rPr>
                  <a:t>Sun-Earth Rotating Frame</a:t>
                </a:r>
              </a:p>
            </p:txBody>
          </p:sp>
          <p:sp>
            <p:nvSpPr>
              <p:cNvPr id="5136" name="Line 7"/>
              <p:cNvSpPr>
                <a:spLocks noChangeAspect="1" noChangeShapeType="1"/>
              </p:cNvSpPr>
              <p:nvPr/>
            </p:nvSpPr>
            <p:spPr bwMode="auto">
              <a:xfrm flipH="1">
                <a:off x="1008" y="2544"/>
                <a:ext cx="288" cy="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7" name="Text Box 8"/>
              <p:cNvSpPr txBox="1">
                <a:spLocks noChangeAspect="1" noChangeArrowheads="1"/>
              </p:cNvSpPr>
              <p:nvPr/>
            </p:nvSpPr>
            <p:spPr bwMode="auto">
              <a:xfrm>
                <a:off x="967" y="2399"/>
                <a:ext cx="423" cy="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sz="900">
                    <a:solidFill>
                      <a:srgbClr val="FF9900"/>
                    </a:solidFill>
                    <a:cs typeface="Arial" charset="0"/>
                  </a:rPr>
                  <a:t>Sun</a:t>
                </a:r>
              </a:p>
            </p:txBody>
          </p:sp>
          <p:sp>
            <p:nvSpPr>
              <p:cNvPr id="5138" name="Text Box 9"/>
              <p:cNvSpPr txBox="1">
                <a:spLocks noChangeAspect="1" noChangeArrowheads="1"/>
              </p:cNvSpPr>
              <p:nvPr/>
            </p:nvSpPr>
            <p:spPr bwMode="auto">
              <a:xfrm>
                <a:off x="3412" y="3553"/>
                <a:ext cx="1324"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sz="900">
                    <a:cs typeface="Arial" charset="0"/>
                  </a:rPr>
                  <a:t>Top View</a:t>
                </a:r>
              </a:p>
              <a:p>
                <a:pPr algn="ctr" eaLnBrk="1" hangingPunct="1"/>
                <a:r>
                  <a:rPr lang="en-US" sz="900">
                    <a:cs typeface="Arial" charset="0"/>
                  </a:rPr>
                  <a:t>(North Ecliptic View)</a:t>
                </a:r>
              </a:p>
            </p:txBody>
          </p:sp>
          <p:sp>
            <p:nvSpPr>
              <p:cNvPr id="5139" name="Line 10"/>
              <p:cNvSpPr>
                <a:spLocks noChangeAspect="1" noChangeShapeType="1"/>
              </p:cNvSpPr>
              <p:nvPr/>
            </p:nvSpPr>
            <p:spPr bwMode="auto">
              <a:xfrm flipH="1">
                <a:off x="2571" y="1536"/>
                <a:ext cx="1509" cy="13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0" name="Text Box 11"/>
              <p:cNvSpPr txBox="1">
                <a:spLocks noChangeAspect="1" noChangeArrowheads="1"/>
              </p:cNvSpPr>
              <p:nvPr/>
            </p:nvSpPr>
            <p:spPr bwMode="auto">
              <a:xfrm>
                <a:off x="2303" y="2910"/>
                <a:ext cx="499" cy="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sz="900">
                    <a:cs typeface="Arial" charset="0"/>
                  </a:rPr>
                  <a:t>Earth</a:t>
                </a:r>
              </a:p>
            </p:txBody>
          </p:sp>
          <p:sp>
            <p:nvSpPr>
              <p:cNvPr id="5141" name="Oval 12"/>
              <p:cNvSpPr>
                <a:spLocks noChangeAspect="1" noChangeArrowheads="1"/>
              </p:cNvSpPr>
              <p:nvPr/>
            </p:nvSpPr>
            <p:spPr bwMode="auto">
              <a:xfrm>
                <a:off x="2250" y="2555"/>
                <a:ext cx="630" cy="618"/>
              </a:xfrm>
              <a:prstGeom prst="ellipse">
                <a:avLst/>
              </a:prstGeom>
              <a:noFill/>
              <a:ln w="9525">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2" name="Text Box 13"/>
              <p:cNvSpPr txBox="1">
                <a:spLocks noChangeAspect="1" noChangeArrowheads="1"/>
              </p:cNvSpPr>
              <p:nvPr/>
            </p:nvSpPr>
            <p:spPr bwMode="auto">
              <a:xfrm>
                <a:off x="3740" y="1055"/>
                <a:ext cx="113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sz="900" dirty="0">
                    <a:cs typeface="Arial" charset="0"/>
                  </a:rPr>
                  <a:t>Earth Launch</a:t>
                </a:r>
              </a:p>
              <a:p>
                <a:pPr algn="ctr" eaLnBrk="1" hangingPunct="1"/>
                <a:r>
                  <a:rPr lang="en-US" sz="900" dirty="0">
                    <a:cs typeface="Arial" charset="0"/>
                  </a:rPr>
                  <a:t>C3 ~ 0.05 km</a:t>
                </a:r>
                <a:r>
                  <a:rPr lang="en-US" sz="900" baseline="30000" dirty="0">
                    <a:cs typeface="Arial" charset="0"/>
                  </a:rPr>
                  <a:t>2</a:t>
                </a:r>
                <a:r>
                  <a:rPr lang="en-US" sz="900" dirty="0">
                    <a:cs typeface="Arial" charset="0"/>
                  </a:rPr>
                  <a:t>/s</a:t>
                </a:r>
                <a:r>
                  <a:rPr lang="en-US" sz="900" baseline="30000" dirty="0">
                    <a:cs typeface="Arial" charset="0"/>
                  </a:rPr>
                  <a:t>2</a:t>
                </a:r>
              </a:p>
              <a:p>
                <a:pPr algn="ctr" eaLnBrk="1" hangingPunct="1"/>
                <a:r>
                  <a:rPr lang="en-US" sz="900" dirty="0">
                    <a:cs typeface="Arial" charset="0"/>
                  </a:rPr>
                  <a:t>185 km altitude</a:t>
                </a:r>
              </a:p>
              <a:p>
                <a:pPr algn="ctr" eaLnBrk="1" hangingPunct="1"/>
                <a:r>
                  <a:rPr lang="en-US" sz="900" dirty="0">
                    <a:cs typeface="Arial" charset="0"/>
                  </a:rPr>
                  <a:t>28.5° inclination</a:t>
                </a:r>
              </a:p>
            </p:txBody>
          </p:sp>
          <p:sp>
            <p:nvSpPr>
              <p:cNvPr id="5143" name="Text Box 14"/>
              <p:cNvSpPr txBox="1">
                <a:spLocks noChangeAspect="1" noChangeArrowheads="1"/>
              </p:cNvSpPr>
              <p:nvPr/>
            </p:nvSpPr>
            <p:spPr bwMode="auto">
              <a:xfrm>
                <a:off x="2287" y="1201"/>
                <a:ext cx="1446" cy="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sz="900" dirty="0">
                    <a:cs typeface="Arial" charset="0"/>
                  </a:rPr>
                  <a:t>Earth DRO</a:t>
                </a:r>
              </a:p>
              <a:p>
                <a:pPr algn="ctr" eaLnBrk="1" hangingPunct="1"/>
                <a:r>
                  <a:rPr lang="en-US" sz="900" dirty="0">
                    <a:cs typeface="Arial" charset="0"/>
                  </a:rPr>
                  <a:t>700,000 ± ~50,000 km</a:t>
                </a:r>
              </a:p>
              <a:p>
                <a:pPr algn="ctr" eaLnBrk="1" hangingPunct="1"/>
                <a:r>
                  <a:rPr lang="en-US" sz="900" dirty="0">
                    <a:cs typeface="Arial" charset="0"/>
                  </a:rPr>
                  <a:t>radius from Earth</a:t>
                </a:r>
              </a:p>
              <a:p>
                <a:pPr algn="ctr" eaLnBrk="1" hangingPunct="1"/>
                <a:r>
                  <a:rPr lang="en-US" sz="900" dirty="0">
                    <a:cs typeface="Arial" charset="0"/>
                  </a:rPr>
                  <a:t>Propagated ~10 years</a:t>
                </a:r>
              </a:p>
            </p:txBody>
          </p:sp>
          <p:sp>
            <p:nvSpPr>
              <p:cNvPr id="5144" name="Line 15"/>
              <p:cNvSpPr>
                <a:spLocks noChangeAspect="1" noChangeShapeType="1"/>
              </p:cNvSpPr>
              <p:nvPr/>
            </p:nvSpPr>
            <p:spPr bwMode="auto">
              <a:xfrm flipH="1">
                <a:off x="2736" y="1616"/>
                <a:ext cx="203" cy="7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5" name="Line 16"/>
              <p:cNvSpPr>
                <a:spLocks noChangeAspect="1" noChangeShapeType="1"/>
              </p:cNvSpPr>
              <p:nvPr/>
            </p:nvSpPr>
            <p:spPr bwMode="auto">
              <a:xfrm>
                <a:off x="1488" y="2160"/>
                <a:ext cx="491" cy="71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6" name="Text Box 17"/>
              <p:cNvSpPr txBox="1">
                <a:spLocks noChangeAspect="1" noChangeArrowheads="1"/>
              </p:cNvSpPr>
              <p:nvPr/>
            </p:nvSpPr>
            <p:spPr bwMode="auto">
              <a:xfrm>
                <a:off x="903" y="1727"/>
                <a:ext cx="1168" cy="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sz="900">
                    <a:cs typeface="Arial" charset="0"/>
                  </a:rPr>
                  <a:t>DRO Insertion</a:t>
                </a:r>
              </a:p>
              <a:p>
                <a:pPr algn="ctr" eaLnBrk="1" hangingPunct="1"/>
                <a:r>
                  <a:rPr lang="en-US" sz="900">
                    <a:cs typeface="Arial" charset="0"/>
                  </a:rPr>
                  <a:t>~196 Days + L</a:t>
                </a:r>
              </a:p>
              <a:p>
                <a:pPr algn="ctr" eaLnBrk="1" hangingPunct="1"/>
                <a:r>
                  <a:rPr lang="en-US" sz="900">
                    <a:cs typeface="Arial" charset="0"/>
                  </a:rPr>
                  <a:t>Delta-V ~150 m/s</a:t>
                </a:r>
              </a:p>
            </p:txBody>
          </p:sp>
        </p:grpSp>
        <p:sp>
          <p:nvSpPr>
            <p:cNvPr id="5128" name="Rectangle 22"/>
            <p:cNvSpPr>
              <a:spLocks noChangeArrowheads="1"/>
            </p:cNvSpPr>
            <p:nvPr/>
          </p:nvSpPr>
          <p:spPr bwMode="auto">
            <a:xfrm>
              <a:off x="5808663" y="130968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99FF"/>
                  </a:solidFill>
                </a:rPr>
                <a:t>DRO</a:t>
              </a:r>
            </a:p>
          </p:txBody>
        </p:sp>
        <p:sp>
          <p:nvSpPr>
            <p:cNvPr id="5131" name="Text Box 25"/>
            <p:cNvSpPr txBox="1">
              <a:spLocks noChangeArrowheads="1"/>
            </p:cNvSpPr>
            <p:nvPr/>
          </p:nvSpPr>
          <p:spPr bwMode="auto">
            <a:xfrm>
              <a:off x="5884863" y="4654550"/>
              <a:ext cx="80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t>GIMLI</a:t>
              </a:r>
            </a:p>
          </p:txBody>
        </p:sp>
      </p:grpSp>
    </p:spTree>
    <p:extLst>
      <p:ext uri="{BB962C8B-B14F-4D97-AF65-F5344CB8AC3E}">
        <p14:creationId xmlns:p14="http://schemas.microsoft.com/office/powerpoint/2010/main" val="346731018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2904" t="9958" r="3798" b="7172"/>
          <a:stretch/>
        </p:blipFill>
        <p:spPr>
          <a:xfrm>
            <a:off x="4497092" y="3873510"/>
            <a:ext cx="3046708" cy="227329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2729" t="9244" r="4739" b="7043"/>
          <a:stretch/>
        </p:blipFill>
        <p:spPr>
          <a:xfrm>
            <a:off x="4525110" y="1600200"/>
            <a:ext cx="3018690" cy="2296415"/>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2500" t="8333" r="2532" b="6752"/>
          <a:stretch/>
        </p:blipFill>
        <p:spPr>
          <a:xfrm>
            <a:off x="1455175" y="1600200"/>
            <a:ext cx="3107803" cy="2329405"/>
          </a:xfrm>
          <a:prstGeom prst="rect">
            <a:avLst/>
          </a:prstGeom>
        </p:spPr>
      </p:pic>
      <p:sp>
        <p:nvSpPr>
          <p:cNvPr id="6150" name="Rectangle 6"/>
          <p:cNvSpPr>
            <a:spLocks noGrp="1" noChangeArrowheads="1"/>
          </p:cNvSpPr>
          <p:nvPr>
            <p:ph type="title"/>
          </p:nvPr>
        </p:nvSpPr>
        <p:spPr/>
        <p:txBody>
          <a:bodyPr>
            <a:normAutofit/>
          </a:bodyPr>
          <a:lstStyle/>
          <a:p>
            <a:r>
              <a:rPr lang="en-US" dirty="0" smtClean="0"/>
              <a:t>Integrated Particle </a:t>
            </a:r>
            <a:r>
              <a:rPr lang="en-US" dirty="0" err="1" smtClean="0"/>
              <a:t>Fluence</a:t>
            </a:r>
            <a:endParaRPr lang="en-US" dirty="0" smtClean="0"/>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2679" t="9620" r="2917" b="7848"/>
          <a:stretch/>
        </p:blipFill>
        <p:spPr>
          <a:xfrm>
            <a:off x="1475805" y="3882782"/>
            <a:ext cx="3087173" cy="2264018"/>
          </a:xfrm>
          <a:prstGeom prst="rect">
            <a:avLst/>
          </a:prstGeom>
        </p:spPr>
      </p:pic>
      <p:sp>
        <p:nvSpPr>
          <p:cNvPr id="10" name="TextBox 9"/>
          <p:cNvSpPr txBox="1"/>
          <p:nvPr/>
        </p:nvSpPr>
        <p:spPr>
          <a:xfrm>
            <a:off x="2124578" y="3048000"/>
            <a:ext cx="697627" cy="369332"/>
          </a:xfrm>
          <a:prstGeom prst="rect">
            <a:avLst/>
          </a:prstGeom>
          <a:noFill/>
        </p:spPr>
        <p:txBody>
          <a:bodyPr wrap="none" rtlCol="0">
            <a:spAutoFit/>
          </a:bodyPr>
          <a:lstStyle/>
          <a:p>
            <a:r>
              <a:rPr lang="en-US" dirty="0" smtClean="0"/>
              <a:t>DRO</a:t>
            </a:r>
            <a:endParaRPr lang="en-US" dirty="0"/>
          </a:p>
        </p:txBody>
      </p:sp>
      <p:sp>
        <p:nvSpPr>
          <p:cNvPr id="11" name="TextBox 10"/>
          <p:cNvSpPr txBox="1"/>
          <p:nvPr/>
        </p:nvSpPr>
        <p:spPr>
          <a:xfrm>
            <a:off x="5172578" y="3048000"/>
            <a:ext cx="441146" cy="369332"/>
          </a:xfrm>
          <a:prstGeom prst="rect">
            <a:avLst/>
          </a:prstGeom>
          <a:noFill/>
        </p:spPr>
        <p:txBody>
          <a:bodyPr wrap="none" rtlCol="0">
            <a:spAutoFit/>
          </a:bodyPr>
          <a:lstStyle/>
          <a:p>
            <a:r>
              <a:rPr lang="en-US" dirty="0" smtClean="0"/>
              <a:t>L2</a:t>
            </a:r>
            <a:endParaRPr lang="en-US" dirty="0"/>
          </a:p>
        </p:txBody>
      </p:sp>
      <p:sp>
        <p:nvSpPr>
          <p:cNvPr id="12" name="TextBox 11"/>
          <p:cNvSpPr txBox="1"/>
          <p:nvPr/>
        </p:nvSpPr>
        <p:spPr>
          <a:xfrm>
            <a:off x="2790301" y="5345668"/>
            <a:ext cx="1544077" cy="369332"/>
          </a:xfrm>
          <a:prstGeom prst="rect">
            <a:avLst/>
          </a:prstGeom>
          <a:noFill/>
        </p:spPr>
        <p:txBody>
          <a:bodyPr wrap="none" rtlCol="0">
            <a:spAutoFit/>
          </a:bodyPr>
          <a:lstStyle/>
          <a:p>
            <a:r>
              <a:rPr lang="en-US" dirty="0" smtClean="0"/>
              <a:t>Earth Trailing</a:t>
            </a:r>
            <a:endParaRPr lang="en-US" dirty="0"/>
          </a:p>
        </p:txBody>
      </p:sp>
      <p:sp>
        <p:nvSpPr>
          <p:cNvPr id="13" name="TextBox 12"/>
          <p:cNvSpPr txBox="1"/>
          <p:nvPr/>
        </p:nvSpPr>
        <p:spPr>
          <a:xfrm>
            <a:off x="5212468" y="5161002"/>
            <a:ext cx="646331" cy="369332"/>
          </a:xfrm>
          <a:prstGeom prst="rect">
            <a:avLst/>
          </a:prstGeom>
          <a:noFill/>
        </p:spPr>
        <p:txBody>
          <a:bodyPr wrap="none" rtlCol="0">
            <a:spAutoFit/>
          </a:bodyPr>
          <a:lstStyle/>
          <a:p>
            <a:r>
              <a:rPr lang="en-US" dirty="0" smtClean="0"/>
              <a:t>LEO</a:t>
            </a:r>
            <a:endParaRPr lang="en-US" dirty="0"/>
          </a:p>
        </p:txBody>
      </p:sp>
    </p:spTree>
    <p:extLst>
      <p:ext uri="{BB962C8B-B14F-4D97-AF65-F5344CB8AC3E}">
        <p14:creationId xmlns:p14="http://schemas.microsoft.com/office/powerpoint/2010/main" val="412474985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ChangeArrowheads="1"/>
          </p:cNvSpPr>
          <p:nvPr/>
        </p:nvSpPr>
        <p:spPr bwMode="auto">
          <a:xfrm>
            <a:off x="7340600" y="61404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endParaRPr lang="en-US">
              <a:cs typeface="Arial" charset="0"/>
            </a:endParaRPr>
          </a:p>
        </p:txBody>
      </p:sp>
      <p:grpSp>
        <p:nvGrpSpPr>
          <p:cNvPr id="2" name="Group 1"/>
          <p:cNvGrpSpPr/>
          <p:nvPr/>
        </p:nvGrpSpPr>
        <p:grpSpPr>
          <a:xfrm>
            <a:off x="304800" y="1676400"/>
            <a:ext cx="8534400" cy="3526367"/>
            <a:chOff x="0" y="1066800"/>
            <a:chExt cx="9144000" cy="3778250"/>
          </a:xfrm>
        </p:grpSpPr>
        <p:pic>
          <p:nvPicPr>
            <p:cNvPr id="7173" name="Picture 5" descr="DDD_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6863" y="1066800"/>
              <a:ext cx="5037137"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radiationdose_L2"/>
            <p:cNvPicPr>
              <a:picLocks noChangeAspect="1" noChangeArrowheads="1"/>
            </p:cNvPicPr>
            <p:nvPr/>
          </p:nvPicPr>
          <p:blipFill>
            <a:blip r:embed="rId4">
              <a:extLst>
                <a:ext uri="{28A0092B-C50C-407E-A947-70E740481C1C}">
                  <a14:useLocalDpi xmlns:a14="http://schemas.microsoft.com/office/drawing/2010/main" val="0"/>
                </a:ext>
              </a:extLst>
            </a:blip>
            <a:srcRect l="13615"/>
            <a:stretch>
              <a:fillRect/>
            </a:stretch>
          </p:blipFill>
          <p:spPr bwMode="auto">
            <a:xfrm>
              <a:off x="0" y="1066800"/>
              <a:ext cx="4351338"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itle 11"/>
          <p:cNvSpPr>
            <a:spLocks noGrp="1"/>
          </p:cNvSpPr>
          <p:nvPr>
            <p:ph type="title"/>
          </p:nvPr>
        </p:nvSpPr>
        <p:spPr/>
        <p:txBody>
          <a:bodyPr>
            <a:normAutofit fontScale="90000"/>
          </a:bodyPr>
          <a:lstStyle/>
          <a:p>
            <a:r>
              <a:rPr lang="en-US" dirty="0"/>
              <a:t>Total Ionizing Dose and Non-Ionizing Dose (at L2)</a:t>
            </a:r>
          </a:p>
        </p:txBody>
      </p:sp>
      <p:cxnSp>
        <p:nvCxnSpPr>
          <p:cNvPr id="4" name="Straight Connector 3"/>
          <p:cNvCxnSpPr/>
          <p:nvPr/>
        </p:nvCxnSpPr>
        <p:spPr>
          <a:xfrm>
            <a:off x="762000" y="3228475"/>
            <a:ext cx="337587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612443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20000"/>
          </a:bodyPr>
          <a:lstStyle/>
          <a:p>
            <a:r>
              <a:rPr lang="en-US" dirty="0"/>
              <a:t>Now that we know the radiation </a:t>
            </a:r>
            <a:r>
              <a:rPr lang="en-US" dirty="0" smtClean="0"/>
              <a:t>dose </a:t>
            </a:r>
            <a:r>
              <a:rPr lang="en-US" dirty="0"/>
              <a:t>the detector is likely to </a:t>
            </a:r>
            <a:r>
              <a:rPr lang="en-US" dirty="0" smtClean="0"/>
              <a:t>see, </a:t>
            </a:r>
            <a:r>
              <a:rPr lang="en-US" dirty="0"/>
              <a:t>we need to build a radiation testing program that is going to simulate the radiation </a:t>
            </a:r>
            <a:r>
              <a:rPr lang="en-US" dirty="0" smtClean="0"/>
              <a:t>exposure on </a:t>
            </a:r>
            <a:r>
              <a:rPr lang="en-US" dirty="0"/>
              <a:t>orbit</a:t>
            </a:r>
          </a:p>
          <a:p>
            <a:r>
              <a:rPr lang="en-US" dirty="0"/>
              <a:t>We need to choose right beam </a:t>
            </a:r>
            <a:r>
              <a:rPr lang="en-US" dirty="0" smtClean="0"/>
              <a:t>parameters</a:t>
            </a:r>
            <a:endParaRPr lang="en-US" dirty="0"/>
          </a:p>
          <a:p>
            <a:r>
              <a:rPr lang="en-US" dirty="0"/>
              <a:t>Energy, dose rate, particle species</a:t>
            </a:r>
          </a:p>
          <a:p>
            <a:r>
              <a:rPr lang="en-US" dirty="0"/>
              <a:t>Then, choose radiation facility based on factors above as well as our hardware setup requirements</a:t>
            </a:r>
          </a:p>
          <a:p>
            <a:r>
              <a:rPr lang="en-US" dirty="0"/>
              <a:t>Vacuum, cryogenics, </a:t>
            </a:r>
            <a:r>
              <a:rPr lang="en-US" dirty="0" smtClean="0"/>
              <a:t>electrical</a:t>
            </a:r>
            <a:endParaRPr lang="en-US" dirty="0"/>
          </a:p>
          <a:p>
            <a:r>
              <a:rPr lang="en-US" dirty="0"/>
              <a:t>We make measurements of relevant quantities pre-, during, post-irradiation to </a:t>
            </a:r>
            <a:r>
              <a:rPr lang="en-US" dirty="0" smtClean="0"/>
              <a:t>characterize </a:t>
            </a:r>
            <a:r>
              <a:rPr lang="en-US" dirty="0"/>
              <a:t>change in detector performance</a:t>
            </a:r>
          </a:p>
          <a:p>
            <a:endParaRPr lang="en-US" dirty="0"/>
          </a:p>
        </p:txBody>
      </p:sp>
      <p:sp>
        <p:nvSpPr>
          <p:cNvPr id="9218" name="Rectangle 2"/>
          <p:cNvSpPr>
            <a:spLocks noGrp="1" noChangeArrowheads="1"/>
          </p:cNvSpPr>
          <p:nvPr>
            <p:ph type="title"/>
          </p:nvPr>
        </p:nvSpPr>
        <p:spPr/>
        <p:txBody>
          <a:bodyPr/>
          <a:lstStyle/>
          <a:p>
            <a:r>
              <a:rPr lang="en-US" smtClean="0"/>
              <a:t>Radiation Testing Program</a:t>
            </a:r>
          </a:p>
        </p:txBody>
      </p:sp>
    </p:spTree>
    <p:extLst>
      <p:ext uri="{BB962C8B-B14F-4D97-AF65-F5344CB8AC3E}">
        <p14:creationId xmlns:p14="http://schemas.microsoft.com/office/powerpoint/2010/main" val="42386372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US" dirty="0"/>
              <a:t>We want to expose the device to 50 </a:t>
            </a:r>
            <a:r>
              <a:rPr lang="en-US" dirty="0" err="1"/>
              <a:t>krad</a:t>
            </a:r>
            <a:r>
              <a:rPr lang="en-US" dirty="0"/>
              <a:t> (Si).</a:t>
            </a:r>
          </a:p>
          <a:p>
            <a:r>
              <a:rPr lang="en-US" dirty="0"/>
              <a:t>Due to practical considerations, we can only irradiate the device with a mono-energetic beam.</a:t>
            </a:r>
          </a:p>
          <a:p>
            <a:r>
              <a:rPr lang="en-US" dirty="0"/>
              <a:t>A device subjected to 50 </a:t>
            </a:r>
            <a:r>
              <a:rPr lang="en-US" dirty="0" err="1"/>
              <a:t>krad</a:t>
            </a:r>
            <a:r>
              <a:rPr lang="en-US" dirty="0"/>
              <a:t> would see 1.18e9 MeV/g of displacement damage dose (DDD) on orbit at L2.</a:t>
            </a:r>
          </a:p>
          <a:p>
            <a:r>
              <a:rPr lang="en-US" dirty="0"/>
              <a:t>Ideally, a 50 </a:t>
            </a:r>
            <a:r>
              <a:rPr lang="en-US" dirty="0" err="1"/>
              <a:t>krad</a:t>
            </a:r>
            <a:r>
              <a:rPr lang="en-US" dirty="0"/>
              <a:t> exposure to the proton beam should also yield a DDD of 1.18e9 MeV/g to simulate condition on orbit.</a:t>
            </a:r>
          </a:p>
          <a:p>
            <a:r>
              <a:rPr lang="en-US" dirty="0"/>
              <a:t>For 60 MeV proton beam, the corresponding DDD to a 50 </a:t>
            </a:r>
            <a:r>
              <a:rPr lang="en-US" dirty="0" err="1"/>
              <a:t>krad</a:t>
            </a:r>
            <a:r>
              <a:rPr lang="en-US" dirty="0"/>
              <a:t> exposure is 1.26e9 MeV/g.</a:t>
            </a:r>
          </a:p>
          <a:p>
            <a:endParaRPr lang="en-US" dirty="0"/>
          </a:p>
        </p:txBody>
      </p:sp>
      <p:sp>
        <p:nvSpPr>
          <p:cNvPr id="3" name="Title 2"/>
          <p:cNvSpPr>
            <a:spLocks noGrp="1"/>
          </p:cNvSpPr>
          <p:nvPr>
            <p:ph type="title"/>
          </p:nvPr>
        </p:nvSpPr>
        <p:spPr/>
        <p:txBody>
          <a:bodyPr/>
          <a:lstStyle/>
          <a:p>
            <a:r>
              <a:rPr lang="en-US" dirty="0" smtClean="0"/>
              <a:t>Beam </a:t>
            </a:r>
            <a:r>
              <a:rPr lang="en-US" dirty="0"/>
              <a:t>Parameters</a:t>
            </a:r>
          </a:p>
        </p:txBody>
      </p:sp>
    </p:spTree>
    <p:extLst>
      <p:ext uri="{BB962C8B-B14F-4D97-AF65-F5344CB8AC3E}">
        <p14:creationId xmlns:p14="http://schemas.microsoft.com/office/powerpoint/2010/main" val="335816974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sz="quarter" idx="10"/>
          </p:nvPr>
        </p:nvSpPr>
        <p:spPr/>
        <p:txBody>
          <a:bodyPr/>
          <a:lstStyle/>
          <a:p>
            <a:r>
              <a:rPr lang="en-US" sz="2400" dirty="0" smtClean="0">
                <a:cs typeface="Arial" charset="0"/>
              </a:rPr>
              <a:t>60 MeV happens to be where the proportionality between TID and DDD on-orbit is preserved</a:t>
            </a:r>
          </a:p>
          <a:p>
            <a:pPr lvl="1"/>
            <a:r>
              <a:rPr lang="en-US" sz="2000" dirty="0" smtClean="0">
                <a:cs typeface="Arial" charset="0"/>
              </a:rPr>
              <a:t>This depends on thickness of shielding.  But if we choose energy around 60 MeV, the proportionality should be more or less preserved.</a:t>
            </a:r>
          </a:p>
          <a:p>
            <a:r>
              <a:rPr lang="en-US" sz="2400" dirty="0" smtClean="0"/>
              <a:t>Dose Rate</a:t>
            </a:r>
          </a:p>
          <a:p>
            <a:pPr lvl="1"/>
            <a:r>
              <a:rPr lang="en-US" sz="2000" dirty="0" smtClean="0"/>
              <a:t>MIL </a:t>
            </a:r>
            <a:r>
              <a:rPr lang="en-US" sz="2000" dirty="0" err="1" smtClean="0"/>
              <a:t>Std</a:t>
            </a:r>
            <a:r>
              <a:rPr lang="en-US" sz="2000" dirty="0" smtClean="0"/>
              <a:t> 883 Test Method 1019 recommends 50 to 300 rad/sec, although </a:t>
            </a:r>
            <a:r>
              <a:rPr lang="en-US" sz="2000" dirty="0"/>
              <a:t>this is for gamma ray </a:t>
            </a:r>
            <a:r>
              <a:rPr lang="en-US" sz="2000" dirty="0" smtClean="0"/>
              <a:t>beam</a:t>
            </a:r>
          </a:p>
          <a:p>
            <a:pPr lvl="1"/>
            <a:r>
              <a:rPr lang="en-US" sz="2000" dirty="0" smtClean="0"/>
              <a:t>50 rad/sec will still allow us to complete a radiation exposure run in reasonable amount time (~</a:t>
            </a:r>
            <a:r>
              <a:rPr lang="en-US" sz="1800" dirty="0" smtClean="0">
                <a:sym typeface="Symbol" pitchFamily="18" charset="2"/>
              </a:rPr>
              <a:t>17 min.)</a:t>
            </a:r>
          </a:p>
          <a:p>
            <a:pPr lvl="1"/>
            <a:r>
              <a:rPr lang="en-US" sz="2000" dirty="0" smtClean="0">
                <a:sym typeface="Symbol" pitchFamily="18" charset="2"/>
              </a:rPr>
              <a:t>It makes sense to follow this as higher the rate more chance the device breaks and for </a:t>
            </a:r>
            <a:r>
              <a:rPr lang="en-US" sz="2000" dirty="0" err="1" smtClean="0">
                <a:sym typeface="Symbol" pitchFamily="18" charset="2"/>
              </a:rPr>
              <a:t>dosimetry</a:t>
            </a:r>
            <a:r>
              <a:rPr lang="en-US" sz="2000" dirty="0" smtClean="0">
                <a:sym typeface="Symbol" pitchFamily="18" charset="2"/>
              </a:rPr>
              <a:t> reasons </a:t>
            </a:r>
          </a:p>
        </p:txBody>
      </p:sp>
      <p:sp>
        <p:nvSpPr>
          <p:cNvPr id="11266" name="Rectangle 2"/>
          <p:cNvSpPr>
            <a:spLocks noGrp="1" noChangeArrowheads="1"/>
          </p:cNvSpPr>
          <p:nvPr>
            <p:ph type="title"/>
          </p:nvPr>
        </p:nvSpPr>
        <p:spPr/>
        <p:txBody>
          <a:bodyPr/>
          <a:lstStyle/>
          <a:p>
            <a:r>
              <a:rPr lang="en-US" smtClean="0"/>
              <a:t>Beam Parameters</a:t>
            </a:r>
          </a:p>
        </p:txBody>
      </p:sp>
    </p:spTree>
    <p:extLst>
      <p:ext uri="{BB962C8B-B14F-4D97-AF65-F5344CB8AC3E}">
        <p14:creationId xmlns:p14="http://schemas.microsoft.com/office/powerpoint/2010/main" val="428475988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prstGeom prst="rect">
            <a:avLst/>
          </a:prstGeom>
        </p:spPr>
        <p:txBody>
          <a:bodyPr/>
          <a:lstStyle/>
          <a:p>
            <a:r>
              <a:rPr lang="en-US" smtClean="0"/>
              <a:t>Estimate of Induced Dark Current</a:t>
            </a:r>
          </a:p>
        </p:txBody>
      </p:sp>
      <p:sp>
        <p:nvSpPr>
          <p:cNvPr id="12291" name="Rectangle 3"/>
          <p:cNvSpPr>
            <a:spLocks noGrp="1" noChangeArrowheads="1"/>
          </p:cNvSpPr>
          <p:nvPr>
            <p:ph type="body" sz="half" idx="4294967295"/>
          </p:nvPr>
        </p:nvSpPr>
        <p:spPr>
          <a:xfrm>
            <a:off x="412750" y="1447800"/>
            <a:ext cx="8229600" cy="3810000"/>
          </a:xfrm>
          <a:prstGeom prst="rect">
            <a:avLst/>
          </a:prstGeom>
        </p:spPr>
        <p:txBody>
          <a:bodyPr/>
          <a:lstStyle/>
          <a:p>
            <a:pPr>
              <a:lnSpc>
                <a:spcPct val="90000"/>
              </a:lnSpc>
            </a:pPr>
            <a:r>
              <a:rPr lang="en-US" altLang="ko-KR" sz="2000" dirty="0" smtClean="0">
                <a:ea typeface="Gulim" pitchFamily="34" charset="-127"/>
              </a:rPr>
              <a:t>K</a:t>
            </a:r>
            <a:r>
              <a:rPr lang="en-US" altLang="ko-KR" sz="2000" baseline="-25000" dirty="0" smtClean="0">
                <a:ea typeface="Gulim" pitchFamily="34" charset="-127"/>
              </a:rPr>
              <a:t>DE</a:t>
            </a:r>
            <a:r>
              <a:rPr lang="en-US" altLang="ko-KR" sz="2000" dirty="0" smtClean="0">
                <a:ea typeface="Gulim" pitchFamily="34" charset="-127"/>
              </a:rPr>
              <a:t> = J</a:t>
            </a:r>
            <a:r>
              <a:rPr lang="en-US" altLang="ko-KR" sz="2000" baseline="-25000" dirty="0" smtClean="0">
                <a:ea typeface="Gulim" pitchFamily="34" charset="-127"/>
              </a:rPr>
              <a:t>D</a:t>
            </a:r>
            <a:r>
              <a:rPr lang="en-US" altLang="ko-KR" sz="2000" dirty="0" smtClean="0">
                <a:ea typeface="Gulim" pitchFamily="34" charset="-127"/>
              </a:rPr>
              <a:t>/E</a:t>
            </a:r>
            <a:r>
              <a:rPr lang="en-US" altLang="ko-KR" sz="2000" baseline="-25000" dirty="0" smtClean="0">
                <a:ea typeface="Gulim" pitchFamily="34" charset="-127"/>
              </a:rPr>
              <a:t>D</a:t>
            </a:r>
            <a:r>
              <a:rPr lang="en-US" altLang="ko-KR" sz="2000" dirty="0" smtClean="0">
                <a:ea typeface="Gulim" pitchFamily="34" charset="-127"/>
              </a:rPr>
              <a:t> =q/(A*</a:t>
            </a:r>
            <a:r>
              <a:rPr lang="en-US" altLang="ko-KR" sz="2000" dirty="0" smtClean="0">
                <a:ea typeface="Gulim" pitchFamily="34" charset="-127"/>
                <a:sym typeface="Symbol" pitchFamily="18" charset="2"/>
              </a:rPr>
              <a:t>)*</a:t>
            </a:r>
            <a:r>
              <a:rPr lang="en-US" sz="2000" dirty="0" err="1" smtClean="0">
                <a:ea typeface="Gulim" pitchFamily="34" charset="-127"/>
              </a:rPr>
              <a:t>K</a:t>
            </a:r>
            <a:r>
              <a:rPr lang="en-US" sz="2000" baseline="-25000" dirty="0" err="1" smtClean="0">
                <a:ea typeface="Gulim" pitchFamily="34" charset="-127"/>
              </a:rPr>
              <a:t>dark</a:t>
            </a:r>
            <a:r>
              <a:rPr lang="en-US" sz="2000" dirty="0" smtClean="0">
                <a:ea typeface="Gulim" pitchFamily="34" charset="-127"/>
              </a:rPr>
              <a:t>= 2.09 </a:t>
            </a:r>
            <a:r>
              <a:rPr lang="en-US" sz="2000" dirty="0" err="1" smtClean="0">
                <a:ea typeface="Gulim" pitchFamily="34" charset="-127"/>
              </a:rPr>
              <a:t>nA</a:t>
            </a:r>
            <a:r>
              <a:rPr lang="en-US" sz="2000" dirty="0" smtClean="0">
                <a:ea typeface="Gulim" pitchFamily="34" charset="-127"/>
              </a:rPr>
              <a:t>/c</a:t>
            </a:r>
            <a:r>
              <a:rPr lang="en-US" altLang="ko-KR" sz="2000" dirty="0" smtClean="0">
                <a:ea typeface="Gulim" pitchFamily="34" charset="-127"/>
              </a:rPr>
              <a:t>m</a:t>
            </a:r>
            <a:r>
              <a:rPr lang="en-US" altLang="ko-KR" sz="2000" baseline="30000" dirty="0" smtClean="0">
                <a:ea typeface="Gulim" pitchFamily="34" charset="-127"/>
              </a:rPr>
              <a:t>2</a:t>
            </a:r>
            <a:r>
              <a:rPr lang="en-US" sz="2000" dirty="0" smtClean="0">
                <a:ea typeface="Gulim" pitchFamily="34" charset="-127"/>
              </a:rPr>
              <a:t>/MeV at 300 K</a:t>
            </a:r>
          </a:p>
          <a:p>
            <a:pPr lvl="1">
              <a:lnSpc>
                <a:spcPct val="90000"/>
              </a:lnSpc>
            </a:pPr>
            <a:r>
              <a:rPr lang="en-US" sz="1800" dirty="0" smtClean="0">
                <a:ea typeface="Gulim" pitchFamily="34" charset="-127"/>
              </a:rPr>
              <a:t>This gives conversion formula to convert </a:t>
            </a:r>
            <a:r>
              <a:rPr lang="en-US" altLang="ko-KR" sz="1800" dirty="0" smtClean="0">
                <a:ea typeface="Gulim" pitchFamily="34" charset="-127"/>
              </a:rPr>
              <a:t>E</a:t>
            </a:r>
            <a:r>
              <a:rPr lang="en-US" altLang="ko-KR" sz="1800" baseline="-25000" dirty="0" smtClean="0">
                <a:ea typeface="Gulim" pitchFamily="34" charset="-127"/>
              </a:rPr>
              <a:t>D </a:t>
            </a:r>
            <a:r>
              <a:rPr lang="en-US" altLang="ko-KR" sz="1800" dirty="0" smtClean="0">
                <a:ea typeface="Gulim" pitchFamily="34" charset="-127"/>
              </a:rPr>
              <a:t>to                             </a:t>
            </a:r>
            <a:r>
              <a:rPr lang="en-US" sz="1800" dirty="0" smtClean="0">
                <a:ea typeface="Gulim" pitchFamily="34" charset="-127"/>
              </a:rPr>
              <a:t>current density</a:t>
            </a:r>
          </a:p>
          <a:p>
            <a:pPr lvl="1">
              <a:lnSpc>
                <a:spcPct val="90000"/>
              </a:lnSpc>
            </a:pPr>
            <a:r>
              <a:rPr lang="en-US" sz="1800" dirty="0" err="1" smtClean="0">
                <a:ea typeface="Gulim" pitchFamily="34" charset="-127"/>
              </a:rPr>
              <a:t>K</a:t>
            </a:r>
            <a:r>
              <a:rPr lang="en-US" sz="1800" baseline="-25000" dirty="0" err="1" smtClean="0">
                <a:ea typeface="Gulim" pitchFamily="34" charset="-127"/>
              </a:rPr>
              <a:t>dark</a:t>
            </a:r>
            <a:r>
              <a:rPr lang="en-US" sz="1800" dirty="0" smtClean="0">
                <a:ea typeface="Gulim" pitchFamily="34" charset="-127"/>
              </a:rPr>
              <a:t>=(1.9</a:t>
            </a:r>
            <a:r>
              <a:rPr lang="en-US" sz="1800" dirty="0" smtClean="0">
                <a:ea typeface="Gulim" pitchFamily="34" charset="-127"/>
                <a:cs typeface="Arial" charset="0"/>
              </a:rPr>
              <a:t>±0.6)</a:t>
            </a:r>
            <a:r>
              <a:rPr lang="en-US" sz="1800" dirty="0" smtClean="0">
                <a:ea typeface="Gulim" pitchFamily="34" charset="-127"/>
                <a:cs typeface="Arial" charset="0"/>
                <a:sym typeface="Symbol" pitchFamily="18" charset="2"/>
              </a:rPr>
              <a:t>10</a:t>
            </a:r>
            <a:r>
              <a:rPr lang="en-US" sz="1800" baseline="30000" dirty="0" smtClean="0">
                <a:ea typeface="Gulim" pitchFamily="34" charset="-127"/>
                <a:cs typeface="Arial" charset="0"/>
                <a:sym typeface="Symbol" pitchFamily="18" charset="2"/>
              </a:rPr>
              <a:t>5</a:t>
            </a:r>
            <a:r>
              <a:rPr lang="en-US" sz="1800" dirty="0" smtClean="0">
                <a:ea typeface="Gulim" pitchFamily="34" charset="-127"/>
                <a:cs typeface="Arial" charset="0"/>
                <a:sym typeface="Symbol" pitchFamily="18" charset="2"/>
              </a:rPr>
              <a:t> carriers/cm</a:t>
            </a:r>
            <a:r>
              <a:rPr lang="en-US" sz="1800" baseline="30000" dirty="0" smtClean="0">
                <a:ea typeface="Gulim" pitchFamily="34" charset="-127"/>
                <a:cs typeface="Arial" charset="0"/>
                <a:sym typeface="Symbol" pitchFamily="18" charset="2"/>
              </a:rPr>
              <a:t>3</a:t>
            </a:r>
            <a:r>
              <a:rPr lang="en-US" sz="1800" dirty="0" smtClean="0">
                <a:ea typeface="Gulim" pitchFamily="34" charset="-127"/>
                <a:cs typeface="Arial" charset="0"/>
                <a:sym typeface="Symbol" pitchFamily="18" charset="2"/>
              </a:rPr>
              <a:t>/sec per MeV/g                                 for silicon (</a:t>
            </a:r>
            <a:r>
              <a:rPr lang="en-US" sz="1800" dirty="0" err="1" smtClean="0">
                <a:ea typeface="Gulim" pitchFamily="34" charset="-127"/>
                <a:cs typeface="Arial" charset="0"/>
                <a:sym typeface="Symbol" pitchFamily="18" charset="2"/>
              </a:rPr>
              <a:t>Srour</a:t>
            </a:r>
            <a:r>
              <a:rPr lang="en-US" sz="1800" dirty="0" smtClean="0">
                <a:ea typeface="Gulim" pitchFamily="34" charset="-127"/>
                <a:cs typeface="Arial" charset="0"/>
                <a:sym typeface="Symbol" pitchFamily="18" charset="2"/>
              </a:rPr>
              <a:t> 2000)</a:t>
            </a:r>
          </a:p>
          <a:p>
            <a:pPr lvl="2">
              <a:lnSpc>
                <a:spcPct val="90000"/>
              </a:lnSpc>
            </a:pPr>
            <a:r>
              <a:rPr lang="en-US" sz="1600" dirty="0" smtClean="0">
                <a:ea typeface="Gulim" pitchFamily="34" charset="-127"/>
                <a:cs typeface="Arial" charset="0"/>
                <a:sym typeface="Symbol" pitchFamily="18" charset="2"/>
              </a:rPr>
              <a:t>This is for one week after exposure</a:t>
            </a:r>
          </a:p>
          <a:p>
            <a:pPr lvl="1">
              <a:lnSpc>
                <a:spcPct val="90000"/>
              </a:lnSpc>
            </a:pPr>
            <a:r>
              <a:rPr lang="en-US" sz="1800" dirty="0" smtClean="0">
                <a:ea typeface="Gulim" pitchFamily="34" charset="-127"/>
              </a:rPr>
              <a:t>A = 6.25*10</a:t>
            </a:r>
            <a:r>
              <a:rPr lang="en-US" altLang="ko-KR" sz="1800" baseline="30000" dirty="0" smtClean="0">
                <a:ea typeface="Gulim" pitchFamily="34" charset="-127"/>
              </a:rPr>
              <a:t>-6</a:t>
            </a:r>
            <a:r>
              <a:rPr lang="en-US" altLang="ko-KR" sz="1800" dirty="0" smtClean="0">
                <a:ea typeface="Gulim" pitchFamily="34" charset="-127"/>
              </a:rPr>
              <a:t> cm</a:t>
            </a:r>
            <a:r>
              <a:rPr lang="en-US" altLang="ko-KR" sz="1800" baseline="30000" dirty="0" smtClean="0">
                <a:ea typeface="Gulim" pitchFamily="34" charset="-127"/>
              </a:rPr>
              <a:t>2</a:t>
            </a:r>
          </a:p>
          <a:p>
            <a:pPr lvl="1">
              <a:lnSpc>
                <a:spcPct val="90000"/>
              </a:lnSpc>
            </a:pPr>
            <a:r>
              <a:rPr lang="en-US" altLang="ko-KR" sz="1800" dirty="0" smtClean="0">
                <a:ea typeface="Gulim" pitchFamily="34" charset="-127"/>
                <a:sym typeface="Symbol" pitchFamily="18" charset="2"/>
              </a:rPr>
              <a:t> = 2.33 g/cm</a:t>
            </a:r>
            <a:r>
              <a:rPr lang="en-US" altLang="ko-KR" sz="1800" baseline="30000" dirty="0" smtClean="0">
                <a:ea typeface="Gulim" pitchFamily="34" charset="-127"/>
                <a:sym typeface="Symbol" pitchFamily="18" charset="2"/>
              </a:rPr>
              <a:t>3</a:t>
            </a:r>
          </a:p>
          <a:p>
            <a:pPr lvl="1">
              <a:lnSpc>
                <a:spcPct val="90000"/>
              </a:lnSpc>
            </a:pPr>
            <a:r>
              <a:rPr lang="en-US" altLang="ko-KR" sz="1800" dirty="0" smtClean="0">
                <a:ea typeface="Gulim" pitchFamily="34" charset="-127"/>
              </a:rPr>
              <a:t>q = 1.6*10</a:t>
            </a:r>
            <a:r>
              <a:rPr lang="en-US" altLang="ko-KR" sz="1800" baseline="30000" dirty="0" smtClean="0">
                <a:ea typeface="Gulim" pitchFamily="34" charset="-127"/>
              </a:rPr>
              <a:t>-19</a:t>
            </a:r>
            <a:r>
              <a:rPr lang="en-US" altLang="ko-KR" sz="1800" dirty="0" smtClean="0">
                <a:ea typeface="Gulim" pitchFamily="34" charset="-127"/>
              </a:rPr>
              <a:t> C</a:t>
            </a:r>
          </a:p>
          <a:p>
            <a:pPr>
              <a:lnSpc>
                <a:spcPct val="90000"/>
              </a:lnSpc>
            </a:pPr>
            <a:r>
              <a:rPr lang="en-US" sz="2000" dirty="0" smtClean="0">
                <a:ea typeface="Gulim" pitchFamily="34" charset="-127"/>
              </a:rPr>
              <a:t>For 50 </a:t>
            </a:r>
            <a:r>
              <a:rPr lang="en-US" sz="2000" dirty="0" err="1" smtClean="0">
                <a:ea typeface="Gulim" pitchFamily="34" charset="-127"/>
              </a:rPr>
              <a:t>krad</a:t>
            </a:r>
            <a:r>
              <a:rPr lang="en-US" sz="2000" dirty="0" smtClean="0">
                <a:ea typeface="Gulim" pitchFamily="34" charset="-127"/>
              </a:rPr>
              <a:t> exposure to 60 MeV proton beam is </a:t>
            </a:r>
            <a:r>
              <a:rPr lang="en-US" altLang="ko-KR" sz="2000" dirty="0" smtClean="0">
                <a:ea typeface="Gulim" pitchFamily="34" charset="-127"/>
              </a:rPr>
              <a:t>E</a:t>
            </a:r>
            <a:r>
              <a:rPr lang="en-US" altLang="ko-KR" sz="2000" baseline="-25000" dirty="0" smtClean="0">
                <a:ea typeface="Gulim" pitchFamily="34" charset="-127"/>
              </a:rPr>
              <a:t>D </a:t>
            </a:r>
            <a:r>
              <a:rPr lang="en-US" sz="2000" dirty="0" smtClean="0">
                <a:ea typeface="Gulim" pitchFamily="34" charset="-127"/>
              </a:rPr>
              <a:t>is 16.05 MeV</a:t>
            </a:r>
          </a:p>
          <a:p>
            <a:pPr>
              <a:lnSpc>
                <a:spcPct val="90000"/>
              </a:lnSpc>
            </a:pPr>
            <a:r>
              <a:rPr lang="en-US" sz="2000" dirty="0" smtClean="0">
                <a:ea typeface="Gulim" pitchFamily="34" charset="-127"/>
              </a:rPr>
              <a:t>Mean Dark Current = </a:t>
            </a:r>
            <a:r>
              <a:rPr lang="en-US" altLang="ko-KR" sz="2000" dirty="0" smtClean="0">
                <a:ea typeface="Gulim" pitchFamily="34" charset="-127"/>
              </a:rPr>
              <a:t>K</a:t>
            </a:r>
            <a:r>
              <a:rPr lang="en-US" altLang="ko-KR" sz="2000" baseline="-25000" dirty="0" smtClean="0">
                <a:ea typeface="Gulim" pitchFamily="34" charset="-127"/>
              </a:rPr>
              <a:t>DE</a:t>
            </a:r>
            <a:r>
              <a:rPr lang="en-US" altLang="ko-KR" sz="2000" dirty="0" smtClean="0">
                <a:ea typeface="Gulim" pitchFamily="34" charset="-127"/>
              </a:rPr>
              <a:t> </a:t>
            </a:r>
            <a:r>
              <a:rPr lang="en-US" sz="2000" dirty="0" smtClean="0">
                <a:ea typeface="Gulim" pitchFamily="34" charset="-127"/>
                <a:sym typeface="Symbol" pitchFamily="18" charset="2"/>
              </a:rPr>
              <a:t></a:t>
            </a:r>
            <a:r>
              <a:rPr lang="en-US" altLang="ko-KR" sz="2000" dirty="0" smtClean="0">
                <a:ea typeface="Gulim" pitchFamily="34" charset="-127"/>
              </a:rPr>
              <a:t> E</a:t>
            </a:r>
            <a:r>
              <a:rPr lang="en-US" altLang="ko-KR" sz="2000" baseline="-25000" dirty="0" smtClean="0">
                <a:ea typeface="Gulim" pitchFamily="34" charset="-127"/>
              </a:rPr>
              <a:t>D </a:t>
            </a:r>
            <a:r>
              <a:rPr lang="en-US" sz="2000" dirty="0" smtClean="0">
                <a:ea typeface="Gulim" pitchFamily="34" charset="-127"/>
              </a:rPr>
              <a:t>= 33.5 </a:t>
            </a:r>
            <a:r>
              <a:rPr lang="en-US" sz="2000" dirty="0" err="1" smtClean="0">
                <a:ea typeface="Gulim" pitchFamily="34" charset="-127"/>
              </a:rPr>
              <a:t>nA</a:t>
            </a:r>
            <a:r>
              <a:rPr lang="en-US" sz="2000" dirty="0" smtClean="0">
                <a:ea typeface="Gulim" pitchFamily="34" charset="-127"/>
              </a:rPr>
              <a:t>/c</a:t>
            </a:r>
            <a:r>
              <a:rPr lang="en-US" altLang="ko-KR" sz="2000" dirty="0" smtClean="0">
                <a:ea typeface="Gulim" pitchFamily="34" charset="-127"/>
              </a:rPr>
              <a:t>m</a:t>
            </a:r>
            <a:r>
              <a:rPr lang="en-US" altLang="ko-KR" sz="2000" baseline="30000" dirty="0" smtClean="0">
                <a:ea typeface="Gulim" pitchFamily="34" charset="-127"/>
              </a:rPr>
              <a:t>2 </a:t>
            </a:r>
            <a:r>
              <a:rPr lang="en-US" sz="2000" dirty="0" smtClean="0">
                <a:ea typeface="Gulim" pitchFamily="34" charset="-127"/>
              </a:rPr>
              <a:t>at 300 K</a:t>
            </a:r>
          </a:p>
          <a:p>
            <a:pPr>
              <a:lnSpc>
                <a:spcPct val="90000"/>
              </a:lnSpc>
            </a:pPr>
            <a:r>
              <a:rPr lang="en-US" sz="2000" dirty="0" smtClean="0">
                <a:ea typeface="Gulim" pitchFamily="34" charset="-127"/>
              </a:rPr>
              <a:t>Or, Mean Dark Current = 2.25 </a:t>
            </a:r>
            <a:r>
              <a:rPr lang="en-US" sz="2000" dirty="0" err="1" smtClean="0">
                <a:ea typeface="Gulim" pitchFamily="34" charset="-127"/>
              </a:rPr>
              <a:t>fA</a:t>
            </a:r>
            <a:r>
              <a:rPr lang="en-US" sz="2000" dirty="0" smtClean="0">
                <a:ea typeface="Gulim" pitchFamily="34" charset="-127"/>
              </a:rPr>
              <a:t>/pixel = 14000 e</a:t>
            </a:r>
            <a:r>
              <a:rPr lang="en-US" sz="2000" baseline="30000" dirty="0" smtClean="0">
                <a:ea typeface="Gulim" pitchFamily="34" charset="-127"/>
              </a:rPr>
              <a:t>-</a:t>
            </a:r>
            <a:r>
              <a:rPr lang="en-US" sz="2000" dirty="0" smtClean="0">
                <a:ea typeface="Gulim" pitchFamily="34" charset="-127"/>
              </a:rPr>
              <a:t>/pixel/sec at -20 °C (one week after exposure)</a:t>
            </a:r>
          </a:p>
          <a:p>
            <a:pPr>
              <a:lnSpc>
                <a:spcPct val="90000"/>
              </a:lnSpc>
            </a:pPr>
            <a:endParaRPr lang="en-US" sz="2000" dirty="0" smtClean="0">
              <a:ea typeface="Gulim" pitchFamily="34" charset="-127"/>
            </a:endParaRPr>
          </a:p>
        </p:txBody>
      </p:sp>
      <p:graphicFrame>
        <p:nvGraphicFramePr>
          <p:cNvPr id="12292" name="Object 2"/>
          <p:cNvGraphicFramePr>
            <a:graphicFrameLocks noGrp="1" noChangeAspect="1"/>
          </p:cNvGraphicFramePr>
          <p:nvPr>
            <p:ph sz="half" idx="4294967295"/>
            <p:extLst>
              <p:ext uri="{D42A27DB-BD31-4B8C-83A1-F6EECF244321}">
                <p14:modId xmlns:p14="http://schemas.microsoft.com/office/powerpoint/2010/main" val="3032634240"/>
              </p:ext>
            </p:extLst>
          </p:nvPr>
        </p:nvGraphicFramePr>
        <p:xfrm>
          <a:off x="1250950" y="5334000"/>
          <a:ext cx="7467600" cy="1063625"/>
        </p:xfrm>
        <a:graphic>
          <a:graphicData uri="http://schemas.openxmlformats.org/presentationml/2006/ole">
            <mc:AlternateContent xmlns:mc="http://schemas.openxmlformats.org/markup-compatibility/2006">
              <mc:Choice xmlns:v="urn:schemas-microsoft-com:vml" Requires="v">
                <p:oleObj spid="_x0000_s178216" name="Equation" r:id="rId4" imgW="4991100" imgH="711200" progId="Equation.3">
                  <p:embed/>
                </p:oleObj>
              </mc:Choice>
              <mc:Fallback>
                <p:oleObj name="Equation" r:id="rId4" imgW="4991100" imgH="71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5334000"/>
                        <a:ext cx="7467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293" name="Picture 8" descr="DarkCurrent_vs_Temperature"/>
          <p:cNvPicPr>
            <a:picLocks noChangeAspect="1" noChangeArrowheads="1"/>
          </p:cNvPicPr>
          <p:nvPr/>
        </p:nvPicPr>
        <p:blipFill>
          <a:blip r:embed="rId6">
            <a:extLst>
              <a:ext uri="{28A0092B-C50C-407E-A947-70E740481C1C}">
                <a14:useLocalDpi xmlns:a14="http://schemas.microsoft.com/office/drawing/2010/main" val="0"/>
              </a:ext>
            </a:extLst>
          </a:blip>
          <a:srcRect l="12480" t="9520" r="5400" b="7201"/>
          <a:stretch>
            <a:fillRect/>
          </a:stretch>
        </p:blipFill>
        <p:spPr bwMode="auto">
          <a:xfrm>
            <a:off x="6164263" y="1828800"/>
            <a:ext cx="2751137"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03522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prstGeom prst="rect">
            <a:avLst/>
          </a:prstGeom>
        </p:spPr>
        <p:txBody>
          <a:bodyPr/>
          <a:lstStyle/>
          <a:p>
            <a:r>
              <a:rPr lang="en-US" dirty="0" smtClean="0"/>
              <a:t>Test Hardware</a:t>
            </a:r>
          </a:p>
        </p:txBody>
      </p:sp>
      <p:pic>
        <p:nvPicPr>
          <p:cNvPr id="179202" name="Picture 2"/>
          <p:cNvPicPr>
            <a:picLocks noChangeAspect="1" noChangeArrowheads="1"/>
          </p:cNvPicPr>
          <p:nvPr/>
        </p:nvPicPr>
        <p:blipFill>
          <a:blip r:embed="rId3">
            <a:extLst>
              <a:ext uri="{28A0092B-C50C-407E-A947-70E740481C1C}">
                <a14:useLocalDpi xmlns:a14="http://schemas.microsoft.com/office/drawing/2010/main" val="0"/>
              </a:ext>
            </a:extLst>
          </a:blip>
          <a:srcRect b="13335"/>
          <a:stretch>
            <a:fillRect/>
          </a:stretch>
        </p:blipFill>
        <p:spPr bwMode="auto">
          <a:xfrm>
            <a:off x="990601" y="1524000"/>
            <a:ext cx="35147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4401" y="3962401"/>
            <a:ext cx="3143251"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4"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8648" y="3962400"/>
            <a:ext cx="2378631"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Picture 5" descr="DSC03720"/>
          <p:cNvPicPr>
            <a:picLocks noChangeAspect="1" noChangeArrowheads="1"/>
          </p:cNvPicPr>
          <p:nvPr/>
        </p:nvPicPr>
        <p:blipFill>
          <a:blip r:embed="rId6">
            <a:extLst>
              <a:ext uri="{28A0092B-C50C-407E-A947-70E740481C1C}">
                <a14:useLocalDpi xmlns:a14="http://schemas.microsoft.com/office/drawing/2010/main" val="0"/>
              </a:ext>
            </a:extLst>
          </a:blip>
          <a:srcRect l="7361" t="9055" r="8623" b="14075"/>
          <a:stretch>
            <a:fillRect/>
          </a:stretch>
        </p:blipFill>
        <p:spPr bwMode="auto">
          <a:xfrm rot="16200000">
            <a:off x="5510692" y="1883916"/>
            <a:ext cx="2286000" cy="157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266000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a:bodyPr>
          <a:lstStyle/>
          <a:p>
            <a:r>
              <a:rPr lang="en-US" dirty="0" smtClean="0"/>
              <a:t>We have developed, and are testing, a 256x256 photon-counting imaging array detector.</a:t>
            </a:r>
          </a:p>
          <a:p>
            <a:r>
              <a:rPr lang="en-US" dirty="0" smtClean="0"/>
              <a:t>After lab characterization, we will expose four devices to radiation beam and then re-test.</a:t>
            </a:r>
            <a:endParaRPr lang="en-US" dirty="0"/>
          </a:p>
        </p:txBody>
      </p:sp>
      <p:sp>
        <p:nvSpPr>
          <p:cNvPr id="5122" name="Rectangle 2"/>
          <p:cNvSpPr>
            <a:spLocks noGrp="1" noChangeArrowheads="1"/>
          </p:cNvSpPr>
          <p:nvPr>
            <p:ph type="title"/>
          </p:nvPr>
        </p:nvSpPr>
        <p:spPr/>
        <p:txBody>
          <a:bodyPr/>
          <a:lstStyle/>
          <a:p>
            <a:r>
              <a:rPr lang="en-US" dirty="0" smtClean="0"/>
              <a:t>Conclusions</a:t>
            </a:r>
          </a:p>
        </p:txBody>
      </p:sp>
    </p:spTree>
    <p:extLst>
      <p:ext uri="{BB962C8B-B14F-4D97-AF65-F5344CB8AC3E}">
        <p14:creationId xmlns:p14="http://schemas.microsoft.com/office/powerpoint/2010/main" val="385929873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p:cNvSpPr>
          <p:nvPr>
            <p:ph type="body" sz="quarter" idx="10"/>
          </p:nvPr>
        </p:nvSpPr>
        <p:spPr bwMode="auto">
          <a:xfrm>
            <a:off x="374429" y="1600200"/>
            <a:ext cx="8401493" cy="4800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800" dirty="0" smtClean="0">
                <a:latin typeface="Calibri" pitchFamily="34" charset="0"/>
              </a:rPr>
              <a:t>The exposure time required to achieve SNR=1 is much lower for a zero read noise detector.</a:t>
            </a:r>
          </a:p>
        </p:txBody>
      </p:sp>
      <p:sp>
        <p:nvSpPr>
          <p:cNvPr id="2" name="Title 1"/>
          <p:cNvSpPr>
            <a:spLocks noGrp="1"/>
          </p:cNvSpPr>
          <p:nvPr>
            <p:ph type="title"/>
          </p:nvPr>
        </p:nvSpPr>
        <p:spPr/>
        <p:txBody>
          <a:bodyPr/>
          <a:lstStyle/>
          <a:p>
            <a:r>
              <a:rPr lang="en-US" dirty="0" err="1"/>
              <a:t>Exoplanet</a:t>
            </a:r>
            <a:r>
              <a:rPr lang="en-US" dirty="0"/>
              <a:t> Imaging Example</a:t>
            </a:r>
          </a:p>
        </p:txBody>
      </p:sp>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3" y="3048000"/>
            <a:ext cx="81692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Oval 5"/>
          <p:cNvSpPr>
            <a:spLocks noChangeArrowheads="1"/>
          </p:cNvSpPr>
          <p:nvPr/>
        </p:nvSpPr>
        <p:spPr bwMode="auto">
          <a:xfrm>
            <a:off x="5648425" y="3684875"/>
            <a:ext cx="838200" cy="3810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78" name="Oval 6"/>
          <p:cNvSpPr>
            <a:spLocks noChangeArrowheads="1"/>
          </p:cNvSpPr>
          <p:nvPr/>
        </p:nvSpPr>
        <p:spPr bwMode="auto">
          <a:xfrm>
            <a:off x="5648425" y="4294475"/>
            <a:ext cx="838200" cy="3810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9822133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a:bodyPr>
          <a:lstStyle/>
          <a:p>
            <a:r>
              <a:rPr lang="en-US" dirty="0" smtClean="0"/>
              <a:t>Year-long speaker series dedicated to future advanced detectors</a:t>
            </a:r>
          </a:p>
          <a:p>
            <a:r>
              <a:rPr lang="en-US" dirty="0" smtClean="0"/>
              <a:t>Talks streamed and archived</a:t>
            </a:r>
          </a:p>
          <a:p>
            <a:r>
              <a:rPr lang="en-US" dirty="0" smtClean="0"/>
              <a:t>Email if interested in being on distribution list:</a:t>
            </a:r>
          </a:p>
          <a:p>
            <a:endParaRPr lang="en-US" dirty="0"/>
          </a:p>
          <a:p>
            <a:pPr marL="0" indent="0">
              <a:buNone/>
            </a:pPr>
            <a:r>
              <a:rPr lang="en-US" dirty="0" smtClean="0">
                <a:solidFill>
                  <a:schemeClr val="accent3">
                    <a:lumMod val="50000"/>
                  </a:schemeClr>
                </a:solidFill>
              </a:rPr>
              <a:t>						figer@cfd.rit.edu</a:t>
            </a:r>
            <a:endParaRPr lang="en-US" dirty="0">
              <a:solidFill>
                <a:schemeClr val="accent3">
                  <a:lumMod val="50000"/>
                </a:schemeClr>
              </a:solidFill>
            </a:endParaRPr>
          </a:p>
        </p:txBody>
      </p:sp>
      <p:sp>
        <p:nvSpPr>
          <p:cNvPr id="5122" name="Rectangle 2"/>
          <p:cNvSpPr>
            <a:spLocks noGrp="1" noChangeArrowheads="1"/>
          </p:cNvSpPr>
          <p:nvPr>
            <p:ph type="title"/>
          </p:nvPr>
        </p:nvSpPr>
        <p:spPr/>
        <p:txBody>
          <a:bodyPr/>
          <a:lstStyle/>
          <a:p>
            <a:r>
              <a:rPr lang="en-US" dirty="0" smtClean="0"/>
              <a:t>Detector Virtual Workshop</a:t>
            </a:r>
          </a:p>
        </p:txBody>
      </p:sp>
    </p:spTree>
    <p:extLst>
      <p:ext uri="{BB962C8B-B14F-4D97-AF65-F5344CB8AC3E}">
        <p14:creationId xmlns:p14="http://schemas.microsoft.com/office/powerpoint/2010/main" val="78981375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5187" name="Rectangle 3"/>
          <p:cNvSpPr>
            <a:spLocks noGrp="1"/>
          </p:cNvSpPr>
          <p:nvPr>
            <p:ph type="body" sz="quarter" idx="10"/>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z="2400" dirty="0" smtClean="0">
                <a:latin typeface="Calibri" pitchFamily="34" charset="0"/>
              </a:rPr>
              <a:t>Photon-counting detectors detect individual photons.</a:t>
            </a:r>
          </a:p>
          <a:p>
            <a:pPr>
              <a:lnSpc>
                <a:spcPct val="90000"/>
              </a:lnSpc>
            </a:pPr>
            <a:r>
              <a:rPr lang="en-US" sz="2400" dirty="0" smtClean="0">
                <a:latin typeface="Calibri" pitchFamily="34" charset="0"/>
              </a:rPr>
              <a:t>They typically use an amplification process to produce a large pulse for each absorbed photon.</a:t>
            </a:r>
          </a:p>
          <a:p>
            <a:pPr>
              <a:lnSpc>
                <a:spcPct val="90000"/>
              </a:lnSpc>
            </a:pPr>
            <a:r>
              <a:rPr lang="en-US" sz="2400" dirty="0" smtClean="0">
                <a:latin typeface="Calibri" pitchFamily="34" charset="0"/>
              </a:rPr>
              <a:t>These types of detectors are useful in low-light and high dynamic range applications</a:t>
            </a:r>
          </a:p>
          <a:p>
            <a:pPr lvl="1">
              <a:lnSpc>
                <a:spcPct val="90000"/>
              </a:lnSpc>
            </a:pPr>
            <a:r>
              <a:rPr lang="en-US" sz="2000" dirty="0" smtClean="0">
                <a:latin typeface="Calibri" pitchFamily="34" charset="0"/>
              </a:rPr>
              <a:t>nighttime surveillance</a:t>
            </a:r>
          </a:p>
          <a:p>
            <a:pPr lvl="1">
              <a:lnSpc>
                <a:spcPct val="90000"/>
              </a:lnSpc>
            </a:pPr>
            <a:r>
              <a:rPr lang="en-US" sz="2000" dirty="0" smtClean="0">
                <a:latin typeface="Calibri" pitchFamily="34" charset="0"/>
              </a:rPr>
              <a:t>daytime imaging</a:t>
            </a:r>
          </a:p>
          <a:p>
            <a:pPr lvl="1">
              <a:lnSpc>
                <a:spcPct val="90000"/>
              </a:lnSpc>
            </a:pPr>
            <a:r>
              <a:rPr lang="en-US" sz="2000" dirty="0" smtClean="0">
                <a:latin typeface="Calibri" pitchFamily="34" charset="0"/>
              </a:rPr>
              <a:t>faint object astrophysics</a:t>
            </a:r>
          </a:p>
          <a:p>
            <a:pPr lvl="1">
              <a:lnSpc>
                <a:spcPct val="90000"/>
              </a:lnSpc>
            </a:pPr>
            <a:r>
              <a:rPr lang="en-US" sz="2000" dirty="0" smtClean="0">
                <a:latin typeface="Calibri" pitchFamily="34" charset="0"/>
              </a:rPr>
              <a:t>high time resolution </a:t>
            </a:r>
            <a:r>
              <a:rPr lang="en-US" sz="2000" dirty="0" err="1" smtClean="0">
                <a:latin typeface="Calibri" pitchFamily="34" charset="0"/>
              </a:rPr>
              <a:t>biophotonics</a:t>
            </a:r>
            <a:endParaRPr lang="en-US" sz="2000" dirty="0" smtClean="0">
              <a:latin typeface="Calibri" pitchFamily="34" charset="0"/>
            </a:endParaRPr>
          </a:p>
          <a:p>
            <a:pPr lvl="1">
              <a:lnSpc>
                <a:spcPct val="90000"/>
              </a:lnSpc>
            </a:pPr>
            <a:r>
              <a:rPr lang="en-US" sz="2000" dirty="0" smtClean="0">
                <a:latin typeface="Calibri" pitchFamily="34" charset="0"/>
              </a:rPr>
              <a:t>real-time </a:t>
            </a:r>
            <a:r>
              <a:rPr lang="en-US" sz="2000" dirty="0" err="1" smtClean="0">
                <a:latin typeface="Calibri" pitchFamily="34" charset="0"/>
              </a:rPr>
              <a:t>hyperspectral</a:t>
            </a:r>
            <a:r>
              <a:rPr lang="en-US" sz="2000" dirty="0" smtClean="0">
                <a:latin typeface="Calibri" pitchFamily="34" charset="0"/>
              </a:rPr>
              <a:t> monitoring of urban/battlefield environments</a:t>
            </a:r>
          </a:p>
          <a:p>
            <a:pPr lvl="1">
              <a:lnSpc>
                <a:spcPct val="90000"/>
              </a:lnSpc>
            </a:pPr>
            <a:r>
              <a:rPr lang="en-US" sz="2000" dirty="0" smtClean="0">
                <a:latin typeface="Calibri" pitchFamily="34" charset="0"/>
              </a:rPr>
              <a:t>orbital debris identification and tracking</a:t>
            </a:r>
          </a:p>
          <a:p>
            <a:pPr>
              <a:lnSpc>
                <a:spcPct val="90000"/>
              </a:lnSpc>
            </a:pPr>
            <a:endParaRPr lang="en-US" sz="2400" dirty="0" smtClean="0">
              <a:latin typeface="Calibri" pitchFamily="34" charset="0"/>
            </a:endParaRPr>
          </a:p>
          <a:p>
            <a:pPr>
              <a:lnSpc>
                <a:spcPct val="90000"/>
              </a:lnSpc>
            </a:pPr>
            <a:endParaRPr lang="en-US" sz="2400" dirty="0" smtClean="0">
              <a:latin typeface="Calibri" pitchFamily="34" charset="0"/>
            </a:endParaRPr>
          </a:p>
        </p:txBody>
      </p:sp>
      <p:sp>
        <p:nvSpPr>
          <p:cNvPr id="3" name="Title 2"/>
          <p:cNvSpPr>
            <a:spLocks noGrp="1"/>
          </p:cNvSpPr>
          <p:nvPr>
            <p:ph type="title"/>
          </p:nvPr>
        </p:nvSpPr>
        <p:spPr/>
        <p:txBody>
          <a:bodyPr/>
          <a:lstStyle/>
          <a:p>
            <a:r>
              <a:rPr lang="en-US" dirty="0" smtClean="0"/>
              <a:t>Photon-Counting </a:t>
            </a:r>
            <a:r>
              <a:rPr lang="en-US" dirty="0"/>
              <a:t>Detectors</a:t>
            </a:r>
          </a:p>
        </p:txBody>
      </p:sp>
    </p:spTree>
    <p:extLst>
      <p:ext uri="{BB962C8B-B14F-4D97-AF65-F5344CB8AC3E}">
        <p14:creationId xmlns:p14="http://schemas.microsoft.com/office/powerpoint/2010/main" val="915339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51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51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518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518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518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518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0518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518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51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18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Line 8"/>
          <p:cNvSpPr>
            <a:spLocks noChangeShapeType="1"/>
          </p:cNvSpPr>
          <p:nvPr/>
        </p:nvSpPr>
        <p:spPr bwMode="auto">
          <a:xfrm>
            <a:off x="5146675" y="4759325"/>
            <a:ext cx="330200" cy="1588"/>
          </a:xfrm>
          <a:prstGeom prst="line">
            <a:avLst/>
          </a:prstGeom>
          <a:noFill/>
          <a:ln w="28575">
            <a:solidFill>
              <a:srgbClr val="333399"/>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57347" name="AutoShape 9"/>
          <p:cNvSpPr>
            <a:spLocks noChangeAspect="1" noChangeArrowheads="1" noTextEdit="1"/>
          </p:cNvSpPr>
          <p:nvPr/>
        </p:nvSpPr>
        <p:spPr bwMode="auto">
          <a:xfrm>
            <a:off x="2171700" y="1533525"/>
            <a:ext cx="4795838"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7348" name="Rectangle 11"/>
          <p:cNvSpPr>
            <a:spLocks noChangeArrowheads="1"/>
          </p:cNvSpPr>
          <p:nvPr/>
        </p:nvSpPr>
        <p:spPr bwMode="auto">
          <a:xfrm>
            <a:off x="5257800" y="1754188"/>
            <a:ext cx="1168400" cy="3821112"/>
          </a:xfrm>
          <a:prstGeom prst="rect">
            <a:avLst/>
          </a:prstGeom>
          <a:solidFill>
            <a:srgbClr val="FFFFB7"/>
          </a:solidFill>
          <a:ln w="14288" cap="rnd">
            <a:solidFill>
              <a:srgbClr val="FFFFE3"/>
            </a:solidFill>
            <a:miter lim="800000"/>
            <a:headEnd/>
            <a:tailEnd/>
          </a:ln>
        </p:spPr>
        <p:txBody>
          <a:bodyPr/>
          <a:lstStyle/>
          <a:p>
            <a:pPr algn="ctr" defTabSz="914400"/>
            <a:endParaRPr lang="en-US" sz="1600">
              <a:latin typeface="Calibri" pitchFamily="34" charset="0"/>
            </a:endParaRPr>
          </a:p>
        </p:txBody>
      </p:sp>
      <p:sp>
        <p:nvSpPr>
          <p:cNvPr id="57349" name="Rectangle 12"/>
          <p:cNvSpPr>
            <a:spLocks noChangeArrowheads="1"/>
          </p:cNvSpPr>
          <p:nvPr/>
        </p:nvSpPr>
        <p:spPr bwMode="auto">
          <a:xfrm>
            <a:off x="4324350" y="1754188"/>
            <a:ext cx="933450" cy="3836987"/>
          </a:xfrm>
          <a:prstGeom prst="rect">
            <a:avLst/>
          </a:prstGeom>
          <a:solidFill>
            <a:srgbClr val="FED5CA"/>
          </a:solidFill>
          <a:ln w="14288" cap="rnd">
            <a:solidFill>
              <a:srgbClr val="FED5CA"/>
            </a:solidFill>
            <a:miter lim="800000"/>
            <a:headEnd/>
            <a:tailEnd/>
          </a:ln>
        </p:spPr>
        <p:txBody>
          <a:bodyPr/>
          <a:lstStyle/>
          <a:p>
            <a:pPr algn="ctr" defTabSz="914400"/>
            <a:endParaRPr lang="en-US" sz="1600">
              <a:latin typeface="Calibri" pitchFamily="34" charset="0"/>
            </a:endParaRPr>
          </a:p>
        </p:txBody>
      </p:sp>
      <p:sp>
        <p:nvSpPr>
          <p:cNvPr id="57350" name="Line 13"/>
          <p:cNvSpPr>
            <a:spLocks noChangeShapeType="1"/>
          </p:cNvSpPr>
          <p:nvPr/>
        </p:nvSpPr>
        <p:spPr bwMode="auto">
          <a:xfrm flipV="1">
            <a:off x="3190875" y="2744788"/>
            <a:ext cx="0" cy="334010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1" name="Line 14"/>
          <p:cNvSpPr>
            <a:spLocks noChangeShapeType="1"/>
          </p:cNvSpPr>
          <p:nvPr/>
        </p:nvSpPr>
        <p:spPr bwMode="auto">
          <a:xfrm>
            <a:off x="2552700" y="5591175"/>
            <a:ext cx="2747963" cy="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2" name="Rectangle 15"/>
          <p:cNvSpPr>
            <a:spLocks noChangeArrowheads="1"/>
          </p:cNvSpPr>
          <p:nvPr/>
        </p:nvSpPr>
        <p:spPr bwMode="auto">
          <a:xfrm>
            <a:off x="3729038" y="5692775"/>
            <a:ext cx="8255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53" name="Rectangle 16"/>
          <p:cNvSpPr>
            <a:spLocks noChangeArrowheads="1"/>
          </p:cNvSpPr>
          <p:nvPr/>
        </p:nvSpPr>
        <p:spPr bwMode="auto">
          <a:xfrm>
            <a:off x="2173288" y="3494088"/>
            <a:ext cx="8747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54" name="Rectangle 17"/>
          <p:cNvSpPr>
            <a:spLocks noChangeArrowheads="1"/>
          </p:cNvSpPr>
          <p:nvPr/>
        </p:nvSpPr>
        <p:spPr bwMode="auto">
          <a:xfrm>
            <a:off x="2173288" y="3511550"/>
            <a:ext cx="8826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55" name="Rectangle 18"/>
          <p:cNvSpPr>
            <a:spLocks noChangeArrowheads="1"/>
          </p:cNvSpPr>
          <p:nvPr/>
        </p:nvSpPr>
        <p:spPr bwMode="auto">
          <a:xfrm>
            <a:off x="2300288" y="3527425"/>
            <a:ext cx="75406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700" b="1">
                <a:solidFill>
                  <a:srgbClr val="000000"/>
                </a:solidFill>
                <a:latin typeface="Times New Roman" pitchFamily="18" charset="0"/>
              </a:rPr>
              <a:t>Current</a:t>
            </a:r>
            <a:endParaRPr lang="en-US" sz="1600">
              <a:latin typeface="Calibri" pitchFamily="34" charset="0"/>
            </a:endParaRPr>
          </a:p>
        </p:txBody>
      </p:sp>
      <p:sp>
        <p:nvSpPr>
          <p:cNvPr id="57356" name="Rectangle 19"/>
          <p:cNvSpPr>
            <a:spLocks noChangeArrowheads="1"/>
          </p:cNvSpPr>
          <p:nvPr/>
        </p:nvSpPr>
        <p:spPr bwMode="auto">
          <a:xfrm>
            <a:off x="5005388" y="3314700"/>
            <a:ext cx="417512"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grpSp>
        <p:nvGrpSpPr>
          <p:cNvPr id="57357" name="Group 22"/>
          <p:cNvGrpSpPr>
            <a:grpSpLocks/>
          </p:cNvGrpSpPr>
          <p:nvPr/>
        </p:nvGrpSpPr>
        <p:grpSpPr bwMode="auto">
          <a:xfrm>
            <a:off x="3119438" y="1533525"/>
            <a:ext cx="115887" cy="3562350"/>
            <a:chOff x="580" y="1261"/>
            <a:chExt cx="70" cy="1836"/>
          </a:xfrm>
        </p:grpSpPr>
        <p:sp>
          <p:nvSpPr>
            <p:cNvPr id="57505" name="Freeform 20"/>
            <p:cNvSpPr>
              <a:spLocks/>
            </p:cNvSpPr>
            <p:nvPr/>
          </p:nvSpPr>
          <p:spPr bwMode="auto">
            <a:xfrm>
              <a:off x="580" y="1261"/>
              <a:ext cx="70" cy="123"/>
            </a:xfrm>
            <a:custGeom>
              <a:avLst/>
              <a:gdLst>
                <a:gd name="T0" fmla="*/ 2146183 w 16"/>
                <a:gd name="T1" fmla="*/ 3757338 h 28"/>
                <a:gd name="T2" fmla="*/ 1072374 w 16"/>
                <a:gd name="T3" fmla="*/ 3880259 h 28"/>
                <a:gd name="T4" fmla="*/ 0 w 16"/>
                <a:gd name="T5" fmla="*/ 3757338 h 28"/>
                <a:gd name="T6" fmla="*/ 1072374 w 16"/>
                <a:gd name="T7" fmla="*/ 0 h 28"/>
                <a:gd name="T8" fmla="*/ 2146183 w 16"/>
                <a:gd name="T9" fmla="*/ 3757338 h 28"/>
                <a:gd name="T10" fmla="*/ 0 60000 65536"/>
                <a:gd name="T11" fmla="*/ 0 60000 65536"/>
                <a:gd name="T12" fmla="*/ 0 60000 65536"/>
                <a:gd name="T13" fmla="*/ 0 60000 65536"/>
                <a:gd name="T14" fmla="*/ 0 60000 65536"/>
                <a:gd name="T15" fmla="*/ 0 w 16"/>
                <a:gd name="T16" fmla="*/ 0 h 28"/>
                <a:gd name="T17" fmla="*/ 16 w 16"/>
                <a:gd name="T18" fmla="*/ 28 h 28"/>
              </a:gdLst>
              <a:ahLst/>
              <a:cxnLst>
                <a:cxn ang="T10">
                  <a:pos x="T0" y="T1"/>
                </a:cxn>
                <a:cxn ang="T11">
                  <a:pos x="T2" y="T3"/>
                </a:cxn>
                <a:cxn ang="T12">
                  <a:pos x="T4" y="T5"/>
                </a:cxn>
                <a:cxn ang="T13">
                  <a:pos x="T6" y="T7"/>
                </a:cxn>
                <a:cxn ang="T14">
                  <a:pos x="T8" y="T9"/>
                </a:cxn>
              </a:cxnLst>
              <a:rect l="T15" t="T16" r="T17" b="T18"/>
              <a:pathLst>
                <a:path w="16" h="28">
                  <a:moveTo>
                    <a:pt x="16" y="27"/>
                  </a:moveTo>
                  <a:cubicBezTo>
                    <a:pt x="13" y="28"/>
                    <a:pt x="11" y="28"/>
                    <a:pt x="8" y="28"/>
                  </a:cubicBezTo>
                  <a:cubicBezTo>
                    <a:pt x="6" y="28"/>
                    <a:pt x="3" y="28"/>
                    <a:pt x="0" y="27"/>
                  </a:cubicBezTo>
                  <a:lnTo>
                    <a:pt x="8" y="0"/>
                  </a:lnTo>
                  <a:lnTo>
                    <a:pt x="16"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506" name="Line 21"/>
            <p:cNvSpPr>
              <a:spLocks noChangeShapeType="1"/>
            </p:cNvSpPr>
            <p:nvPr/>
          </p:nvSpPr>
          <p:spPr bwMode="auto">
            <a:xfrm flipV="1">
              <a:off x="624" y="1375"/>
              <a:ext cx="0" cy="1722"/>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7358" name="Group 25"/>
          <p:cNvGrpSpPr>
            <a:grpSpLocks/>
          </p:cNvGrpSpPr>
          <p:nvPr/>
        </p:nvGrpSpPr>
        <p:grpSpPr bwMode="auto">
          <a:xfrm>
            <a:off x="2552700" y="5505450"/>
            <a:ext cx="4419600" cy="169863"/>
            <a:chOff x="233" y="3307"/>
            <a:chExt cx="2704" cy="88"/>
          </a:xfrm>
        </p:grpSpPr>
        <p:sp>
          <p:nvSpPr>
            <p:cNvPr id="57503" name="Freeform 23"/>
            <p:cNvSpPr>
              <a:spLocks/>
            </p:cNvSpPr>
            <p:nvPr/>
          </p:nvSpPr>
          <p:spPr bwMode="auto">
            <a:xfrm>
              <a:off x="2783" y="3307"/>
              <a:ext cx="154" cy="88"/>
            </a:xfrm>
            <a:custGeom>
              <a:avLst/>
              <a:gdLst>
                <a:gd name="T0" fmla="*/ 130407 w 35"/>
                <a:gd name="T1" fmla="*/ 2808441 h 20"/>
                <a:gd name="T2" fmla="*/ 0 w 35"/>
                <a:gd name="T3" fmla="*/ 1408519 h 20"/>
                <a:gd name="T4" fmla="*/ 130407 w 35"/>
                <a:gd name="T5" fmla="*/ 0 h 20"/>
                <a:gd name="T6" fmla="*/ 4919376 w 35"/>
                <a:gd name="T7" fmla="*/ 1408519 h 20"/>
                <a:gd name="T8" fmla="*/ 130407 w 35"/>
                <a:gd name="T9" fmla="*/ 2808441 h 20"/>
                <a:gd name="T10" fmla="*/ 0 60000 65536"/>
                <a:gd name="T11" fmla="*/ 0 60000 65536"/>
                <a:gd name="T12" fmla="*/ 0 60000 65536"/>
                <a:gd name="T13" fmla="*/ 0 60000 65536"/>
                <a:gd name="T14" fmla="*/ 0 60000 65536"/>
                <a:gd name="T15" fmla="*/ 0 w 35"/>
                <a:gd name="T16" fmla="*/ 0 h 20"/>
                <a:gd name="T17" fmla="*/ 35 w 35"/>
                <a:gd name="T18" fmla="*/ 20 h 20"/>
              </a:gdLst>
              <a:ahLst/>
              <a:cxnLst>
                <a:cxn ang="T10">
                  <a:pos x="T0" y="T1"/>
                </a:cxn>
                <a:cxn ang="T11">
                  <a:pos x="T2" y="T3"/>
                </a:cxn>
                <a:cxn ang="T12">
                  <a:pos x="T4" y="T5"/>
                </a:cxn>
                <a:cxn ang="T13">
                  <a:pos x="T6" y="T7"/>
                </a:cxn>
                <a:cxn ang="T14">
                  <a:pos x="T8" y="T9"/>
                </a:cxn>
              </a:cxnLst>
              <a:rect l="T15" t="T16" r="T17" b="T18"/>
              <a:pathLst>
                <a:path w="35" h="20">
                  <a:moveTo>
                    <a:pt x="1" y="20"/>
                  </a:moveTo>
                  <a:cubicBezTo>
                    <a:pt x="1" y="17"/>
                    <a:pt x="0" y="13"/>
                    <a:pt x="0" y="10"/>
                  </a:cubicBezTo>
                  <a:cubicBezTo>
                    <a:pt x="0" y="7"/>
                    <a:pt x="1" y="4"/>
                    <a:pt x="1" y="0"/>
                  </a:cubicBezTo>
                  <a:lnTo>
                    <a:pt x="35" y="10"/>
                  </a:lnTo>
                  <a:lnTo>
                    <a:pt x="1"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504" name="Line 24"/>
            <p:cNvSpPr>
              <a:spLocks noChangeShapeType="1"/>
            </p:cNvSpPr>
            <p:nvPr/>
          </p:nvSpPr>
          <p:spPr bwMode="auto">
            <a:xfrm>
              <a:off x="233" y="3351"/>
              <a:ext cx="2559" cy="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7359" name="Rectangle 26"/>
          <p:cNvSpPr>
            <a:spLocks noChangeArrowheads="1"/>
          </p:cNvSpPr>
          <p:nvPr/>
        </p:nvSpPr>
        <p:spPr bwMode="auto">
          <a:xfrm>
            <a:off x="3729038" y="5692775"/>
            <a:ext cx="8255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60" name="Rectangle 27"/>
          <p:cNvSpPr>
            <a:spLocks noChangeArrowheads="1"/>
          </p:cNvSpPr>
          <p:nvPr/>
        </p:nvSpPr>
        <p:spPr bwMode="auto">
          <a:xfrm>
            <a:off x="4476750" y="6084888"/>
            <a:ext cx="82391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61" name="Rectangle 28"/>
          <p:cNvSpPr>
            <a:spLocks noChangeArrowheads="1"/>
          </p:cNvSpPr>
          <p:nvPr/>
        </p:nvSpPr>
        <p:spPr bwMode="auto">
          <a:xfrm>
            <a:off x="4598988" y="6100763"/>
            <a:ext cx="70643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700" b="1">
                <a:solidFill>
                  <a:srgbClr val="000000"/>
                </a:solidFill>
                <a:latin typeface="Times New Roman" pitchFamily="18" charset="0"/>
              </a:rPr>
              <a:t>Voltage</a:t>
            </a:r>
            <a:endParaRPr lang="en-US" sz="1600">
              <a:latin typeface="Calibri" pitchFamily="34" charset="0"/>
            </a:endParaRPr>
          </a:p>
        </p:txBody>
      </p:sp>
      <p:sp>
        <p:nvSpPr>
          <p:cNvPr id="57362" name="Rectangle 29"/>
          <p:cNvSpPr>
            <a:spLocks noChangeArrowheads="1"/>
          </p:cNvSpPr>
          <p:nvPr/>
        </p:nvSpPr>
        <p:spPr bwMode="auto">
          <a:xfrm>
            <a:off x="2173288" y="3494088"/>
            <a:ext cx="8747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63" name="Rectangle 30"/>
          <p:cNvSpPr>
            <a:spLocks noChangeArrowheads="1"/>
          </p:cNvSpPr>
          <p:nvPr/>
        </p:nvSpPr>
        <p:spPr bwMode="auto">
          <a:xfrm>
            <a:off x="2173288" y="3511550"/>
            <a:ext cx="8826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64" name="Rectangle 31"/>
          <p:cNvSpPr>
            <a:spLocks noChangeArrowheads="1"/>
          </p:cNvSpPr>
          <p:nvPr/>
        </p:nvSpPr>
        <p:spPr bwMode="auto">
          <a:xfrm>
            <a:off x="2300288" y="3527425"/>
            <a:ext cx="75406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700" b="1">
                <a:solidFill>
                  <a:srgbClr val="000000"/>
                </a:solidFill>
                <a:latin typeface="Times New Roman" pitchFamily="18" charset="0"/>
              </a:rPr>
              <a:t>Current</a:t>
            </a:r>
            <a:endParaRPr lang="en-US" sz="1600">
              <a:latin typeface="Calibri" pitchFamily="34" charset="0"/>
            </a:endParaRPr>
          </a:p>
        </p:txBody>
      </p:sp>
      <p:sp>
        <p:nvSpPr>
          <p:cNvPr id="57365" name="Freeform 32"/>
          <p:cNvSpPr>
            <a:spLocks/>
          </p:cNvSpPr>
          <p:nvPr/>
        </p:nvSpPr>
        <p:spPr bwMode="auto">
          <a:xfrm>
            <a:off x="3186113" y="5351463"/>
            <a:ext cx="398462" cy="255587"/>
          </a:xfrm>
          <a:custGeom>
            <a:avLst/>
            <a:gdLst>
              <a:gd name="T0" fmla="*/ 0 w 56"/>
              <a:gd name="T1" fmla="*/ 2147483647 h 30"/>
              <a:gd name="T2" fmla="*/ 2147483647 w 56"/>
              <a:gd name="T3" fmla="*/ 0 h 30"/>
              <a:gd name="T4" fmla="*/ 0 60000 65536"/>
              <a:gd name="T5" fmla="*/ 0 60000 65536"/>
              <a:gd name="T6" fmla="*/ 0 w 56"/>
              <a:gd name="T7" fmla="*/ 0 h 30"/>
              <a:gd name="T8" fmla="*/ 56 w 56"/>
              <a:gd name="T9" fmla="*/ 30 h 30"/>
            </a:gdLst>
            <a:ahLst/>
            <a:cxnLst>
              <a:cxn ang="T4">
                <a:pos x="T0" y="T1"/>
              </a:cxn>
              <a:cxn ang="T5">
                <a:pos x="T2" y="T3"/>
              </a:cxn>
            </a:cxnLst>
            <a:rect l="T6" t="T7" r="T8" b="T9"/>
            <a:pathLst>
              <a:path w="56" h="30">
                <a:moveTo>
                  <a:pt x="0" y="30"/>
                </a:moveTo>
                <a:cubicBezTo>
                  <a:pt x="9" y="12"/>
                  <a:pt x="31" y="0"/>
                  <a:pt x="56" y="0"/>
                </a:cubicBezTo>
              </a:path>
            </a:pathLst>
          </a:custGeom>
          <a:noFill/>
          <a:ln w="269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6" name="Line 33"/>
          <p:cNvSpPr>
            <a:spLocks noChangeShapeType="1"/>
          </p:cNvSpPr>
          <p:nvPr/>
        </p:nvSpPr>
        <p:spPr bwMode="auto">
          <a:xfrm>
            <a:off x="3573463" y="5351463"/>
            <a:ext cx="750887" cy="1587"/>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67" name="Freeform 34"/>
          <p:cNvSpPr>
            <a:spLocks/>
          </p:cNvSpPr>
          <p:nvPr/>
        </p:nvSpPr>
        <p:spPr bwMode="auto">
          <a:xfrm>
            <a:off x="4324350" y="4379913"/>
            <a:ext cx="933450" cy="971550"/>
          </a:xfrm>
          <a:custGeom>
            <a:avLst/>
            <a:gdLst>
              <a:gd name="T0" fmla="*/ 2147483647 w 130"/>
              <a:gd name="T1" fmla="*/ 0 h 114"/>
              <a:gd name="T2" fmla="*/ 0 w 130"/>
              <a:gd name="T3" fmla="*/ 2147483647 h 114"/>
              <a:gd name="T4" fmla="*/ 0 60000 65536"/>
              <a:gd name="T5" fmla="*/ 0 60000 65536"/>
              <a:gd name="T6" fmla="*/ 0 w 130"/>
              <a:gd name="T7" fmla="*/ 0 h 114"/>
              <a:gd name="T8" fmla="*/ 130 w 130"/>
              <a:gd name="T9" fmla="*/ 114 h 114"/>
            </a:gdLst>
            <a:ahLst/>
            <a:cxnLst>
              <a:cxn ang="T4">
                <a:pos x="T0" y="T1"/>
              </a:cxn>
              <a:cxn ang="T5">
                <a:pos x="T2" y="T3"/>
              </a:cxn>
            </a:cxnLst>
            <a:rect l="T6" t="T7" r="T8" b="T9"/>
            <a:pathLst>
              <a:path w="130" h="114">
                <a:moveTo>
                  <a:pt x="130" y="0"/>
                </a:moveTo>
                <a:cubicBezTo>
                  <a:pt x="130" y="62"/>
                  <a:pt x="73" y="114"/>
                  <a:pt x="0" y="114"/>
                </a:cubicBezTo>
              </a:path>
            </a:pathLst>
          </a:custGeom>
          <a:noFill/>
          <a:ln w="26988">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8" name="Line 35"/>
          <p:cNvSpPr>
            <a:spLocks noChangeShapeType="1"/>
          </p:cNvSpPr>
          <p:nvPr/>
        </p:nvSpPr>
        <p:spPr bwMode="auto">
          <a:xfrm flipV="1">
            <a:off x="5241925" y="1754188"/>
            <a:ext cx="288925" cy="2695575"/>
          </a:xfrm>
          <a:prstGeom prst="line">
            <a:avLst/>
          </a:prstGeom>
          <a:noFill/>
          <a:ln w="26988">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69" name="Rectangle 36"/>
          <p:cNvSpPr>
            <a:spLocks noChangeArrowheads="1"/>
          </p:cNvSpPr>
          <p:nvPr/>
        </p:nvSpPr>
        <p:spPr bwMode="auto">
          <a:xfrm>
            <a:off x="5005388" y="3314700"/>
            <a:ext cx="417512"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grpSp>
        <p:nvGrpSpPr>
          <p:cNvPr id="57370" name="Group 70"/>
          <p:cNvGrpSpPr>
            <a:grpSpLocks/>
          </p:cNvGrpSpPr>
          <p:nvPr/>
        </p:nvGrpSpPr>
        <p:grpSpPr bwMode="auto">
          <a:xfrm>
            <a:off x="5237163" y="1754188"/>
            <a:ext cx="26987" cy="3836987"/>
            <a:chOff x="1875" y="1375"/>
            <a:chExt cx="17" cy="1976"/>
          </a:xfrm>
        </p:grpSpPr>
        <p:sp>
          <p:nvSpPr>
            <p:cNvPr id="57470" name="Rectangle 37"/>
            <p:cNvSpPr>
              <a:spLocks noChangeArrowheads="1"/>
            </p:cNvSpPr>
            <p:nvPr/>
          </p:nvSpPr>
          <p:spPr bwMode="auto">
            <a:xfrm>
              <a:off x="1884" y="3316"/>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71" name="Rectangle 38"/>
            <p:cNvSpPr>
              <a:spLocks noChangeArrowheads="1"/>
            </p:cNvSpPr>
            <p:nvPr/>
          </p:nvSpPr>
          <p:spPr bwMode="auto">
            <a:xfrm>
              <a:off x="1884" y="3255"/>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72" name="Rectangle 39"/>
            <p:cNvSpPr>
              <a:spLocks noChangeArrowheads="1"/>
            </p:cNvSpPr>
            <p:nvPr/>
          </p:nvSpPr>
          <p:spPr bwMode="auto">
            <a:xfrm>
              <a:off x="1884" y="3193"/>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73" name="Rectangle 40"/>
            <p:cNvSpPr>
              <a:spLocks noChangeArrowheads="1"/>
            </p:cNvSpPr>
            <p:nvPr/>
          </p:nvSpPr>
          <p:spPr bwMode="auto">
            <a:xfrm>
              <a:off x="1884" y="3132"/>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74" name="Rectangle 41"/>
            <p:cNvSpPr>
              <a:spLocks noChangeArrowheads="1"/>
            </p:cNvSpPr>
            <p:nvPr/>
          </p:nvSpPr>
          <p:spPr bwMode="auto">
            <a:xfrm>
              <a:off x="1884" y="3070"/>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75" name="Rectangle 42"/>
            <p:cNvSpPr>
              <a:spLocks noChangeArrowheads="1"/>
            </p:cNvSpPr>
            <p:nvPr/>
          </p:nvSpPr>
          <p:spPr bwMode="auto">
            <a:xfrm>
              <a:off x="1884" y="3009"/>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76" name="Rectangle 43"/>
            <p:cNvSpPr>
              <a:spLocks noChangeArrowheads="1"/>
            </p:cNvSpPr>
            <p:nvPr/>
          </p:nvSpPr>
          <p:spPr bwMode="auto">
            <a:xfrm>
              <a:off x="1884" y="2947"/>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77" name="Rectangle 44"/>
            <p:cNvSpPr>
              <a:spLocks noChangeArrowheads="1"/>
            </p:cNvSpPr>
            <p:nvPr/>
          </p:nvSpPr>
          <p:spPr bwMode="auto">
            <a:xfrm>
              <a:off x="1884" y="2886"/>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78" name="Freeform 45"/>
            <p:cNvSpPr>
              <a:spLocks/>
            </p:cNvSpPr>
            <p:nvPr/>
          </p:nvSpPr>
          <p:spPr bwMode="auto">
            <a:xfrm>
              <a:off x="1879" y="2824"/>
              <a:ext cx="13" cy="36"/>
            </a:xfrm>
            <a:custGeom>
              <a:avLst/>
              <a:gdLst>
                <a:gd name="T0" fmla="*/ 5 w 13"/>
                <a:gd name="T1" fmla="*/ 36 h 36"/>
                <a:gd name="T2" fmla="*/ 13 w 13"/>
                <a:gd name="T3" fmla="*/ 36 h 36"/>
                <a:gd name="T4" fmla="*/ 9 w 13"/>
                <a:gd name="T5" fmla="*/ 0 h 36"/>
                <a:gd name="T6" fmla="*/ 0 w 13"/>
                <a:gd name="T7" fmla="*/ 0 h 36"/>
                <a:gd name="T8" fmla="*/ 5 w 13"/>
                <a:gd name="T9" fmla="*/ 36 h 36"/>
                <a:gd name="T10" fmla="*/ 0 60000 65536"/>
                <a:gd name="T11" fmla="*/ 0 60000 65536"/>
                <a:gd name="T12" fmla="*/ 0 60000 65536"/>
                <a:gd name="T13" fmla="*/ 0 60000 65536"/>
                <a:gd name="T14" fmla="*/ 0 60000 65536"/>
                <a:gd name="T15" fmla="*/ 0 w 13"/>
                <a:gd name="T16" fmla="*/ 0 h 36"/>
                <a:gd name="T17" fmla="*/ 13 w 13"/>
                <a:gd name="T18" fmla="*/ 36 h 36"/>
              </a:gdLst>
              <a:ahLst/>
              <a:cxnLst>
                <a:cxn ang="T10">
                  <a:pos x="T0" y="T1"/>
                </a:cxn>
                <a:cxn ang="T11">
                  <a:pos x="T2" y="T3"/>
                </a:cxn>
                <a:cxn ang="T12">
                  <a:pos x="T4" y="T5"/>
                </a:cxn>
                <a:cxn ang="T13">
                  <a:pos x="T6" y="T7"/>
                </a:cxn>
                <a:cxn ang="T14">
                  <a:pos x="T8" y="T9"/>
                </a:cxn>
              </a:cxnLst>
              <a:rect l="T15" t="T16" r="T17" b="T18"/>
              <a:pathLst>
                <a:path w="13" h="36">
                  <a:moveTo>
                    <a:pt x="5" y="36"/>
                  </a:moveTo>
                  <a:lnTo>
                    <a:pt x="13" y="36"/>
                  </a:lnTo>
                  <a:lnTo>
                    <a:pt x="9" y="0"/>
                  </a:lnTo>
                  <a:lnTo>
                    <a:pt x="0" y="0"/>
                  </a:lnTo>
                  <a:lnTo>
                    <a:pt x="5"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79" name="Rectangle 46"/>
            <p:cNvSpPr>
              <a:spLocks noChangeArrowheads="1"/>
            </p:cNvSpPr>
            <p:nvPr/>
          </p:nvSpPr>
          <p:spPr bwMode="auto">
            <a:xfrm>
              <a:off x="1879" y="2763"/>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0" name="Rectangle 47"/>
            <p:cNvSpPr>
              <a:spLocks noChangeArrowheads="1"/>
            </p:cNvSpPr>
            <p:nvPr/>
          </p:nvSpPr>
          <p:spPr bwMode="auto">
            <a:xfrm>
              <a:off x="1879" y="2701"/>
              <a:ext cx="9" cy="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1" name="Rectangle 48"/>
            <p:cNvSpPr>
              <a:spLocks noChangeArrowheads="1"/>
            </p:cNvSpPr>
            <p:nvPr/>
          </p:nvSpPr>
          <p:spPr bwMode="auto">
            <a:xfrm>
              <a:off x="1879" y="2640"/>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2" name="Rectangle 49"/>
            <p:cNvSpPr>
              <a:spLocks noChangeArrowheads="1"/>
            </p:cNvSpPr>
            <p:nvPr/>
          </p:nvSpPr>
          <p:spPr bwMode="auto">
            <a:xfrm>
              <a:off x="1879" y="2578"/>
              <a:ext cx="9" cy="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3" name="Rectangle 50"/>
            <p:cNvSpPr>
              <a:spLocks noChangeArrowheads="1"/>
            </p:cNvSpPr>
            <p:nvPr/>
          </p:nvSpPr>
          <p:spPr bwMode="auto">
            <a:xfrm>
              <a:off x="1879" y="2517"/>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4" name="Rectangle 51"/>
            <p:cNvSpPr>
              <a:spLocks noChangeArrowheads="1"/>
            </p:cNvSpPr>
            <p:nvPr/>
          </p:nvSpPr>
          <p:spPr bwMode="auto">
            <a:xfrm>
              <a:off x="1879" y="2456"/>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5" name="Rectangle 52"/>
            <p:cNvSpPr>
              <a:spLocks noChangeArrowheads="1"/>
            </p:cNvSpPr>
            <p:nvPr/>
          </p:nvSpPr>
          <p:spPr bwMode="auto">
            <a:xfrm>
              <a:off x="1879" y="2394"/>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6" name="Rectangle 53"/>
            <p:cNvSpPr>
              <a:spLocks noChangeArrowheads="1"/>
            </p:cNvSpPr>
            <p:nvPr/>
          </p:nvSpPr>
          <p:spPr bwMode="auto">
            <a:xfrm>
              <a:off x="1879" y="2333"/>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7" name="Rectangle 54"/>
            <p:cNvSpPr>
              <a:spLocks noChangeArrowheads="1"/>
            </p:cNvSpPr>
            <p:nvPr/>
          </p:nvSpPr>
          <p:spPr bwMode="auto">
            <a:xfrm>
              <a:off x="1879" y="2271"/>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8" name="Rectangle 55"/>
            <p:cNvSpPr>
              <a:spLocks noChangeArrowheads="1"/>
            </p:cNvSpPr>
            <p:nvPr/>
          </p:nvSpPr>
          <p:spPr bwMode="auto">
            <a:xfrm>
              <a:off x="1879" y="2210"/>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89" name="Rectangle 56"/>
            <p:cNvSpPr>
              <a:spLocks noChangeArrowheads="1"/>
            </p:cNvSpPr>
            <p:nvPr/>
          </p:nvSpPr>
          <p:spPr bwMode="auto">
            <a:xfrm>
              <a:off x="1879" y="2148"/>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0" name="Rectangle 57"/>
            <p:cNvSpPr>
              <a:spLocks noChangeArrowheads="1"/>
            </p:cNvSpPr>
            <p:nvPr/>
          </p:nvSpPr>
          <p:spPr bwMode="auto">
            <a:xfrm>
              <a:off x="1879" y="2087"/>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1" name="Rectangle 58"/>
            <p:cNvSpPr>
              <a:spLocks noChangeArrowheads="1"/>
            </p:cNvSpPr>
            <p:nvPr/>
          </p:nvSpPr>
          <p:spPr bwMode="auto">
            <a:xfrm>
              <a:off x="1879" y="2025"/>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2" name="Rectangle 59"/>
            <p:cNvSpPr>
              <a:spLocks noChangeArrowheads="1"/>
            </p:cNvSpPr>
            <p:nvPr/>
          </p:nvSpPr>
          <p:spPr bwMode="auto">
            <a:xfrm>
              <a:off x="1879" y="1964"/>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3" name="Rectangle 60"/>
            <p:cNvSpPr>
              <a:spLocks noChangeArrowheads="1"/>
            </p:cNvSpPr>
            <p:nvPr/>
          </p:nvSpPr>
          <p:spPr bwMode="auto">
            <a:xfrm>
              <a:off x="1879" y="1902"/>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4" name="Freeform 61"/>
            <p:cNvSpPr>
              <a:spLocks/>
            </p:cNvSpPr>
            <p:nvPr/>
          </p:nvSpPr>
          <p:spPr bwMode="auto">
            <a:xfrm>
              <a:off x="1875" y="1841"/>
              <a:ext cx="13" cy="35"/>
            </a:xfrm>
            <a:custGeom>
              <a:avLst/>
              <a:gdLst>
                <a:gd name="T0" fmla="*/ 4 w 13"/>
                <a:gd name="T1" fmla="*/ 35 h 35"/>
                <a:gd name="T2" fmla="*/ 13 w 13"/>
                <a:gd name="T3" fmla="*/ 35 h 35"/>
                <a:gd name="T4" fmla="*/ 9 w 13"/>
                <a:gd name="T5" fmla="*/ 0 h 35"/>
                <a:gd name="T6" fmla="*/ 0 w 13"/>
                <a:gd name="T7" fmla="*/ 0 h 35"/>
                <a:gd name="T8" fmla="*/ 4 w 13"/>
                <a:gd name="T9" fmla="*/ 35 h 35"/>
                <a:gd name="T10" fmla="*/ 0 60000 65536"/>
                <a:gd name="T11" fmla="*/ 0 60000 65536"/>
                <a:gd name="T12" fmla="*/ 0 60000 65536"/>
                <a:gd name="T13" fmla="*/ 0 60000 65536"/>
                <a:gd name="T14" fmla="*/ 0 60000 65536"/>
                <a:gd name="T15" fmla="*/ 0 w 13"/>
                <a:gd name="T16" fmla="*/ 0 h 35"/>
                <a:gd name="T17" fmla="*/ 13 w 13"/>
                <a:gd name="T18" fmla="*/ 35 h 35"/>
              </a:gdLst>
              <a:ahLst/>
              <a:cxnLst>
                <a:cxn ang="T10">
                  <a:pos x="T0" y="T1"/>
                </a:cxn>
                <a:cxn ang="T11">
                  <a:pos x="T2" y="T3"/>
                </a:cxn>
                <a:cxn ang="T12">
                  <a:pos x="T4" y="T5"/>
                </a:cxn>
                <a:cxn ang="T13">
                  <a:pos x="T6" y="T7"/>
                </a:cxn>
                <a:cxn ang="T14">
                  <a:pos x="T8" y="T9"/>
                </a:cxn>
              </a:cxnLst>
              <a:rect l="T15" t="T16" r="T17" b="T18"/>
              <a:pathLst>
                <a:path w="13" h="35">
                  <a:moveTo>
                    <a:pt x="4" y="35"/>
                  </a:moveTo>
                  <a:lnTo>
                    <a:pt x="13" y="35"/>
                  </a:lnTo>
                  <a:lnTo>
                    <a:pt x="9" y="0"/>
                  </a:lnTo>
                  <a:lnTo>
                    <a:pt x="0" y="0"/>
                  </a:lnTo>
                  <a:lnTo>
                    <a:pt x="4"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95" name="Rectangle 62"/>
            <p:cNvSpPr>
              <a:spLocks noChangeArrowheads="1"/>
            </p:cNvSpPr>
            <p:nvPr/>
          </p:nvSpPr>
          <p:spPr bwMode="auto">
            <a:xfrm>
              <a:off x="1875" y="1779"/>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6" name="Rectangle 63"/>
            <p:cNvSpPr>
              <a:spLocks noChangeArrowheads="1"/>
            </p:cNvSpPr>
            <p:nvPr/>
          </p:nvSpPr>
          <p:spPr bwMode="auto">
            <a:xfrm>
              <a:off x="1875" y="1718"/>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7" name="Rectangle 64"/>
            <p:cNvSpPr>
              <a:spLocks noChangeArrowheads="1"/>
            </p:cNvSpPr>
            <p:nvPr/>
          </p:nvSpPr>
          <p:spPr bwMode="auto">
            <a:xfrm>
              <a:off x="1875" y="1656"/>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8" name="Rectangle 65"/>
            <p:cNvSpPr>
              <a:spLocks noChangeArrowheads="1"/>
            </p:cNvSpPr>
            <p:nvPr/>
          </p:nvSpPr>
          <p:spPr bwMode="auto">
            <a:xfrm>
              <a:off x="1875" y="1595"/>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99" name="Rectangle 66"/>
            <p:cNvSpPr>
              <a:spLocks noChangeArrowheads="1"/>
            </p:cNvSpPr>
            <p:nvPr/>
          </p:nvSpPr>
          <p:spPr bwMode="auto">
            <a:xfrm>
              <a:off x="1875" y="1533"/>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500" name="Rectangle 67"/>
            <p:cNvSpPr>
              <a:spLocks noChangeArrowheads="1"/>
            </p:cNvSpPr>
            <p:nvPr/>
          </p:nvSpPr>
          <p:spPr bwMode="auto">
            <a:xfrm>
              <a:off x="1875" y="1472"/>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501" name="Rectangle 68"/>
            <p:cNvSpPr>
              <a:spLocks noChangeArrowheads="1"/>
            </p:cNvSpPr>
            <p:nvPr/>
          </p:nvSpPr>
          <p:spPr bwMode="auto">
            <a:xfrm>
              <a:off x="1875" y="1410"/>
              <a:ext cx="9" cy="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502" name="Rectangle 69"/>
            <p:cNvSpPr>
              <a:spLocks noChangeArrowheads="1"/>
            </p:cNvSpPr>
            <p:nvPr/>
          </p:nvSpPr>
          <p:spPr bwMode="auto">
            <a:xfrm>
              <a:off x="1875" y="1375"/>
              <a:ext cx="9"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grpSp>
      <p:sp>
        <p:nvSpPr>
          <p:cNvPr id="57371" name="Rectangle 71"/>
          <p:cNvSpPr>
            <a:spLocks noChangeArrowheads="1"/>
          </p:cNvSpPr>
          <p:nvPr/>
        </p:nvSpPr>
        <p:spPr bwMode="auto">
          <a:xfrm>
            <a:off x="4411663" y="2795588"/>
            <a:ext cx="795337"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72" name="Rectangle 72"/>
          <p:cNvSpPr>
            <a:spLocks noChangeArrowheads="1"/>
          </p:cNvSpPr>
          <p:nvPr/>
        </p:nvSpPr>
        <p:spPr bwMode="auto">
          <a:xfrm>
            <a:off x="4591050" y="2862263"/>
            <a:ext cx="5492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Linear</a:t>
            </a:r>
            <a:endParaRPr lang="en-US" sz="1600">
              <a:latin typeface="Calibri" pitchFamily="34" charset="0"/>
            </a:endParaRPr>
          </a:p>
        </p:txBody>
      </p:sp>
      <p:sp>
        <p:nvSpPr>
          <p:cNvPr id="57373" name="Rectangle 73"/>
          <p:cNvSpPr>
            <a:spLocks noChangeArrowheads="1"/>
          </p:cNvSpPr>
          <p:nvPr/>
        </p:nvSpPr>
        <p:spPr bwMode="auto">
          <a:xfrm>
            <a:off x="4578350" y="3170238"/>
            <a:ext cx="444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mode</a:t>
            </a:r>
            <a:endParaRPr lang="en-US" sz="1600">
              <a:latin typeface="Calibri" pitchFamily="34" charset="0"/>
            </a:endParaRPr>
          </a:p>
        </p:txBody>
      </p:sp>
      <p:sp>
        <p:nvSpPr>
          <p:cNvPr id="57374" name="Rectangle 74"/>
          <p:cNvSpPr>
            <a:spLocks noChangeArrowheads="1"/>
          </p:cNvSpPr>
          <p:nvPr/>
        </p:nvSpPr>
        <p:spPr bwMode="auto">
          <a:xfrm>
            <a:off x="5500688" y="2787650"/>
            <a:ext cx="7969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75" name="Rectangle 75"/>
          <p:cNvSpPr>
            <a:spLocks noChangeArrowheads="1"/>
          </p:cNvSpPr>
          <p:nvPr/>
        </p:nvSpPr>
        <p:spPr bwMode="auto">
          <a:xfrm>
            <a:off x="5680075" y="2852738"/>
            <a:ext cx="5476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Geiger</a:t>
            </a:r>
            <a:endParaRPr lang="en-US" sz="1600">
              <a:latin typeface="Calibri" pitchFamily="34" charset="0"/>
            </a:endParaRPr>
          </a:p>
        </p:txBody>
      </p:sp>
      <p:sp>
        <p:nvSpPr>
          <p:cNvPr id="57376" name="Rectangle 76"/>
          <p:cNvSpPr>
            <a:spLocks noChangeArrowheads="1"/>
          </p:cNvSpPr>
          <p:nvPr/>
        </p:nvSpPr>
        <p:spPr bwMode="auto">
          <a:xfrm>
            <a:off x="5668963" y="3160713"/>
            <a:ext cx="444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mode</a:t>
            </a:r>
            <a:endParaRPr lang="en-US" sz="1600">
              <a:latin typeface="Calibri" pitchFamily="34" charset="0"/>
            </a:endParaRPr>
          </a:p>
        </p:txBody>
      </p:sp>
      <p:sp>
        <p:nvSpPr>
          <p:cNvPr id="57377" name="Rectangle 77"/>
          <p:cNvSpPr>
            <a:spLocks noChangeArrowheads="1"/>
          </p:cNvSpPr>
          <p:nvPr/>
        </p:nvSpPr>
        <p:spPr bwMode="auto">
          <a:xfrm>
            <a:off x="5029200" y="5557838"/>
            <a:ext cx="47148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78" name="Rectangle 78"/>
          <p:cNvSpPr>
            <a:spLocks noChangeArrowheads="1"/>
          </p:cNvSpPr>
          <p:nvPr/>
        </p:nvSpPr>
        <p:spPr bwMode="auto">
          <a:xfrm>
            <a:off x="5168900" y="5622925"/>
            <a:ext cx="1381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V</a:t>
            </a:r>
            <a:endParaRPr lang="en-US" sz="1600">
              <a:latin typeface="Calibri" pitchFamily="34" charset="0"/>
            </a:endParaRPr>
          </a:p>
        </p:txBody>
      </p:sp>
      <p:sp>
        <p:nvSpPr>
          <p:cNvPr id="57379" name="Rectangle 79"/>
          <p:cNvSpPr>
            <a:spLocks noChangeArrowheads="1"/>
          </p:cNvSpPr>
          <p:nvPr/>
        </p:nvSpPr>
        <p:spPr bwMode="auto">
          <a:xfrm>
            <a:off x="5311775" y="5770563"/>
            <a:ext cx="127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000" b="1">
                <a:solidFill>
                  <a:srgbClr val="000000"/>
                </a:solidFill>
                <a:latin typeface="Times New Roman" pitchFamily="18" charset="0"/>
              </a:rPr>
              <a:t>br</a:t>
            </a:r>
            <a:endParaRPr lang="en-US" sz="1600">
              <a:latin typeface="Calibri" pitchFamily="34" charset="0"/>
            </a:endParaRPr>
          </a:p>
        </p:txBody>
      </p:sp>
      <p:sp>
        <p:nvSpPr>
          <p:cNvPr id="57380" name="Oval 81"/>
          <p:cNvSpPr>
            <a:spLocks noChangeArrowheads="1"/>
          </p:cNvSpPr>
          <p:nvPr/>
        </p:nvSpPr>
        <p:spPr bwMode="auto">
          <a:xfrm>
            <a:off x="5122863" y="4713288"/>
            <a:ext cx="84137" cy="103187"/>
          </a:xfrm>
          <a:prstGeom prst="ellipse">
            <a:avLst/>
          </a:prstGeom>
          <a:solidFill>
            <a:srgbClr val="FFFFFF"/>
          </a:solidFill>
          <a:ln w="14288">
            <a:solidFill>
              <a:srgbClr val="000000"/>
            </a:solidFill>
            <a:round/>
            <a:headEnd/>
            <a:tailEnd/>
          </a:ln>
        </p:spPr>
        <p:txBody>
          <a:bodyPr/>
          <a:lstStyle/>
          <a:p>
            <a:pPr algn="ctr" defTabSz="914400"/>
            <a:endParaRPr lang="en-US" sz="1600">
              <a:latin typeface="Calibri" pitchFamily="34" charset="0"/>
            </a:endParaRPr>
          </a:p>
        </p:txBody>
      </p:sp>
      <p:sp>
        <p:nvSpPr>
          <p:cNvPr id="57381" name="Rectangle 83"/>
          <p:cNvSpPr>
            <a:spLocks noChangeArrowheads="1"/>
          </p:cNvSpPr>
          <p:nvPr/>
        </p:nvSpPr>
        <p:spPr bwMode="auto">
          <a:xfrm>
            <a:off x="5653088" y="1752600"/>
            <a:ext cx="1476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100" b="1">
                <a:solidFill>
                  <a:srgbClr val="000000"/>
                </a:solidFill>
                <a:latin typeface="Times New Roman" pitchFamily="18" charset="0"/>
              </a:rPr>
              <a:t>on</a:t>
            </a:r>
            <a:endParaRPr lang="en-US" sz="1600">
              <a:latin typeface="Calibri" pitchFamily="34" charset="0"/>
            </a:endParaRPr>
          </a:p>
        </p:txBody>
      </p:sp>
      <p:sp>
        <p:nvSpPr>
          <p:cNvPr id="57382" name="Rectangle 84"/>
          <p:cNvSpPr>
            <a:spLocks noChangeArrowheads="1"/>
          </p:cNvSpPr>
          <p:nvPr/>
        </p:nvSpPr>
        <p:spPr bwMode="auto">
          <a:xfrm>
            <a:off x="4799013" y="4584700"/>
            <a:ext cx="3730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83" name="Rectangle 85"/>
          <p:cNvSpPr>
            <a:spLocks noChangeArrowheads="1"/>
          </p:cNvSpPr>
          <p:nvPr/>
        </p:nvSpPr>
        <p:spPr bwMode="auto">
          <a:xfrm>
            <a:off x="4946650" y="4652963"/>
            <a:ext cx="1619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100" b="1">
                <a:solidFill>
                  <a:srgbClr val="000000"/>
                </a:solidFill>
                <a:latin typeface="Times New Roman" pitchFamily="18" charset="0"/>
              </a:rPr>
              <a:t>off</a:t>
            </a:r>
            <a:endParaRPr lang="en-US" sz="1600">
              <a:latin typeface="Calibri" pitchFamily="34" charset="0"/>
            </a:endParaRPr>
          </a:p>
        </p:txBody>
      </p:sp>
      <p:sp>
        <p:nvSpPr>
          <p:cNvPr id="57384" name="Rectangle 86"/>
          <p:cNvSpPr>
            <a:spLocks noChangeArrowheads="1"/>
          </p:cNvSpPr>
          <p:nvPr/>
        </p:nvSpPr>
        <p:spPr bwMode="auto">
          <a:xfrm>
            <a:off x="5257800" y="1754188"/>
            <a:ext cx="1558925" cy="3821112"/>
          </a:xfrm>
          <a:prstGeom prst="rect">
            <a:avLst/>
          </a:prstGeom>
          <a:solidFill>
            <a:srgbClr val="FFFFB7"/>
          </a:solidFill>
          <a:ln w="14288" cap="rnd">
            <a:solidFill>
              <a:srgbClr val="FFFFE3"/>
            </a:solidFill>
            <a:miter lim="800000"/>
            <a:headEnd/>
            <a:tailEnd/>
          </a:ln>
        </p:spPr>
        <p:txBody>
          <a:bodyPr/>
          <a:lstStyle/>
          <a:p>
            <a:pPr algn="ctr" defTabSz="914400"/>
            <a:endParaRPr lang="en-US" sz="1600">
              <a:latin typeface="Calibri" pitchFamily="34" charset="0"/>
            </a:endParaRPr>
          </a:p>
        </p:txBody>
      </p:sp>
      <p:sp>
        <p:nvSpPr>
          <p:cNvPr id="57385" name="Rectangle 87"/>
          <p:cNvSpPr>
            <a:spLocks noChangeArrowheads="1"/>
          </p:cNvSpPr>
          <p:nvPr/>
        </p:nvSpPr>
        <p:spPr bwMode="auto">
          <a:xfrm>
            <a:off x="4324350" y="1754188"/>
            <a:ext cx="933450" cy="3836987"/>
          </a:xfrm>
          <a:prstGeom prst="rect">
            <a:avLst/>
          </a:prstGeom>
          <a:solidFill>
            <a:srgbClr val="FED5CA"/>
          </a:solidFill>
          <a:ln w="14288" cap="rnd">
            <a:solidFill>
              <a:srgbClr val="FED5CA"/>
            </a:solidFill>
            <a:miter lim="800000"/>
            <a:headEnd/>
            <a:tailEnd/>
          </a:ln>
        </p:spPr>
        <p:txBody>
          <a:bodyPr/>
          <a:lstStyle/>
          <a:p>
            <a:pPr algn="ctr" defTabSz="914400"/>
            <a:endParaRPr lang="en-US" sz="1600">
              <a:latin typeface="Calibri" pitchFamily="34" charset="0"/>
            </a:endParaRPr>
          </a:p>
        </p:txBody>
      </p:sp>
      <p:sp>
        <p:nvSpPr>
          <p:cNvPr id="57386" name="Line 88"/>
          <p:cNvSpPr>
            <a:spLocks noChangeShapeType="1"/>
          </p:cNvSpPr>
          <p:nvPr/>
        </p:nvSpPr>
        <p:spPr bwMode="auto">
          <a:xfrm flipV="1">
            <a:off x="3190875" y="2744788"/>
            <a:ext cx="0" cy="334010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87" name="Line 89"/>
          <p:cNvSpPr>
            <a:spLocks noChangeShapeType="1"/>
          </p:cNvSpPr>
          <p:nvPr/>
        </p:nvSpPr>
        <p:spPr bwMode="auto">
          <a:xfrm>
            <a:off x="2552700" y="5591175"/>
            <a:ext cx="2747963" cy="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88" name="Rectangle 90"/>
          <p:cNvSpPr>
            <a:spLocks noChangeArrowheads="1"/>
          </p:cNvSpPr>
          <p:nvPr/>
        </p:nvSpPr>
        <p:spPr bwMode="auto">
          <a:xfrm>
            <a:off x="3729038" y="5692775"/>
            <a:ext cx="8255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89" name="Rectangle 91"/>
          <p:cNvSpPr>
            <a:spLocks noChangeArrowheads="1"/>
          </p:cNvSpPr>
          <p:nvPr/>
        </p:nvSpPr>
        <p:spPr bwMode="auto">
          <a:xfrm>
            <a:off x="2173288" y="3494088"/>
            <a:ext cx="8747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90" name="Rectangle 92"/>
          <p:cNvSpPr>
            <a:spLocks noChangeArrowheads="1"/>
          </p:cNvSpPr>
          <p:nvPr/>
        </p:nvSpPr>
        <p:spPr bwMode="auto">
          <a:xfrm>
            <a:off x="2173288" y="3511550"/>
            <a:ext cx="8826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91" name="Rectangle 93"/>
          <p:cNvSpPr>
            <a:spLocks noChangeArrowheads="1"/>
          </p:cNvSpPr>
          <p:nvPr/>
        </p:nvSpPr>
        <p:spPr bwMode="auto">
          <a:xfrm>
            <a:off x="2300288" y="3527425"/>
            <a:ext cx="75406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700" b="1">
                <a:solidFill>
                  <a:srgbClr val="000000"/>
                </a:solidFill>
                <a:latin typeface="Times New Roman" pitchFamily="18" charset="0"/>
              </a:rPr>
              <a:t>Current</a:t>
            </a:r>
            <a:endParaRPr lang="en-US" sz="1600">
              <a:latin typeface="Calibri" pitchFamily="34" charset="0"/>
            </a:endParaRPr>
          </a:p>
        </p:txBody>
      </p:sp>
      <p:sp>
        <p:nvSpPr>
          <p:cNvPr id="57392" name="Rectangle 94"/>
          <p:cNvSpPr>
            <a:spLocks noChangeArrowheads="1"/>
          </p:cNvSpPr>
          <p:nvPr/>
        </p:nvSpPr>
        <p:spPr bwMode="auto">
          <a:xfrm>
            <a:off x="5005388" y="3314700"/>
            <a:ext cx="417512"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393" name="Freeform 95"/>
          <p:cNvSpPr>
            <a:spLocks/>
          </p:cNvSpPr>
          <p:nvPr/>
        </p:nvSpPr>
        <p:spPr bwMode="auto">
          <a:xfrm>
            <a:off x="3117850" y="1533525"/>
            <a:ext cx="114300" cy="239713"/>
          </a:xfrm>
          <a:custGeom>
            <a:avLst/>
            <a:gdLst>
              <a:gd name="T0" fmla="*/ 2147483647 w 16"/>
              <a:gd name="T1" fmla="*/ 2147483647 h 28"/>
              <a:gd name="T2" fmla="*/ 2147483647 w 16"/>
              <a:gd name="T3" fmla="*/ 2147483647 h 28"/>
              <a:gd name="T4" fmla="*/ 0 w 16"/>
              <a:gd name="T5" fmla="*/ 2147483647 h 28"/>
              <a:gd name="T6" fmla="*/ 2147483647 w 16"/>
              <a:gd name="T7" fmla="*/ 0 h 28"/>
              <a:gd name="T8" fmla="*/ 2147483647 w 16"/>
              <a:gd name="T9" fmla="*/ 2147483647 h 28"/>
              <a:gd name="T10" fmla="*/ 0 60000 65536"/>
              <a:gd name="T11" fmla="*/ 0 60000 65536"/>
              <a:gd name="T12" fmla="*/ 0 60000 65536"/>
              <a:gd name="T13" fmla="*/ 0 60000 65536"/>
              <a:gd name="T14" fmla="*/ 0 60000 65536"/>
              <a:gd name="T15" fmla="*/ 0 w 16"/>
              <a:gd name="T16" fmla="*/ 0 h 28"/>
              <a:gd name="T17" fmla="*/ 16 w 16"/>
              <a:gd name="T18" fmla="*/ 28 h 28"/>
            </a:gdLst>
            <a:ahLst/>
            <a:cxnLst>
              <a:cxn ang="T10">
                <a:pos x="T0" y="T1"/>
              </a:cxn>
              <a:cxn ang="T11">
                <a:pos x="T2" y="T3"/>
              </a:cxn>
              <a:cxn ang="T12">
                <a:pos x="T4" y="T5"/>
              </a:cxn>
              <a:cxn ang="T13">
                <a:pos x="T6" y="T7"/>
              </a:cxn>
              <a:cxn ang="T14">
                <a:pos x="T8" y="T9"/>
              </a:cxn>
            </a:cxnLst>
            <a:rect l="T15" t="T16" r="T17" b="T18"/>
            <a:pathLst>
              <a:path w="16" h="28">
                <a:moveTo>
                  <a:pt x="16" y="27"/>
                </a:moveTo>
                <a:cubicBezTo>
                  <a:pt x="13" y="28"/>
                  <a:pt x="11" y="28"/>
                  <a:pt x="8" y="28"/>
                </a:cubicBezTo>
                <a:cubicBezTo>
                  <a:pt x="6" y="28"/>
                  <a:pt x="3" y="28"/>
                  <a:pt x="0" y="27"/>
                </a:cubicBezTo>
                <a:lnTo>
                  <a:pt x="8" y="0"/>
                </a:lnTo>
                <a:lnTo>
                  <a:pt x="16"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94" name="Line 96"/>
          <p:cNvSpPr>
            <a:spLocks noChangeShapeType="1"/>
          </p:cNvSpPr>
          <p:nvPr/>
        </p:nvSpPr>
        <p:spPr bwMode="auto">
          <a:xfrm flipV="1">
            <a:off x="3190875" y="1754188"/>
            <a:ext cx="0" cy="3341687"/>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5" name="Freeform 97"/>
          <p:cNvSpPr>
            <a:spLocks/>
          </p:cNvSpPr>
          <p:nvPr/>
        </p:nvSpPr>
        <p:spPr bwMode="auto">
          <a:xfrm>
            <a:off x="3117850" y="1533525"/>
            <a:ext cx="114300" cy="239713"/>
          </a:xfrm>
          <a:custGeom>
            <a:avLst/>
            <a:gdLst>
              <a:gd name="T0" fmla="*/ 2147483647 w 16"/>
              <a:gd name="T1" fmla="*/ 2147483647 h 28"/>
              <a:gd name="T2" fmla="*/ 2147483647 w 16"/>
              <a:gd name="T3" fmla="*/ 2147483647 h 28"/>
              <a:gd name="T4" fmla="*/ 0 w 16"/>
              <a:gd name="T5" fmla="*/ 2147483647 h 28"/>
              <a:gd name="T6" fmla="*/ 2147483647 w 16"/>
              <a:gd name="T7" fmla="*/ 0 h 28"/>
              <a:gd name="T8" fmla="*/ 2147483647 w 16"/>
              <a:gd name="T9" fmla="*/ 2147483647 h 28"/>
              <a:gd name="T10" fmla="*/ 0 60000 65536"/>
              <a:gd name="T11" fmla="*/ 0 60000 65536"/>
              <a:gd name="T12" fmla="*/ 0 60000 65536"/>
              <a:gd name="T13" fmla="*/ 0 60000 65536"/>
              <a:gd name="T14" fmla="*/ 0 60000 65536"/>
              <a:gd name="T15" fmla="*/ 0 w 16"/>
              <a:gd name="T16" fmla="*/ 0 h 28"/>
              <a:gd name="T17" fmla="*/ 16 w 16"/>
              <a:gd name="T18" fmla="*/ 28 h 28"/>
            </a:gdLst>
            <a:ahLst/>
            <a:cxnLst>
              <a:cxn ang="T10">
                <a:pos x="T0" y="T1"/>
              </a:cxn>
              <a:cxn ang="T11">
                <a:pos x="T2" y="T3"/>
              </a:cxn>
              <a:cxn ang="T12">
                <a:pos x="T4" y="T5"/>
              </a:cxn>
              <a:cxn ang="T13">
                <a:pos x="T6" y="T7"/>
              </a:cxn>
              <a:cxn ang="T14">
                <a:pos x="T8" y="T9"/>
              </a:cxn>
            </a:cxnLst>
            <a:rect l="T15" t="T16" r="T17" b="T18"/>
            <a:pathLst>
              <a:path w="16" h="28">
                <a:moveTo>
                  <a:pt x="16" y="27"/>
                </a:moveTo>
                <a:cubicBezTo>
                  <a:pt x="13" y="28"/>
                  <a:pt x="11" y="28"/>
                  <a:pt x="8" y="28"/>
                </a:cubicBezTo>
                <a:cubicBezTo>
                  <a:pt x="6" y="28"/>
                  <a:pt x="3" y="28"/>
                  <a:pt x="0" y="27"/>
                </a:cubicBezTo>
                <a:lnTo>
                  <a:pt x="8" y="0"/>
                </a:lnTo>
                <a:lnTo>
                  <a:pt x="16"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96" name="Line 98"/>
          <p:cNvSpPr>
            <a:spLocks noChangeShapeType="1"/>
          </p:cNvSpPr>
          <p:nvPr/>
        </p:nvSpPr>
        <p:spPr bwMode="auto">
          <a:xfrm flipV="1">
            <a:off x="3190875" y="1754188"/>
            <a:ext cx="0" cy="3341687"/>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7" name="Line 100"/>
          <p:cNvSpPr>
            <a:spLocks noChangeShapeType="1"/>
          </p:cNvSpPr>
          <p:nvPr/>
        </p:nvSpPr>
        <p:spPr bwMode="auto">
          <a:xfrm>
            <a:off x="2551113" y="5591175"/>
            <a:ext cx="4181475" cy="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8" name="Line 102"/>
          <p:cNvSpPr>
            <a:spLocks noChangeShapeType="1"/>
          </p:cNvSpPr>
          <p:nvPr/>
        </p:nvSpPr>
        <p:spPr bwMode="auto">
          <a:xfrm>
            <a:off x="2551113" y="5591175"/>
            <a:ext cx="4181475" cy="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9" name="Rectangle 103"/>
          <p:cNvSpPr>
            <a:spLocks noChangeArrowheads="1"/>
          </p:cNvSpPr>
          <p:nvPr/>
        </p:nvSpPr>
        <p:spPr bwMode="auto">
          <a:xfrm>
            <a:off x="3727450" y="5692775"/>
            <a:ext cx="8255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00" name="Rectangle 104"/>
          <p:cNvSpPr>
            <a:spLocks noChangeArrowheads="1"/>
          </p:cNvSpPr>
          <p:nvPr/>
        </p:nvSpPr>
        <p:spPr bwMode="auto">
          <a:xfrm>
            <a:off x="4475163" y="6084888"/>
            <a:ext cx="823912"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01" name="Rectangle 105"/>
          <p:cNvSpPr>
            <a:spLocks noChangeArrowheads="1"/>
          </p:cNvSpPr>
          <p:nvPr/>
        </p:nvSpPr>
        <p:spPr bwMode="auto">
          <a:xfrm>
            <a:off x="4597400" y="6100763"/>
            <a:ext cx="70643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700" b="1">
                <a:solidFill>
                  <a:srgbClr val="000000"/>
                </a:solidFill>
                <a:latin typeface="Times New Roman" pitchFamily="18" charset="0"/>
              </a:rPr>
              <a:t>Voltage</a:t>
            </a:r>
            <a:endParaRPr lang="en-US" sz="1600">
              <a:latin typeface="Calibri" pitchFamily="34" charset="0"/>
            </a:endParaRPr>
          </a:p>
        </p:txBody>
      </p:sp>
      <p:sp>
        <p:nvSpPr>
          <p:cNvPr id="57402" name="Rectangle 106"/>
          <p:cNvSpPr>
            <a:spLocks noChangeArrowheads="1"/>
          </p:cNvSpPr>
          <p:nvPr/>
        </p:nvSpPr>
        <p:spPr bwMode="auto">
          <a:xfrm>
            <a:off x="2171700" y="3494088"/>
            <a:ext cx="87471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03" name="Rectangle 107"/>
          <p:cNvSpPr>
            <a:spLocks noChangeArrowheads="1"/>
          </p:cNvSpPr>
          <p:nvPr/>
        </p:nvSpPr>
        <p:spPr bwMode="auto">
          <a:xfrm>
            <a:off x="2171700" y="3511550"/>
            <a:ext cx="8826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04" name="Rectangle 108"/>
          <p:cNvSpPr>
            <a:spLocks noChangeArrowheads="1"/>
          </p:cNvSpPr>
          <p:nvPr/>
        </p:nvSpPr>
        <p:spPr bwMode="auto">
          <a:xfrm>
            <a:off x="2298700" y="3527425"/>
            <a:ext cx="75406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700" b="1">
                <a:solidFill>
                  <a:srgbClr val="000000"/>
                </a:solidFill>
                <a:latin typeface="Times New Roman" pitchFamily="18" charset="0"/>
              </a:rPr>
              <a:t>Current</a:t>
            </a:r>
            <a:endParaRPr lang="en-US" sz="1600">
              <a:latin typeface="Calibri" pitchFamily="34" charset="0"/>
            </a:endParaRPr>
          </a:p>
        </p:txBody>
      </p:sp>
      <p:sp>
        <p:nvSpPr>
          <p:cNvPr id="57405" name="Freeform 109"/>
          <p:cNvSpPr>
            <a:spLocks/>
          </p:cNvSpPr>
          <p:nvPr/>
        </p:nvSpPr>
        <p:spPr bwMode="auto">
          <a:xfrm>
            <a:off x="3182938" y="5351463"/>
            <a:ext cx="401637" cy="255587"/>
          </a:xfrm>
          <a:custGeom>
            <a:avLst/>
            <a:gdLst>
              <a:gd name="T0" fmla="*/ 0 w 56"/>
              <a:gd name="T1" fmla="*/ 2147483647 h 30"/>
              <a:gd name="T2" fmla="*/ 2147483647 w 56"/>
              <a:gd name="T3" fmla="*/ 0 h 30"/>
              <a:gd name="T4" fmla="*/ 0 60000 65536"/>
              <a:gd name="T5" fmla="*/ 0 60000 65536"/>
              <a:gd name="T6" fmla="*/ 0 w 56"/>
              <a:gd name="T7" fmla="*/ 0 h 30"/>
              <a:gd name="T8" fmla="*/ 56 w 56"/>
              <a:gd name="T9" fmla="*/ 30 h 30"/>
            </a:gdLst>
            <a:ahLst/>
            <a:cxnLst>
              <a:cxn ang="T4">
                <a:pos x="T0" y="T1"/>
              </a:cxn>
              <a:cxn ang="T5">
                <a:pos x="T2" y="T3"/>
              </a:cxn>
            </a:cxnLst>
            <a:rect l="T6" t="T7" r="T8" b="T9"/>
            <a:pathLst>
              <a:path w="56" h="30">
                <a:moveTo>
                  <a:pt x="0" y="30"/>
                </a:moveTo>
                <a:cubicBezTo>
                  <a:pt x="9" y="12"/>
                  <a:pt x="31" y="0"/>
                  <a:pt x="56" y="0"/>
                </a:cubicBezTo>
              </a:path>
            </a:pathLst>
          </a:custGeom>
          <a:noFill/>
          <a:ln w="269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406" name="Line 110"/>
          <p:cNvSpPr>
            <a:spLocks noChangeShapeType="1"/>
          </p:cNvSpPr>
          <p:nvPr/>
        </p:nvSpPr>
        <p:spPr bwMode="auto">
          <a:xfrm>
            <a:off x="3570288" y="5351463"/>
            <a:ext cx="752475" cy="1587"/>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07" name="Rectangle 113"/>
          <p:cNvSpPr>
            <a:spLocks noChangeArrowheads="1"/>
          </p:cNvSpPr>
          <p:nvPr/>
        </p:nvSpPr>
        <p:spPr bwMode="auto">
          <a:xfrm>
            <a:off x="5005388" y="3314700"/>
            <a:ext cx="415925"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grpSp>
        <p:nvGrpSpPr>
          <p:cNvPr id="57408" name="Group 147"/>
          <p:cNvGrpSpPr>
            <a:grpSpLocks/>
          </p:cNvGrpSpPr>
          <p:nvPr/>
        </p:nvGrpSpPr>
        <p:grpSpPr bwMode="auto">
          <a:xfrm>
            <a:off x="5235575" y="1754188"/>
            <a:ext cx="26988" cy="3836987"/>
            <a:chOff x="1875" y="1375"/>
            <a:chExt cx="17" cy="1976"/>
          </a:xfrm>
        </p:grpSpPr>
        <p:sp>
          <p:nvSpPr>
            <p:cNvPr id="57437" name="Rectangle 114"/>
            <p:cNvSpPr>
              <a:spLocks noChangeArrowheads="1"/>
            </p:cNvSpPr>
            <p:nvPr/>
          </p:nvSpPr>
          <p:spPr bwMode="auto">
            <a:xfrm>
              <a:off x="1884" y="3316"/>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38" name="Rectangle 115"/>
            <p:cNvSpPr>
              <a:spLocks noChangeArrowheads="1"/>
            </p:cNvSpPr>
            <p:nvPr/>
          </p:nvSpPr>
          <p:spPr bwMode="auto">
            <a:xfrm>
              <a:off x="1884" y="3255"/>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39" name="Rectangle 116"/>
            <p:cNvSpPr>
              <a:spLocks noChangeArrowheads="1"/>
            </p:cNvSpPr>
            <p:nvPr/>
          </p:nvSpPr>
          <p:spPr bwMode="auto">
            <a:xfrm>
              <a:off x="1884" y="3193"/>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0" name="Rectangle 117"/>
            <p:cNvSpPr>
              <a:spLocks noChangeArrowheads="1"/>
            </p:cNvSpPr>
            <p:nvPr/>
          </p:nvSpPr>
          <p:spPr bwMode="auto">
            <a:xfrm>
              <a:off x="1884" y="3132"/>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1" name="Rectangle 118"/>
            <p:cNvSpPr>
              <a:spLocks noChangeArrowheads="1"/>
            </p:cNvSpPr>
            <p:nvPr/>
          </p:nvSpPr>
          <p:spPr bwMode="auto">
            <a:xfrm>
              <a:off x="1884" y="3070"/>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2" name="Rectangle 119"/>
            <p:cNvSpPr>
              <a:spLocks noChangeArrowheads="1"/>
            </p:cNvSpPr>
            <p:nvPr/>
          </p:nvSpPr>
          <p:spPr bwMode="auto">
            <a:xfrm>
              <a:off x="1884" y="3009"/>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3" name="Rectangle 120"/>
            <p:cNvSpPr>
              <a:spLocks noChangeArrowheads="1"/>
            </p:cNvSpPr>
            <p:nvPr/>
          </p:nvSpPr>
          <p:spPr bwMode="auto">
            <a:xfrm>
              <a:off x="1884" y="2947"/>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4" name="Rectangle 121"/>
            <p:cNvSpPr>
              <a:spLocks noChangeArrowheads="1"/>
            </p:cNvSpPr>
            <p:nvPr/>
          </p:nvSpPr>
          <p:spPr bwMode="auto">
            <a:xfrm>
              <a:off x="1884" y="2886"/>
              <a:ext cx="8"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5" name="Freeform 122"/>
            <p:cNvSpPr>
              <a:spLocks/>
            </p:cNvSpPr>
            <p:nvPr/>
          </p:nvSpPr>
          <p:spPr bwMode="auto">
            <a:xfrm>
              <a:off x="1879" y="2824"/>
              <a:ext cx="13" cy="36"/>
            </a:xfrm>
            <a:custGeom>
              <a:avLst/>
              <a:gdLst>
                <a:gd name="T0" fmla="*/ 5 w 13"/>
                <a:gd name="T1" fmla="*/ 36 h 36"/>
                <a:gd name="T2" fmla="*/ 13 w 13"/>
                <a:gd name="T3" fmla="*/ 36 h 36"/>
                <a:gd name="T4" fmla="*/ 9 w 13"/>
                <a:gd name="T5" fmla="*/ 0 h 36"/>
                <a:gd name="T6" fmla="*/ 0 w 13"/>
                <a:gd name="T7" fmla="*/ 0 h 36"/>
                <a:gd name="T8" fmla="*/ 5 w 13"/>
                <a:gd name="T9" fmla="*/ 36 h 36"/>
                <a:gd name="T10" fmla="*/ 0 60000 65536"/>
                <a:gd name="T11" fmla="*/ 0 60000 65536"/>
                <a:gd name="T12" fmla="*/ 0 60000 65536"/>
                <a:gd name="T13" fmla="*/ 0 60000 65536"/>
                <a:gd name="T14" fmla="*/ 0 60000 65536"/>
                <a:gd name="T15" fmla="*/ 0 w 13"/>
                <a:gd name="T16" fmla="*/ 0 h 36"/>
                <a:gd name="T17" fmla="*/ 13 w 13"/>
                <a:gd name="T18" fmla="*/ 36 h 36"/>
              </a:gdLst>
              <a:ahLst/>
              <a:cxnLst>
                <a:cxn ang="T10">
                  <a:pos x="T0" y="T1"/>
                </a:cxn>
                <a:cxn ang="T11">
                  <a:pos x="T2" y="T3"/>
                </a:cxn>
                <a:cxn ang="T12">
                  <a:pos x="T4" y="T5"/>
                </a:cxn>
                <a:cxn ang="T13">
                  <a:pos x="T6" y="T7"/>
                </a:cxn>
                <a:cxn ang="T14">
                  <a:pos x="T8" y="T9"/>
                </a:cxn>
              </a:cxnLst>
              <a:rect l="T15" t="T16" r="T17" b="T18"/>
              <a:pathLst>
                <a:path w="13" h="36">
                  <a:moveTo>
                    <a:pt x="5" y="36"/>
                  </a:moveTo>
                  <a:lnTo>
                    <a:pt x="13" y="36"/>
                  </a:lnTo>
                  <a:lnTo>
                    <a:pt x="9" y="0"/>
                  </a:lnTo>
                  <a:lnTo>
                    <a:pt x="0" y="0"/>
                  </a:lnTo>
                  <a:lnTo>
                    <a:pt x="5"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46" name="Rectangle 123"/>
            <p:cNvSpPr>
              <a:spLocks noChangeArrowheads="1"/>
            </p:cNvSpPr>
            <p:nvPr/>
          </p:nvSpPr>
          <p:spPr bwMode="auto">
            <a:xfrm>
              <a:off x="1879" y="2763"/>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7" name="Rectangle 124"/>
            <p:cNvSpPr>
              <a:spLocks noChangeArrowheads="1"/>
            </p:cNvSpPr>
            <p:nvPr/>
          </p:nvSpPr>
          <p:spPr bwMode="auto">
            <a:xfrm>
              <a:off x="1879" y="2701"/>
              <a:ext cx="9" cy="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8" name="Rectangle 125"/>
            <p:cNvSpPr>
              <a:spLocks noChangeArrowheads="1"/>
            </p:cNvSpPr>
            <p:nvPr/>
          </p:nvSpPr>
          <p:spPr bwMode="auto">
            <a:xfrm>
              <a:off x="1879" y="2640"/>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49" name="Rectangle 126"/>
            <p:cNvSpPr>
              <a:spLocks noChangeArrowheads="1"/>
            </p:cNvSpPr>
            <p:nvPr/>
          </p:nvSpPr>
          <p:spPr bwMode="auto">
            <a:xfrm>
              <a:off x="1879" y="2578"/>
              <a:ext cx="9" cy="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0" name="Rectangle 127"/>
            <p:cNvSpPr>
              <a:spLocks noChangeArrowheads="1"/>
            </p:cNvSpPr>
            <p:nvPr/>
          </p:nvSpPr>
          <p:spPr bwMode="auto">
            <a:xfrm>
              <a:off x="1879" y="2517"/>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1" name="Rectangle 128"/>
            <p:cNvSpPr>
              <a:spLocks noChangeArrowheads="1"/>
            </p:cNvSpPr>
            <p:nvPr/>
          </p:nvSpPr>
          <p:spPr bwMode="auto">
            <a:xfrm>
              <a:off x="1879" y="2456"/>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2" name="Rectangle 129"/>
            <p:cNvSpPr>
              <a:spLocks noChangeArrowheads="1"/>
            </p:cNvSpPr>
            <p:nvPr/>
          </p:nvSpPr>
          <p:spPr bwMode="auto">
            <a:xfrm>
              <a:off x="1879" y="2394"/>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3" name="Rectangle 130"/>
            <p:cNvSpPr>
              <a:spLocks noChangeArrowheads="1"/>
            </p:cNvSpPr>
            <p:nvPr/>
          </p:nvSpPr>
          <p:spPr bwMode="auto">
            <a:xfrm>
              <a:off x="1879" y="2333"/>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4" name="Rectangle 131"/>
            <p:cNvSpPr>
              <a:spLocks noChangeArrowheads="1"/>
            </p:cNvSpPr>
            <p:nvPr/>
          </p:nvSpPr>
          <p:spPr bwMode="auto">
            <a:xfrm>
              <a:off x="1879" y="2271"/>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5" name="Rectangle 132"/>
            <p:cNvSpPr>
              <a:spLocks noChangeArrowheads="1"/>
            </p:cNvSpPr>
            <p:nvPr/>
          </p:nvSpPr>
          <p:spPr bwMode="auto">
            <a:xfrm>
              <a:off x="1879" y="2210"/>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6" name="Rectangle 133"/>
            <p:cNvSpPr>
              <a:spLocks noChangeArrowheads="1"/>
            </p:cNvSpPr>
            <p:nvPr/>
          </p:nvSpPr>
          <p:spPr bwMode="auto">
            <a:xfrm>
              <a:off x="1879" y="2148"/>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7" name="Rectangle 134"/>
            <p:cNvSpPr>
              <a:spLocks noChangeArrowheads="1"/>
            </p:cNvSpPr>
            <p:nvPr/>
          </p:nvSpPr>
          <p:spPr bwMode="auto">
            <a:xfrm>
              <a:off x="1879" y="2087"/>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8" name="Rectangle 135"/>
            <p:cNvSpPr>
              <a:spLocks noChangeArrowheads="1"/>
            </p:cNvSpPr>
            <p:nvPr/>
          </p:nvSpPr>
          <p:spPr bwMode="auto">
            <a:xfrm>
              <a:off x="1879" y="2025"/>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59" name="Rectangle 136"/>
            <p:cNvSpPr>
              <a:spLocks noChangeArrowheads="1"/>
            </p:cNvSpPr>
            <p:nvPr/>
          </p:nvSpPr>
          <p:spPr bwMode="auto">
            <a:xfrm>
              <a:off x="1879" y="1964"/>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0" name="Rectangle 137"/>
            <p:cNvSpPr>
              <a:spLocks noChangeArrowheads="1"/>
            </p:cNvSpPr>
            <p:nvPr/>
          </p:nvSpPr>
          <p:spPr bwMode="auto">
            <a:xfrm>
              <a:off x="1879" y="1902"/>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1" name="Freeform 138"/>
            <p:cNvSpPr>
              <a:spLocks/>
            </p:cNvSpPr>
            <p:nvPr/>
          </p:nvSpPr>
          <p:spPr bwMode="auto">
            <a:xfrm>
              <a:off x="1875" y="1841"/>
              <a:ext cx="13" cy="35"/>
            </a:xfrm>
            <a:custGeom>
              <a:avLst/>
              <a:gdLst>
                <a:gd name="T0" fmla="*/ 4 w 13"/>
                <a:gd name="T1" fmla="*/ 35 h 35"/>
                <a:gd name="T2" fmla="*/ 13 w 13"/>
                <a:gd name="T3" fmla="*/ 35 h 35"/>
                <a:gd name="T4" fmla="*/ 9 w 13"/>
                <a:gd name="T5" fmla="*/ 0 h 35"/>
                <a:gd name="T6" fmla="*/ 0 w 13"/>
                <a:gd name="T7" fmla="*/ 0 h 35"/>
                <a:gd name="T8" fmla="*/ 4 w 13"/>
                <a:gd name="T9" fmla="*/ 35 h 35"/>
                <a:gd name="T10" fmla="*/ 0 60000 65536"/>
                <a:gd name="T11" fmla="*/ 0 60000 65536"/>
                <a:gd name="T12" fmla="*/ 0 60000 65536"/>
                <a:gd name="T13" fmla="*/ 0 60000 65536"/>
                <a:gd name="T14" fmla="*/ 0 60000 65536"/>
                <a:gd name="T15" fmla="*/ 0 w 13"/>
                <a:gd name="T16" fmla="*/ 0 h 35"/>
                <a:gd name="T17" fmla="*/ 13 w 13"/>
                <a:gd name="T18" fmla="*/ 35 h 35"/>
              </a:gdLst>
              <a:ahLst/>
              <a:cxnLst>
                <a:cxn ang="T10">
                  <a:pos x="T0" y="T1"/>
                </a:cxn>
                <a:cxn ang="T11">
                  <a:pos x="T2" y="T3"/>
                </a:cxn>
                <a:cxn ang="T12">
                  <a:pos x="T4" y="T5"/>
                </a:cxn>
                <a:cxn ang="T13">
                  <a:pos x="T6" y="T7"/>
                </a:cxn>
                <a:cxn ang="T14">
                  <a:pos x="T8" y="T9"/>
                </a:cxn>
              </a:cxnLst>
              <a:rect l="T15" t="T16" r="T17" b="T18"/>
              <a:pathLst>
                <a:path w="13" h="35">
                  <a:moveTo>
                    <a:pt x="4" y="35"/>
                  </a:moveTo>
                  <a:lnTo>
                    <a:pt x="13" y="35"/>
                  </a:lnTo>
                  <a:lnTo>
                    <a:pt x="9" y="0"/>
                  </a:lnTo>
                  <a:lnTo>
                    <a:pt x="0" y="0"/>
                  </a:lnTo>
                  <a:lnTo>
                    <a:pt x="4"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62" name="Rectangle 139"/>
            <p:cNvSpPr>
              <a:spLocks noChangeArrowheads="1"/>
            </p:cNvSpPr>
            <p:nvPr/>
          </p:nvSpPr>
          <p:spPr bwMode="auto">
            <a:xfrm>
              <a:off x="1875" y="1779"/>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3" name="Rectangle 140"/>
            <p:cNvSpPr>
              <a:spLocks noChangeArrowheads="1"/>
            </p:cNvSpPr>
            <p:nvPr/>
          </p:nvSpPr>
          <p:spPr bwMode="auto">
            <a:xfrm>
              <a:off x="1875" y="1718"/>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4" name="Rectangle 141"/>
            <p:cNvSpPr>
              <a:spLocks noChangeArrowheads="1"/>
            </p:cNvSpPr>
            <p:nvPr/>
          </p:nvSpPr>
          <p:spPr bwMode="auto">
            <a:xfrm>
              <a:off x="1875" y="1656"/>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5" name="Rectangle 142"/>
            <p:cNvSpPr>
              <a:spLocks noChangeArrowheads="1"/>
            </p:cNvSpPr>
            <p:nvPr/>
          </p:nvSpPr>
          <p:spPr bwMode="auto">
            <a:xfrm>
              <a:off x="1875" y="1595"/>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6" name="Rectangle 143"/>
            <p:cNvSpPr>
              <a:spLocks noChangeArrowheads="1"/>
            </p:cNvSpPr>
            <p:nvPr/>
          </p:nvSpPr>
          <p:spPr bwMode="auto">
            <a:xfrm>
              <a:off x="1875" y="1533"/>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7" name="Rectangle 144"/>
            <p:cNvSpPr>
              <a:spLocks noChangeArrowheads="1"/>
            </p:cNvSpPr>
            <p:nvPr/>
          </p:nvSpPr>
          <p:spPr bwMode="auto">
            <a:xfrm>
              <a:off x="1875" y="1472"/>
              <a:ext cx="9" cy="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8" name="Rectangle 145"/>
            <p:cNvSpPr>
              <a:spLocks noChangeArrowheads="1"/>
            </p:cNvSpPr>
            <p:nvPr/>
          </p:nvSpPr>
          <p:spPr bwMode="auto">
            <a:xfrm>
              <a:off x="1875" y="1410"/>
              <a:ext cx="9" cy="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69" name="Rectangle 146"/>
            <p:cNvSpPr>
              <a:spLocks noChangeArrowheads="1"/>
            </p:cNvSpPr>
            <p:nvPr/>
          </p:nvSpPr>
          <p:spPr bwMode="auto">
            <a:xfrm>
              <a:off x="1875" y="1375"/>
              <a:ext cx="9"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grpSp>
      <p:sp>
        <p:nvSpPr>
          <p:cNvPr id="57409" name="Rectangle 148"/>
          <p:cNvSpPr>
            <a:spLocks noChangeArrowheads="1"/>
          </p:cNvSpPr>
          <p:nvPr/>
        </p:nvSpPr>
        <p:spPr bwMode="auto">
          <a:xfrm>
            <a:off x="4408488" y="2795588"/>
            <a:ext cx="796925"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10" name="Rectangle 149"/>
          <p:cNvSpPr>
            <a:spLocks noChangeArrowheads="1"/>
          </p:cNvSpPr>
          <p:nvPr/>
        </p:nvSpPr>
        <p:spPr bwMode="auto">
          <a:xfrm>
            <a:off x="4540250" y="1768475"/>
            <a:ext cx="5492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Linear</a:t>
            </a:r>
            <a:endParaRPr lang="en-US" sz="1600">
              <a:latin typeface="Calibri" pitchFamily="34" charset="0"/>
            </a:endParaRPr>
          </a:p>
        </p:txBody>
      </p:sp>
      <p:sp>
        <p:nvSpPr>
          <p:cNvPr id="57411" name="Rectangle 150"/>
          <p:cNvSpPr>
            <a:spLocks noChangeArrowheads="1"/>
          </p:cNvSpPr>
          <p:nvPr/>
        </p:nvSpPr>
        <p:spPr bwMode="auto">
          <a:xfrm>
            <a:off x="4527550" y="2074863"/>
            <a:ext cx="444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mode</a:t>
            </a:r>
            <a:endParaRPr lang="en-US" sz="1600">
              <a:latin typeface="Calibri" pitchFamily="34" charset="0"/>
            </a:endParaRPr>
          </a:p>
        </p:txBody>
      </p:sp>
      <p:sp>
        <p:nvSpPr>
          <p:cNvPr id="57412" name="Rectangle 151"/>
          <p:cNvSpPr>
            <a:spLocks noChangeArrowheads="1"/>
          </p:cNvSpPr>
          <p:nvPr/>
        </p:nvSpPr>
        <p:spPr bwMode="auto">
          <a:xfrm>
            <a:off x="5500688" y="2787650"/>
            <a:ext cx="79533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13" name="Rectangle 152"/>
          <p:cNvSpPr>
            <a:spLocks noChangeArrowheads="1"/>
          </p:cNvSpPr>
          <p:nvPr/>
        </p:nvSpPr>
        <p:spPr bwMode="auto">
          <a:xfrm>
            <a:off x="5495925" y="1782763"/>
            <a:ext cx="5476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Geiger</a:t>
            </a:r>
            <a:endParaRPr lang="en-US" sz="1600">
              <a:latin typeface="Calibri" pitchFamily="34" charset="0"/>
            </a:endParaRPr>
          </a:p>
        </p:txBody>
      </p:sp>
      <p:sp>
        <p:nvSpPr>
          <p:cNvPr id="57414" name="Rectangle 153"/>
          <p:cNvSpPr>
            <a:spLocks noChangeArrowheads="1"/>
          </p:cNvSpPr>
          <p:nvPr/>
        </p:nvSpPr>
        <p:spPr bwMode="auto">
          <a:xfrm>
            <a:off x="5486400" y="2089150"/>
            <a:ext cx="444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mode</a:t>
            </a:r>
            <a:endParaRPr lang="en-US" sz="1600">
              <a:latin typeface="Calibri" pitchFamily="34" charset="0"/>
            </a:endParaRPr>
          </a:p>
        </p:txBody>
      </p:sp>
      <p:sp>
        <p:nvSpPr>
          <p:cNvPr id="57415" name="Rectangle 154"/>
          <p:cNvSpPr>
            <a:spLocks noChangeArrowheads="1"/>
          </p:cNvSpPr>
          <p:nvPr/>
        </p:nvSpPr>
        <p:spPr bwMode="auto">
          <a:xfrm>
            <a:off x="5026025" y="5557838"/>
            <a:ext cx="4746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16" name="Rectangle 155"/>
          <p:cNvSpPr>
            <a:spLocks noChangeArrowheads="1"/>
          </p:cNvSpPr>
          <p:nvPr/>
        </p:nvSpPr>
        <p:spPr bwMode="auto">
          <a:xfrm>
            <a:off x="5167313" y="5622925"/>
            <a:ext cx="1381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V</a:t>
            </a:r>
            <a:endParaRPr lang="en-US" sz="1600">
              <a:latin typeface="Calibri" pitchFamily="34" charset="0"/>
            </a:endParaRPr>
          </a:p>
        </p:txBody>
      </p:sp>
      <p:sp>
        <p:nvSpPr>
          <p:cNvPr id="57417" name="Rectangle 156"/>
          <p:cNvSpPr>
            <a:spLocks noChangeArrowheads="1"/>
          </p:cNvSpPr>
          <p:nvPr/>
        </p:nvSpPr>
        <p:spPr bwMode="auto">
          <a:xfrm>
            <a:off x="5310188" y="5770563"/>
            <a:ext cx="127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000" b="1">
                <a:solidFill>
                  <a:srgbClr val="000000"/>
                </a:solidFill>
                <a:latin typeface="Times New Roman" pitchFamily="18" charset="0"/>
              </a:rPr>
              <a:t>br</a:t>
            </a:r>
            <a:endParaRPr lang="en-US" sz="1600">
              <a:latin typeface="Calibri" pitchFamily="34" charset="0"/>
            </a:endParaRPr>
          </a:p>
        </p:txBody>
      </p:sp>
      <p:sp>
        <p:nvSpPr>
          <p:cNvPr id="57418" name="Oval 157"/>
          <p:cNvSpPr>
            <a:spLocks noChangeArrowheads="1"/>
          </p:cNvSpPr>
          <p:nvPr/>
        </p:nvSpPr>
        <p:spPr bwMode="auto">
          <a:xfrm>
            <a:off x="5708650" y="2474913"/>
            <a:ext cx="87313" cy="103187"/>
          </a:xfrm>
          <a:prstGeom prst="ellipse">
            <a:avLst/>
          </a:prstGeom>
          <a:solidFill>
            <a:srgbClr val="CCCCFF"/>
          </a:solidFill>
          <a:ln w="14288">
            <a:solidFill>
              <a:srgbClr val="000000"/>
            </a:solidFill>
            <a:round/>
            <a:headEnd/>
            <a:tailEnd/>
          </a:ln>
        </p:spPr>
        <p:txBody>
          <a:bodyPr/>
          <a:lstStyle/>
          <a:p>
            <a:pPr algn="ctr" defTabSz="914400"/>
            <a:endParaRPr lang="en-US" sz="1600">
              <a:latin typeface="Calibri" pitchFamily="34" charset="0"/>
            </a:endParaRPr>
          </a:p>
        </p:txBody>
      </p:sp>
      <p:sp>
        <p:nvSpPr>
          <p:cNvPr id="57419" name="Oval 158"/>
          <p:cNvSpPr>
            <a:spLocks noChangeArrowheads="1"/>
          </p:cNvSpPr>
          <p:nvPr/>
        </p:nvSpPr>
        <p:spPr bwMode="auto">
          <a:xfrm>
            <a:off x="5119688" y="4713288"/>
            <a:ext cx="85725" cy="103187"/>
          </a:xfrm>
          <a:prstGeom prst="ellipse">
            <a:avLst/>
          </a:prstGeom>
          <a:solidFill>
            <a:srgbClr val="FFFFFF"/>
          </a:solidFill>
          <a:ln w="14288">
            <a:solidFill>
              <a:srgbClr val="000000"/>
            </a:solidFill>
            <a:round/>
            <a:headEnd/>
            <a:tailEnd/>
          </a:ln>
        </p:spPr>
        <p:txBody>
          <a:bodyPr/>
          <a:lstStyle/>
          <a:p>
            <a:pPr algn="ctr" defTabSz="914400"/>
            <a:endParaRPr lang="en-US" sz="1600">
              <a:latin typeface="Calibri" pitchFamily="34" charset="0"/>
            </a:endParaRPr>
          </a:p>
        </p:txBody>
      </p:sp>
      <p:sp>
        <p:nvSpPr>
          <p:cNvPr id="57420" name="Rectangle 161"/>
          <p:cNvSpPr>
            <a:spLocks noChangeArrowheads="1"/>
          </p:cNvSpPr>
          <p:nvPr/>
        </p:nvSpPr>
        <p:spPr bwMode="auto">
          <a:xfrm>
            <a:off x="4795838" y="4584700"/>
            <a:ext cx="3730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endParaRPr lang="en-US" sz="1600">
              <a:latin typeface="Calibri" pitchFamily="34" charset="0"/>
            </a:endParaRPr>
          </a:p>
        </p:txBody>
      </p:sp>
      <p:sp>
        <p:nvSpPr>
          <p:cNvPr id="57421" name="Freeform 111"/>
          <p:cNvSpPr>
            <a:spLocks/>
          </p:cNvSpPr>
          <p:nvPr/>
        </p:nvSpPr>
        <p:spPr bwMode="auto">
          <a:xfrm>
            <a:off x="4322763" y="4762500"/>
            <a:ext cx="844550" cy="588963"/>
          </a:xfrm>
          <a:custGeom>
            <a:avLst/>
            <a:gdLst>
              <a:gd name="T0" fmla="*/ 2147483647 w 130"/>
              <a:gd name="T1" fmla="*/ 0 h 114"/>
              <a:gd name="T2" fmla="*/ 0 w 130"/>
              <a:gd name="T3" fmla="*/ 2147483647 h 114"/>
              <a:gd name="T4" fmla="*/ 0 60000 65536"/>
              <a:gd name="T5" fmla="*/ 0 60000 65536"/>
              <a:gd name="T6" fmla="*/ 0 w 130"/>
              <a:gd name="T7" fmla="*/ 0 h 114"/>
              <a:gd name="T8" fmla="*/ 130 w 130"/>
              <a:gd name="T9" fmla="*/ 114 h 114"/>
            </a:gdLst>
            <a:ahLst/>
            <a:cxnLst>
              <a:cxn ang="T4">
                <a:pos x="T0" y="T1"/>
              </a:cxn>
              <a:cxn ang="T5">
                <a:pos x="T2" y="T3"/>
              </a:cxn>
            </a:cxnLst>
            <a:rect l="T6" t="T7" r="T8" b="T9"/>
            <a:pathLst>
              <a:path w="130" h="114">
                <a:moveTo>
                  <a:pt x="130" y="0"/>
                </a:moveTo>
                <a:cubicBezTo>
                  <a:pt x="130" y="62"/>
                  <a:pt x="73" y="114"/>
                  <a:pt x="0" y="114"/>
                </a:cubicBezTo>
              </a:path>
            </a:pathLst>
          </a:custGeom>
          <a:noFill/>
          <a:ln w="26988">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6" name="Group 178"/>
          <p:cNvGrpSpPr>
            <a:grpSpLocks/>
          </p:cNvGrpSpPr>
          <p:nvPr/>
        </p:nvGrpSpPr>
        <p:grpSpPr bwMode="auto">
          <a:xfrm>
            <a:off x="5765800" y="2408238"/>
            <a:ext cx="1089025" cy="2386012"/>
            <a:chOff x="2186" y="1712"/>
            <a:chExt cx="667" cy="1229"/>
          </a:xfrm>
        </p:grpSpPr>
        <p:sp>
          <p:nvSpPr>
            <p:cNvPr id="57432" name="Rectangle 160"/>
            <p:cNvSpPr>
              <a:spLocks noChangeArrowheads="1"/>
            </p:cNvSpPr>
            <p:nvPr/>
          </p:nvSpPr>
          <p:spPr bwMode="auto">
            <a:xfrm>
              <a:off x="2264" y="1712"/>
              <a:ext cx="123"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on</a:t>
              </a:r>
              <a:endParaRPr lang="en-US" sz="2000">
                <a:latin typeface="Calibri" pitchFamily="34" charset="0"/>
              </a:endParaRPr>
            </a:p>
          </p:txBody>
        </p:sp>
        <p:grpSp>
          <p:nvGrpSpPr>
            <p:cNvPr id="57433" name="Group 176"/>
            <p:cNvGrpSpPr>
              <a:grpSpLocks/>
            </p:cNvGrpSpPr>
            <p:nvPr/>
          </p:nvGrpSpPr>
          <p:grpSpPr bwMode="auto">
            <a:xfrm>
              <a:off x="2186" y="1734"/>
              <a:ext cx="667" cy="1207"/>
              <a:chOff x="2186" y="1734"/>
              <a:chExt cx="667" cy="1207"/>
            </a:xfrm>
          </p:grpSpPr>
          <p:sp>
            <p:nvSpPr>
              <p:cNvPr id="57434" name="Text Box 168"/>
              <p:cNvSpPr txBox="1">
                <a:spLocks noChangeArrowheads="1"/>
              </p:cNvSpPr>
              <p:nvPr/>
            </p:nvSpPr>
            <p:spPr bwMode="auto">
              <a:xfrm>
                <a:off x="2207" y="2258"/>
                <a:ext cx="64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defTabSz="914400" eaLnBrk="1" hangingPunct="1"/>
                <a:r>
                  <a:rPr lang="en-US" sz="1600" b="1">
                    <a:latin typeface="Times New Roman" pitchFamily="18" charset="0"/>
                  </a:rPr>
                  <a:t>avalanche</a:t>
                </a:r>
              </a:p>
            </p:txBody>
          </p:sp>
          <p:sp>
            <p:nvSpPr>
              <p:cNvPr id="57435" name="Line 167"/>
              <p:cNvSpPr>
                <a:spLocks noChangeShapeType="1"/>
              </p:cNvSpPr>
              <p:nvPr/>
            </p:nvSpPr>
            <p:spPr bwMode="auto">
              <a:xfrm flipH="1" flipV="1">
                <a:off x="2187" y="1734"/>
                <a:ext cx="0" cy="1207"/>
              </a:xfrm>
              <a:prstGeom prst="line">
                <a:avLst/>
              </a:prstGeom>
              <a:noFill/>
              <a:ln w="28575">
                <a:solidFill>
                  <a:schemeClr val="accent2"/>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57436" name="Line 169"/>
              <p:cNvSpPr>
                <a:spLocks noChangeShapeType="1"/>
              </p:cNvSpPr>
              <p:nvPr/>
            </p:nvSpPr>
            <p:spPr bwMode="auto">
              <a:xfrm flipH="1" flipV="1">
                <a:off x="2186" y="2332"/>
                <a:ext cx="0" cy="557"/>
              </a:xfrm>
              <a:prstGeom prst="line">
                <a:avLst/>
              </a:prstGeom>
              <a:noFill/>
              <a:ln w="28575">
                <a:solidFill>
                  <a:schemeClr val="accent2"/>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57423" name="Rectangle 162"/>
          <p:cNvSpPr>
            <a:spLocks noChangeArrowheads="1"/>
          </p:cNvSpPr>
          <p:nvPr/>
        </p:nvSpPr>
        <p:spPr bwMode="auto">
          <a:xfrm>
            <a:off x="4841875" y="4600575"/>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r>
              <a:rPr lang="en-US" sz="1500" b="1">
                <a:solidFill>
                  <a:srgbClr val="000000"/>
                </a:solidFill>
                <a:latin typeface="Times New Roman" pitchFamily="18" charset="0"/>
              </a:rPr>
              <a:t>off</a:t>
            </a:r>
            <a:endParaRPr lang="en-US" sz="2000">
              <a:latin typeface="Calibri" pitchFamily="34" charset="0"/>
            </a:endParaRPr>
          </a:p>
        </p:txBody>
      </p:sp>
      <p:sp>
        <p:nvSpPr>
          <p:cNvPr id="57424" name="Line 112"/>
          <p:cNvSpPr>
            <a:spLocks noChangeShapeType="1"/>
          </p:cNvSpPr>
          <p:nvPr/>
        </p:nvSpPr>
        <p:spPr bwMode="auto">
          <a:xfrm flipV="1">
            <a:off x="5186363" y="2544763"/>
            <a:ext cx="558800" cy="2314575"/>
          </a:xfrm>
          <a:prstGeom prst="line">
            <a:avLst/>
          </a:prstGeom>
          <a:noFill/>
          <a:ln w="26988">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8" name="Group 245"/>
          <p:cNvGrpSpPr>
            <a:grpSpLocks/>
          </p:cNvGrpSpPr>
          <p:nvPr/>
        </p:nvGrpSpPr>
        <p:grpSpPr bwMode="auto">
          <a:xfrm>
            <a:off x="4681538" y="3054350"/>
            <a:ext cx="941387" cy="1109663"/>
            <a:chOff x="4710747" y="2196337"/>
            <a:chExt cx="1216978" cy="1437479"/>
          </a:xfrm>
        </p:grpSpPr>
        <p:sp>
          <p:nvSpPr>
            <p:cNvPr id="57430" name="Text Box 172"/>
            <p:cNvSpPr txBox="1">
              <a:spLocks noChangeArrowheads="1"/>
            </p:cNvSpPr>
            <p:nvPr/>
          </p:nvSpPr>
          <p:spPr bwMode="auto">
            <a:xfrm>
              <a:off x="4710747" y="2227184"/>
              <a:ext cx="1056633" cy="43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defTabSz="914400" eaLnBrk="1" hangingPunct="1"/>
              <a:r>
                <a:rPr lang="en-US" sz="1600" b="1">
                  <a:latin typeface="Times New Roman" pitchFamily="18" charset="0"/>
                </a:rPr>
                <a:t>quench</a:t>
              </a:r>
            </a:p>
          </p:txBody>
        </p:sp>
        <p:sp>
          <p:nvSpPr>
            <p:cNvPr id="57431" name="Line 170"/>
            <p:cNvSpPr>
              <a:spLocks noChangeShapeType="1"/>
            </p:cNvSpPr>
            <p:nvPr/>
          </p:nvSpPr>
          <p:spPr bwMode="auto">
            <a:xfrm flipV="1">
              <a:off x="5593292" y="2196337"/>
              <a:ext cx="334433" cy="1437479"/>
            </a:xfrm>
            <a:prstGeom prst="line">
              <a:avLst/>
            </a:prstGeom>
            <a:noFill/>
            <a:ln w="27051">
              <a:solidFill>
                <a:srgbClr val="CC0000"/>
              </a:solidFill>
              <a:round/>
              <a:headEnd type="stealth" w="lg" len="lg"/>
              <a:tailEnd/>
            </a:ln>
            <a:extLst>
              <a:ext uri="{909E8E84-426E-40DD-AFC4-6F175D3DCCD1}">
                <a14:hiddenFill xmlns:a14="http://schemas.microsoft.com/office/drawing/2010/main">
                  <a:noFill/>
                </a14:hiddenFill>
              </a:ext>
            </a:extLst>
          </p:spPr>
          <p:txBody>
            <a:bodyPr/>
            <a:lstStyle/>
            <a:p>
              <a:endParaRPr lang="en-US"/>
            </a:p>
          </p:txBody>
        </p:sp>
      </p:grpSp>
      <p:grpSp>
        <p:nvGrpSpPr>
          <p:cNvPr id="9" name="Group 244"/>
          <p:cNvGrpSpPr>
            <a:grpSpLocks/>
          </p:cNvGrpSpPr>
          <p:nvPr/>
        </p:nvGrpSpPr>
        <p:grpSpPr bwMode="auto">
          <a:xfrm>
            <a:off x="5043488" y="4751388"/>
            <a:ext cx="958850" cy="581025"/>
            <a:chOff x="5146521" y="4400304"/>
            <a:chExt cx="1240794" cy="754080"/>
          </a:xfrm>
        </p:grpSpPr>
        <p:sp>
          <p:nvSpPr>
            <p:cNvPr id="57428" name="Text Box 166"/>
            <p:cNvSpPr txBox="1">
              <a:spLocks noChangeArrowheads="1"/>
            </p:cNvSpPr>
            <p:nvPr/>
          </p:nvSpPr>
          <p:spPr bwMode="auto">
            <a:xfrm>
              <a:off x="5146521" y="4400304"/>
              <a:ext cx="1240794" cy="7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ctr" defTabSz="914400" eaLnBrk="1" hangingPunct="1"/>
              <a:r>
                <a:rPr lang="en-US" sz="1600" b="1">
                  <a:latin typeface="Times New Roman" pitchFamily="18" charset="0"/>
                </a:rPr>
                <a:t>arm</a:t>
              </a:r>
            </a:p>
            <a:p>
              <a:pPr algn="ctr" defTabSz="914400" eaLnBrk="1" hangingPunct="1"/>
              <a:r>
                <a:rPr lang="en-US" sz="1600" b="1">
                  <a:latin typeface="Times New Roman" pitchFamily="18" charset="0"/>
                </a:rPr>
                <a:t>V</a:t>
              </a:r>
              <a:r>
                <a:rPr lang="en-US" sz="1600" b="1" baseline="-25000">
                  <a:latin typeface="Times New Roman" pitchFamily="18" charset="0"/>
                </a:rPr>
                <a:t>dc</a:t>
              </a:r>
              <a:r>
                <a:rPr lang="en-US" sz="1600" b="1">
                  <a:latin typeface="Times New Roman" pitchFamily="18" charset="0"/>
                </a:rPr>
                <a:t> + </a:t>
              </a:r>
              <a:r>
                <a:rPr lang="en-US" sz="1600" b="1">
                  <a:latin typeface="Symbol" pitchFamily="18" charset="2"/>
                </a:rPr>
                <a:t>D</a:t>
              </a:r>
              <a:r>
                <a:rPr lang="en-US" sz="1600" b="1">
                  <a:latin typeface="Times New Roman" pitchFamily="18" charset="0"/>
                </a:rPr>
                <a:t>V</a:t>
              </a:r>
            </a:p>
          </p:txBody>
        </p:sp>
        <p:sp>
          <p:nvSpPr>
            <p:cNvPr id="57429" name="Line 165"/>
            <p:cNvSpPr>
              <a:spLocks noChangeShapeType="1"/>
            </p:cNvSpPr>
            <p:nvPr/>
          </p:nvSpPr>
          <p:spPr bwMode="auto">
            <a:xfrm>
              <a:off x="5341409" y="4450565"/>
              <a:ext cx="778933" cy="0"/>
            </a:xfrm>
            <a:prstGeom prst="line">
              <a:avLst/>
            </a:prstGeom>
            <a:noFill/>
            <a:ln w="28575">
              <a:solidFill>
                <a:srgbClr val="333399"/>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grpSp>
      <p:sp>
        <p:nvSpPr>
          <p:cNvPr id="57427" name="Rectangle 165"/>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0000"/>
          </a:bodyPr>
          <a:lstStyle/>
          <a:p>
            <a:pPr algn="l"/>
            <a:r>
              <a:rPr lang="en-US" dirty="0" smtClean="0">
                <a:solidFill>
                  <a:srgbClr val="642E21"/>
                </a:solidFill>
                <a:latin typeface="Calibri" pitchFamily="34" charset="0"/>
              </a:rPr>
              <a:t>Operation of Avalanche </a:t>
            </a:r>
            <a:r>
              <a:rPr lang="en-US" dirty="0" smtClean="0">
                <a:solidFill>
                  <a:srgbClr val="642E21"/>
                </a:solidFill>
                <a:latin typeface="Calibri" pitchFamily="34" charset="0"/>
              </a:rPr>
              <a:t>Photodiode</a:t>
            </a:r>
            <a:endParaRPr lang="en-US" dirty="0" smtClean="0">
              <a:solidFill>
                <a:srgbClr val="642E21"/>
              </a:solidFill>
              <a:latin typeface="Calibri" pitchFamily="34" charset="0"/>
            </a:endParaRPr>
          </a:p>
        </p:txBody>
      </p:sp>
    </p:spTree>
    <p:extLst>
      <p:ext uri="{BB962C8B-B14F-4D97-AF65-F5344CB8AC3E}">
        <p14:creationId xmlns:p14="http://schemas.microsoft.com/office/powerpoint/2010/main" val="431837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en-US" dirty="0" smtClean="0">
                <a:solidFill>
                  <a:srgbClr val="642E21"/>
                </a:solidFill>
                <a:latin typeface="Calibri" pitchFamily="34" charset="0"/>
              </a:rPr>
              <a:t>Performance Parameters</a:t>
            </a:r>
          </a:p>
        </p:txBody>
      </p:sp>
      <p:sp>
        <p:nvSpPr>
          <p:cNvPr id="58371" name="Rectangle 3"/>
          <p:cNvSpPr>
            <a:spLocks noGrp="1" noChangeArrowheads="1"/>
          </p:cNvSpPr>
          <p:nvPr>
            <p:ph idx="1"/>
          </p:nvPr>
        </p:nvSpPr>
        <p:spPr bwMode="auto">
          <a:xfrm>
            <a:off x="457200" y="1600200"/>
            <a:ext cx="38862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buFont typeface="Wingdings" pitchFamily="2" charset="2"/>
              <a:buChar char="ü"/>
            </a:pPr>
            <a:r>
              <a:rPr lang="en-US" sz="2700" dirty="0" smtClean="0">
                <a:solidFill>
                  <a:srgbClr val="FF0000"/>
                </a:solidFill>
                <a:latin typeface="Calibri" pitchFamily="34" charset="0"/>
              </a:rPr>
              <a:t>Photon detection efficiency (PDE)</a:t>
            </a:r>
          </a:p>
          <a:p>
            <a:pPr lvl="1" eaLnBrk="1" hangingPunct="1">
              <a:lnSpc>
                <a:spcPct val="90000"/>
              </a:lnSpc>
              <a:buFont typeface="Wingdings" pitchFamily="2" charset="2"/>
              <a:buChar char="Ø"/>
            </a:pPr>
            <a:r>
              <a:rPr lang="en-US" sz="2400" dirty="0" smtClean="0">
                <a:latin typeface="Calibri" pitchFamily="34" charset="0"/>
              </a:rPr>
              <a:t>The probability that a single incident photon initiates a current pulse that registers in a digital counter</a:t>
            </a:r>
          </a:p>
          <a:p>
            <a:pPr eaLnBrk="1" hangingPunct="1">
              <a:lnSpc>
                <a:spcPct val="90000"/>
              </a:lnSpc>
              <a:buFont typeface="Wingdings" pitchFamily="2" charset="2"/>
              <a:buChar char="ü"/>
            </a:pPr>
            <a:r>
              <a:rPr lang="en-US" sz="2700" dirty="0" smtClean="0">
                <a:solidFill>
                  <a:srgbClr val="FF0000"/>
                </a:solidFill>
                <a:latin typeface="Calibri" pitchFamily="34" charset="0"/>
              </a:rPr>
              <a:t>Dark count </a:t>
            </a:r>
            <a:r>
              <a:rPr lang="en-US" sz="2700" dirty="0" smtClean="0">
                <a:solidFill>
                  <a:srgbClr val="FF0000"/>
                </a:solidFill>
                <a:latin typeface="Calibri" pitchFamily="34" charset="0"/>
              </a:rPr>
              <a:t>rate </a:t>
            </a:r>
            <a:r>
              <a:rPr lang="en-US" sz="2700" dirty="0" smtClean="0">
                <a:solidFill>
                  <a:srgbClr val="FF0000"/>
                </a:solidFill>
                <a:latin typeface="Calibri" pitchFamily="34" charset="0"/>
              </a:rPr>
              <a:t>(</a:t>
            </a:r>
            <a:r>
              <a:rPr lang="en-US" sz="2700" dirty="0" smtClean="0">
                <a:solidFill>
                  <a:srgbClr val="FF0000"/>
                </a:solidFill>
                <a:latin typeface="Calibri" pitchFamily="34" charset="0"/>
              </a:rPr>
              <a:t>DCR)</a:t>
            </a:r>
            <a:r>
              <a:rPr lang="en-US" sz="2700" dirty="0" smtClean="0">
                <a:latin typeface="Calibri" pitchFamily="34" charset="0"/>
              </a:rPr>
              <a:t> </a:t>
            </a:r>
            <a:endParaRPr lang="en-US" sz="2700" dirty="0" smtClean="0">
              <a:latin typeface="Calibri" pitchFamily="34" charset="0"/>
            </a:endParaRPr>
          </a:p>
          <a:p>
            <a:pPr lvl="1" eaLnBrk="1" hangingPunct="1">
              <a:lnSpc>
                <a:spcPct val="90000"/>
              </a:lnSpc>
              <a:buFont typeface="Wingdings" pitchFamily="2" charset="2"/>
              <a:buChar char="Ø"/>
            </a:pPr>
            <a:r>
              <a:rPr lang="en-US" sz="2400" dirty="0" smtClean="0">
                <a:latin typeface="Calibri" pitchFamily="34" charset="0"/>
              </a:rPr>
              <a:t>The probability that a count is triggered by dark </a:t>
            </a:r>
            <a:r>
              <a:rPr lang="en-US" sz="2400" dirty="0" smtClean="0">
                <a:latin typeface="Calibri" pitchFamily="34" charset="0"/>
              </a:rPr>
              <a:t>current</a:t>
            </a:r>
            <a:endParaRPr lang="en-US" sz="2400" dirty="0" smtClean="0">
              <a:latin typeface="Calibri" pitchFamily="34" charset="0"/>
            </a:endParaRPr>
          </a:p>
        </p:txBody>
      </p:sp>
      <p:sp>
        <p:nvSpPr>
          <p:cNvPr id="58372" name="Freeform 39"/>
          <p:cNvSpPr>
            <a:spLocks/>
          </p:cNvSpPr>
          <p:nvPr/>
        </p:nvSpPr>
        <p:spPr bwMode="auto">
          <a:xfrm>
            <a:off x="5259388" y="3140075"/>
            <a:ext cx="274637" cy="1028700"/>
          </a:xfrm>
          <a:custGeom>
            <a:avLst/>
            <a:gdLst>
              <a:gd name="T0" fmla="*/ 0 w 40"/>
              <a:gd name="T1" fmla="*/ 2147483647 h 150"/>
              <a:gd name="T2" fmla="*/ 2147483647 w 40"/>
              <a:gd name="T3" fmla="*/ 2147483647 h 150"/>
              <a:gd name="T4" fmla="*/ 2147483647 w 40"/>
              <a:gd name="T5" fmla="*/ 0 h 150"/>
              <a:gd name="T6" fmla="*/ 2147483647 w 40"/>
              <a:gd name="T7" fmla="*/ 2147483647 h 150"/>
              <a:gd name="T8" fmla="*/ 0 60000 65536"/>
              <a:gd name="T9" fmla="*/ 0 60000 65536"/>
              <a:gd name="T10" fmla="*/ 0 60000 65536"/>
              <a:gd name="T11" fmla="*/ 0 60000 65536"/>
              <a:gd name="T12" fmla="*/ 0 w 40"/>
              <a:gd name="T13" fmla="*/ 0 h 150"/>
              <a:gd name="T14" fmla="*/ 40 w 40"/>
              <a:gd name="T15" fmla="*/ 150 h 150"/>
            </a:gdLst>
            <a:ahLst/>
            <a:cxnLst>
              <a:cxn ang="T8">
                <a:pos x="T0" y="T1"/>
              </a:cxn>
              <a:cxn ang="T9">
                <a:pos x="T2" y="T3"/>
              </a:cxn>
              <a:cxn ang="T10">
                <a:pos x="T4" y="T5"/>
              </a:cxn>
              <a:cxn ang="T11">
                <a:pos x="T6" y="T7"/>
              </a:cxn>
            </a:cxnLst>
            <a:rect l="T12" t="T13" r="T14" b="T15"/>
            <a:pathLst>
              <a:path w="40" h="150">
                <a:moveTo>
                  <a:pt x="0" y="149"/>
                </a:moveTo>
                <a:cubicBezTo>
                  <a:pt x="7" y="147"/>
                  <a:pt x="16" y="142"/>
                  <a:pt x="23" y="142"/>
                </a:cubicBezTo>
                <a:lnTo>
                  <a:pt x="30" y="0"/>
                </a:lnTo>
                <a:lnTo>
                  <a:pt x="40" y="150"/>
                </a:lnTo>
              </a:path>
            </a:pathLst>
          </a:custGeom>
          <a:noFill/>
          <a:ln w="30163">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3" name="Line 40"/>
          <p:cNvSpPr>
            <a:spLocks noChangeShapeType="1"/>
          </p:cNvSpPr>
          <p:nvPr/>
        </p:nvSpPr>
        <p:spPr bwMode="auto">
          <a:xfrm>
            <a:off x="4822825" y="4186238"/>
            <a:ext cx="3105150" cy="1587"/>
          </a:xfrm>
          <a:prstGeom prst="line">
            <a:avLst/>
          </a:prstGeom>
          <a:noFill/>
          <a:ln w="30226">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8374" name="Freeform 44"/>
          <p:cNvSpPr>
            <a:spLocks/>
          </p:cNvSpPr>
          <p:nvPr/>
        </p:nvSpPr>
        <p:spPr bwMode="auto">
          <a:xfrm>
            <a:off x="6692900" y="3502025"/>
            <a:ext cx="273050" cy="684213"/>
          </a:xfrm>
          <a:custGeom>
            <a:avLst/>
            <a:gdLst>
              <a:gd name="T0" fmla="*/ 0 w 40"/>
              <a:gd name="T1" fmla="*/ 2147483647 h 100"/>
              <a:gd name="T2" fmla="*/ 2147483647 w 40"/>
              <a:gd name="T3" fmla="*/ 2147483647 h 100"/>
              <a:gd name="T4" fmla="*/ 2147483647 w 40"/>
              <a:gd name="T5" fmla="*/ 0 h 100"/>
              <a:gd name="T6" fmla="*/ 2147483647 w 40"/>
              <a:gd name="T7" fmla="*/ 2147483647 h 100"/>
              <a:gd name="T8" fmla="*/ 0 60000 65536"/>
              <a:gd name="T9" fmla="*/ 0 60000 65536"/>
              <a:gd name="T10" fmla="*/ 0 60000 65536"/>
              <a:gd name="T11" fmla="*/ 0 60000 65536"/>
              <a:gd name="T12" fmla="*/ 0 w 40"/>
              <a:gd name="T13" fmla="*/ 0 h 100"/>
              <a:gd name="T14" fmla="*/ 40 w 40"/>
              <a:gd name="T15" fmla="*/ 100 h 100"/>
            </a:gdLst>
            <a:ahLst/>
            <a:cxnLst>
              <a:cxn ang="T8">
                <a:pos x="T0" y="T1"/>
              </a:cxn>
              <a:cxn ang="T9">
                <a:pos x="T2" y="T3"/>
              </a:cxn>
              <a:cxn ang="T10">
                <a:pos x="T4" y="T5"/>
              </a:cxn>
              <a:cxn ang="T11">
                <a:pos x="T6" y="T7"/>
              </a:cxn>
            </a:cxnLst>
            <a:rect l="T12" t="T13" r="T14" b="T15"/>
            <a:pathLst>
              <a:path w="40" h="100">
                <a:moveTo>
                  <a:pt x="0" y="99"/>
                </a:moveTo>
                <a:cubicBezTo>
                  <a:pt x="7" y="98"/>
                  <a:pt x="16" y="95"/>
                  <a:pt x="23" y="95"/>
                </a:cubicBezTo>
                <a:lnTo>
                  <a:pt x="30" y="0"/>
                </a:lnTo>
                <a:lnTo>
                  <a:pt x="40" y="100"/>
                </a:lnTo>
              </a:path>
            </a:pathLst>
          </a:custGeom>
          <a:noFill/>
          <a:ln w="30163">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5" name="Rectangle 47"/>
          <p:cNvSpPr>
            <a:spLocks noChangeArrowheads="1"/>
          </p:cNvSpPr>
          <p:nvPr/>
        </p:nvSpPr>
        <p:spPr bwMode="auto">
          <a:xfrm>
            <a:off x="7564438" y="4254500"/>
            <a:ext cx="542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1600"/>
          </a:p>
        </p:txBody>
      </p:sp>
      <p:sp>
        <p:nvSpPr>
          <p:cNvPr id="58376" name="Rectangle 48"/>
          <p:cNvSpPr>
            <a:spLocks noChangeArrowheads="1"/>
          </p:cNvSpPr>
          <p:nvPr/>
        </p:nvSpPr>
        <p:spPr bwMode="auto">
          <a:xfrm>
            <a:off x="7705725" y="4308475"/>
            <a:ext cx="3651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400" b="1">
                <a:solidFill>
                  <a:srgbClr val="C0C0C0"/>
                </a:solidFill>
              </a:rPr>
              <a:t>time</a:t>
            </a:r>
            <a:endParaRPr lang="en-US" sz="1600"/>
          </a:p>
        </p:txBody>
      </p:sp>
      <p:sp>
        <p:nvSpPr>
          <p:cNvPr id="58377" name="Rectangle 49"/>
          <p:cNvSpPr>
            <a:spLocks noChangeArrowheads="1"/>
          </p:cNvSpPr>
          <p:nvPr/>
        </p:nvSpPr>
        <p:spPr bwMode="auto">
          <a:xfrm>
            <a:off x="7699375" y="4302125"/>
            <a:ext cx="3651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400" b="1"/>
              <a:t>time</a:t>
            </a:r>
            <a:endParaRPr lang="en-US" sz="1600"/>
          </a:p>
        </p:txBody>
      </p:sp>
      <p:sp>
        <p:nvSpPr>
          <p:cNvPr id="58378" name="Freeform 50"/>
          <p:cNvSpPr>
            <a:spLocks/>
          </p:cNvSpPr>
          <p:nvPr/>
        </p:nvSpPr>
        <p:spPr bwMode="auto">
          <a:xfrm>
            <a:off x="5988050" y="3913188"/>
            <a:ext cx="274638" cy="273050"/>
          </a:xfrm>
          <a:custGeom>
            <a:avLst/>
            <a:gdLst>
              <a:gd name="T0" fmla="*/ 0 w 40"/>
              <a:gd name="T1" fmla="*/ 2147483647 h 40"/>
              <a:gd name="T2" fmla="*/ 2147483647 w 40"/>
              <a:gd name="T3" fmla="*/ 2147483647 h 40"/>
              <a:gd name="T4" fmla="*/ 2147483647 w 40"/>
              <a:gd name="T5" fmla="*/ 0 h 40"/>
              <a:gd name="T6" fmla="*/ 2147483647 w 40"/>
              <a:gd name="T7" fmla="*/ 2147483647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0" y="40"/>
                </a:moveTo>
                <a:cubicBezTo>
                  <a:pt x="7" y="39"/>
                  <a:pt x="16" y="38"/>
                  <a:pt x="23" y="38"/>
                </a:cubicBezTo>
                <a:lnTo>
                  <a:pt x="30" y="0"/>
                </a:lnTo>
                <a:lnTo>
                  <a:pt x="40" y="40"/>
                </a:lnTo>
              </a:path>
            </a:pathLst>
          </a:custGeom>
          <a:noFill/>
          <a:ln w="30163">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8379" name="Group 67"/>
          <p:cNvGrpSpPr>
            <a:grpSpLocks/>
          </p:cNvGrpSpPr>
          <p:nvPr/>
        </p:nvGrpSpPr>
        <p:grpSpPr bwMode="auto">
          <a:xfrm>
            <a:off x="4822825" y="3829050"/>
            <a:ext cx="2989263" cy="28575"/>
            <a:chOff x="3087" y="1399"/>
            <a:chExt cx="2093" cy="19"/>
          </a:xfrm>
        </p:grpSpPr>
        <p:sp>
          <p:nvSpPr>
            <p:cNvPr id="58442" name="Rectangle 51"/>
            <p:cNvSpPr>
              <a:spLocks noChangeArrowheads="1"/>
            </p:cNvSpPr>
            <p:nvPr/>
          </p:nvSpPr>
          <p:spPr bwMode="auto">
            <a:xfrm>
              <a:off x="3087"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43" name="Rectangle 52"/>
            <p:cNvSpPr>
              <a:spLocks noChangeArrowheads="1"/>
            </p:cNvSpPr>
            <p:nvPr/>
          </p:nvSpPr>
          <p:spPr bwMode="auto">
            <a:xfrm>
              <a:off x="3222"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44" name="Rectangle 53"/>
            <p:cNvSpPr>
              <a:spLocks noChangeArrowheads="1"/>
            </p:cNvSpPr>
            <p:nvPr/>
          </p:nvSpPr>
          <p:spPr bwMode="auto">
            <a:xfrm>
              <a:off x="3356"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45" name="Rectangle 54"/>
            <p:cNvSpPr>
              <a:spLocks noChangeArrowheads="1"/>
            </p:cNvSpPr>
            <p:nvPr/>
          </p:nvSpPr>
          <p:spPr bwMode="auto">
            <a:xfrm>
              <a:off x="3491" y="1399"/>
              <a:ext cx="76"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46" name="Rectangle 55"/>
            <p:cNvSpPr>
              <a:spLocks noChangeArrowheads="1"/>
            </p:cNvSpPr>
            <p:nvPr/>
          </p:nvSpPr>
          <p:spPr bwMode="auto">
            <a:xfrm>
              <a:off x="3625"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47" name="Rectangle 56"/>
            <p:cNvSpPr>
              <a:spLocks noChangeArrowheads="1"/>
            </p:cNvSpPr>
            <p:nvPr/>
          </p:nvSpPr>
          <p:spPr bwMode="auto">
            <a:xfrm>
              <a:off x="3759"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48" name="Rectangle 57"/>
            <p:cNvSpPr>
              <a:spLocks noChangeArrowheads="1"/>
            </p:cNvSpPr>
            <p:nvPr/>
          </p:nvSpPr>
          <p:spPr bwMode="auto">
            <a:xfrm>
              <a:off x="3894"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49" name="Rectangle 58"/>
            <p:cNvSpPr>
              <a:spLocks noChangeArrowheads="1"/>
            </p:cNvSpPr>
            <p:nvPr/>
          </p:nvSpPr>
          <p:spPr bwMode="auto">
            <a:xfrm>
              <a:off x="4028"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50" name="Rectangle 59"/>
            <p:cNvSpPr>
              <a:spLocks noChangeArrowheads="1"/>
            </p:cNvSpPr>
            <p:nvPr/>
          </p:nvSpPr>
          <p:spPr bwMode="auto">
            <a:xfrm>
              <a:off x="4163" y="1399"/>
              <a:ext cx="76"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51" name="Rectangle 60"/>
            <p:cNvSpPr>
              <a:spLocks noChangeArrowheads="1"/>
            </p:cNvSpPr>
            <p:nvPr/>
          </p:nvSpPr>
          <p:spPr bwMode="auto">
            <a:xfrm>
              <a:off x="4297"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52" name="Rectangle 61"/>
            <p:cNvSpPr>
              <a:spLocks noChangeArrowheads="1"/>
            </p:cNvSpPr>
            <p:nvPr/>
          </p:nvSpPr>
          <p:spPr bwMode="auto">
            <a:xfrm>
              <a:off x="4431"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53" name="Rectangle 62"/>
            <p:cNvSpPr>
              <a:spLocks noChangeArrowheads="1"/>
            </p:cNvSpPr>
            <p:nvPr/>
          </p:nvSpPr>
          <p:spPr bwMode="auto">
            <a:xfrm>
              <a:off x="4566"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54" name="Rectangle 63"/>
            <p:cNvSpPr>
              <a:spLocks noChangeArrowheads="1"/>
            </p:cNvSpPr>
            <p:nvPr/>
          </p:nvSpPr>
          <p:spPr bwMode="auto">
            <a:xfrm>
              <a:off x="4700"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55" name="Rectangle 64"/>
            <p:cNvSpPr>
              <a:spLocks noChangeArrowheads="1"/>
            </p:cNvSpPr>
            <p:nvPr/>
          </p:nvSpPr>
          <p:spPr bwMode="auto">
            <a:xfrm>
              <a:off x="4835" y="1399"/>
              <a:ext cx="76"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56" name="Rectangle 65"/>
            <p:cNvSpPr>
              <a:spLocks noChangeArrowheads="1"/>
            </p:cNvSpPr>
            <p:nvPr/>
          </p:nvSpPr>
          <p:spPr bwMode="auto">
            <a:xfrm>
              <a:off x="4969"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sp>
          <p:nvSpPr>
            <p:cNvPr id="58457" name="Rectangle 66"/>
            <p:cNvSpPr>
              <a:spLocks noChangeArrowheads="1"/>
            </p:cNvSpPr>
            <p:nvPr/>
          </p:nvSpPr>
          <p:spPr bwMode="auto">
            <a:xfrm>
              <a:off x="5103" y="1399"/>
              <a:ext cx="77" cy="19"/>
            </a:xfrm>
            <a:prstGeom prst="rect">
              <a:avLst/>
            </a:prstGeom>
            <a:solidFill>
              <a:schemeClr val="bg2"/>
            </a:solidFill>
            <a:ln w="9525">
              <a:solidFill>
                <a:schemeClr val="tx1"/>
              </a:solidFill>
              <a:miter lim="800000"/>
              <a:headEnd/>
              <a:tailEnd/>
            </a:ln>
          </p:spPr>
          <p:txBody>
            <a:bodyPr/>
            <a:lstStyle/>
            <a:p>
              <a:pPr defTabSz="914400"/>
              <a:endParaRPr lang="en-US" sz="1600"/>
            </a:p>
          </p:txBody>
        </p:sp>
      </p:grpSp>
      <p:sp>
        <p:nvSpPr>
          <p:cNvPr id="58380" name="Line 71"/>
          <p:cNvSpPr>
            <a:spLocks noChangeShapeType="1"/>
          </p:cNvSpPr>
          <p:nvPr/>
        </p:nvSpPr>
        <p:spPr bwMode="auto">
          <a:xfrm>
            <a:off x="4986338" y="5210175"/>
            <a:ext cx="136525" cy="1588"/>
          </a:xfrm>
          <a:prstGeom prst="line">
            <a:avLst/>
          </a:prstGeom>
          <a:noFill/>
          <a:ln w="3016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1" name="Line 75"/>
          <p:cNvSpPr>
            <a:spLocks noChangeShapeType="1"/>
          </p:cNvSpPr>
          <p:nvPr/>
        </p:nvSpPr>
        <p:spPr bwMode="auto">
          <a:xfrm>
            <a:off x="5259388" y="5210175"/>
            <a:ext cx="69850" cy="1588"/>
          </a:xfrm>
          <a:prstGeom prst="line">
            <a:avLst/>
          </a:prstGeom>
          <a:noFill/>
          <a:ln w="3016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2" name="Line 76"/>
          <p:cNvSpPr>
            <a:spLocks noChangeShapeType="1"/>
          </p:cNvSpPr>
          <p:nvPr/>
        </p:nvSpPr>
        <p:spPr bwMode="auto">
          <a:xfrm>
            <a:off x="4986338" y="5210175"/>
            <a:ext cx="136525" cy="1588"/>
          </a:xfrm>
          <a:prstGeom prst="line">
            <a:avLst/>
          </a:prstGeom>
          <a:noFill/>
          <a:ln w="3016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3" name="Line 80"/>
          <p:cNvSpPr>
            <a:spLocks noChangeShapeType="1"/>
          </p:cNvSpPr>
          <p:nvPr/>
        </p:nvSpPr>
        <p:spPr bwMode="auto">
          <a:xfrm>
            <a:off x="5259388" y="5210175"/>
            <a:ext cx="69850" cy="1588"/>
          </a:xfrm>
          <a:prstGeom prst="line">
            <a:avLst/>
          </a:prstGeom>
          <a:noFill/>
          <a:ln w="3016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4" name="Line 81"/>
          <p:cNvSpPr>
            <a:spLocks noChangeShapeType="1"/>
          </p:cNvSpPr>
          <p:nvPr/>
        </p:nvSpPr>
        <p:spPr bwMode="auto">
          <a:xfrm>
            <a:off x="5259388" y="5210175"/>
            <a:ext cx="138112" cy="1588"/>
          </a:xfrm>
          <a:prstGeom prst="line">
            <a:avLst/>
          </a:prstGeom>
          <a:noFill/>
          <a:ln w="3016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5" name="Line 82"/>
          <p:cNvSpPr>
            <a:spLocks noChangeShapeType="1"/>
          </p:cNvSpPr>
          <p:nvPr/>
        </p:nvSpPr>
        <p:spPr bwMode="auto">
          <a:xfrm flipV="1">
            <a:off x="5397500" y="4662488"/>
            <a:ext cx="1588" cy="547687"/>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6" name="Line 83"/>
          <p:cNvSpPr>
            <a:spLocks noChangeShapeType="1"/>
          </p:cNvSpPr>
          <p:nvPr/>
        </p:nvSpPr>
        <p:spPr bwMode="auto">
          <a:xfrm>
            <a:off x="5397500" y="4662488"/>
            <a:ext cx="136525" cy="1587"/>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7" name="Line 84"/>
          <p:cNvSpPr>
            <a:spLocks noChangeShapeType="1"/>
          </p:cNvSpPr>
          <p:nvPr/>
        </p:nvSpPr>
        <p:spPr bwMode="auto">
          <a:xfrm>
            <a:off x="5534025" y="4662488"/>
            <a:ext cx="1588" cy="547687"/>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8" name="Line 85"/>
          <p:cNvSpPr>
            <a:spLocks noChangeShapeType="1"/>
          </p:cNvSpPr>
          <p:nvPr/>
        </p:nvSpPr>
        <p:spPr bwMode="auto">
          <a:xfrm>
            <a:off x="5534025" y="5210175"/>
            <a:ext cx="68263" cy="1588"/>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9" name="Line 86"/>
          <p:cNvSpPr>
            <a:spLocks noChangeShapeType="1"/>
          </p:cNvSpPr>
          <p:nvPr/>
        </p:nvSpPr>
        <p:spPr bwMode="auto">
          <a:xfrm>
            <a:off x="5259388" y="5210175"/>
            <a:ext cx="138112" cy="1588"/>
          </a:xfrm>
          <a:prstGeom prst="line">
            <a:avLst/>
          </a:prstGeom>
          <a:noFill/>
          <a:ln w="30163">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90" name="Line 87"/>
          <p:cNvSpPr>
            <a:spLocks noChangeShapeType="1"/>
          </p:cNvSpPr>
          <p:nvPr/>
        </p:nvSpPr>
        <p:spPr bwMode="auto">
          <a:xfrm flipV="1">
            <a:off x="5397500" y="4662488"/>
            <a:ext cx="1588" cy="547687"/>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91" name="Line 88"/>
          <p:cNvSpPr>
            <a:spLocks noChangeShapeType="1"/>
          </p:cNvSpPr>
          <p:nvPr/>
        </p:nvSpPr>
        <p:spPr bwMode="auto">
          <a:xfrm>
            <a:off x="5397500" y="4662488"/>
            <a:ext cx="136525" cy="1587"/>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92" name="Line 89"/>
          <p:cNvSpPr>
            <a:spLocks noChangeShapeType="1"/>
          </p:cNvSpPr>
          <p:nvPr/>
        </p:nvSpPr>
        <p:spPr bwMode="auto">
          <a:xfrm>
            <a:off x="5534025" y="4662488"/>
            <a:ext cx="1588" cy="547687"/>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93" name="Line 90"/>
          <p:cNvSpPr>
            <a:spLocks noChangeShapeType="1"/>
          </p:cNvSpPr>
          <p:nvPr/>
        </p:nvSpPr>
        <p:spPr bwMode="auto">
          <a:xfrm>
            <a:off x="5534025" y="5210175"/>
            <a:ext cx="68263" cy="1588"/>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8394" name="Group 78"/>
          <p:cNvGrpSpPr>
            <a:grpSpLocks/>
          </p:cNvGrpSpPr>
          <p:nvPr/>
        </p:nvGrpSpPr>
        <p:grpSpPr bwMode="auto">
          <a:xfrm>
            <a:off x="6664325" y="4662488"/>
            <a:ext cx="342900" cy="549275"/>
            <a:chOff x="4198" y="2937"/>
            <a:chExt cx="216" cy="346"/>
          </a:xfrm>
        </p:grpSpPr>
        <p:sp>
          <p:nvSpPr>
            <p:cNvPr id="58432" name="Line 91"/>
            <p:cNvSpPr>
              <a:spLocks noChangeShapeType="1"/>
            </p:cNvSpPr>
            <p:nvPr/>
          </p:nvSpPr>
          <p:spPr bwMode="auto">
            <a:xfrm>
              <a:off x="4198" y="3282"/>
              <a:ext cx="87"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3" name="Line 92"/>
            <p:cNvSpPr>
              <a:spLocks noChangeShapeType="1"/>
            </p:cNvSpPr>
            <p:nvPr/>
          </p:nvSpPr>
          <p:spPr bwMode="auto">
            <a:xfrm flipV="1">
              <a:off x="4285" y="2937"/>
              <a:ext cx="1" cy="345"/>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4" name="Line 93"/>
            <p:cNvSpPr>
              <a:spLocks noChangeShapeType="1"/>
            </p:cNvSpPr>
            <p:nvPr/>
          </p:nvSpPr>
          <p:spPr bwMode="auto">
            <a:xfrm>
              <a:off x="4285" y="2937"/>
              <a:ext cx="86"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5" name="Line 94"/>
            <p:cNvSpPr>
              <a:spLocks noChangeShapeType="1"/>
            </p:cNvSpPr>
            <p:nvPr/>
          </p:nvSpPr>
          <p:spPr bwMode="auto">
            <a:xfrm>
              <a:off x="4371" y="2937"/>
              <a:ext cx="1" cy="345"/>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6" name="Line 95"/>
            <p:cNvSpPr>
              <a:spLocks noChangeShapeType="1"/>
            </p:cNvSpPr>
            <p:nvPr/>
          </p:nvSpPr>
          <p:spPr bwMode="auto">
            <a:xfrm>
              <a:off x="4371" y="3282"/>
              <a:ext cx="43"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7" name="Line 96"/>
            <p:cNvSpPr>
              <a:spLocks noChangeShapeType="1"/>
            </p:cNvSpPr>
            <p:nvPr/>
          </p:nvSpPr>
          <p:spPr bwMode="auto">
            <a:xfrm>
              <a:off x="4198" y="3282"/>
              <a:ext cx="87"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8" name="Line 97"/>
            <p:cNvSpPr>
              <a:spLocks noChangeShapeType="1"/>
            </p:cNvSpPr>
            <p:nvPr/>
          </p:nvSpPr>
          <p:spPr bwMode="auto">
            <a:xfrm flipV="1">
              <a:off x="4285" y="2937"/>
              <a:ext cx="1" cy="345"/>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9" name="Line 98"/>
            <p:cNvSpPr>
              <a:spLocks noChangeShapeType="1"/>
            </p:cNvSpPr>
            <p:nvPr/>
          </p:nvSpPr>
          <p:spPr bwMode="auto">
            <a:xfrm>
              <a:off x="4285" y="2937"/>
              <a:ext cx="86"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40" name="Line 99"/>
            <p:cNvSpPr>
              <a:spLocks noChangeShapeType="1"/>
            </p:cNvSpPr>
            <p:nvPr/>
          </p:nvSpPr>
          <p:spPr bwMode="auto">
            <a:xfrm>
              <a:off x="4371" y="2937"/>
              <a:ext cx="1" cy="345"/>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41" name="Line 100"/>
            <p:cNvSpPr>
              <a:spLocks noChangeShapeType="1"/>
            </p:cNvSpPr>
            <p:nvPr/>
          </p:nvSpPr>
          <p:spPr bwMode="auto">
            <a:xfrm>
              <a:off x="4371" y="3282"/>
              <a:ext cx="43"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8395" name="Line 101"/>
          <p:cNvSpPr>
            <a:spLocks noChangeShapeType="1"/>
          </p:cNvSpPr>
          <p:nvPr/>
        </p:nvSpPr>
        <p:spPr bwMode="auto">
          <a:xfrm>
            <a:off x="6562725" y="5210175"/>
            <a:ext cx="136525" cy="1588"/>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96" name="Line 106"/>
          <p:cNvSpPr>
            <a:spLocks noChangeShapeType="1"/>
          </p:cNvSpPr>
          <p:nvPr/>
        </p:nvSpPr>
        <p:spPr bwMode="auto">
          <a:xfrm>
            <a:off x="6562725" y="5210175"/>
            <a:ext cx="136525" cy="1588"/>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97" name="Rectangle 121"/>
          <p:cNvSpPr>
            <a:spLocks noChangeArrowheads="1"/>
          </p:cNvSpPr>
          <p:nvPr/>
        </p:nvSpPr>
        <p:spPr bwMode="auto">
          <a:xfrm>
            <a:off x="7459663" y="5348288"/>
            <a:ext cx="5413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1600"/>
          </a:p>
        </p:txBody>
      </p:sp>
      <p:sp>
        <p:nvSpPr>
          <p:cNvPr id="58398" name="Rectangle 122"/>
          <p:cNvSpPr>
            <a:spLocks noChangeArrowheads="1"/>
          </p:cNvSpPr>
          <p:nvPr/>
        </p:nvSpPr>
        <p:spPr bwMode="auto">
          <a:xfrm>
            <a:off x="7602538" y="5403850"/>
            <a:ext cx="36353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400" b="1">
                <a:solidFill>
                  <a:srgbClr val="C0C0C0"/>
                </a:solidFill>
              </a:rPr>
              <a:t>time</a:t>
            </a:r>
            <a:endParaRPr lang="en-US" sz="1600"/>
          </a:p>
        </p:txBody>
      </p:sp>
      <p:sp>
        <p:nvSpPr>
          <p:cNvPr id="58399" name="Rectangle 123"/>
          <p:cNvSpPr>
            <a:spLocks noChangeArrowheads="1"/>
          </p:cNvSpPr>
          <p:nvPr/>
        </p:nvSpPr>
        <p:spPr bwMode="auto">
          <a:xfrm>
            <a:off x="7593013" y="5395913"/>
            <a:ext cx="3651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400" b="1"/>
              <a:t>time</a:t>
            </a:r>
            <a:endParaRPr lang="en-US" sz="1600"/>
          </a:p>
        </p:txBody>
      </p:sp>
      <p:sp>
        <p:nvSpPr>
          <p:cNvPr id="58400" name="Line 68"/>
          <p:cNvSpPr>
            <a:spLocks noChangeShapeType="1"/>
          </p:cNvSpPr>
          <p:nvPr/>
        </p:nvSpPr>
        <p:spPr bwMode="auto">
          <a:xfrm>
            <a:off x="4779963" y="5210175"/>
            <a:ext cx="3105150" cy="1588"/>
          </a:xfrm>
          <a:prstGeom prst="line">
            <a:avLst/>
          </a:prstGeom>
          <a:noFill/>
          <a:ln w="30163">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8401" name="Line 124"/>
          <p:cNvSpPr>
            <a:spLocks noChangeShapeType="1"/>
          </p:cNvSpPr>
          <p:nvPr/>
        </p:nvSpPr>
        <p:spPr bwMode="auto">
          <a:xfrm>
            <a:off x="4860925" y="2597150"/>
            <a:ext cx="3105150" cy="1588"/>
          </a:xfrm>
          <a:prstGeom prst="line">
            <a:avLst/>
          </a:prstGeom>
          <a:noFill/>
          <a:ln w="30226">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8402" name="Rectangle 125"/>
          <p:cNvSpPr>
            <a:spLocks noChangeArrowheads="1"/>
          </p:cNvSpPr>
          <p:nvPr/>
        </p:nvSpPr>
        <p:spPr bwMode="auto">
          <a:xfrm>
            <a:off x="7735888" y="2713038"/>
            <a:ext cx="3651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a:r>
              <a:rPr lang="en-US" sz="1400" b="1"/>
              <a:t>time</a:t>
            </a:r>
            <a:endParaRPr lang="en-US" sz="1600"/>
          </a:p>
        </p:txBody>
      </p:sp>
      <p:grpSp>
        <p:nvGrpSpPr>
          <p:cNvPr id="58403" name="Group 146"/>
          <p:cNvGrpSpPr>
            <a:grpSpLocks/>
          </p:cNvGrpSpPr>
          <p:nvPr/>
        </p:nvGrpSpPr>
        <p:grpSpPr bwMode="auto">
          <a:xfrm>
            <a:off x="5256213" y="1754188"/>
            <a:ext cx="284162" cy="879475"/>
            <a:chOff x="3384" y="1019"/>
            <a:chExt cx="199" cy="616"/>
          </a:xfrm>
        </p:grpSpPr>
        <p:sp>
          <p:nvSpPr>
            <p:cNvPr id="58430" name="Freeform 126"/>
            <p:cNvSpPr>
              <a:spLocks/>
            </p:cNvSpPr>
            <p:nvPr/>
          </p:nvSpPr>
          <p:spPr bwMode="auto">
            <a:xfrm>
              <a:off x="3384" y="1025"/>
              <a:ext cx="109" cy="610"/>
            </a:xfrm>
            <a:custGeom>
              <a:avLst/>
              <a:gdLst>
                <a:gd name="T0" fmla="*/ 0 w 109"/>
                <a:gd name="T1" fmla="*/ 567 h 610"/>
                <a:gd name="T2" fmla="*/ 38 w 109"/>
                <a:gd name="T3" fmla="*/ 529 h 610"/>
                <a:gd name="T4" fmla="*/ 83 w 109"/>
                <a:gd name="T5" fmla="*/ 81 h 610"/>
                <a:gd name="T6" fmla="*/ 109 w 109"/>
                <a:gd name="T7" fmla="*/ 43 h 610"/>
                <a:gd name="T8" fmla="*/ 0 60000 65536"/>
                <a:gd name="T9" fmla="*/ 0 60000 65536"/>
                <a:gd name="T10" fmla="*/ 0 60000 65536"/>
                <a:gd name="T11" fmla="*/ 0 60000 65536"/>
                <a:gd name="T12" fmla="*/ 0 w 109"/>
                <a:gd name="T13" fmla="*/ 0 h 610"/>
                <a:gd name="T14" fmla="*/ 109 w 109"/>
                <a:gd name="T15" fmla="*/ 610 h 610"/>
              </a:gdLst>
              <a:ahLst/>
              <a:cxnLst>
                <a:cxn ang="T8">
                  <a:pos x="T0" y="T1"/>
                </a:cxn>
                <a:cxn ang="T9">
                  <a:pos x="T2" y="T3"/>
                </a:cxn>
                <a:cxn ang="T10">
                  <a:pos x="T4" y="T5"/>
                </a:cxn>
                <a:cxn ang="T11">
                  <a:pos x="T6" y="T7"/>
                </a:cxn>
              </a:cxnLst>
              <a:rect l="T12" t="T13" r="T14" b="T15"/>
              <a:pathLst>
                <a:path w="109" h="610">
                  <a:moveTo>
                    <a:pt x="0" y="567"/>
                  </a:moveTo>
                  <a:cubicBezTo>
                    <a:pt x="12" y="588"/>
                    <a:pt x="24" y="610"/>
                    <a:pt x="38" y="529"/>
                  </a:cubicBezTo>
                  <a:cubicBezTo>
                    <a:pt x="52" y="448"/>
                    <a:pt x="71" y="162"/>
                    <a:pt x="83" y="81"/>
                  </a:cubicBezTo>
                  <a:cubicBezTo>
                    <a:pt x="95" y="0"/>
                    <a:pt x="102" y="21"/>
                    <a:pt x="109" y="43"/>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31" name="Freeform 127"/>
            <p:cNvSpPr>
              <a:spLocks/>
            </p:cNvSpPr>
            <p:nvPr/>
          </p:nvSpPr>
          <p:spPr bwMode="auto">
            <a:xfrm flipH="1">
              <a:off x="3474" y="1019"/>
              <a:ext cx="109" cy="610"/>
            </a:xfrm>
            <a:custGeom>
              <a:avLst/>
              <a:gdLst>
                <a:gd name="T0" fmla="*/ 0 w 109"/>
                <a:gd name="T1" fmla="*/ 567 h 610"/>
                <a:gd name="T2" fmla="*/ 38 w 109"/>
                <a:gd name="T3" fmla="*/ 529 h 610"/>
                <a:gd name="T4" fmla="*/ 83 w 109"/>
                <a:gd name="T5" fmla="*/ 81 h 610"/>
                <a:gd name="T6" fmla="*/ 109 w 109"/>
                <a:gd name="T7" fmla="*/ 43 h 610"/>
                <a:gd name="T8" fmla="*/ 0 60000 65536"/>
                <a:gd name="T9" fmla="*/ 0 60000 65536"/>
                <a:gd name="T10" fmla="*/ 0 60000 65536"/>
                <a:gd name="T11" fmla="*/ 0 60000 65536"/>
                <a:gd name="T12" fmla="*/ 0 w 109"/>
                <a:gd name="T13" fmla="*/ 0 h 610"/>
                <a:gd name="T14" fmla="*/ 109 w 109"/>
                <a:gd name="T15" fmla="*/ 610 h 610"/>
              </a:gdLst>
              <a:ahLst/>
              <a:cxnLst>
                <a:cxn ang="T8">
                  <a:pos x="T0" y="T1"/>
                </a:cxn>
                <a:cxn ang="T9">
                  <a:pos x="T2" y="T3"/>
                </a:cxn>
                <a:cxn ang="T10">
                  <a:pos x="T4" y="T5"/>
                </a:cxn>
                <a:cxn ang="T11">
                  <a:pos x="T6" y="T7"/>
                </a:cxn>
              </a:cxnLst>
              <a:rect l="T12" t="T13" r="T14" b="T15"/>
              <a:pathLst>
                <a:path w="109" h="610">
                  <a:moveTo>
                    <a:pt x="0" y="567"/>
                  </a:moveTo>
                  <a:cubicBezTo>
                    <a:pt x="12" y="588"/>
                    <a:pt x="24" y="610"/>
                    <a:pt x="38" y="529"/>
                  </a:cubicBezTo>
                  <a:cubicBezTo>
                    <a:pt x="52" y="448"/>
                    <a:pt x="71" y="162"/>
                    <a:pt x="83" y="81"/>
                  </a:cubicBezTo>
                  <a:cubicBezTo>
                    <a:pt x="95" y="0"/>
                    <a:pt x="102" y="21"/>
                    <a:pt x="109" y="43"/>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58404" name="Freeform 130"/>
          <p:cNvSpPr>
            <a:spLocks/>
          </p:cNvSpPr>
          <p:nvPr/>
        </p:nvSpPr>
        <p:spPr bwMode="auto">
          <a:xfrm>
            <a:off x="6024563" y="1762125"/>
            <a:ext cx="155575" cy="871538"/>
          </a:xfrm>
          <a:custGeom>
            <a:avLst/>
            <a:gdLst>
              <a:gd name="T0" fmla="*/ 0 w 109"/>
              <a:gd name="T1" fmla="*/ 2147483647 h 610"/>
              <a:gd name="T2" fmla="*/ 2147483647 w 109"/>
              <a:gd name="T3" fmla="*/ 2147483647 h 610"/>
              <a:gd name="T4" fmla="*/ 2147483647 w 109"/>
              <a:gd name="T5" fmla="*/ 2147483647 h 610"/>
              <a:gd name="T6" fmla="*/ 2147483647 w 109"/>
              <a:gd name="T7" fmla="*/ 2147483647 h 610"/>
              <a:gd name="T8" fmla="*/ 0 60000 65536"/>
              <a:gd name="T9" fmla="*/ 0 60000 65536"/>
              <a:gd name="T10" fmla="*/ 0 60000 65536"/>
              <a:gd name="T11" fmla="*/ 0 60000 65536"/>
              <a:gd name="T12" fmla="*/ 0 w 109"/>
              <a:gd name="T13" fmla="*/ 0 h 610"/>
              <a:gd name="T14" fmla="*/ 109 w 109"/>
              <a:gd name="T15" fmla="*/ 610 h 610"/>
            </a:gdLst>
            <a:ahLst/>
            <a:cxnLst>
              <a:cxn ang="T8">
                <a:pos x="T0" y="T1"/>
              </a:cxn>
              <a:cxn ang="T9">
                <a:pos x="T2" y="T3"/>
              </a:cxn>
              <a:cxn ang="T10">
                <a:pos x="T4" y="T5"/>
              </a:cxn>
              <a:cxn ang="T11">
                <a:pos x="T6" y="T7"/>
              </a:cxn>
            </a:cxnLst>
            <a:rect l="T12" t="T13" r="T14" b="T15"/>
            <a:pathLst>
              <a:path w="109" h="610">
                <a:moveTo>
                  <a:pt x="0" y="567"/>
                </a:moveTo>
                <a:cubicBezTo>
                  <a:pt x="12" y="588"/>
                  <a:pt x="24" y="610"/>
                  <a:pt x="38" y="529"/>
                </a:cubicBezTo>
                <a:cubicBezTo>
                  <a:pt x="52" y="448"/>
                  <a:pt x="71" y="162"/>
                  <a:pt x="83" y="81"/>
                </a:cubicBezTo>
                <a:cubicBezTo>
                  <a:pt x="95" y="0"/>
                  <a:pt x="102" y="21"/>
                  <a:pt x="109" y="43"/>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05" name="Freeform 131"/>
          <p:cNvSpPr>
            <a:spLocks/>
          </p:cNvSpPr>
          <p:nvPr/>
        </p:nvSpPr>
        <p:spPr bwMode="auto">
          <a:xfrm flipH="1">
            <a:off x="6153150" y="1754188"/>
            <a:ext cx="155575" cy="869950"/>
          </a:xfrm>
          <a:custGeom>
            <a:avLst/>
            <a:gdLst>
              <a:gd name="T0" fmla="*/ 0 w 109"/>
              <a:gd name="T1" fmla="*/ 2147483647 h 610"/>
              <a:gd name="T2" fmla="*/ 2147483647 w 109"/>
              <a:gd name="T3" fmla="*/ 2147483647 h 610"/>
              <a:gd name="T4" fmla="*/ 2147483647 w 109"/>
              <a:gd name="T5" fmla="*/ 2147483647 h 610"/>
              <a:gd name="T6" fmla="*/ 2147483647 w 109"/>
              <a:gd name="T7" fmla="*/ 2147483647 h 610"/>
              <a:gd name="T8" fmla="*/ 0 60000 65536"/>
              <a:gd name="T9" fmla="*/ 0 60000 65536"/>
              <a:gd name="T10" fmla="*/ 0 60000 65536"/>
              <a:gd name="T11" fmla="*/ 0 60000 65536"/>
              <a:gd name="T12" fmla="*/ 0 w 109"/>
              <a:gd name="T13" fmla="*/ 0 h 610"/>
              <a:gd name="T14" fmla="*/ 109 w 109"/>
              <a:gd name="T15" fmla="*/ 610 h 610"/>
            </a:gdLst>
            <a:ahLst/>
            <a:cxnLst>
              <a:cxn ang="T8">
                <a:pos x="T0" y="T1"/>
              </a:cxn>
              <a:cxn ang="T9">
                <a:pos x="T2" y="T3"/>
              </a:cxn>
              <a:cxn ang="T10">
                <a:pos x="T4" y="T5"/>
              </a:cxn>
              <a:cxn ang="T11">
                <a:pos x="T6" y="T7"/>
              </a:cxn>
            </a:cxnLst>
            <a:rect l="T12" t="T13" r="T14" b="T15"/>
            <a:pathLst>
              <a:path w="109" h="610">
                <a:moveTo>
                  <a:pt x="0" y="567"/>
                </a:moveTo>
                <a:cubicBezTo>
                  <a:pt x="12" y="588"/>
                  <a:pt x="24" y="610"/>
                  <a:pt x="38" y="529"/>
                </a:cubicBezTo>
                <a:cubicBezTo>
                  <a:pt x="52" y="448"/>
                  <a:pt x="71" y="162"/>
                  <a:pt x="83" y="81"/>
                </a:cubicBezTo>
                <a:cubicBezTo>
                  <a:pt x="95" y="0"/>
                  <a:pt x="102" y="21"/>
                  <a:pt x="109" y="43"/>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06" name="Text Box 132"/>
          <p:cNvSpPr txBox="1">
            <a:spLocks noChangeArrowheads="1"/>
          </p:cNvSpPr>
          <p:nvPr/>
        </p:nvSpPr>
        <p:spPr bwMode="auto">
          <a:xfrm>
            <a:off x="4826000" y="1504950"/>
            <a:ext cx="1844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400" b="1" u="sng"/>
              <a:t>Single photon input</a:t>
            </a:r>
          </a:p>
        </p:txBody>
      </p:sp>
      <p:sp>
        <p:nvSpPr>
          <p:cNvPr id="58407" name="Text Box 133"/>
          <p:cNvSpPr txBox="1">
            <a:spLocks noChangeArrowheads="1"/>
          </p:cNvSpPr>
          <p:nvPr/>
        </p:nvSpPr>
        <p:spPr bwMode="auto">
          <a:xfrm>
            <a:off x="4892675" y="2819400"/>
            <a:ext cx="1158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400" b="1" u="sng"/>
              <a:t>APD output</a:t>
            </a:r>
          </a:p>
        </p:txBody>
      </p:sp>
      <p:sp>
        <p:nvSpPr>
          <p:cNvPr id="58408" name="Text Box 134"/>
          <p:cNvSpPr txBox="1">
            <a:spLocks noChangeArrowheads="1"/>
          </p:cNvSpPr>
          <p:nvPr/>
        </p:nvSpPr>
        <p:spPr bwMode="auto">
          <a:xfrm>
            <a:off x="7740650" y="3149600"/>
            <a:ext cx="13271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400" b="1"/>
              <a:t>Discriminator</a:t>
            </a:r>
          </a:p>
          <a:p>
            <a:pPr defTabSz="914400" eaLnBrk="1" hangingPunct="1"/>
            <a:r>
              <a:rPr lang="en-US" sz="1400" b="1"/>
              <a:t>level</a:t>
            </a:r>
          </a:p>
        </p:txBody>
      </p:sp>
      <p:sp>
        <p:nvSpPr>
          <p:cNvPr id="58409" name="Line 135"/>
          <p:cNvSpPr>
            <a:spLocks noChangeShapeType="1"/>
          </p:cNvSpPr>
          <p:nvPr/>
        </p:nvSpPr>
        <p:spPr bwMode="auto">
          <a:xfrm flipH="1">
            <a:off x="7605713" y="3430588"/>
            <a:ext cx="201612" cy="403225"/>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8410" name="Text Box 136"/>
          <p:cNvSpPr txBox="1">
            <a:spLocks noChangeArrowheads="1"/>
          </p:cNvSpPr>
          <p:nvPr/>
        </p:nvSpPr>
        <p:spPr bwMode="auto">
          <a:xfrm>
            <a:off x="4897438" y="4381500"/>
            <a:ext cx="234950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400" b="1" u="sng"/>
              <a:t>Digital comparator output</a:t>
            </a:r>
          </a:p>
        </p:txBody>
      </p:sp>
      <p:sp>
        <p:nvSpPr>
          <p:cNvPr id="58411" name="Text Box 137"/>
          <p:cNvSpPr txBox="1">
            <a:spLocks noChangeArrowheads="1"/>
          </p:cNvSpPr>
          <p:nvPr/>
        </p:nvSpPr>
        <p:spPr bwMode="auto">
          <a:xfrm>
            <a:off x="4343400" y="5702300"/>
            <a:ext cx="118745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200" b="1"/>
              <a:t>Successful</a:t>
            </a:r>
          </a:p>
          <a:p>
            <a:pPr defTabSz="914400" eaLnBrk="1" hangingPunct="1"/>
            <a:r>
              <a:rPr lang="en-US" sz="1200" b="1"/>
              <a:t>single photon</a:t>
            </a:r>
          </a:p>
          <a:p>
            <a:pPr defTabSz="914400" eaLnBrk="1" hangingPunct="1"/>
            <a:r>
              <a:rPr lang="en-US" sz="1200" b="1"/>
              <a:t>detection</a:t>
            </a:r>
          </a:p>
        </p:txBody>
      </p:sp>
      <p:sp>
        <p:nvSpPr>
          <p:cNvPr id="58412" name="Line 138"/>
          <p:cNvSpPr>
            <a:spLocks noChangeShapeType="1"/>
          </p:cNvSpPr>
          <p:nvPr/>
        </p:nvSpPr>
        <p:spPr bwMode="auto">
          <a:xfrm flipV="1">
            <a:off x="5264150" y="5260975"/>
            <a:ext cx="158750" cy="406400"/>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8413" name="Text Box 139"/>
          <p:cNvSpPr txBox="1">
            <a:spLocks noChangeArrowheads="1"/>
          </p:cNvSpPr>
          <p:nvPr/>
        </p:nvSpPr>
        <p:spPr bwMode="auto">
          <a:xfrm>
            <a:off x="5541963" y="5684838"/>
            <a:ext cx="15605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200" b="1"/>
              <a:t>Photon absorbed but insufficient gain – missed count</a:t>
            </a:r>
          </a:p>
        </p:txBody>
      </p:sp>
      <p:sp>
        <p:nvSpPr>
          <p:cNvPr id="58414" name="Line 140"/>
          <p:cNvSpPr>
            <a:spLocks noChangeShapeType="1"/>
          </p:cNvSpPr>
          <p:nvPr/>
        </p:nvSpPr>
        <p:spPr bwMode="auto">
          <a:xfrm flipV="1">
            <a:off x="6143625" y="5232400"/>
            <a:ext cx="9525" cy="392113"/>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8415" name="Text Box 142"/>
          <p:cNvSpPr txBox="1">
            <a:spLocks noChangeArrowheads="1"/>
          </p:cNvSpPr>
          <p:nvPr/>
        </p:nvSpPr>
        <p:spPr bwMode="auto">
          <a:xfrm>
            <a:off x="7185025" y="5654675"/>
            <a:ext cx="13255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defTabSz="914400" eaLnBrk="1" hangingPunct="1"/>
            <a:r>
              <a:rPr lang="en-US" sz="1200" b="1"/>
              <a:t>Dark count – from dark current</a:t>
            </a:r>
          </a:p>
        </p:txBody>
      </p:sp>
      <p:sp>
        <p:nvSpPr>
          <p:cNvPr id="58416" name="Line 143"/>
          <p:cNvSpPr>
            <a:spLocks noChangeShapeType="1"/>
          </p:cNvSpPr>
          <p:nvPr/>
        </p:nvSpPr>
        <p:spPr bwMode="auto">
          <a:xfrm flipH="1" flipV="1">
            <a:off x="6877050" y="5233988"/>
            <a:ext cx="520700" cy="447675"/>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8417" name="Freeform 44"/>
          <p:cNvSpPr>
            <a:spLocks/>
          </p:cNvSpPr>
          <p:nvPr/>
        </p:nvSpPr>
        <p:spPr bwMode="auto">
          <a:xfrm>
            <a:off x="7162800" y="3333750"/>
            <a:ext cx="273050" cy="855663"/>
          </a:xfrm>
          <a:custGeom>
            <a:avLst/>
            <a:gdLst>
              <a:gd name="T0" fmla="*/ 0 w 40"/>
              <a:gd name="T1" fmla="*/ 2147483647 h 100"/>
              <a:gd name="T2" fmla="*/ 2147483647 w 40"/>
              <a:gd name="T3" fmla="*/ 2147483647 h 100"/>
              <a:gd name="T4" fmla="*/ 2147483647 w 40"/>
              <a:gd name="T5" fmla="*/ 0 h 100"/>
              <a:gd name="T6" fmla="*/ 2147483647 w 40"/>
              <a:gd name="T7" fmla="*/ 2147483647 h 100"/>
              <a:gd name="T8" fmla="*/ 0 60000 65536"/>
              <a:gd name="T9" fmla="*/ 0 60000 65536"/>
              <a:gd name="T10" fmla="*/ 0 60000 65536"/>
              <a:gd name="T11" fmla="*/ 0 60000 65536"/>
              <a:gd name="T12" fmla="*/ 0 w 40"/>
              <a:gd name="T13" fmla="*/ 0 h 100"/>
              <a:gd name="T14" fmla="*/ 40 w 40"/>
              <a:gd name="T15" fmla="*/ 100 h 100"/>
            </a:gdLst>
            <a:ahLst/>
            <a:cxnLst>
              <a:cxn ang="T8">
                <a:pos x="T0" y="T1"/>
              </a:cxn>
              <a:cxn ang="T9">
                <a:pos x="T2" y="T3"/>
              </a:cxn>
              <a:cxn ang="T10">
                <a:pos x="T4" y="T5"/>
              </a:cxn>
              <a:cxn ang="T11">
                <a:pos x="T6" y="T7"/>
              </a:cxn>
            </a:cxnLst>
            <a:rect l="T12" t="T13" r="T14" b="T15"/>
            <a:pathLst>
              <a:path w="40" h="100">
                <a:moveTo>
                  <a:pt x="0" y="99"/>
                </a:moveTo>
                <a:cubicBezTo>
                  <a:pt x="7" y="98"/>
                  <a:pt x="16" y="95"/>
                  <a:pt x="23" y="95"/>
                </a:cubicBezTo>
                <a:lnTo>
                  <a:pt x="30" y="0"/>
                </a:lnTo>
                <a:lnTo>
                  <a:pt x="40" y="100"/>
                </a:lnTo>
              </a:path>
            </a:pathLst>
          </a:custGeom>
          <a:noFill/>
          <a:ln w="30163">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8418" name="Group 79"/>
          <p:cNvGrpSpPr>
            <a:grpSpLocks/>
          </p:cNvGrpSpPr>
          <p:nvPr/>
        </p:nvGrpSpPr>
        <p:grpSpPr bwMode="auto">
          <a:xfrm>
            <a:off x="7156450" y="4656138"/>
            <a:ext cx="342900" cy="549275"/>
            <a:chOff x="4198" y="2937"/>
            <a:chExt cx="216" cy="346"/>
          </a:xfrm>
        </p:grpSpPr>
        <p:sp>
          <p:nvSpPr>
            <p:cNvPr id="58420" name="Line 91"/>
            <p:cNvSpPr>
              <a:spLocks noChangeShapeType="1"/>
            </p:cNvSpPr>
            <p:nvPr/>
          </p:nvSpPr>
          <p:spPr bwMode="auto">
            <a:xfrm>
              <a:off x="4198" y="3282"/>
              <a:ext cx="87"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1" name="Line 92"/>
            <p:cNvSpPr>
              <a:spLocks noChangeShapeType="1"/>
            </p:cNvSpPr>
            <p:nvPr/>
          </p:nvSpPr>
          <p:spPr bwMode="auto">
            <a:xfrm flipV="1">
              <a:off x="4285" y="2937"/>
              <a:ext cx="1" cy="345"/>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2" name="Line 93"/>
            <p:cNvSpPr>
              <a:spLocks noChangeShapeType="1"/>
            </p:cNvSpPr>
            <p:nvPr/>
          </p:nvSpPr>
          <p:spPr bwMode="auto">
            <a:xfrm>
              <a:off x="4285" y="2937"/>
              <a:ext cx="86"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3" name="Line 94"/>
            <p:cNvSpPr>
              <a:spLocks noChangeShapeType="1"/>
            </p:cNvSpPr>
            <p:nvPr/>
          </p:nvSpPr>
          <p:spPr bwMode="auto">
            <a:xfrm>
              <a:off x="4371" y="2937"/>
              <a:ext cx="1" cy="345"/>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4" name="Line 95"/>
            <p:cNvSpPr>
              <a:spLocks noChangeShapeType="1"/>
            </p:cNvSpPr>
            <p:nvPr/>
          </p:nvSpPr>
          <p:spPr bwMode="auto">
            <a:xfrm>
              <a:off x="4371" y="3282"/>
              <a:ext cx="43"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5" name="Line 96"/>
            <p:cNvSpPr>
              <a:spLocks noChangeShapeType="1"/>
            </p:cNvSpPr>
            <p:nvPr/>
          </p:nvSpPr>
          <p:spPr bwMode="auto">
            <a:xfrm>
              <a:off x="4198" y="3282"/>
              <a:ext cx="87"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6" name="Line 97"/>
            <p:cNvSpPr>
              <a:spLocks noChangeShapeType="1"/>
            </p:cNvSpPr>
            <p:nvPr/>
          </p:nvSpPr>
          <p:spPr bwMode="auto">
            <a:xfrm flipV="1">
              <a:off x="4285" y="2937"/>
              <a:ext cx="1" cy="345"/>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7" name="Line 98"/>
            <p:cNvSpPr>
              <a:spLocks noChangeShapeType="1"/>
            </p:cNvSpPr>
            <p:nvPr/>
          </p:nvSpPr>
          <p:spPr bwMode="auto">
            <a:xfrm>
              <a:off x="4285" y="2937"/>
              <a:ext cx="86"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8" name="Line 99"/>
            <p:cNvSpPr>
              <a:spLocks noChangeShapeType="1"/>
            </p:cNvSpPr>
            <p:nvPr/>
          </p:nvSpPr>
          <p:spPr bwMode="auto">
            <a:xfrm>
              <a:off x="4371" y="2937"/>
              <a:ext cx="1" cy="345"/>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9" name="Line 100"/>
            <p:cNvSpPr>
              <a:spLocks noChangeShapeType="1"/>
            </p:cNvSpPr>
            <p:nvPr/>
          </p:nvSpPr>
          <p:spPr bwMode="auto">
            <a:xfrm>
              <a:off x="4371" y="3282"/>
              <a:ext cx="43" cy="1"/>
            </a:xfrm>
            <a:prstGeom prst="line">
              <a:avLst/>
            </a:prstGeom>
            <a:noFill/>
            <a:ln w="30163">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8419" name="Line 143"/>
          <p:cNvSpPr>
            <a:spLocks noChangeShapeType="1"/>
          </p:cNvSpPr>
          <p:nvPr/>
        </p:nvSpPr>
        <p:spPr bwMode="auto">
          <a:xfrm flipV="1">
            <a:off x="7383463" y="5233988"/>
            <a:ext cx="14287" cy="431800"/>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610148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title"/>
          </p:nvPr>
        </p:nvSpPr>
        <p:spPr/>
        <p:txBody>
          <a:bodyPr/>
          <a:lstStyle/>
          <a:p>
            <a:r>
              <a:rPr lang="en-US" smtClean="0"/>
              <a:t>Avalanche Diode Architecture</a:t>
            </a:r>
          </a:p>
        </p:txBody>
      </p:sp>
      <p:pic>
        <p:nvPicPr>
          <p:cNvPr id="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752600"/>
            <a:ext cx="563880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769477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Zero Read Noise Detector ROIC</a:t>
            </a:r>
          </a:p>
        </p:txBody>
      </p:sp>
      <p:sp>
        <p:nvSpPr>
          <p:cNvPr id="60419" name="Slide Number Placeholder 4"/>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80" charset="-128"/>
              </a:defRPr>
            </a:lvl1pPr>
            <a:lvl2pPr marL="742950" indent="-285750" eaLnBrk="0" hangingPunct="0">
              <a:defRPr>
                <a:solidFill>
                  <a:schemeClr val="tx1"/>
                </a:solidFill>
                <a:latin typeface="Arial" pitchFamily="34" charset="0"/>
                <a:ea typeface="ＭＳ Ｐゴシック" pitchFamily="80" charset="-128"/>
              </a:defRPr>
            </a:lvl2pPr>
            <a:lvl3pPr marL="1143000" indent="-228600" eaLnBrk="0" hangingPunct="0">
              <a:defRPr>
                <a:solidFill>
                  <a:schemeClr val="tx1"/>
                </a:solidFill>
                <a:latin typeface="Arial" pitchFamily="34" charset="0"/>
                <a:ea typeface="ＭＳ Ｐゴシック" pitchFamily="80" charset="-128"/>
              </a:defRPr>
            </a:lvl3pPr>
            <a:lvl4pPr marL="1600200" indent="-228600" eaLnBrk="0" hangingPunct="0">
              <a:defRPr>
                <a:solidFill>
                  <a:schemeClr val="tx1"/>
                </a:solidFill>
                <a:latin typeface="Arial" pitchFamily="34" charset="0"/>
                <a:ea typeface="ＭＳ Ｐゴシック" pitchFamily="80" charset="-128"/>
              </a:defRPr>
            </a:lvl4pPr>
            <a:lvl5pPr marL="2057400" indent="-228600" eaLnBrk="0" hangingPunct="0">
              <a:defRPr>
                <a:solidFill>
                  <a:schemeClr val="tx1"/>
                </a:solidFill>
                <a:latin typeface="Arial" pitchFamily="34"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80" charset="-128"/>
              </a:defRPr>
            </a:lvl9pPr>
          </a:lstStyle>
          <a:p>
            <a:pPr algn="r" defTabSz="914400"/>
            <a:fld id="{8CB741C1-08F5-4CB4-B446-00B586CC5B1D}" type="slidenum">
              <a:rPr lang="en-US" sz="1400"/>
              <a:pPr algn="r" defTabSz="914400"/>
              <a:t>8</a:t>
            </a:fld>
            <a:endParaRPr lang="en-US" sz="1400"/>
          </a:p>
        </p:txBody>
      </p:sp>
      <p:pic>
        <p:nvPicPr>
          <p:cNvPr id="60420"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98638"/>
            <a:ext cx="8458200"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70298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0949" name="Rectangle 5"/>
          <p:cNvSpPr>
            <a:spLocks noGrp="1"/>
          </p:cNvSpPr>
          <p:nvPr>
            <p:ph type="body" sz="quarter" idx="10"/>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mtClean="0">
                <a:latin typeface="Calibri" pitchFamily="34" charset="0"/>
              </a:rPr>
              <a:t>Operational</a:t>
            </a:r>
          </a:p>
          <a:p>
            <a:pPr lvl="1">
              <a:lnSpc>
                <a:spcPct val="90000"/>
              </a:lnSpc>
            </a:pPr>
            <a:r>
              <a:rPr lang="en-US" smtClean="0">
                <a:latin typeface="Calibri" pitchFamily="34" charset="0"/>
              </a:rPr>
              <a:t>Photon-counting</a:t>
            </a:r>
          </a:p>
          <a:p>
            <a:pPr lvl="1">
              <a:lnSpc>
                <a:spcPct val="90000"/>
              </a:lnSpc>
            </a:pPr>
            <a:r>
              <a:rPr lang="en-US" smtClean="0">
                <a:latin typeface="Calibri" pitchFamily="34" charset="0"/>
              </a:rPr>
              <a:t>Wide dynamic range: flux limit to &gt;10</a:t>
            </a:r>
            <a:r>
              <a:rPr lang="en-US" baseline="30000" smtClean="0">
                <a:latin typeface="Calibri" pitchFamily="34" charset="0"/>
              </a:rPr>
              <a:t>8</a:t>
            </a:r>
            <a:r>
              <a:rPr lang="en-US" smtClean="0">
                <a:latin typeface="Calibri" pitchFamily="34" charset="0"/>
              </a:rPr>
              <a:t> photons/pixel/s</a:t>
            </a:r>
          </a:p>
          <a:p>
            <a:pPr lvl="1">
              <a:lnSpc>
                <a:spcPct val="90000"/>
              </a:lnSpc>
            </a:pPr>
            <a:r>
              <a:rPr lang="en-US" smtClean="0">
                <a:latin typeface="Calibri" pitchFamily="34" charset="0"/>
              </a:rPr>
              <a:t>Time delay and integrate</a:t>
            </a:r>
          </a:p>
          <a:p>
            <a:pPr>
              <a:lnSpc>
                <a:spcPct val="90000"/>
              </a:lnSpc>
            </a:pPr>
            <a:r>
              <a:rPr lang="en-US" smtClean="0">
                <a:latin typeface="Calibri" pitchFamily="34" charset="0"/>
              </a:rPr>
              <a:t>Technical</a:t>
            </a:r>
          </a:p>
          <a:p>
            <a:pPr lvl="1">
              <a:lnSpc>
                <a:spcPct val="90000"/>
              </a:lnSpc>
            </a:pPr>
            <a:r>
              <a:rPr lang="en-US" smtClean="0">
                <a:latin typeface="Calibri" pitchFamily="34" charset="0"/>
              </a:rPr>
              <a:t>Backside illumination for high fill factor</a:t>
            </a:r>
          </a:p>
          <a:p>
            <a:pPr lvl="1">
              <a:lnSpc>
                <a:spcPct val="90000"/>
              </a:lnSpc>
            </a:pPr>
            <a:r>
              <a:rPr lang="en-US" smtClean="0">
                <a:latin typeface="Calibri" pitchFamily="34" charset="0"/>
              </a:rPr>
              <a:t>Moderate-sized pixels (25 </a:t>
            </a:r>
            <a:r>
              <a:rPr lang="en-US" smtClean="0">
                <a:latin typeface="Symbol" pitchFamily="18" charset="2"/>
              </a:rPr>
              <a:t>m</a:t>
            </a:r>
            <a:r>
              <a:rPr lang="en-US" smtClean="0">
                <a:latin typeface="Calibri" pitchFamily="34" charset="0"/>
              </a:rPr>
              <a:t>m)</a:t>
            </a:r>
          </a:p>
          <a:p>
            <a:pPr lvl="1">
              <a:lnSpc>
                <a:spcPct val="90000"/>
              </a:lnSpc>
            </a:pPr>
            <a:r>
              <a:rPr lang="en-US" smtClean="0">
                <a:latin typeface="Calibri" pitchFamily="34" charset="0"/>
              </a:rPr>
              <a:t>Megapixel array</a:t>
            </a:r>
          </a:p>
          <a:p>
            <a:pPr lvl="1">
              <a:lnSpc>
                <a:spcPct val="90000"/>
              </a:lnSpc>
            </a:pPr>
            <a:endParaRPr lang="en-US" smtClean="0">
              <a:latin typeface="Calibri" pitchFamily="34" charset="0"/>
            </a:endParaRPr>
          </a:p>
        </p:txBody>
      </p:sp>
      <p:sp>
        <p:nvSpPr>
          <p:cNvPr id="61442" name="Rectangle 4"/>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mtClean="0">
                <a:solidFill>
                  <a:srgbClr val="642E21"/>
                </a:solidFill>
                <a:latin typeface="Calibri" pitchFamily="34" charset="0"/>
              </a:rPr>
              <a:t>Zero Noise Detector Project Goals</a:t>
            </a:r>
          </a:p>
        </p:txBody>
      </p:sp>
    </p:spTree>
    <p:extLst>
      <p:ext uri="{BB962C8B-B14F-4D97-AF65-F5344CB8AC3E}">
        <p14:creationId xmlns:p14="http://schemas.microsoft.com/office/powerpoint/2010/main" val="4099283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94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094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094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0949">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094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094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094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094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9"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46151&quot;&gt;&lt;property id=&quot;20148&quot; value=&quot;5&quot;/&gt;&lt;property id=&quot;20300&quot; value=&quot;Slide 54 - &amp;quot;Zero Noise Detector Specifications&amp;quot;&quot;/&gt;&lt;property id=&quot;20307&quot; value=&quot;335&quot;/&gt;&lt;/object&gt;&lt;object type=&quot;3&quot; unique_id=&quot;46152&quot;&gt;&lt;property id=&quot;20148&quot; value=&quot;5&quot;/&gt;&lt;property id=&quot;20300&quot; value=&quot;Slide 55 - &amp;quot;Zero Noise Detector Specifications&amp;quot;&quot;/&gt;&lt;property id=&quot;20307&quot; value=&quot;336&quot;/&gt;&lt;/object&gt;&lt;object type=&quot;3&quot; unique_id=&quot;46156&quot;&gt;&lt;property id=&quot;20148&quot; value=&quot;5&quot;/&gt;&lt;property id=&quot;20300&quot; value=&quot;Slide 53 - &amp;quot;Zero Noise Detector Project Goals&amp;quot;&quot;/&gt;&lt;property id=&quot;20307&quot; value=&quot;340&quot;/&gt;&lt;/object&gt;&lt;object type=&quot;3&quot; unique_id=&quot;52478&quot;&gt;&lt;property id=&quot;20148&quot; value=&quot;5&quot;/&gt;&lt;property id=&quot;20300&quot; value=&quot;Slide 16 - &amp;quot;Enter Photon-Counting Detectors&amp;quot;&quot;/&gt;&lt;property id=&quot;20307&quot; value=&quot;463&quot;/&gt;&lt;/object&gt;&lt;object type=&quot;3&quot; unique_id=&quot;52670&quot;&gt;&lt;property id=&quot;20148&quot; value=&quot;5&quot;/&gt;&lt;property id=&quot;20300&quot; value=&quot;Slide 56 - &amp;quot;Zero Noise Detector Project Status&amp;quot;&quot;/&gt;&lt;property id=&quot;20307&quot; value=&quot;465&quot;/&gt;&lt;/object&gt;&lt;object type=&quot;3&quot; unique_id=&quot;52903&quot;&gt;&lt;property id=&quot;20148&quot; value=&quot;5&quot;/&gt;&lt;property id=&quot;20300&quot; value=&quot;Slide 20 - &amp;quot;Finding an “Earth”&amp;quot;&quot;/&gt;&lt;property id=&quot;20307&quot; value=&quot;467&quot;/&gt;&lt;/object&gt;&lt;object type=&quot;3&quot; unique_id=&quot;53969&quot;&gt;&lt;property id=&quot;20148&quot; value=&quot;5&quot;/&gt;&lt;property id=&quot;20300&quot; value=&quot;Slide 60&quot;/&gt;&lt;property id=&quot;20307&quot; value=&quot;471&quot;/&gt;&lt;/object&gt;&lt;object type=&quot;3&quot; unique_id=&quot;55146&quot;&gt;&lt;property id=&quot;20148&quot; value=&quot;5&quot;/&gt;&lt;property id=&quot;20300&quot; value=&quot;Slide 6 - &amp;quot;Detector Properties and SNR&amp;quot;&quot;/&gt;&lt;property id=&quot;20307&quot; value=&quot;479&quot;/&gt;&lt;/object&gt;&lt;object type=&quot;3&quot; unique_id=&quot;55157&quot;&gt;&lt;property id=&quot;20148&quot; value=&quot;5&quot;/&gt;&lt;property id=&quot;20300&quot; value=&quot;Slide 19 - &amp;quot;Aperture vs. Read Noise&amp;quot;&quot;/&gt;&lt;property id=&quot;20307&quot; value=&quot;490&quot;/&gt;&lt;/object&gt;&lt;object type=&quot;3&quot; unique_id=&quot;55161&quot;&gt;&lt;property id=&quot;20148&quot; value=&quot;5&quot;/&gt;&lt;property id=&quot;20300&quot; value=&quot;Slide 48&quot;/&gt;&lt;property id=&quot;20307&quot; value=&quot;499&quot;/&gt;&lt;/object&gt;&lt;object type=&quot;3&quot; unique_id=&quot;55162&quot;&gt;&lt;property id=&quot;20148&quot; value=&quot;5&quot;/&gt;&lt;property id=&quot;20300&quot; value=&quot;Slide 58&quot;/&gt;&lt;property id=&quot;20307&quot; value=&quot;497&quot;/&gt;&lt;/object&gt;&lt;object type=&quot;3&quot; unique_id=&quot;56752&quot;&gt;&lt;property id=&quot;20148&quot; value=&quot;5&quot;/&gt;&lt;property id=&quot;20300&quot; value=&quot;Slide 61&quot;/&gt;&lt;property id=&quot;20307&quot; value=&quot;503&quot;/&gt;&lt;/object&gt;&lt;object type=&quot;3&quot; unique_id=&quot;56753&quot;&gt;&lt;property id=&quot;20148&quot; value=&quot;5&quot;/&gt;&lt;property id=&quot;20300&quot; value=&quot;Slide 62 - &amp;quot;Future Directions&amp;quot;&quot;/&gt;&lt;property id=&quot;20307&quot; value=&quot;504&quot;/&gt;&lt;/object&gt;&lt;object type=&quot;3&quot; unique_id=&quot;57042&quot;&gt;&lt;property id=&quot;20148&quot; value=&quot;5&quot;/&gt;&lt;property id=&quot;20300&quot; value=&quot;Slide 49 - &amp;quot;Introduction to Photon-Counting Detectors&amp;quot;&quot;/&gt;&lt;property id=&quot;20307&quot; value=&quot;506&quot;/&gt;&lt;/object&gt;&lt;object type=&quot;3&quot; unique_id=&quot;57043&quot;&gt;&lt;property id=&quot;20148&quot; value=&quot;5&quot;/&gt;&lt;property id=&quot;20300&quot; value=&quot;Slide 59 - &amp;quot;Introduction to LIDAR&amp;quot;&quot;/&gt;&lt;property id=&quot;20307&quot; value=&quot;505&quot;/&gt;&lt;/object&gt;&lt;object type=&quot;3&quot; unique_id=&quot;57276&quot;&gt;&lt;property id=&quot;20148&quot; value=&quot;5&quot;/&gt;&lt;property id=&quot;20300&quot; value=&quot;Slide 65 - &amp;quot;Facilities for Data Collection&amp;quot;&quot;/&gt;&lt;property id=&quot;20307&quot; value=&quot;508&quot;/&gt;&lt;/object&gt;&lt;object type=&quot;3&quot; unique_id=&quot;58548&quot;&gt;&lt;property id=&quot;20148&quot; value=&quot;5&quot;/&gt;&lt;property id=&quot;20300&quot; value=&quot;Slide 52 - &amp;quot;Zero Noise Detector Project&amp;quot;&quot;/&gt;&lt;property id=&quot;20307&quot; value=&quot;515&quot;/&gt;&lt;/object&gt;&lt;object type=&quot;3&quot; unique_id=&quot;58855&quot;&gt;&lt;property id=&quot;20148&quot; value=&quot;5&quot;/&gt;&lt;property id=&quot;20300&quot; value=&quot;Slide 64&quot;/&gt;&lt;property id=&quot;20307&quot; value=&quot;516&quot;/&gt;&lt;/object&gt;&lt;object type=&quot;3&quot; unique_id=&quot;58856&quot;&gt;&lt;property id=&quot;20148&quot; value=&quot;5&quot;/&gt;&lt;property id=&quot;20300&quot; value=&quot;Slide 66 - &amp;quot;RIDL Facility: Clean/ESD Systems&amp;quot;&quot;/&gt;&lt;property id=&quot;20307&quot; value=&quot;517&quot;/&gt;&lt;/object&gt;&lt;object type=&quot;3&quot; unique_id=&quot;58857&quot;&gt;&lt;property id=&quot;20148&quot; value=&quot;5&quot;/&gt;&lt;property id=&quot;20300&quot; value=&quot;Slide 67 - &amp;quot;RIDL Facility: Probe Station&amp;quot;&quot;/&gt;&lt;property id=&quot;20307&quot; value=&quot;518&quot;/&gt;&lt;/object&gt;&lt;object type=&quot;3&quot; unique_id=&quot;58858&quot;&gt;&lt;property id=&quot;20148&quot; value=&quot;5&quot;/&gt;&lt;property id=&quot;20300&quot; value=&quot;Slide 68 - &amp;quot;RIDL Personnel&amp;quot;&quot;/&gt;&lt;property id=&quot;20307&quot; value=&quot;519&quot;/&gt;&lt;/object&gt;&lt;object type=&quot;3&quot; unique_id=&quot;60310&quot;&gt;&lt;property id=&quot;20148&quot; value=&quot;5&quot;/&gt;&lt;property id=&quot;20300&quot; value=&quot;Slide 50 - &amp;quot;Operation of Avalanche Diode&amp;quot;&quot;/&gt;&lt;property id=&quot;20307&quot; value=&quot;522&quot;/&gt;&lt;/object&gt;&lt;object type=&quot;3&quot; unique_id=&quot;60312&quot;&gt;&lt;property id=&quot;20148&quot; value=&quot;5&quot;/&gt;&lt;property id=&quot;20300&quot; value=&quot;Slide 51 - &amp;quot;Performance Parameters&amp;quot;&quot;/&gt;&lt;property id=&quot;20307&quot; value=&quot;524&quot;/&gt;&lt;/object&gt;&lt;object type=&quot;3&quot; unique_id=&quot;62446&quot;&gt;&lt;property id=&quot;20148&quot; value=&quot;5&quot;/&gt;&lt;property id=&quot;20300&quot; value=&quot;Slide 45 - &amp;quot;Strawman System Simulation&amp;quot;&quot;/&gt;&lt;property id=&quot;20307&quot; value=&quot;551&quot;/&gt;&lt;/object&gt;&lt;object type=&quot;3&quot; unique_id=&quot;62447&quot;&gt;&lt;property id=&quot;20148&quot; value=&quot;5&quot;/&gt;&lt;property id=&quot;20300&quot; value=&quot;Slide 44 - &amp;quot;Read Noise and SNR&amp;quot;&quot;/&gt;&lt;property id=&quot;20307&quot; value=&quot;552&quot;/&gt;&lt;/object&gt;&lt;object type=&quot;3&quot; unique_id=&quot;65731&quot;&gt;&lt;property id=&quot;20148&quot; value=&quot;5&quot;/&gt;&lt;property id=&quot;20300&quot; value=&quot;Slide 1&quot;/&gt;&lt;property id=&quot;20307&quot; value=&quot;559&quot;/&gt;&lt;/object&gt;&lt;object type=&quot;3&quot; unique_id=&quot;65733&quot;&gt;&lt;property id=&quot;20148&quot; value=&quot;5&quot;/&gt;&lt;property id=&quot;20300&quot; value=&quot;Slide 4&quot;/&gt;&lt;property id=&quot;20307&quot; value=&quot;561&quot;/&gt;&lt;/object&gt;&lt;object type=&quot;3&quot; unique_id=&quot;66233&quot;&gt;&lt;property id=&quot;20148&quot; value=&quot;5&quot;/&gt;&lt;property id=&quot;20300&quot; value=&quot;Slide 2 - &amp;quot;Outline&amp;quot;&quot;/&gt;&lt;property id=&quot;20307&quot; value=&quot;562&quot;/&gt;&lt;/object&gt;&lt;object type=&quot;3&quot; unique_id=&quot;66671&quot;&gt;&lt;property id=&quot;20148&quot; value=&quot;5&quot;/&gt;&lt;property id=&quot;20300&quot; value=&quot;Slide 46 - &amp;quot;Low SNR and Target Recognition&amp;quot;&quot;/&gt;&lt;property id=&quot;20307&quot; value=&quot;564&quot;/&gt;&lt;/object&gt;&lt;object type=&quot;3&quot; unique_id=&quot;66928&quot;&gt;&lt;property id=&quot;20148&quot; value=&quot;5&quot;/&gt;&lt;property id=&quot;20300&quot; value=&quot;Slide 47 - &amp;quot;Read Noise and Target Recognition&amp;quot;&quot;/&gt;&lt;property id=&quot;20307&quot; value=&quot;565&quot;/&gt;&lt;/object&gt;&lt;object type=&quot;3&quot; unique_id=&quot;67124&quot;&gt;&lt;property id=&quot;20148&quot; value=&quot;5&quot;/&gt;&lt;property id=&quot;20300&quot; value=&quot;Slide 17&quot;/&gt;&lt;property id=&quot;20307&quot; value=&quot;566&quot;/&gt;&lt;/object&gt;&lt;object type=&quot;3&quot; unique_id=&quot;67125&quot;&gt;&lt;property id=&quot;20148&quot; value=&quot;5&quot;/&gt;&lt;property id=&quot;20300&quot; value=&quot;Slide 23&quot;/&gt;&lt;property id=&quot;20307&quot; value=&quot;567&quot;/&gt;&lt;/object&gt;&lt;object type=&quot;3&quot; unique_id=&quot;67126&quot;&gt;&lt;property id=&quot;20148&quot; value=&quot;5&quot;/&gt;&lt;property id=&quot;20300&quot; value=&quot;Slide 43&quot;/&gt;&lt;property id=&quot;20307&quot; value=&quot;568&quot;/&gt;&lt;/object&gt;&lt;object type=&quot;3&quot; unique_id=&quot;68419&quot;&gt;&lt;property id=&quot;20148&quot; value=&quot;5&quot;/&gt;&lt;property id=&quot;20300&quot; value=&quot;Slide 7 - &amp;quot;Quantum-Limited Imaging Detectors&amp;quot;&quot;/&gt;&lt;property id=&quot;20307&quot; value=&quot;576&quot;/&gt;&lt;/object&gt;&lt;object type=&quot;3&quot; unique_id=&quot;68421&quot;&gt;&lt;property id=&quot;20148&quot; value=&quot;5&quot;/&gt;&lt;property id=&quot;20300&quot; value=&quot;Slide 5 - &amp;quot;This is Why Detectors are Important&amp;quot;&quot;/&gt;&lt;property id=&quot;20307&quot; value=&quot;578&quot;/&gt;&lt;/object&gt;&lt;object type=&quot;3&quot; unique_id=&quot;68422&quot;&gt;&lt;property id=&quot;20148&quot; value=&quot;5&quot;/&gt;&lt;property id=&quot;20300&quot; value=&quot;Slide 10 - &amp;quot;Make Discoveries: Galactic Center&amp;quot;&quot;/&gt;&lt;property id=&quot;20307&quot; value=&quot;570&quot;/&gt;&lt;/object&gt;&lt;object type=&quot;3&quot; unique_id=&quot;68423&quot;&gt;&lt;property id=&quot;20148&quot; value=&quot;5&quot;/&gt;&lt;property id=&quot;20300&quot; value=&quot;Slide 11 - &amp;quot;”Imaging” Detectors for non-imaging Applications: Spectroscopy&amp;quot;&quot;/&gt;&lt;property id=&quot;20307&quot; value=&quot;571&quot;/&gt;&lt;/object&gt;&lt;object type=&quot;3&quot; unique_id=&quot;68424&quot;&gt;&lt;property id=&quot;20148&quot; value=&quot;5&quot;/&gt;&lt;property id=&quot;20300&quot; value=&quot;Slide 12 - &amp;quot;Cure People&amp;quot;&quot;/&gt;&lt;property id=&quot;20307&quot; value=&quot;572&quot;/&gt;&lt;/object&gt;&lt;object type=&quot;3&quot; unique_id=&quot;68425&quot;&gt;&lt;property id=&quot;20148&quot; value=&quot;5&quot;/&gt;&lt;property id=&quot;20300&quot; value=&quot;Slide 13 - &amp;quot;Identify Threats&amp;quot;&quot;/&gt;&lt;property id=&quot;20307&quot; value=&quot;573&quot;/&gt;&lt;/object&gt;&lt;object type=&quot;3&quot; unique_id=&quot;68426&quot;&gt;&lt;property id=&quot;20148&quot; value=&quot;5&quot;/&gt;&lt;property id=&quot;20300&quot; value=&quot;Slide 14 - &amp;quot;Reduce Conflict&amp;quot;&quot;/&gt;&lt;property id=&quot;20307&quot; value=&quot;574&quot;/&gt;&lt;/object&gt;&lt;object type=&quot;3&quot; unique_id=&quot;68427&quot;&gt;&lt;property id=&quot;20148&quot; value=&quot;5&quot;/&gt;&lt;property id=&quot;20300&quot; value=&quot;Slide 15 - &amp;quot;Manage Resources&amp;quot;&quot;/&gt;&lt;property id=&quot;20307&quot; value=&quot;575&quot;/&gt;&lt;/object&gt;&lt;object type=&quot;3&quot; unique_id=&quot;68428&quot;&gt;&lt;property id=&quot;20148&quot; value=&quot;5&quot;/&gt;&lt;property id=&quot;20300&quot; value=&quot;Slide 18 - &amp;quot;Read Noise&amp;quot;&quot;/&gt;&lt;property id=&quot;20307&quot; value=&quot;577&quot;/&gt;&lt;/object&gt;&lt;object type=&quot;3&quot; unique_id=&quot;68429&quot;&gt;&lt;property id=&quot;20148&quot; value=&quot;5&quot;/&gt;&lt;property id=&quot;20300&quot; value=&quot;Slide 22 - &amp;quot;Hunt for Dark Energy&amp;quot;&quot;/&gt;&lt;property id=&quot;20307&quot; value=&quot;569&quot;/&gt;&lt;/object&gt;&lt;object type=&quot;3&quot; unique_id=&quot;68821&quot;&gt;&lt;property id=&quot;20148&quot; value=&quot;5&quot;/&gt;&lt;property id=&quot;20300&quot; value=&quot;Slide 24 - &amp;quot;Biophotonics&amp;quot;&quot;/&gt;&lt;property id=&quot;20307&quot; value=&quot;580&quot;/&gt;&lt;/object&gt;&lt;object type=&quot;3&quot; unique_id=&quot;69059&quot;&gt;&lt;property id=&quot;20148&quot; value=&quot;5&quot;/&gt;&lt;property id=&quot;20300&quot; value=&quot;Slide 37 - &amp;quot;Breast Cancer Detection&amp;quot;&quot;/&gt;&lt;property id=&quot;20307&quot; value=&quot;581&quot;/&gt;&lt;/object&gt;&lt;object type=&quot;3&quot; unique_id=&quot;69300&quot;&gt;&lt;property id=&quot;20148&quot; value=&quot;5&quot;/&gt;&lt;property id=&quot;20300&quot; value=&quot;Slide 29 - &amp;quot;Diffuse Optical Imaging (Phantom)&amp;quot;&quot;/&gt;&lt;property id=&quot;20307&quot; value=&quot;582&quot;/&gt;&lt;/object&gt;&lt;object type=&quot;3&quot; unique_id=&quot;69625&quot;&gt;&lt;property id=&quot;20148&quot; value=&quot;5&quot;/&gt;&lt;property id=&quot;20300&quot; value=&quot;Slide 35 - &amp;quot;Cognitive Functioning&amp;quot;&quot;/&gt;&lt;property id=&quot;20307&quot; value=&quot;583&quot;/&gt;&lt;/object&gt;&lt;object type=&quot;3&quot; unique_id=&quot;72578&quot;&gt;&lt;property id=&quot;20148&quot; value=&quot;5&quot;/&gt;&lt;property id=&quot;20300&quot; value=&quot;Slide 38 - &amp;quot;Parallel Plate Breast Scanner&amp;quot;&quot;/&gt;&lt;property id=&quot;20307&quot; value=&quot;584&quot;/&gt;&lt;/object&gt;&lt;object type=&quot;3&quot; unique_id=&quot;72584&quot;&gt;&lt;property id=&quot;20148&quot; value=&quot;5&quot;/&gt;&lt;property id=&quot;20300&quot; value=&quot;Slide 26 - &amp;quot;Ballistic Photons&amp;quot;&quot;/&gt;&lt;property id=&quot;20307&quot; value=&quot;590&quot;/&gt;&lt;/object&gt;&lt;object type=&quot;3&quot; unique_id=&quot;72585&quot;&gt;&lt;property id=&quot;20148&quot; value=&quot;5&quot;/&gt;&lt;property id=&quot;20300&quot; value=&quot;Slide 27 - &amp;quot;Scattered Photons&amp;quot;&quot;/&gt;&lt;property id=&quot;20307&quot; value=&quot;591&quot;/&gt;&lt;/object&gt;&lt;object type=&quot;3&quot; unique_id=&quot;72586&quot;&gt;&lt;property id=&quot;20148&quot; value=&quot;5&quot;/&gt;&lt;property id=&quot;20300&quot; value=&quot;Slide 28 - &amp;quot;Diffuse Photon Propagation&amp;quot;&quot;/&gt;&lt;property id=&quot;20307&quot; value=&quot;592&quot;/&gt;&lt;/object&gt;&lt;object type=&quot;3&quot; unique_id=&quot;72587&quot;&gt;&lt;property id=&quot;20148&quot; value=&quot;5&quot;/&gt;&lt;property id=&quot;20300&quot; value=&quot;Slide 30 - &amp;quot;Spectroscopy in Biological Tissue&amp;quot;&quot;/&gt;&lt;property id=&quot;20307&quot; value=&quot;593&quot;/&gt;&lt;/object&gt;&lt;object type=&quot;3&quot; unique_id=&quot;72588&quot;&gt;&lt;property id=&quot;20148&quot; value=&quot;5&quot;/&gt;&lt;property id=&quot;20300&quot; value=&quot;Slide 31 - &amp;quot;Important Near-IR Absorbers&amp;quot;&quot;/&gt;&lt;property id=&quot;20307&quot; value=&quot;594&quot;/&gt;&lt;/object&gt;&lt;object type=&quot;3&quot; unique_id=&quot;72589&quot;&gt;&lt;property id=&quot;20148&quot; value=&quot;5&quot;/&gt;&lt;property id=&quot;20300&quot; value=&quot;Slide 36 - &amp;quot;Cerebral Blood Monitoring&amp;quot;&quot;/&gt;&lt;property id=&quot;20307&quot; value=&quot;595&quot;/&gt;&lt;/object&gt;&lt;object type=&quot;3&quot; unique_id=&quot;72590&quot;&gt;&lt;property id=&quot;20148&quot; value=&quot;5&quot;/&gt;&lt;property id=&quot;20300&quot; value=&quot;Slide 32 - &amp;quot;What is He Thinking?&amp;quot;&quot;/&gt;&lt;property id=&quot;20307&quot; value=&quot;596&quot;/&gt;&lt;/object&gt;&lt;object type=&quot;3&quot; unique_id=&quot;72591&quot;&gt;&lt;property id=&quot;20148&quot; value=&quot;5&quot;/&gt;&lt;property id=&quot;20300&quot; value=&quot;Slide 33 - &amp;quot;Response to Visual Stimulation&amp;quot;&quot;/&gt;&lt;property id=&quot;20307&quot; value=&quot;597&quot;/&gt;&lt;/object&gt;&lt;object type=&quot;3&quot; unique_id=&quot;72592&quot;&gt;&lt;property id=&quot;20148&quot; value=&quot;5&quot;/&gt;&lt;property id=&quot;20300&quot; value=&quot;Slide 34 - &amp;quot;Brain Monitoring System Layout&amp;quot;&quot;/&gt;&lt;property id=&quot;20307&quot; value=&quot;598&quot;/&gt;&lt;/object&gt;&lt;object type=&quot;3&quot; unique_id=&quot;72593&quot;&gt;&lt;property id=&quot;20148&quot; value=&quot;5&quot;/&gt;&lt;property id=&quot;20300&quot; value=&quot;Slide 39 - &amp;quot;Typical Detector&amp;quot;&quot;/&gt;&lt;property id=&quot;20307&quot; value=&quot;599&quot;/&gt;&lt;/object&gt;&lt;object type=&quot;3&quot; unique_id=&quot;72594&quot;&gt;&lt;property id=&quot;20148&quot; value=&quot;5&quot;/&gt;&lt;property id=&quot;20300&quot; value=&quot;Slide 41 - &amp;quot;Time-resolved Measurements&amp;quot;&quot;/&gt;&lt;property id=&quot;20307&quot; value=&quot;600&quot;/&gt;&lt;/object&gt;&lt;object type=&quot;3&quot; unique_id=&quot;72596&quot;&gt;&lt;property id=&quot;20148&quot; value=&quot;5&quot;/&gt;&lt;property id=&quot;20300&quot; value=&quot;Slide 42 - &amp;quot;Hand-Held Optical Breast Scanner&amp;quot;&quot;/&gt;&lt;property id=&quot;20307&quot; value=&quot;602&quot;/&gt;&lt;/object&gt;&lt;object type=&quot;3&quot; unique_id=&quot;72598&quot;&gt;&lt;property id=&quot;20148&quot; value=&quot;5&quot;/&gt;&lt;property id=&quot;20300&quot; value=&quot;Slide 40 - &amp;quot;Optical Multiplexing Hardware&amp;quot;&quot;/&gt;&lt;property id=&quot;20307&quot; value=&quot;604&quot;/&gt;&lt;/object&gt;&lt;object type=&quot;3&quot; unique_id=&quot;74004&quot;&gt;&lt;property id=&quot;20148&quot; value=&quot;5&quot;/&gt;&lt;property id=&quot;20300&quot; value=&quot;Slide 63 - &amp;quot;Biomedical Experiments Sensor Testbed&amp;quot;&quot;/&gt;&lt;property id=&quot;20307&quot; value=&quot;618&quot;/&gt;&lt;/object&gt;&lt;object type=&quot;3&quot; unique_id=&quot;75475&quot;&gt;&lt;property id=&quot;20148&quot; value=&quot;5&quot;/&gt;&lt;property id=&quot;20300&quot; value=&quot;Slide 21 - &amp;quot;Very Low Light Level - ExoPlanet Imaging&amp;quot;&quot;/&gt;&lt;property id=&quot;20307&quot; value=&quot;619&quot;/&gt;&lt;/object&gt;&lt;object type=&quot;3&quot; unique_id=&quot;75941&quot;&gt;&lt;property id=&quot;20148&quot; value=&quot;5&quot;/&gt;&lt;property id=&quot;20300&quot; value=&quot;Slide 8 - &amp;quot;Where is the Center of the Galaxy?&amp;quot;&quot;/&gt;&lt;property id=&quot;20307&quot; value=&quot;621&quot;/&gt;&lt;/object&gt;&lt;object type=&quot;3&quot; unique_id=&quot;75942&quot;&gt;&lt;property id=&quot;20148&quot; value=&quot;5&quot;/&gt;&lt;property id=&quot;20300&quot; value=&quot;Slide 9&quot;/&gt;&lt;property id=&quot;20307&quot; value=&quot;620&quot;/&gt;&lt;/object&gt;&lt;object type=&quot;3&quot; unique_id=&quot;76259&quot;&gt;&lt;property id=&quot;20148&quot; value=&quot;5&quot;/&gt;&lt;property id=&quot;20300&quot; value=&quot;Slide 25 - &amp;quot;Motivation for Biophotonics&amp;quot;&quot;/&gt;&lt;property id=&quot;20307&quot; value=&quot;622&quot;/&gt;&lt;/object&gt;&lt;object type=&quot;3&quot; unique_id=&quot;76576&quot;&gt;&lt;property id=&quot;20148&quot; value=&quot;5&quot;/&gt;&lt;property id=&quot;20300&quot; value=&quot;Slide 57 - &amp;quot;Technology Demonstration for Exoplanet Missions&amp;quot;&quot;/&gt;&lt;property id=&quot;20307&quot; value=&quot;623&quot;/&gt;&lt;/object&gt;&lt;object type=&quot;3&quot; unique_id=&quot;76657&quot;&gt;&lt;property id=&quot;20148&quot; value=&quot;5&quot;/&gt;&lt;property id=&quot;20300&quot; value=&quot;Slide 3 - &amp;quot;Paul’s Shirt&amp;quot;&quot;/&gt;&lt;property id=&quot;20307&quot; value=&quot;624&quot;/&gt;&lt;/object&gt;&lt;/object&gt;&lt;/object&gt;&lt;/database&gt;"/>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3_Office Theme">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3439</TotalTime>
  <Words>3006</Words>
  <Application>Microsoft Office PowerPoint</Application>
  <PresentationFormat>On-screen Show (4:3)</PresentationFormat>
  <Paragraphs>305</Paragraphs>
  <Slides>30</Slides>
  <Notes>30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3_Office Theme</vt:lpstr>
      <vt:lpstr>Equation</vt:lpstr>
      <vt:lpstr>PowerPoint Presentation</vt:lpstr>
      <vt:lpstr>Detector Properties and SNR</vt:lpstr>
      <vt:lpstr>Exoplanet Imaging Example</vt:lpstr>
      <vt:lpstr>Photon-Counting Detectors</vt:lpstr>
      <vt:lpstr>Operation of Avalanche Photodiode</vt:lpstr>
      <vt:lpstr>Performance Parameters</vt:lpstr>
      <vt:lpstr>Avalanche Diode Architecture</vt:lpstr>
      <vt:lpstr>Zero Read Noise Detector ROIC</vt:lpstr>
      <vt:lpstr>Zero Noise Detector Project Goals</vt:lpstr>
      <vt:lpstr>Zero Noise Detector Specifications</vt:lpstr>
      <vt:lpstr>Zero Noise Detector Specifications</vt:lpstr>
      <vt:lpstr>Zero Noise Detector Project Status</vt:lpstr>
      <vt:lpstr>Air Force Target Image</vt:lpstr>
      <vt:lpstr>Anode Current vs. Vbias and T</vt:lpstr>
      <vt:lpstr>Dark Current</vt:lpstr>
      <vt:lpstr>GM APD High/Low Fill Factor </vt:lpstr>
      <vt:lpstr>GM APD Self-Retriggering</vt:lpstr>
      <vt:lpstr>PowerPoint Presentation</vt:lpstr>
      <vt:lpstr>Building Radiation Testing Program</vt:lpstr>
      <vt:lpstr>Mission Parameters</vt:lpstr>
      <vt:lpstr>Orbits</vt:lpstr>
      <vt:lpstr>Integrated Particle Fluence</vt:lpstr>
      <vt:lpstr>Total Ionizing Dose and Non-Ionizing Dose (at L2)</vt:lpstr>
      <vt:lpstr>Radiation Testing Program</vt:lpstr>
      <vt:lpstr>Beam Parameters</vt:lpstr>
      <vt:lpstr>Beam Parameters</vt:lpstr>
      <vt:lpstr>Estimate of Induced Dark Current</vt:lpstr>
      <vt:lpstr>Test Hardware</vt:lpstr>
      <vt:lpstr>Conclusions</vt:lpstr>
      <vt:lpstr>Detector Virtual Workshop</vt:lpstr>
    </vt:vector>
  </TitlesOfParts>
  <Company>Rochester Institute of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  Joe Presenter Name of Company/University</dc:title>
  <dc:creator>Kara Teske</dc:creator>
  <cp:lastModifiedBy>dffpci</cp:lastModifiedBy>
  <cp:revision>537</cp:revision>
  <dcterms:created xsi:type="dcterms:W3CDTF">2009-01-21T15:00:52Z</dcterms:created>
  <dcterms:modified xsi:type="dcterms:W3CDTF">2011-08-23T23:44:44Z</dcterms:modified>
</cp:coreProperties>
</file>