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75" r:id="rId4"/>
    <p:sldId id="274" r:id="rId5"/>
    <p:sldId id="276" r:id="rId6"/>
    <p:sldId id="279"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80" r:id="rId23"/>
    <p:sldId id="27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6E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E438D4-1B7D-439E-8164-98A4EC228C7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0A521B0D-EEC5-46FB-A989-33F7C6FA6C27}">
      <dgm:prSet phldrT="[Text]"/>
      <dgm:spPr/>
      <dgm:t>
        <a:bodyPr/>
        <a:lstStyle/>
        <a:p>
          <a:r>
            <a:rPr lang="en-US" dirty="0"/>
            <a:t>Single-photon counting CMOS detectors for the Habitable Worlds Observatory</a:t>
          </a:r>
        </a:p>
      </dgm:t>
    </dgm:pt>
    <dgm:pt modelId="{4575848F-9C2B-4A38-8728-99B19C687F41}" type="parTrans" cxnId="{EDAA6362-99CA-4489-AE65-5065D2EDFA3A}">
      <dgm:prSet/>
      <dgm:spPr/>
      <dgm:t>
        <a:bodyPr/>
        <a:lstStyle/>
        <a:p>
          <a:endParaRPr lang="en-US"/>
        </a:p>
      </dgm:t>
    </dgm:pt>
    <dgm:pt modelId="{7F898DD1-D6D2-48A1-93D7-A24AC6437D07}" type="sibTrans" cxnId="{EDAA6362-99CA-4489-AE65-5065D2EDFA3A}">
      <dgm:prSet/>
      <dgm:spPr/>
      <dgm:t>
        <a:bodyPr/>
        <a:lstStyle/>
        <a:p>
          <a:endParaRPr lang="en-US"/>
        </a:p>
      </dgm:t>
    </dgm:pt>
    <dgm:pt modelId="{0AC4574B-F705-4E2E-838E-EFD006AB870B}">
      <dgm:prSet phldrT="[Text]"/>
      <dgm:spPr/>
      <dgm:t>
        <a:bodyPr/>
        <a:lstStyle/>
        <a:p>
          <a:r>
            <a:rPr lang="en-US" b="1" dirty="0"/>
            <a:t>Edwin Alexani</a:t>
          </a:r>
          <a:r>
            <a:rPr lang="en-US" dirty="0"/>
            <a:t>, Justin P. Gallagher, Donald F. Figer. </a:t>
          </a:r>
          <a:r>
            <a:rPr lang="en-US" i="1" dirty="0"/>
            <a:t>JATIS, in press.</a:t>
          </a:r>
          <a:r>
            <a:rPr lang="en-US" dirty="0"/>
            <a:t> 2026.</a:t>
          </a:r>
        </a:p>
      </dgm:t>
    </dgm:pt>
    <dgm:pt modelId="{BA3DEF08-75DA-48DC-BB7A-10AEA38BE712}" type="parTrans" cxnId="{929F2864-3A19-491D-A0E8-389456CACA82}">
      <dgm:prSet/>
      <dgm:spPr/>
      <dgm:t>
        <a:bodyPr/>
        <a:lstStyle/>
        <a:p>
          <a:endParaRPr lang="en-US"/>
        </a:p>
      </dgm:t>
    </dgm:pt>
    <dgm:pt modelId="{B86BABB9-436B-4054-A9BC-B9A0D34E6D48}" type="sibTrans" cxnId="{929F2864-3A19-491D-A0E8-389456CACA82}">
      <dgm:prSet/>
      <dgm:spPr/>
      <dgm:t>
        <a:bodyPr/>
        <a:lstStyle/>
        <a:p>
          <a:endParaRPr lang="en-US"/>
        </a:p>
      </dgm:t>
    </dgm:pt>
    <dgm:pt modelId="{8111586A-7B74-4816-A995-569963446D75}">
      <dgm:prSet phldrT="[Text]"/>
      <dgm:spPr/>
      <dgm:t>
        <a:bodyPr/>
        <a:lstStyle/>
        <a:p>
          <a:r>
            <a:rPr lang="en-US" dirty="0"/>
            <a:t>Single-photon sensing CMOS detectors for the Habitable Worlds Observatory</a:t>
          </a:r>
        </a:p>
      </dgm:t>
    </dgm:pt>
    <dgm:pt modelId="{2ED35EC5-21BD-47B6-930F-53558F16E44C}" type="parTrans" cxnId="{F3C0243A-50F9-4700-9B12-32986A2F4063}">
      <dgm:prSet/>
      <dgm:spPr/>
      <dgm:t>
        <a:bodyPr/>
        <a:lstStyle/>
        <a:p>
          <a:endParaRPr lang="en-US"/>
        </a:p>
      </dgm:t>
    </dgm:pt>
    <dgm:pt modelId="{3F29E9C3-191B-4D31-9833-511B12CA652E}" type="sibTrans" cxnId="{F3C0243A-50F9-4700-9B12-32986A2F4063}">
      <dgm:prSet/>
      <dgm:spPr/>
      <dgm:t>
        <a:bodyPr/>
        <a:lstStyle/>
        <a:p>
          <a:endParaRPr lang="en-US"/>
        </a:p>
      </dgm:t>
    </dgm:pt>
    <dgm:pt modelId="{73CDBF8C-CA93-4288-8D11-A3A0F8FBE098}">
      <dgm:prSet phldrT="[Text]"/>
      <dgm:spPr/>
      <dgm:t>
        <a:bodyPr/>
        <a:lstStyle/>
        <a:p>
          <a:r>
            <a:rPr lang="en-US" dirty="0"/>
            <a:t>Justin P. Gallagher, Anthony </a:t>
          </a:r>
          <a:r>
            <a:rPr lang="en-US" dirty="0" err="1"/>
            <a:t>Tavana</a:t>
          </a:r>
          <a:r>
            <a:rPr lang="en-US" dirty="0"/>
            <a:t>, Dylan </a:t>
          </a:r>
          <a:r>
            <a:rPr lang="en-US" dirty="0" err="1"/>
            <a:t>Filosa</a:t>
          </a:r>
          <a:r>
            <a:rPr lang="en-US" dirty="0"/>
            <a:t>, </a:t>
          </a:r>
          <a:r>
            <a:rPr lang="en-US" b="1" dirty="0"/>
            <a:t>Edwin Alexani</a:t>
          </a:r>
          <a:r>
            <a:rPr lang="en-US" dirty="0"/>
            <a:t>, Scott Adler, Nova </a:t>
          </a:r>
          <a:r>
            <a:rPr lang="en-US" dirty="0" err="1"/>
            <a:t>Solvason</a:t>
          </a:r>
          <a:r>
            <a:rPr lang="en-US" dirty="0"/>
            <a:t>, Donald F. Figer. </a:t>
          </a:r>
          <a:r>
            <a:rPr lang="en-US" i="1" dirty="0"/>
            <a:t>Proceedings of SPIE.</a:t>
          </a:r>
          <a:r>
            <a:rPr lang="en-US" dirty="0"/>
            <a:t> 2026</a:t>
          </a:r>
        </a:p>
      </dgm:t>
    </dgm:pt>
    <dgm:pt modelId="{50041AAC-9C7D-4CEB-AB81-D7A8EF8F4046}" type="parTrans" cxnId="{F0EB0F78-CAB3-4B55-B914-F09EBFB3ADB6}">
      <dgm:prSet/>
      <dgm:spPr/>
      <dgm:t>
        <a:bodyPr/>
        <a:lstStyle/>
        <a:p>
          <a:endParaRPr lang="en-US"/>
        </a:p>
      </dgm:t>
    </dgm:pt>
    <dgm:pt modelId="{F49278C9-1575-49BA-88AB-4FB5B5FA7324}" type="sibTrans" cxnId="{F0EB0F78-CAB3-4B55-B914-F09EBFB3ADB6}">
      <dgm:prSet/>
      <dgm:spPr/>
      <dgm:t>
        <a:bodyPr/>
        <a:lstStyle/>
        <a:p>
          <a:endParaRPr lang="en-US"/>
        </a:p>
      </dgm:t>
    </dgm:pt>
    <dgm:pt modelId="{7F0621F8-9917-4ED7-908B-6359A813A784}">
      <dgm:prSet phldrT="[Text]"/>
      <dgm:spPr/>
      <dgm:t>
        <a:bodyPr/>
        <a:lstStyle/>
        <a:p>
          <a:r>
            <a:rPr lang="en-US" b="1" dirty="0"/>
            <a:t>Edwin Alexani</a:t>
          </a:r>
          <a:r>
            <a:rPr lang="en-US" dirty="0"/>
            <a:t>, Donald F. Figer, Pradip Gatkine. </a:t>
          </a:r>
          <a:r>
            <a:rPr lang="en-US" i="1" dirty="0"/>
            <a:t>Proceedings of SPIE.</a:t>
          </a:r>
          <a:r>
            <a:rPr lang="en-US" i="0" dirty="0"/>
            <a:t> 2024.</a:t>
          </a:r>
          <a:endParaRPr lang="en-US" dirty="0"/>
        </a:p>
      </dgm:t>
    </dgm:pt>
    <dgm:pt modelId="{FD30D074-D695-4A4E-9AF7-7F8017F7F425}" type="parTrans" cxnId="{9797E07B-1B80-4632-ACD7-69819046CBFD}">
      <dgm:prSet/>
      <dgm:spPr/>
      <dgm:t>
        <a:bodyPr/>
        <a:lstStyle/>
        <a:p>
          <a:endParaRPr lang="en-US"/>
        </a:p>
      </dgm:t>
    </dgm:pt>
    <dgm:pt modelId="{3A51CA5C-FAF4-4344-8353-0D89EA52C2A2}" type="sibTrans" cxnId="{9797E07B-1B80-4632-ACD7-69819046CBFD}">
      <dgm:prSet/>
      <dgm:spPr/>
      <dgm:t>
        <a:bodyPr/>
        <a:lstStyle/>
        <a:p>
          <a:endParaRPr lang="en-US"/>
        </a:p>
      </dgm:t>
    </dgm:pt>
    <dgm:pt modelId="{F34CD2CC-90C8-44FF-9452-22A6997D9288}">
      <dgm:prSet phldrT="[Text]"/>
      <dgm:spPr/>
      <dgm:t>
        <a:bodyPr/>
        <a:lstStyle/>
        <a:p>
          <a:r>
            <a:rPr lang="en-US" dirty="0"/>
            <a:t>Single-Photon CMOS detectors for HWO</a:t>
          </a:r>
        </a:p>
      </dgm:t>
    </dgm:pt>
    <dgm:pt modelId="{AC60FB32-3E9B-4526-BF87-14063C9EBAC8}" type="parTrans" cxnId="{43D0DFAC-41A6-48AE-9625-A6589174CE30}">
      <dgm:prSet/>
      <dgm:spPr/>
      <dgm:t>
        <a:bodyPr/>
        <a:lstStyle/>
        <a:p>
          <a:endParaRPr lang="en-US"/>
        </a:p>
      </dgm:t>
    </dgm:pt>
    <dgm:pt modelId="{45C5FAB2-626A-440F-BD3A-73C1DFC0C2CA}" type="sibTrans" cxnId="{43D0DFAC-41A6-48AE-9625-A6589174CE30}">
      <dgm:prSet/>
      <dgm:spPr/>
      <dgm:t>
        <a:bodyPr/>
        <a:lstStyle/>
        <a:p>
          <a:endParaRPr lang="en-US"/>
        </a:p>
      </dgm:t>
    </dgm:pt>
    <dgm:pt modelId="{EACC4FED-5397-42D2-8916-48896D31BDB9}">
      <dgm:prSet phldrT="[Text]"/>
      <dgm:spPr/>
      <dgm:t>
        <a:bodyPr/>
        <a:lstStyle/>
        <a:p>
          <a:r>
            <a:rPr lang="en-US" b="1" dirty="0"/>
            <a:t>Edwin Alexani</a:t>
          </a:r>
          <a:r>
            <a:rPr lang="en-US" dirty="0"/>
            <a:t>, Justin P. Gallagher, Donald F. Figer. </a:t>
          </a:r>
          <a:r>
            <a:rPr lang="en-US" i="1" dirty="0"/>
            <a:t>HWO25 Proceedings Part II: Mission Framework, Technology, and Broader Contributions.</a:t>
          </a:r>
          <a:r>
            <a:rPr lang="en-US" dirty="0"/>
            <a:t> 2025.</a:t>
          </a:r>
        </a:p>
      </dgm:t>
    </dgm:pt>
    <dgm:pt modelId="{E7F00A2B-4685-4D4A-8749-C9B65F1DAF5F}" type="parTrans" cxnId="{B294904F-8094-40DC-9E32-49731209E586}">
      <dgm:prSet/>
      <dgm:spPr/>
      <dgm:t>
        <a:bodyPr/>
        <a:lstStyle/>
        <a:p>
          <a:endParaRPr lang="en-US"/>
        </a:p>
      </dgm:t>
    </dgm:pt>
    <dgm:pt modelId="{FFA92066-CB56-49EF-9B61-8CB382921E9D}" type="sibTrans" cxnId="{B294904F-8094-40DC-9E32-49731209E586}">
      <dgm:prSet/>
      <dgm:spPr/>
      <dgm:t>
        <a:bodyPr/>
        <a:lstStyle/>
        <a:p>
          <a:endParaRPr lang="en-US"/>
        </a:p>
      </dgm:t>
    </dgm:pt>
    <dgm:pt modelId="{64F5CCDC-1E16-4F56-8140-646E960196C4}">
      <dgm:prSet phldrT="[Text]"/>
      <dgm:spPr/>
      <dgm:t>
        <a:bodyPr/>
        <a:lstStyle/>
        <a:p>
          <a:r>
            <a:rPr lang="en-US" dirty="0"/>
            <a:t>Characterizing radiation-tolerant single photon resolving CMOS detectors</a:t>
          </a:r>
        </a:p>
      </dgm:t>
    </dgm:pt>
    <dgm:pt modelId="{2E1258CA-D81E-424A-AEC7-4B9F4E39F2FC}" type="parTrans" cxnId="{F92A7087-8E8A-4766-A395-8D941B34A596}">
      <dgm:prSet/>
      <dgm:spPr/>
      <dgm:t>
        <a:bodyPr/>
        <a:lstStyle/>
        <a:p>
          <a:endParaRPr lang="en-US"/>
        </a:p>
      </dgm:t>
    </dgm:pt>
    <dgm:pt modelId="{E132F67A-502C-4049-91A4-66B6FFBC4F8D}" type="sibTrans" cxnId="{F92A7087-8E8A-4766-A395-8D941B34A596}">
      <dgm:prSet/>
      <dgm:spPr/>
      <dgm:t>
        <a:bodyPr/>
        <a:lstStyle/>
        <a:p>
          <a:endParaRPr lang="en-US"/>
        </a:p>
      </dgm:t>
    </dgm:pt>
    <dgm:pt modelId="{5288D0C8-024D-48C5-B683-B613B82E38B6}">
      <dgm:prSet phldrT="[Text]"/>
      <dgm:spPr/>
      <dgm:t>
        <a:bodyPr/>
        <a:lstStyle/>
        <a:p>
          <a:r>
            <a:rPr lang="en-US" dirty="0"/>
            <a:t>Justin P. Gallagher, Lazar </a:t>
          </a:r>
          <a:r>
            <a:rPr lang="en-US" dirty="0" err="1"/>
            <a:t>Buntic</a:t>
          </a:r>
          <a:r>
            <a:rPr lang="en-US" dirty="0"/>
            <a:t>, </a:t>
          </a:r>
          <a:r>
            <a:rPr lang="en-US" b="1" dirty="0"/>
            <a:t>Edwin Alexani</a:t>
          </a:r>
          <a:r>
            <a:rPr lang="en-US" dirty="0"/>
            <a:t>, Kato </a:t>
          </a:r>
          <a:r>
            <a:rPr lang="en-US" dirty="0" err="1"/>
            <a:t>Bouthsarath</a:t>
          </a:r>
          <a:r>
            <a:rPr lang="en-US" dirty="0"/>
            <a:t>, Donald F. Figer. </a:t>
          </a:r>
          <a:r>
            <a:rPr lang="en-US" i="1" dirty="0"/>
            <a:t>Proceedings of SPIE.</a:t>
          </a:r>
          <a:r>
            <a:rPr lang="en-US" i="0" dirty="0"/>
            <a:t> 2024.</a:t>
          </a:r>
          <a:endParaRPr lang="en-US" dirty="0"/>
        </a:p>
      </dgm:t>
    </dgm:pt>
    <dgm:pt modelId="{56D5714F-DB82-40EE-82DE-FFA3789FE328}" type="parTrans" cxnId="{131C9A29-D224-4365-82FE-97C55C29DC64}">
      <dgm:prSet/>
      <dgm:spPr/>
      <dgm:t>
        <a:bodyPr/>
        <a:lstStyle/>
        <a:p>
          <a:endParaRPr lang="en-US"/>
        </a:p>
      </dgm:t>
    </dgm:pt>
    <dgm:pt modelId="{B853B1BB-1F65-48FF-BF12-4F4BF3FA8F2E}" type="sibTrans" cxnId="{131C9A29-D224-4365-82FE-97C55C29DC64}">
      <dgm:prSet/>
      <dgm:spPr/>
      <dgm:t>
        <a:bodyPr/>
        <a:lstStyle/>
        <a:p>
          <a:endParaRPr lang="en-US"/>
        </a:p>
      </dgm:t>
    </dgm:pt>
    <dgm:pt modelId="{B82EC712-DE47-447C-BF77-ABD165623F63}">
      <dgm:prSet phldrT="[Text]"/>
      <dgm:spPr/>
      <dgm:t>
        <a:bodyPr/>
        <a:lstStyle/>
        <a:p>
          <a:r>
            <a:rPr lang="en-US" dirty="0"/>
            <a:t>Simulation of a single photon counting photonic spectrograph for exoplanet atmospheric characterization</a:t>
          </a:r>
        </a:p>
      </dgm:t>
    </dgm:pt>
    <dgm:pt modelId="{454350B6-D311-4EBE-8B14-45C51AD6BAC2}" type="parTrans" cxnId="{7546151C-1759-46F0-A369-241EA7D57D50}">
      <dgm:prSet/>
      <dgm:spPr/>
      <dgm:t>
        <a:bodyPr/>
        <a:lstStyle/>
        <a:p>
          <a:endParaRPr lang="en-US"/>
        </a:p>
      </dgm:t>
    </dgm:pt>
    <dgm:pt modelId="{62744A6E-6768-49A6-81C7-B65E74FAFAA6}" type="sibTrans" cxnId="{7546151C-1759-46F0-A369-241EA7D57D50}">
      <dgm:prSet/>
      <dgm:spPr/>
      <dgm:t>
        <a:bodyPr/>
        <a:lstStyle/>
        <a:p>
          <a:endParaRPr lang="en-US"/>
        </a:p>
      </dgm:t>
    </dgm:pt>
    <dgm:pt modelId="{894928E9-7983-490F-84B0-F520E6A0B385}">
      <dgm:prSet phldrT="[Text]"/>
      <dgm:spPr/>
      <dgm:t>
        <a:bodyPr/>
        <a:lstStyle/>
        <a:p>
          <a:r>
            <a:rPr lang="en-US" dirty="0"/>
            <a:t>Lazar </a:t>
          </a:r>
          <a:r>
            <a:rPr lang="en-US" dirty="0" err="1"/>
            <a:t>Buntic</a:t>
          </a:r>
          <a:r>
            <a:rPr lang="en-US" dirty="0"/>
            <a:t>, Donald F. Figer, Justin P. Gallagher, </a:t>
          </a:r>
          <a:r>
            <a:rPr lang="en-US" b="1" dirty="0"/>
            <a:t>Edwin Alexani</a:t>
          </a:r>
          <a:r>
            <a:rPr lang="en-US" dirty="0"/>
            <a:t>. </a:t>
          </a:r>
          <a:r>
            <a:rPr lang="en-US" i="1" dirty="0"/>
            <a:t>Proceedings of SPIE.</a:t>
          </a:r>
          <a:r>
            <a:rPr lang="en-US" i="0" dirty="0"/>
            <a:t> 2024.</a:t>
          </a:r>
          <a:endParaRPr lang="en-US" dirty="0"/>
        </a:p>
      </dgm:t>
    </dgm:pt>
    <dgm:pt modelId="{89D16B8B-9EDE-4AD8-A400-F0D30BBA89D3}" type="parTrans" cxnId="{2EE073C0-AE73-4670-B235-4321D728B27E}">
      <dgm:prSet/>
      <dgm:spPr/>
      <dgm:t>
        <a:bodyPr/>
        <a:lstStyle/>
        <a:p>
          <a:endParaRPr lang="en-US"/>
        </a:p>
      </dgm:t>
    </dgm:pt>
    <dgm:pt modelId="{2E2FB8F6-2843-484C-B25F-D5560FDEC1E1}" type="sibTrans" cxnId="{2EE073C0-AE73-4670-B235-4321D728B27E}">
      <dgm:prSet/>
      <dgm:spPr/>
      <dgm:t>
        <a:bodyPr/>
        <a:lstStyle/>
        <a:p>
          <a:endParaRPr lang="en-US"/>
        </a:p>
      </dgm:t>
    </dgm:pt>
    <dgm:pt modelId="{9066C797-0553-4FFD-9200-F130A0CE5673}">
      <dgm:prSet phldrT="[Text]"/>
      <dgm:spPr/>
      <dgm:t>
        <a:bodyPr/>
        <a:lstStyle/>
        <a:p>
          <a:r>
            <a:rPr lang="en-US" dirty="0"/>
            <a:t>Advancing large format MCT/Si infrared detectors for astrophysics research</a:t>
          </a:r>
        </a:p>
      </dgm:t>
    </dgm:pt>
    <dgm:pt modelId="{19A24484-560F-46FF-86D9-F80C13B5A99A}" type="parTrans" cxnId="{B343E8F0-E7AC-4858-8519-ED568157AEA8}">
      <dgm:prSet/>
      <dgm:spPr/>
      <dgm:t>
        <a:bodyPr/>
        <a:lstStyle/>
        <a:p>
          <a:endParaRPr lang="en-US"/>
        </a:p>
      </dgm:t>
    </dgm:pt>
    <dgm:pt modelId="{771B3243-A40D-409A-B99E-92642635F77A}" type="sibTrans" cxnId="{B343E8F0-E7AC-4858-8519-ED568157AEA8}">
      <dgm:prSet/>
      <dgm:spPr/>
      <dgm:t>
        <a:bodyPr/>
        <a:lstStyle/>
        <a:p>
          <a:endParaRPr lang="en-US"/>
        </a:p>
      </dgm:t>
    </dgm:pt>
    <dgm:pt modelId="{30B205C9-6230-4BFC-8110-A3265EE9E337}">
      <dgm:prSet phldrT="[Text]"/>
      <dgm:spPr/>
      <dgm:t>
        <a:bodyPr/>
        <a:lstStyle/>
        <a:p>
          <a:r>
            <a:rPr lang="en-US" dirty="0"/>
            <a:t>Nicholas G. Ferraro, Jean L. Turner, Sara C. Beck, </a:t>
          </a:r>
          <a:r>
            <a:rPr lang="en-US" b="1" dirty="0"/>
            <a:t>Edwin Alexani</a:t>
          </a:r>
          <a:r>
            <a:rPr lang="en-US" dirty="0"/>
            <a:t>, Runa </a:t>
          </a:r>
          <a:r>
            <a:rPr lang="en-US" dirty="0" err="1"/>
            <a:t>Indrei</a:t>
          </a:r>
          <a:r>
            <a:rPr lang="en-US" dirty="0"/>
            <a:t>, Bethany M. Welch, </a:t>
          </a:r>
          <a:r>
            <a:rPr lang="en-US" dirty="0" err="1"/>
            <a:t>Tunhui</a:t>
          </a:r>
          <a:r>
            <a:rPr lang="en-US" dirty="0"/>
            <a:t> </a:t>
          </a:r>
          <a:r>
            <a:rPr lang="en-US" dirty="0" err="1"/>
            <a:t>Xie</a:t>
          </a:r>
          <a:r>
            <a:rPr lang="en-US" dirty="0"/>
            <a:t>. </a:t>
          </a:r>
          <a:r>
            <a:rPr lang="en-US" i="1" dirty="0"/>
            <a:t>The Astrophysical Journal. </a:t>
          </a:r>
          <a:r>
            <a:rPr lang="en-US" dirty="0"/>
            <a:t>2024.</a:t>
          </a:r>
        </a:p>
      </dgm:t>
    </dgm:pt>
    <dgm:pt modelId="{651D01CD-F012-4589-AD9A-74D0FC9A4DA4}" type="parTrans" cxnId="{50FB89DE-576B-4AE7-B144-20ABDF2A4F38}">
      <dgm:prSet/>
      <dgm:spPr/>
      <dgm:t>
        <a:bodyPr/>
        <a:lstStyle/>
        <a:p>
          <a:endParaRPr lang="en-US"/>
        </a:p>
      </dgm:t>
    </dgm:pt>
    <dgm:pt modelId="{DC7FC05C-0BA9-487D-A72F-848B5EE99529}" type="sibTrans" cxnId="{50FB89DE-576B-4AE7-B144-20ABDF2A4F38}">
      <dgm:prSet/>
      <dgm:spPr/>
      <dgm:t>
        <a:bodyPr/>
        <a:lstStyle/>
        <a:p>
          <a:endParaRPr lang="en-US"/>
        </a:p>
      </dgm:t>
    </dgm:pt>
    <dgm:pt modelId="{86EAF4E0-5579-44BC-84ED-644E0246D4AF}">
      <dgm:prSet phldrT="[Text]"/>
      <dgm:spPr/>
      <dgm:t>
        <a:bodyPr/>
        <a:lstStyle/>
        <a:p>
          <a:r>
            <a:rPr lang="en-US" dirty="0"/>
            <a:t>VLA 22 GHz Imaging of Massive Star Formation in Local Wolf-</a:t>
          </a:r>
          <a:r>
            <a:rPr lang="en-US" dirty="0" err="1"/>
            <a:t>Rayet</a:t>
          </a:r>
          <a:r>
            <a:rPr lang="en-US" dirty="0"/>
            <a:t> Galaxies</a:t>
          </a:r>
        </a:p>
      </dgm:t>
    </dgm:pt>
    <dgm:pt modelId="{5404400C-B61A-4CF3-AD56-F2FC0CD10A6F}" type="parTrans" cxnId="{6E537D8C-8F0B-407F-8F95-38048E72C76B}">
      <dgm:prSet/>
      <dgm:spPr/>
      <dgm:t>
        <a:bodyPr/>
        <a:lstStyle/>
        <a:p>
          <a:endParaRPr lang="en-US"/>
        </a:p>
      </dgm:t>
    </dgm:pt>
    <dgm:pt modelId="{2D66FD96-23A7-4E1B-B2A1-933D08ACFD84}" type="sibTrans" cxnId="{6E537D8C-8F0B-407F-8F95-38048E72C76B}">
      <dgm:prSet/>
      <dgm:spPr/>
      <dgm:t>
        <a:bodyPr/>
        <a:lstStyle/>
        <a:p>
          <a:endParaRPr lang="en-US"/>
        </a:p>
      </dgm:t>
    </dgm:pt>
    <dgm:pt modelId="{EE53D40B-5C34-4C95-81CB-BC855318DAB8}" type="pres">
      <dgm:prSet presAssocID="{9FE438D4-1B7D-439E-8164-98A4EC228C71}" presName="linear" presStyleCnt="0">
        <dgm:presLayoutVars>
          <dgm:dir/>
          <dgm:animLvl val="lvl"/>
          <dgm:resizeHandles val="exact"/>
        </dgm:presLayoutVars>
      </dgm:prSet>
      <dgm:spPr/>
    </dgm:pt>
    <dgm:pt modelId="{903788A7-06AF-445D-8A52-914601A1CA94}" type="pres">
      <dgm:prSet presAssocID="{0A521B0D-EEC5-46FB-A989-33F7C6FA6C27}" presName="parentLin" presStyleCnt="0"/>
      <dgm:spPr/>
    </dgm:pt>
    <dgm:pt modelId="{8473DE84-7DCF-4E98-B5C8-75C9C82216A0}" type="pres">
      <dgm:prSet presAssocID="{0A521B0D-EEC5-46FB-A989-33F7C6FA6C27}" presName="parentLeftMargin" presStyleLbl="node1" presStyleIdx="0" presStyleCnt="7"/>
      <dgm:spPr/>
    </dgm:pt>
    <dgm:pt modelId="{D43FA74A-FCBB-412D-BDA3-A947004731F3}" type="pres">
      <dgm:prSet presAssocID="{0A521B0D-EEC5-46FB-A989-33F7C6FA6C27}" presName="parentText" presStyleLbl="node1" presStyleIdx="0" presStyleCnt="7">
        <dgm:presLayoutVars>
          <dgm:chMax val="0"/>
          <dgm:bulletEnabled val="1"/>
        </dgm:presLayoutVars>
      </dgm:prSet>
      <dgm:spPr/>
    </dgm:pt>
    <dgm:pt modelId="{72113FFB-7C1E-40B1-A338-22C1A3D48E2A}" type="pres">
      <dgm:prSet presAssocID="{0A521B0D-EEC5-46FB-A989-33F7C6FA6C27}" presName="negativeSpace" presStyleCnt="0"/>
      <dgm:spPr/>
    </dgm:pt>
    <dgm:pt modelId="{3BACF3AA-5705-4954-9D8A-069E269E073C}" type="pres">
      <dgm:prSet presAssocID="{0A521B0D-EEC5-46FB-A989-33F7C6FA6C27}" presName="childText" presStyleLbl="conFgAcc1" presStyleIdx="0" presStyleCnt="7">
        <dgm:presLayoutVars>
          <dgm:bulletEnabled val="1"/>
        </dgm:presLayoutVars>
      </dgm:prSet>
      <dgm:spPr/>
    </dgm:pt>
    <dgm:pt modelId="{DBC6D787-37C6-4108-A953-A790C81D5E18}" type="pres">
      <dgm:prSet presAssocID="{7F898DD1-D6D2-48A1-93D7-A24AC6437D07}" presName="spaceBetweenRectangles" presStyleCnt="0"/>
      <dgm:spPr/>
    </dgm:pt>
    <dgm:pt modelId="{0259B0C9-F720-49ED-9D97-4778953753B4}" type="pres">
      <dgm:prSet presAssocID="{8111586A-7B74-4816-A995-569963446D75}" presName="parentLin" presStyleCnt="0"/>
      <dgm:spPr/>
    </dgm:pt>
    <dgm:pt modelId="{DBCAB8FE-4468-44BB-BDE4-7E8BBCEB08CD}" type="pres">
      <dgm:prSet presAssocID="{8111586A-7B74-4816-A995-569963446D75}" presName="parentLeftMargin" presStyleLbl="node1" presStyleIdx="0" presStyleCnt="7"/>
      <dgm:spPr/>
    </dgm:pt>
    <dgm:pt modelId="{692E4B5F-2D85-48B0-96E1-B9C0509B94D4}" type="pres">
      <dgm:prSet presAssocID="{8111586A-7B74-4816-A995-569963446D75}" presName="parentText" presStyleLbl="node1" presStyleIdx="1" presStyleCnt="7">
        <dgm:presLayoutVars>
          <dgm:chMax val="0"/>
          <dgm:bulletEnabled val="1"/>
        </dgm:presLayoutVars>
      </dgm:prSet>
      <dgm:spPr/>
    </dgm:pt>
    <dgm:pt modelId="{F3A8A407-285E-49F8-8A5C-CAD0DEF9BE03}" type="pres">
      <dgm:prSet presAssocID="{8111586A-7B74-4816-A995-569963446D75}" presName="negativeSpace" presStyleCnt="0"/>
      <dgm:spPr/>
    </dgm:pt>
    <dgm:pt modelId="{EBF7913D-E7F8-4BC1-8258-95C271DF2FAF}" type="pres">
      <dgm:prSet presAssocID="{8111586A-7B74-4816-A995-569963446D75}" presName="childText" presStyleLbl="conFgAcc1" presStyleIdx="1" presStyleCnt="7">
        <dgm:presLayoutVars>
          <dgm:bulletEnabled val="1"/>
        </dgm:presLayoutVars>
      </dgm:prSet>
      <dgm:spPr/>
    </dgm:pt>
    <dgm:pt modelId="{760BBE68-6FFC-4DB5-B429-F2B43C9C23EB}" type="pres">
      <dgm:prSet presAssocID="{3F29E9C3-191B-4D31-9833-511B12CA652E}" presName="spaceBetweenRectangles" presStyleCnt="0"/>
      <dgm:spPr/>
    </dgm:pt>
    <dgm:pt modelId="{86826874-CCC4-4AA4-A8D5-E67820B7EB2A}" type="pres">
      <dgm:prSet presAssocID="{F34CD2CC-90C8-44FF-9452-22A6997D9288}" presName="parentLin" presStyleCnt="0"/>
      <dgm:spPr/>
    </dgm:pt>
    <dgm:pt modelId="{BD914F91-C226-46AC-8821-7B67458AE694}" type="pres">
      <dgm:prSet presAssocID="{F34CD2CC-90C8-44FF-9452-22A6997D9288}" presName="parentLeftMargin" presStyleLbl="node1" presStyleIdx="1" presStyleCnt="7"/>
      <dgm:spPr/>
    </dgm:pt>
    <dgm:pt modelId="{2F687E88-D982-4A11-ACC6-594EA8F25B87}" type="pres">
      <dgm:prSet presAssocID="{F34CD2CC-90C8-44FF-9452-22A6997D9288}" presName="parentText" presStyleLbl="node1" presStyleIdx="2" presStyleCnt="7">
        <dgm:presLayoutVars>
          <dgm:chMax val="0"/>
          <dgm:bulletEnabled val="1"/>
        </dgm:presLayoutVars>
      </dgm:prSet>
      <dgm:spPr/>
    </dgm:pt>
    <dgm:pt modelId="{49072199-10D0-4E7F-95D9-479A71EAD872}" type="pres">
      <dgm:prSet presAssocID="{F34CD2CC-90C8-44FF-9452-22A6997D9288}" presName="negativeSpace" presStyleCnt="0"/>
      <dgm:spPr/>
    </dgm:pt>
    <dgm:pt modelId="{AC04DBBD-7213-4320-B4DB-3D6AE7B4FCB3}" type="pres">
      <dgm:prSet presAssocID="{F34CD2CC-90C8-44FF-9452-22A6997D9288}" presName="childText" presStyleLbl="conFgAcc1" presStyleIdx="2" presStyleCnt="7">
        <dgm:presLayoutVars>
          <dgm:bulletEnabled val="1"/>
        </dgm:presLayoutVars>
      </dgm:prSet>
      <dgm:spPr/>
    </dgm:pt>
    <dgm:pt modelId="{39531740-6681-4CC8-9B25-BCAFBDE4FAF3}" type="pres">
      <dgm:prSet presAssocID="{45C5FAB2-626A-440F-BD3A-73C1DFC0C2CA}" presName="spaceBetweenRectangles" presStyleCnt="0"/>
      <dgm:spPr/>
    </dgm:pt>
    <dgm:pt modelId="{AB38FF4E-A819-4F83-9698-B407DD882C99}" type="pres">
      <dgm:prSet presAssocID="{86EAF4E0-5579-44BC-84ED-644E0246D4AF}" presName="parentLin" presStyleCnt="0"/>
      <dgm:spPr/>
    </dgm:pt>
    <dgm:pt modelId="{1164ECD4-D995-4F9B-8BFB-CF8790D8B9BC}" type="pres">
      <dgm:prSet presAssocID="{86EAF4E0-5579-44BC-84ED-644E0246D4AF}" presName="parentLeftMargin" presStyleLbl="node1" presStyleIdx="2" presStyleCnt="7"/>
      <dgm:spPr/>
    </dgm:pt>
    <dgm:pt modelId="{9C17C35A-C141-4184-AAF3-EAF79286A5AD}" type="pres">
      <dgm:prSet presAssocID="{86EAF4E0-5579-44BC-84ED-644E0246D4AF}" presName="parentText" presStyleLbl="node1" presStyleIdx="3" presStyleCnt="7">
        <dgm:presLayoutVars>
          <dgm:chMax val="0"/>
          <dgm:bulletEnabled val="1"/>
        </dgm:presLayoutVars>
      </dgm:prSet>
      <dgm:spPr/>
    </dgm:pt>
    <dgm:pt modelId="{DDC090F3-EB04-4E98-B3B9-F642D5B1835F}" type="pres">
      <dgm:prSet presAssocID="{86EAF4E0-5579-44BC-84ED-644E0246D4AF}" presName="negativeSpace" presStyleCnt="0"/>
      <dgm:spPr/>
    </dgm:pt>
    <dgm:pt modelId="{994F32CE-C181-4D57-802D-735E8100A1E4}" type="pres">
      <dgm:prSet presAssocID="{86EAF4E0-5579-44BC-84ED-644E0246D4AF}" presName="childText" presStyleLbl="conFgAcc1" presStyleIdx="3" presStyleCnt="7">
        <dgm:presLayoutVars>
          <dgm:bulletEnabled val="1"/>
        </dgm:presLayoutVars>
      </dgm:prSet>
      <dgm:spPr/>
    </dgm:pt>
    <dgm:pt modelId="{2095F1B9-75CA-4574-BB66-85543AEE6E20}" type="pres">
      <dgm:prSet presAssocID="{2D66FD96-23A7-4E1B-B2A1-933D08ACFD84}" presName="spaceBetweenRectangles" presStyleCnt="0"/>
      <dgm:spPr/>
    </dgm:pt>
    <dgm:pt modelId="{C3BFC1CF-1848-4549-8152-7983081B9AAE}" type="pres">
      <dgm:prSet presAssocID="{64F5CCDC-1E16-4F56-8140-646E960196C4}" presName="parentLin" presStyleCnt="0"/>
      <dgm:spPr/>
    </dgm:pt>
    <dgm:pt modelId="{1A00FF26-31B2-40D9-8411-8270E8A99891}" type="pres">
      <dgm:prSet presAssocID="{64F5CCDC-1E16-4F56-8140-646E960196C4}" presName="parentLeftMargin" presStyleLbl="node1" presStyleIdx="3" presStyleCnt="7"/>
      <dgm:spPr/>
    </dgm:pt>
    <dgm:pt modelId="{42165CF7-9FC2-45EA-B7DD-0780D68CE6AE}" type="pres">
      <dgm:prSet presAssocID="{64F5CCDC-1E16-4F56-8140-646E960196C4}" presName="parentText" presStyleLbl="node1" presStyleIdx="4" presStyleCnt="7">
        <dgm:presLayoutVars>
          <dgm:chMax val="0"/>
          <dgm:bulletEnabled val="1"/>
        </dgm:presLayoutVars>
      </dgm:prSet>
      <dgm:spPr/>
    </dgm:pt>
    <dgm:pt modelId="{DF3A2155-C9F2-4D5D-A9B6-C44F4BF3ECBB}" type="pres">
      <dgm:prSet presAssocID="{64F5CCDC-1E16-4F56-8140-646E960196C4}" presName="negativeSpace" presStyleCnt="0"/>
      <dgm:spPr/>
    </dgm:pt>
    <dgm:pt modelId="{DC35522D-F814-4FC0-848C-DBFF9B9B9FBD}" type="pres">
      <dgm:prSet presAssocID="{64F5CCDC-1E16-4F56-8140-646E960196C4}" presName="childText" presStyleLbl="conFgAcc1" presStyleIdx="4" presStyleCnt="7">
        <dgm:presLayoutVars>
          <dgm:bulletEnabled val="1"/>
        </dgm:presLayoutVars>
      </dgm:prSet>
      <dgm:spPr/>
    </dgm:pt>
    <dgm:pt modelId="{4CF49F32-074A-4898-BC1D-A4CCD6F13E31}" type="pres">
      <dgm:prSet presAssocID="{E132F67A-502C-4049-91A4-66B6FFBC4F8D}" presName="spaceBetweenRectangles" presStyleCnt="0"/>
      <dgm:spPr/>
    </dgm:pt>
    <dgm:pt modelId="{DB229962-085F-4DCE-ACC6-60F4AF864CB1}" type="pres">
      <dgm:prSet presAssocID="{9066C797-0553-4FFD-9200-F130A0CE5673}" presName="parentLin" presStyleCnt="0"/>
      <dgm:spPr/>
    </dgm:pt>
    <dgm:pt modelId="{3CCCDC9E-9D03-4A56-A92A-511F059E845D}" type="pres">
      <dgm:prSet presAssocID="{9066C797-0553-4FFD-9200-F130A0CE5673}" presName="parentLeftMargin" presStyleLbl="node1" presStyleIdx="4" presStyleCnt="7"/>
      <dgm:spPr/>
    </dgm:pt>
    <dgm:pt modelId="{A921878E-E0B6-4A7D-9133-36E996419E2D}" type="pres">
      <dgm:prSet presAssocID="{9066C797-0553-4FFD-9200-F130A0CE5673}" presName="parentText" presStyleLbl="node1" presStyleIdx="5" presStyleCnt="7">
        <dgm:presLayoutVars>
          <dgm:chMax val="0"/>
          <dgm:bulletEnabled val="1"/>
        </dgm:presLayoutVars>
      </dgm:prSet>
      <dgm:spPr/>
    </dgm:pt>
    <dgm:pt modelId="{3BF8814D-603D-49F8-BC61-FC6C9E68AF26}" type="pres">
      <dgm:prSet presAssocID="{9066C797-0553-4FFD-9200-F130A0CE5673}" presName="negativeSpace" presStyleCnt="0"/>
      <dgm:spPr/>
    </dgm:pt>
    <dgm:pt modelId="{B95E90EC-276C-433E-9A11-608031817C64}" type="pres">
      <dgm:prSet presAssocID="{9066C797-0553-4FFD-9200-F130A0CE5673}" presName="childText" presStyleLbl="conFgAcc1" presStyleIdx="5" presStyleCnt="7">
        <dgm:presLayoutVars>
          <dgm:bulletEnabled val="1"/>
        </dgm:presLayoutVars>
      </dgm:prSet>
      <dgm:spPr/>
    </dgm:pt>
    <dgm:pt modelId="{65982946-12EE-4F71-8B18-C6B4C88022A4}" type="pres">
      <dgm:prSet presAssocID="{771B3243-A40D-409A-B99E-92642635F77A}" presName="spaceBetweenRectangles" presStyleCnt="0"/>
      <dgm:spPr/>
    </dgm:pt>
    <dgm:pt modelId="{89B63178-A364-43FA-8382-944BBF87CBEC}" type="pres">
      <dgm:prSet presAssocID="{B82EC712-DE47-447C-BF77-ABD165623F63}" presName="parentLin" presStyleCnt="0"/>
      <dgm:spPr/>
    </dgm:pt>
    <dgm:pt modelId="{ED3096CA-6257-4BF9-8AA4-08EFA2A08170}" type="pres">
      <dgm:prSet presAssocID="{B82EC712-DE47-447C-BF77-ABD165623F63}" presName="parentLeftMargin" presStyleLbl="node1" presStyleIdx="5" presStyleCnt="7"/>
      <dgm:spPr/>
    </dgm:pt>
    <dgm:pt modelId="{BF31250C-9A2A-4B7B-8F53-6982F4A7B432}" type="pres">
      <dgm:prSet presAssocID="{B82EC712-DE47-447C-BF77-ABD165623F63}" presName="parentText" presStyleLbl="node1" presStyleIdx="6" presStyleCnt="7">
        <dgm:presLayoutVars>
          <dgm:chMax val="0"/>
          <dgm:bulletEnabled val="1"/>
        </dgm:presLayoutVars>
      </dgm:prSet>
      <dgm:spPr/>
    </dgm:pt>
    <dgm:pt modelId="{D6F7D555-B705-443E-AEEB-679619AF4D35}" type="pres">
      <dgm:prSet presAssocID="{B82EC712-DE47-447C-BF77-ABD165623F63}" presName="negativeSpace" presStyleCnt="0"/>
      <dgm:spPr/>
    </dgm:pt>
    <dgm:pt modelId="{9D1614BC-EB7D-47E1-8750-C849F224EAF8}" type="pres">
      <dgm:prSet presAssocID="{B82EC712-DE47-447C-BF77-ABD165623F63}" presName="childText" presStyleLbl="conFgAcc1" presStyleIdx="6" presStyleCnt="7">
        <dgm:presLayoutVars>
          <dgm:bulletEnabled val="1"/>
        </dgm:presLayoutVars>
      </dgm:prSet>
      <dgm:spPr/>
    </dgm:pt>
  </dgm:ptLst>
  <dgm:cxnLst>
    <dgm:cxn modelId="{AB489E08-54A3-4486-BB00-DB2658584F11}" type="presOf" srcId="{0A521B0D-EEC5-46FB-A989-33F7C6FA6C27}" destId="{D43FA74A-FCBB-412D-BDA3-A947004731F3}" srcOrd="1" destOrd="0" presId="urn:microsoft.com/office/officeart/2005/8/layout/list1"/>
    <dgm:cxn modelId="{61A4850C-AD22-4D9A-AF35-8B817FEA8D3B}" type="presOf" srcId="{64F5CCDC-1E16-4F56-8140-646E960196C4}" destId="{42165CF7-9FC2-45EA-B7DD-0780D68CE6AE}" srcOrd="1" destOrd="0" presId="urn:microsoft.com/office/officeart/2005/8/layout/list1"/>
    <dgm:cxn modelId="{6AFC490D-40D0-4EB3-A723-FEC686A3940F}" type="presOf" srcId="{5288D0C8-024D-48C5-B683-B613B82E38B6}" destId="{DC35522D-F814-4FC0-848C-DBFF9B9B9FBD}" srcOrd="0" destOrd="0" presId="urn:microsoft.com/office/officeart/2005/8/layout/list1"/>
    <dgm:cxn modelId="{7546151C-1759-46F0-A369-241EA7D57D50}" srcId="{9FE438D4-1B7D-439E-8164-98A4EC228C71}" destId="{B82EC712-DE47-447C-BF77-ABD165623F63}" srcOrd="6" destOrd="0" parTransId="{454350B6-D311-4EBE-8B14-45C51AD6BAC2}" sibTransId="{62744A6E-6768-49A6-81C7-B65E74FAFAA6}"/>
    <dgm:cxn modelId="{26598224-368D-49DD-9E3B-39DDAEC6B655}" type="presOf" srcId="{9066C797-0553-4FFD-9200-F130A0CE5673}" destId="{3CCCDC9E-9D03-4A56-A92A-511F059E845D}" srcOrd="0" destOrd="0" presId="urn:microsoft.com/office/officeart/2005/8/layout/list1"/>
    <dgm:cxn modelId="{A643F925-E60B-48BA-A74A-9243485C109D}" type="presOf" srcId="{0A521B0D-EEC5-46FB-A989-33F7C6FA6C27}" destId="{8473DE84-7DCF-4E98-B5C8-75C9C82216A0}" srcOrd="0" destOrd="0" presId="urn:microsoft.com/office/officeart/2005/8/layout/list1"/>
    <dgm:cxn modelId="{131C9A29-D224-4365-82FE-97C55C29DC64}" srcId="{64F5CCDC-1E16-4F56-8140-646E960196C4}" destId="{5288D0C8-024D-48C5-B683-B613B82E38B6}" srcOrd="0" destOrd="0" parTransId="{56D5714F-DB82-40EE-82DE-FFA3789FE328}" sibTransId="{B853B1BB-1F65-48FF-BF12-4F4BF3FA8F2E}"/>
    <dgm:cxn modelId="{6C13C02B-69EE-4A49-B9A7-6E7D47F79BDE}" type="presOf" srcId="{894928E9-7983-490F-84B0-F520E6A0B385}" destId="{B95E90EC-276C-433E-9A11-608031817C64}" srcOrd="0" destOrd="0" presId="urn:microsoft.com/office/officeart/2005/8/layout/list1"/>
    <dgm:cxn modelId="{ED2B6437-8B4E-4351-84AC-DFFA950A56D2}" type="presOf" srcId="{86EAF4E0-5579-44BC-84ED-644E0246D4AF}" destId="{9C17C35A-C141-4184-AAF3-EAF79286A5AD}" srcOrd="1" destOrd="0" presId="urn:microsoft.com/office/officeart/2005/8/layout/list1"/>
    <dgm:cxn modelId="{3648C437-0D1C-4047-961C-2DB51F625C56}" type="presOf" srcId="{9066C797-0553-4FFD-9200-F130A0CE5673}" destId="{A921878E-E0B6-4A7D-9133-36E996419E2D}" srcOrd="1" destOrd="0" presId="urn:microsoft.com/office/officeart/2005/8/layout/list1"/>
    <dgm:cxn modelId="{F3C0243A-50F9-4700-9B12-32986A2F4063}" srcId="{9FE438D4-1B7D-439E-8164-98A4EC228C71}" destId="{8111586A-7B74-4816-A995-569963446D75}" srcOrd="1" destOrd="0" parTransId="{2ED35EC5-21BD-47B6-930F-53558F16E44C}" sibTransId="{3F29E9C3-191B-4D31-9833-511B12CA652E}"/>
    <dgm:cxn modelId="{EDAA6362-99CA-4489-AE65-5065D2EDFA3A}" srcId="{9FE438D4-1B7D-439E-8164-98A4EC228C71}" destId="{0A521B0D-EEC5-46FB-A989-33F7C6FA6C27}" srcOrd="0" destOrd="0" parTransId="{4575848F-9C2B-4A38-8728-99B19C687F41}" sibTransId="{7F898DD1-D6D2-48A1-93D7-A24AC6437D07}"/>
    <dgm:cxn modelId="{929F2864-3A19-491D-A0E8-389456CACA82}" srcId="{0A521B0D-EEC5-46FB-A989-33F7C6FA6C27}" destId="{0AC4574B-F705-4E2E-838E-EFD006AB870B}" srcOrd="0" destOrd="0" parTransId="{BA3DEF08-75DA-48DC-BB7A-10AEA38BE712}" sibTransId="{B86BABB9-436B-4054-A9BC-B9A0D34E6D48}"/>
    <dgm:cxn modelId="{92E6734C-DF7E-4E13-B654-3923B3ABAAA7}" type="presOf" srcId="{30B205C9-6230-4BFC-8110-A3265EE9E337}" destId="{994F32CE-C181-4D57-802D-735E8100A1E4}" srcOrd="0" destOrd="0" presId="urn:microsoft.com/office/officeart/2005/8/layout/list1"/>
    <dgm:cxn modelId="{B294904F-8094-40DC-9E32-49731209E586}" srcId="{F34CD2CC-90C8-44FF-9452-22A6997D9288}" destId="{EACC4FED-5397-42D2-8916-48896D31BDB9}" srcOrd="0" destOrd="0" parTransId="{E7F00A2B-4685-4D4A-8749-C9B65F1DAF5F}" sibTransId="{FFA92066-CB56-49EF-9B61-8CB382921E9D}"/>
    <dgm:cxn modelId="{2411C64F-FB5C-45BC-A829-B3DFD80C5CE9}" type="presOf" srcId="{86EAF4E0-5579-44BC-84ED-644E0246D4AF}" destId="{1164ECD4-D995-4F9B-8BFB-CF8790D8B9BC}" srcOrd="0" destOrd="0" presId="urn:microsoft.com/office/officeart/2005/8/layout/list1"/>
    <dgm:cxn modelId="{F0EB0F78-CAB3-4B55-B914-F09EBFB3ADB6}" srcId="{8111586A-7B74-4816-A995-569963446D75}" destId="{73CDBF8C-CA93-4288-8D11-A3A0F8FBE098}" srcOrd="0" destOrd="0" parTransId="{50041AAC-9C7D-4CEB-AB81-D7A8EF8F4046}" sibTransId="{F49278C9-1575-49BA-88AB-4FB5B5FA7324}"/>
    <dgm:cxn modelId="{9797E07B-1B80-4632-ACD7-69819046CBFD}" srcId="{B82EC712-DE47-447C-BF77-ABD165623F63}" destId="{7F0621F8-9917-4ED7-908B-6359A813A784}" srcOrd="0" destOrd="0" parTransId="{FD30D074-D695-4A4E-9AF7-7F8017F7F425}" sibTransId="{3A51CA5C-FAF4-4344-8353-0D89EA52C2A2}"/>
    <dgm:cxn modelId="{F92A7087-8E8A-4766-A395-8D941B34A596}" srcId="{9FE438D4-1B7D-439E-8164-98A4EC228C71}" destId="{64F5CCDC-1E16-4F56-8140-646E960196C4}" srcOrd="4" destOrd="0" parTransId="{2E1258CA-D81E-424A-AEC7-4B9F4E39F2FC}" sibTransId="{E132F67A-502C-4049-91A4-66B6FFBC4F8D}"/>
    <dgm:cxn modelId="{33FD6A8A-9435-4BAC-A8E4-6003F4C300D0}" type="presOf" srcId="{B82EC712-DE47-447C-BF77-ABD165623F63}" destId="{ED3096CA-6257-4BF9-8AA4-08EFA2A08170}" srcOrd="0" destOrd="0" presId="urn:microsoft.com/office/officeart/2005/8/layout/list1"/>
    <dgm:cxn modelId="{6E537D8C-8F0B-407F-8F95-38048E72C76B}" srcId="{9FE438D4-1B7D-439E-8164-98A4EC228C71}" destId="{86EAF4E0-5579-44BC-84ED-644E0246D4AF}" srcOrd="3" destOrd="0" parTransId="{5404400C-B61A-4CF3-AD56-F2FC0CD10A6F}" sibTransId="{2D66FD96-23A7-4E1B-B2A1-933D08ACFD84}"/>
    <dgm:cxn modelId="{95C278A5-CA0A-42CC-BB11-064B2643E0F9}" type="presOf" srcId="{B82EC712-DE47-447C-BF77-ABD165623F63}" destId="{BF31250C-9A2A-4B7B-8F53-6982F4A7B432}" srcOrd="1" destOrd="0" presId="urn:microsoft.com/office/officeart/2005/8/layout/list1"/>
    <dgm:cxn modelId="{B6BA18A6-0108-4854-8935-6EE46EE4D85A}" type="presOf" srcId="{73CDBF8C-CA93-4288-8D11-A3A0F8FBE098}" destId="{EBF7913D-E7F8-4BC1-8258-95C271DF2FAF}" srcOrd="0" destOrd="0" presId="urn:microsoft.com/office/officeart/2005/8/layout/list1"/>
    <dgm:cxn modelId="{6DF147AA-BC56-4CC4-B118-0C0BDFFAB6B9}" type="presOf" srcId="{0AC4574B-F705-4E2E-838E-EFD006AB870B}" destId="{3BACF3AA-5705-4954-9D8A-069E269E073C}" srcOrd="0" destOrd="0" presId="urn:microsoft.com/office/officeart/2005/8/layout/list1"/>
    <dgm:cxn modelId="{43D0DFAC-41A6-48AE-9625-A6589174CE30}" srcId="{9FE438D4-1B7D-439E-8164-98A4EC228C71}" destId="{F34CD2CC-90C8-44FF-9452-22A6997D9288}" srcOrd="2" destOrd="0" parTransId="{AC60FB32-3E9B-4526-BF87-14063C9EBAC8}" sibTransId="{45C5FAB2-626A-440F-BD3A-73C1DFC0C2CA}"/>
    <dgm:cxn modelId="{24276CB1-75EE-41BE-8F82-C7522D7345C5}" type="presOf" srcId="{7F0621F8-9917-4ED7-908B-6359A813A784}" destId="{9D1614BC-EB7D-47E1-8750-C849F224EAF8}" srcOrd="0" destOrd="0" presId="urn:microsoft.com/office/officeart/2005/8/layout/list1"/>
    <dgm:cxn modelId="{2EE073C0-AE73-4670-B235-4321D728B27E}" srcId="{9066C797-0553-4FFD-9200-F130A0CE5673}" destId="{894928E9-7983-490F-84B0-F520E6A0B385}" srcOrd="0" destOrd="0" parTransId="{89D16B8B-9EDE-4AD8-A400-F0D30BBA89D3}" sibTransId="{2E2FB8F6-2843-484C-B25F-D5560FDEC1E1}"/>
    <dgm:cxn modelId="{50FB89DE-576B-4AE7-B144-20ABDF2A4F38}" srcId="{86EAF4E0-5579-44BC-84ED-644E0246D4AF}" destId="{30B205C9-6230-4BFC-8110-A3265EE9E337}" srcOrd="0" destOrd="0" parTransId="{651D01CD-F012-4589-AD9A-74D0FC9A4DA4}" sibTransId="{DC7FC05C-0BA9-487D-A72F-848B5EE99529}"/>
    <dgm:cxn modelId="{8794D5DF-E31D-42BC-B315-9B1CEB0EA43E}" type="presOf" srcId="{EACC4FED-5397-42D2-8916-48896D31BDB9}" destId="{AC04DBBD-7213-4320-B4DB-3D6AE7B4FCB3}" srcOrd="0" destOrd="0" presId="urn:microsoft.com/office/officeart/2005/8/layout/list1"/>
    <dgm:cxn modelId="{7AE7EDE3-47F7-4B2B-BE76-0E78B0E8BD22}" type="presOf" srcId="{8111586A-7B74-4816-A995-569963446D75}" destId="{DBCAB8FE-4468-44BB-BDE4-7E8BBCEB08CD}" srcOrd="0" destOrd="0" presId="urn:microsoft.com/office/officeart/2005/8/layout/list1"/>
    <dgm:cxn modelId="{909AA9E4-11F1-4E68-9D29-6888BC525DA2}" type="presOf" srcId="{9FE438D4-1B7D-439E-8164-98A4EC228C71}" destId="{EE53D40B-5C34-4C95-81CB-BC855318DAB8}" srcOrd="0" destOrd="0" presId="urn:microsoft.com/office/officeart/2005/8/layout/list1"/>
    <dgm:cxn modelId="{C93607E9-BA4B-4CEF-A5F6-DF52B4018BF5}" type="presOf" srcId="{64F5CCDC-1E16-4F56-8140-646E960196C4}" destId="{1A00FF26-31B2-40D9-8411-8270E8A99891}" srcOrd="0" destOrd="0" presId="urn:microsoft.com/office/officeart/2005/8/layout/list1"/>
    <dgm:cxn modelId="{B343E8F0-E7AC-4858-8519-ED568157AEA8}" srcId="{9FE438D4-1B7D-439E-8164-98A4EC228C71}" destId="{9066C797-0553-4FFD-9200-F130A0CE5673}" srcOrd="5" destOrd="0" parTransId="{19A24484-560F-46FF-86D9-F80C13B5A99A}" sibTransId="{771B3243-A40D-409A-B99E-92642635F77A}"/>
    <dgm:cxn modelId="{E5239BF6-FD0D-480F-A4D8-C8911D8D773A}" type="presOf" srcId="{8111586A-7B74-4816-A995-569963446D75}" destId="{692E4B5F-2D85-48B0-96E1-B9C0509B94D4}" srcOrd="1" destOrd="0" presId="urn:microsoft.com/office/officeart/2005/8/layout/list1"/>
    <dgm:cxn modelId="{047CF0F9-06E9-4F07-88F0-EE338CA75A51}" type="presOf" srcId="{F34CD2CC-90C8-44FF-9452-22A6997D9288}" destId="{BD914F91-C226-46AC-8821-7B67458AE694}" srcOrd="0" destOrd="0" presId="urn:microsoft.com/office/officeart/2005/8/layout/list1"/>
    <dgm:cxn modelId="{781E91FB-225F-4F91-A44B-5BE5372D80DB}" type="presOf" srcId="{F34CD2CC-90C8-44FF-9452-22A6997D9288}" destId="{2F687E88-D982-4A11-ACC6-594EA8F25B87}" srcOrd="1" destOrd="0" presId="urn:microsoft.com/office/officeart/2005/8/layout/list1"/>
    <dgm:cxn modelId="{01CA4FDF-53D3-47DF-A768-2B5337053775}" type="presParOf" srcId="{EE53D40B-5C34-4C95-81CB-BC855318DAB8}" destId="{903788A7-06AF-445D-8A52-914601A1CA94}" srcOrd="0" destOrd="0" presId="urn:microsoft.com/office/officeart/2005/8/layout/list1"/>
    <dgm:cxn modelId="{4AD49700-A0AF-496A-A168-3BD894D1908F}" type="presParOf" srcId="{903788A7-06AF-445D-8A52-914601A1CA94}" destId="{8473DE84-7DCF-4E98-B5C8-75C9C82216A0}" srcOrd="0" destOrd="0" presId="urn:microsoft.com/office/officeart/2005/8/layout/list1"/>
    <dgm:cxn modelId="{AE301744-E8F7-4BA9-96C4-553E6A311D82}" type="presParOf" srcId="{903788A7-06AF-445D-8A52-914601A1CA94}" destId="{D43FA74A-FCBB-412D-BDA3-A947004731F3}" srcOrd="1" destOrd="0" presId="urn:microsoft.com/office/officeart/2005/8/layout/list1"/>
    <dgm:cxn modelId="{1513DF0F-012B-4757-909C-E4FA6343A071}" type="presParOf" srcId="{EE53D40B-5C34-4C95-81CB-BC855318DAB8}" destId="{72113FFB-7C1E-40B1-A338-22C1A3D48E2A}" srcOrd="1" destOrd="0" presId="urn:microsoft.com/office/officeart/2005/8/layout/list1"/>
    <dgm:cxn modelId="{174D21B3-57A1-42C2-BB62-39441D324768}" type="presParOf" srcId="{EE53D40B-5C34-4C95-81CB-BC855318DAB8}" destId="{3BACF3AA-5705-4954-9D8A-069E269E073C}" srcOrd="2" destOrd="0" presId="urn:microsoft.com/office/officeart/2005/8/layout/list1"/>
    <dgm:cxn modelId="{EBD4A021-0B9C-4E11-89AF-3691A10AF889}" type="presParOf" srcId="{EE53D40B-5C34-4C95-81CB-BC855318DAB8}" destId="{DBC6D787-37C6-4108-A953-A790C81D5E18}" srcOrd="3" destOrd="0" presId="urn:microsoft.com/office/officeart/2005/8/layout/list1"/>
    <dgm:cxn modelId="{7EE35D45-1816-45FF-BF17-26CE4997A4A8}" type="presParOf" srcId="{EE53D40B-5C34-4C95-81CB-BC855318DAB8}" destId="{0259B0C9-F720-49ED-9D97-4778953753B4}" srcOrd="4" destOrd="0" presId="urn:microsoft.com/office/officeart/2005/8/layout/list1"/>
    <dgm:cxn modelId="{D3634632-C3C8-4487-80C6-5C741A2E1730}" type="presParOf" srcId="{0259B0C9-F720-49ED-9D97-4778953753B4}" destId="{DBCAB8FE-4468-44BB-BDE4-7E8BBCEB08CD}" srcOrd="0" destOrd="0" presId="urn:microsoft.com/office/officeart/2005/8/layout/list1"/>
    <dgm:cxn modelId="{374AA168-EA6F-49EF-8DB3-4C477DB5DCED}" type="presParOf" srcId="{0259B0C9-F720-49ED-9D97-4778953753B4}" destId="{692E4B5F-2D85-48B0-96E1-B9C0509B94D4}" srcOrd="1" destOrd="0" presId="urn:microsoft.com/office/officeart/2005/8/layout/list1"/>
    <dgm:cxn modelId="{016D0196-1AC9-4543-8171-9A069745EA3F}" type="presParOf" srcId="{EE53D40B-5C34-4C95-81CB-BC855318DAB8}" destId="{F3A8A407-285E-49F8-8A5C-CAD0DEF9BE03}" srcOrd="5" destOrd="0" presId="urn:microsoft.com/office/officeart/2005/8/layout/list1"/>
    <dgm:cxn modelId="{FA615A36-6F01-4A41-93B1-F10A8AE39DF8}" type="presParOf" srcId="{EE53D40B-5C34-4C95-81CB-BC855318DAB8}" destId="{EBF7913D-E7F8-4BC1-8258-95C271DF2FAF}" srcOrd="6" destOrd="0" presId="urn:microsoft.com/office/officeart/2005/8/layout/list1"/>
    <dgm:cxn modelId="{8829F4BC-8D1B-4B58-AF9F-04CFF554FAF4}" type="presParOf" srcId="{EE53D40B-5C34-4C95-81CB-BC855318DAB8}" destId="{760BBE68-6FFC-4DB5-B429-F2B43C9C23EB}" srcOrd="7" destOrd="0" presId="urn:microsoft.com/office/officeart/2005/8/layout/list1"/>
    <dgm:cxn modelId="{4BDC837F-BBFB-4EC8-808C-F51935C6F5AD}" type="presParOf" srcId="{EE53D40B-5C34-4C95-81CB-BC855318DAB8}" destId="{86826874-CCC4-4AA4-A8D5-E67820B7EB2A}" srcOrd="8" destOrd="0" presId="urn:microsoft.com/office/officeart/2005/8/layout/list1"/>
    <dgm:cxn modelId="{577434B5-BF7C-44AC-83C9-A20F8AB8A4BA}" type="presParOf" srcId="{86826874-CCC4-4AA4-A8D5-E67820B7EB2A}" destId="{BD914F91-C226-46AC-8821-7B67458AE694}" srcOrd="0" destOrd="0" presId="urn:microsoft.com/office/officeart/2005/8/layout/list1"/>
    <dgm:cxn modelId="{46D4C19C-1288-4D02-ADF4-43F054FFE773}" type="presParOf" srcId="{86826874-CCC4-4AA4-A8D5-E67820B7EB2A}" destId="{2F687E88-D982-4A11-ACC6-594EA8F25B87}" srcOrd="1" destOrd="0" presId="urn:microsoft.com/office/officeart/2005/8/layout/list1"/>
    <dgm:cxn modelId="{2CF3A8EC-D752-4372-AC8C-F9EC73E1E670}" type="presParOf" srcId="{EE53D40B-5C34-4C95-81CB-BC855318DAB8}" destId="{49072199-10D0-4E7F-95D9-479A71EAD872}" srcOrd="9" destOrd="0" presId="urn:microsoft.com/office/officeart/2005/8/layout/list1"/>
    <dgm:cxn modelId="{B4CF6FC3-462F-4806-8110-AC33FBB9CAD7}" type="presParOf" srcId="{EE53D40B-5C34-4C95-81CB-BC855318DAB8}" destId="{AC04DBBD-7213-4320-B4DB-3D6AE7B4FCB3}" srcOrd="10" destOrd="0" presId="urn:microsoft.com/office/officeart/2005/8/layout/list1"/>
    <dgm:cxn modelId="{D418C7C4-6FE1-45A8-B2B5-8EC1AB2C3432}" type="presParOf" srcId="{EE53D40B-5C34-4C95-81CB-BC855318DAB8}" destId="{39531740-6681-4CC8-9B25-BCAFBDE4FAF3}" srcOrd="11" destOrd="0" presId="urn:microsoft.com/office/officeart/2005/8/layout/list1"/>
    <dgm:cxn modelId="{5DA25962-E717-4054-A9BF-3A739EB5F14C}" type="presParOf" srcId="{EE53D40B-5C34-4C95-81CB-BC855318DAB8}" destId="{AB38FF4E-A819-4F83-9698-B407DD882C99}" srcOrd="12" destOrd="0" presId="urn:microsoft.com/office/officeart/2005/8/layout/list1"/>
    <dgm:cxn modelId="{9A04D6C4-EFAE-4E65-B580-21F6B15DE470}" type="presParOf" srcId="{AB38FF4E-A819-4F83-9698-B407DD882C99}" destId="{1164ECD4-D995-4F9B-8BFB-CF8790D8B9BC}" srcOrd="0" destOrd="0" presId="urn:microsoft.com/office/officeart/2005/8/layout/list1"/>
    <dgm:cxn modelId="{EAE7349A-5651-42DE-933A-79EFE6FC6CED}" type="presParOf" srcId="{AB38FF4E-A819-4F83-9698-B407DD882C99}" destId="{9C17C35A-C141-4184-AAF3-EAF79286A5AD}" srcOrd="1" destOrd="0" presId="urn:microsoft.com/office/officeart/2005/8/layout/list1"/>
    <dgm:cxn modelId="{F6B64C92-7D51-43CE-9051-C8F019753EFD}" type="presParOf" srcId="{EE53D40B-5C34-4C95-81CB-BC855318DAB8}" destId="{DDC090F3-EB04-4E98-B3B9-F642D5B1835F}" srcOrd="13" destOrd="0" presId="urn:microsoft.com/office/officeart/2005/8/layout/list1"/>
    <dgm:cxn modelId="{ECF08F9E-EB9B-43E0-865B-C5229A2667EA}" type="presParOf" srcId="{EE53D40B-5C34-4C95-81CB-BC855318DAB8}" destId="{994F32CE-C181-4D57-802D-735E8100A1E4}" srcOrd="14" destOrd="0" presId="urn:microsoft.com/office/officeart/2005/8/layout/list1"/>
    <dgm:cxn modelId="{ACD0A7D2-74BF-49BB-9318-A66CE28BCB1D}" type="presParOf" srcId="{EE53D40B-5C34-4C95-81CB-BC855318DAB8}" destId="{2095F1B9-75CA-4574-BB66-85543AEE6E20}" srcOrd="15" destOrd="0" presId="urn:microsoft.com/office/officeart/2005/8/layout/list1"/>
    <dgm:cxn modelId="{F340F00E-159D-44CC-A634-C58A356E91AC}" type="presParOf" srcId="{EE53D40B-5C34-4C95-81CB-BC855318DAB8}" destId="{C3BFC1CF-1848-4549-8152-7983081B9AAE}" srcOrd="16" destOrd="0" presId="urn:microsoft.com/office/officeart/2005/8/layout/list1"/>
    <dgm:cxn modelId="{F844E9FD-A714-472B-8AA9-CAE9A5D60CD2}" type="presParOf" srcId="{C3BFC1CF-1848-4549-8152-7983081B9AAE}" destId="{1A00FF26-31B2-40D9-8411-8270E8A99891}" srcOrd="0" destOrd="0" presId="urn:microsoft.com/office/officeart/2005/8/layout/list1"/>
    <dgm:cxn modelId="{B5342AE2-0ECB-41E6-8EA6-ADA88D65B364}" type="presParOf" srcId="{C3BFC1CF-1848-4549-8152-7983081B9AAE}" destId="{42165CF7-9FC2-45EA-B7DD-0780D68CE6AE}" srcOrd="1" destOrd="0" presId="urn:microsoft.com/office/officeart/2005/8/layout/list1"/>
    <dgm:cxn modelId="{4DC0301E-9947-49DD-AB18-E4FF015238DE}" type="presParOf" srcId="{EE53D40B-5C34-4C95-81CB-BC855318DAB8}" destId="{DF3A2155-C9F2-4D5D-A9B6-C44F4BF3ECBB}" srcOrd="17" destOrd="0" presId="urn:microsoft.com/office/officeart/2005/8/layout/list1"/>
    <dgm:cxn modelId="{C5D5B8AC-F639-4F8E-97F5-86A9C845638B}" type="presParOf" srcId="{EE53D40B-5C34-4C95-81CB-BC855318DAB8}" destId="{DC35522D-F814-4FC0-848C-DBFF9B9B9FBD}" srcOrd="18" destOrd="0" presId="urn:microsoft.com/office/officeart/2005/8/layout/list1"/>
    <dgm:cxn modelId="{2516805A-19FA-4D90-A5FC-610A52322D38}" type="presParOf" srcId="{EE53D40B-5C34-4C95-81CB-BC855318DAB8}" destId="{4CF49F32-074A-4898-BC1D-A4CCD6F13E31}" srcOrd="19" destOrd="0" presId="urn:microsoft.com/office/officeart/2005/8/layout/list1"/>
    <dgm:cxn modelId="{0A7D6FBF-B408-4C97-B2FC-8A1D70FEBA28}" type="presParOf" srcId="{EE53D40B-5C34-4C95-81CB-BC855318DAB8}" destId="{DB229962-085F-4DCE-ACC6-60F4AF864CB1}" srcOrd="20" destOrd="0" presId="urn:microsoft.com/office/officeart/2005/8/layout/list1"/>
    <dgm:cxn modelId="{38C5925C-798C-482F-BC82-1F1A2EAE2BAC}" type="presParOf" srcId="{DB229962-085F-4DCE-ACC6-60F4AF864CB1}" destId="{3CCCDC9E-9D03-4A56-A92A-511F059E845D}" srcOrd="0" destOrd="0" presId="urn:microsoft.com/office/officeart/2005/8/layout/list1"/>
    <dgm:cxn modelId="{1A91BAD6-BD56-40BB-B276-455624776806}" type="presParOf" srcId="{DB229962-085F-4DCE-ACC6-60F4AF864CB1}" destId="{A921878E-E0B6-4A7D-9133-36E996419E2D}" srcOrd="1" destOrd="0" presId="urn:microsoft.com/office/officeart/2005/8/layout/list1"/>
    <dgm:cxn modelId="{9C7086E3-A228-48DB-9A5A-BFB16F62D22F}" type="presParOf" srcId="{EE53D40B-5C34-4C95-81CB-BC855318DAB8}" destId="{3BF8814D-603D-49F8-BC61-FC6C9E68AF26}" srcOrd="21" destOrd="0" presId="urn:microsoft.com/office/officeart/2005/8/layout/list1"/>
    <dgm:cxn modelId="{0D62E6D9-2A01-4F7D-ACB1-062F368BAD7F}" type="presParOf" srcId="{EE53D40B-5C34-4C95-81CB-BC855318DAB8}" destId="{B95E90EC-276C-433E-9A11-608031817C64}" srcOrd="22" destOrd="0" presId="urn:microsoft.com/office/officeart/2005/8/layout/list1"/>
    <dgm:cxn modelId="{E24659DB-B91E-447A-9653-128171CB45D9}" type="presParOf" srcId="{EE53D40B-5C34-4C95-81CB-BC855318DAB8}" destId="{65982946-12EE-4F71-8B18-C6B4C88022A4}" srcOrd="23" destOrd="0" presId="urn:microsoft.com/office/officeart/2005/8/layout/list1"/>
    <dgm:cxn modelId="{96625748-225F-4B74-B01E-75FCAD0CC5CF}" type="presParOf" srcId="{EE53D40B-5C34-4C95-81CB-BC855318DAB8}" destId="{89B63178-A364-43FA-8382-944BBF87CBEC}" srcOrd="24" destOrd="0" presId="urn:microsoft.com/office/officeart/2005/8/layout/list1"/>
    <dgm:cxn modelId="{9E9DEC48-BE87-410C-A763-7E6AC9F36DD4}" type="presParOf" srcId="{89B63178-A364-43FA-8382-944BBF87CBEC}" destId="{ED3096CA-6257-4BF9-8AA4-08EFA2A08170}" srcOrd="0" destOrd="0" presId="urn:microsoft.com/office/officeart/2005/8/layout/list1"/>
    <dgm:cxn modelId="{01FC0C5C-5A96-40CA-A9CF-E6DA66B0BCE6}" type="presParOf" srcId="{89B63178-A364-43FA-8382-944BBF87CBEC}" destId="{BF31250C-9A2A-4B7B-8F53-6982F4A7B432}" srcOrd="1" destOrd="0" presId="urn:microsoft.com/office/officeart/2005/8/layout/list1"/>
    <dgm:cxn modelId="{F153E7E3-C087-4B19-B8A7-B75592BEA6F9}" type="presParOf" srcId="{EE53D40B-5C34-4C95-81CB-BC855318DAB8}" destId="{D6F7D555-B705-443E-AEEB-679619AF4D35}" srcOrd="25" destOrd="0" presId="urn:microsoft.com/office/officeart/2005/8/layout/list1"/>
    <dgm:cxn modelId="{94E93304-958E-45BD-B2E1-AED62E9B7F35}" type="presParOf" srcId="{EE53D40B-5C34-4C95-81CB-BC855318DAB8}" destId="{9D1614BC-EB7D-47E1-8750-C849F224EAF8}"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ACF3AA-5705-4954-9D8A-069E269E073C}">
      <dsp:nvSpPr>
        <dsp:cNvPr id="0" name=""/>
        <dsp:cNvSpPr/>
      </dsp:nvSpPr>
      <dsp:spPr>
        <a:xfrm>
          <a:off x="0" y="283125"/>
          <a:ext cx="10515600" cy="459112"/>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US" sz="1100" b="1" kern="1200" dirty="0"/>
            <a:t>Edwin Alexani</a:t>
          </a:r>
          <a:r>
            <a:rPr lang="en-US" sz="1100" kern="1200" dirty="0"/>
            <a:t>, Justin P. Gallagher, Donald F. Figer. </a:t>
          </a:r>
          <a:r>
            <a:rPr lang="en-US" sz="1100" i="1" kern="1200" dirty="0"/>
            <a:t>JATIS, in press.</a:t>
          </a:r>
          <a:r>
            <a:rPr lang="en-US" sz="1100" kern="1200" dirty="0"/>
            <a:t> 2026.</a:t>
          </a:r>
        </a:p>
      </dsp:txBody>
      <dsp:txXfrm>
        <a:off x="0" y="283125"/>
        <a:ext cx="10515600" cy="459112"/>
      </dsp:txXfrm>
    </dsp:sp>
    <dsp:sp modelId="{D43FA74A-FCBB-412D-BDA3-A947004731F3}">
      <dsp:nvSpPr>
        <dsp:cNvPr id="0" name=""/>
        <dsp:cNvSpPr/>
      </dsp:nvSpPr>
      <dsp:spPr>
        <a:xfrm>
          <a:off x="525780" y="120765"/>
          <a:ext cx="7360920" cy="32472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488950">
            <a:lnSpc>
              <a:spcPct val="90000"/>
            </a:lnSpc>
            <a:spcBef>
              <a:spcPct val="0"/>
            </a:spcBef>
            <a:spcAft>
              <a:spcPct val="35000"/>
            </a:spcAft>
            <a:buNone/>
          </a:pPr>
          <a:r>
            <a:rPr lang="en-US" sz="1100" kern="1200" dirty="0"/>
            <a:t>Single-photon counting CMOS detectors for the Habitable Worlds Observatory</a:t>
          </a:r>
        </a:p>
      </dsp:txBody>
      <dsp:txXfrm>
        <a:off x="541632" y="136617"/>
        <a:ext cx="7329216" cy="293016"/>
      </dsp:txXfrm>
    </dsp:sp>
    <dsp:sp modelId="{EBF7913D-E7F8-4BC1-8258-95C271DF2FAF}">
      <dsp:nvSpPr>
        <dsp:cNvPr id="0" name=""/>
        <dsp:cNvSpPr/>
      </dsp:nvSpPr>
      <dsp:spPr>
        <a:xfrm>
          <a:off x="0" y="963997"/>
          <a:ext cx="10515600" cy="459112"/>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a:t>Justin P. Gallagher, Anthony </a:t>
          </a:r>
          <a:r>
            <a:rPr lang="en-US" sz="1100" kern="1200" dirty="0" err="1"/>
            <a:t>Tavana</a:t>
          </a:r>
          <a:r>
            <a:rPr lang="en-US" sz="1100" kern="1200" dirty="0"/>
            <a:t>, Dylan </a:t>
          </a:r>
          <a:r>
            <a:rPr lang="en-US" sz="1100" kern="1200" dirty="0" err="1"/>
            <a:t>Filosa</a:t>
          </a:r>
          <a:r>
            <a:rPr lang="en-US" sz="1100" kern="1200" dirty="0"/>
            <a:t>, </a:t>
          </a:r>
          <a:r>
            <a:rPr lang="en-US" sz="1100" b="1" kern="1200" dirty="0"/>
            <a:t>Edwin Alexani</a:t>
          </a:r>
          <a:r>
            <a:rPr lang="en-US" sz="1100" kern="1200" dirty="0"/>
            <a:t>, Scott Adler, Nova </a:t>
          </a:r>
          <a:r>
            <a:rPr lang="en-US" sz="1100" kern="1200" dirty="0" err="1"/>
            <a:t>Solvason</a:t>
          </a:r>
          <a:r>
            <a:rPr lang="en-US" sz="1100" kern="1200" dirty="0"/>
            <a:t>, Donald F. Figer. </a:t>
          </a:r>
          <a:r>
            <a:rPr lang="en-US" sz="1100" i="1" kern="1200" dirty="0"/>
            <a:t>Proceedings of SPIE.</a:t>
          </a:r>
          <a:r>
            <a:rPr lang="en-US" sz="1100" kern="1200" dirty="0"/>
            <a:t> 2026</a:t>
          </a:r>
        </a:p>
      </dsp:txBody>
      <dsp:txXfrm>
        <a:off x="0" y="963997"/>
        <a:ext cx="10515600" cy="459112"/>
      </dsp:txXfrm>
    </dsp:sp>
    <dsp:sp modelId="{692E4B5F-2D85-48B0-96E1-B9C0509B94D4}">
      <dsp:nvSpPr>
        <dsp:cNvPr id="0" name=""/>
        <dsp:cNvSpPr/>
      </dsp:nvSpPr>
      <dsp:spPr>
        <a:xfrm>
          <a:off x="525780" y="801637"/>
          <a:ext cx="7360920" cy="32472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488950">
            <a:lnSpc>
              <a:spcPct val="90000"/>
            </a:lnSpc>
            <a:spcBef>
              <a:spcPct val="0"/>
            </a:spcBef>
            <a:spcAft>
              <a:spcPct val="35000"/>
            </a:spcAft>
            <a:buNone/>
          </a:pPr>
          <a:r>
            <a:rPr lang="en-US" sz="1100" kern="1200" dirty="0"/>
            <a:t>Single-photon sensing CMOS detectors for the Habitable Worlds Observatory</a:t>
          </a:r>
        </a:p>
      </dsp:txBody>
      <dsp:txXfrm>
        <a:off x="541632" y="817489"/>
        <a:ext cx="7329216" cy="293016"/>
      </dsp:txXfrm>
    </dsp:sp>
    <dsp:sp modelId="{AC04DBBD-7213-4320-B4DB-3D6AE7B4FCB3}">
      <dsp:nvSpPr>
        <dsp:cNvPr id="0" name=""/>
        <dsp:cNvSpPr/>
      </dsp:nvSpPr>
      <dsp:spPr>
        <a:xfrm>
          <a:off x="0" y="1644870"/>
          <a:ext cx="10515600" cy="459112"/>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US" sz="1100" b="1" kern="1200" dirty="0"/>
            <a:t>Edwin Alexani</a:t>
          </a:r>
          <a:r>
            <a:rPr lang="en-US" sz="1100" kern="1200" dirty="0"/>
            <a:t>, Justin P. Gallagher, Donald F. Figer. </a:t>
          </a:r>
          <a:r>
            <a:rPr lang="en-US" sz="1100" i="1" kern="1200" dirty="0"/>
            <a:t>HWO25 Proceedings Part II: Mission Framework, Technology, and Broader Contributions.</a:t>
          </a:r>
          <a:r>
            <a:rPr lang="en-US" sz="1100" kern="1200" dirty="0"/>
            <a:t> 2025.</a:t>
          </a:r>
        </a:p>
      </dsp:txBody>
      <dsp:txXfrm>
        <a:off x="0" y="1644870"/>
        <a:ext cx="10515600" cy="459112"/>
      </dsp:txXfrm>
    </dsp:sp>
    <dsp:sp modelId="{2F687E88-D982-4A11-ACC6-594EA8F25B87}">
      <dsp:nvSpPr>
        <dsp:cNvPr id="0" name=""/>
        <dsp:cNvSpPr/>
      </dsp:nvSpPr>
      <dsp:spPr>
        <a:xfrm>
          <a:off x="525780" y="1482510"/>
          <a:ext cx="7360920" cy="32472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488950">
            <a:lnSpc>
              <a:spcPct val="90000"/>
            </a:lnSpc>
            <a:spcBef>
              <a:spcPct val="0"/>
            </a:spcBef>
            <a:spcAft>
              <a:spcPct val="35000"/>
            </a:spcAft>
            <a:buNone/>
          </a:pPr>
          <a:r>
            <a:rPr lang="en-US" sz="1100" kern="1200" dirty="0"/>
            <a:t>Single-Photon CMOS detectors for HWO</a:t>
          </a:r>
        </a:p>
      </dsp:txBody>
      <dsp:txXfrm>
        <a:off x="541632" y="1498362"/>
        <a:ext cx="7329216" cy="293016"/>
      </dsp:txXfrm>
    </dsp:sp>
    <dsp:sp modelId="{994F32CE-C181-4D57-802D-735E8100A1E4}">
      <dsp:nvSpPr>
        <dsp:cNvPr id="0" name=""/>
        <dsp:cNvSpPr/>
      </dsp:nvSpPr>
      <dsp:spPr>
        <a:xfrm>
          <a:off x="0" y="2325742"/>
          <a:ext cx="10515600" cy="459112"/>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a:t>Nicholas G. Ferraro, Jean L. Turner, Sara C. Beck, </a:t>
          </a:r>
          <a:r>
            <a:rPr lang="en-US" sz="1100" b="1" kern="1200" dirty="0"/>
            <a:t>Edwin Alexani</a:t>
          </a:r>
          <a:r>
            <a:rPr lang="en-US" sz="1100" kern="1200" dirty="0"/>
            <a:t>, Runa </a:t>
          </a:r>
          <a:r>
            <a:rPr lang="en-US" sz="1100" kern="1200" dirty="0" err="1"/>
            <a:t>Indrei</a:t>
          </a:r>
          <a:r>
            <a:rPr lang="en-US" sz="1100" kern="1200" dirty="0"/>
            <a:t>, Bethany M. Welch, </a:t>
          </a:r>
          <a:r>
            <a:rPr lang="en-US" sz="1100" kern="1200" dirty="0" err="1"/>
            <a:t>Tunhui</a:t>
          </a:r>
          <a:r>
            <a:rPr lang="en-US" sz="1100" kern="1200" dirty="0"/>
            <a:t> </a:t>
          </a:r>
          <a:r>
            <a:rPr lang="en-US" sz="1100" kern="1200" dirty="0" err="1"/>
            <a:t>Xie</a:t>
          </a:r>
          <a:r>
            <a:rPr lang="en-US" sz="1100" kern="1200" dirty="0"/>
            <a:t>. </a:t>
          </a:r>
          <a:r>
            <a:rPr lang="en-US" sz="1100" i="1" kern="1200" dirty="0"/>
            <a:t>The Astrophysical Journal. </a:t>
          </a:r>
          <a:r>
            <a:rPr lang="en-US" sz="1100" kern="1200" dirty="0"/>
            <a:t>2024.</a:t>
          </a:r>
        </a:p>
      </dsp:txBody>
      <dsp:txXfrm>
        <a:off x="0" y="2325742"/>
        <a:ext cx="10515600" cy="459112"/>
      </dsp:txXfrm>
    </dsp:sp>
    <dsp:sp modelId="{9C17C35A-C141-4184-AAF3-EAF79286A5AD}">
      <dsp:nvSpPr>
        <dsp:cNvPr id="0" name=""/>
        <dsp:cNvSpPr/>
      </dsp:nvSpPr>
      <dsp:spPr>
        <a:xfrm>
          <a:off x="525780" y="2163382"/>
          <a:ext cx="7360920" cy="32472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488950">
            <a:lnSpc>
              <a:spcPct val="90000"/>
            </a:lnSpc>
            <a:spcBef>
              <a:spcPct val="0"/>
            </a:spcBef>
            <a:spcAft>
              <a:spcPct val="35000"/>
            </a:spcAft>
            <a:buNone/>
          </a:pPr>
          <a:r>
            <a:rPr lang="en-US" sz="1100" kern="1200" dirty="0"/>
            <a:t>VLA 22 GHz Imaging of Massive Star Formation in Local Wolf-</a:t>
          </a:r>
          <a:r>
            <a:rPr lang="en-US" sz="1100" kern="1200" dirty="0" err="1"/>
            <a:t>Rayet</a:t>
          </a:r>
          <a:r>
            <a:rPr lang="en-US" sz="1100" kern="1200" dirty="0"/>
            <a:t> Galaxies</a:t>
          </a:r>
        </a:p>
      </dsp:txBody>
      <dsp:txXfrm>
        <a:off x="541632" y="2179234"/>
        <a:ext cx="7329216" cy="293016"/>
      </dsp:txXfrm>
    </dsp:sp>
    <dsp:sp modelId="{DC35522D-F814-4FC0-848C-DBFF9B9B9FBD}">
      <dsp:nvSpPr>
        <dsp:cNvPr id="0" name=""/>
        <dsp:cNvSpPr/>
      </dsp:nvSpPr>
      <dsp:spPr>
        <a:xfrm>
          <a:off x="0" y="3006615"/>
          <a:ext cx="10515600" cy="459112"/>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a:t>Justin P. Gallagher, Lazar </a:t>
          </a:r>
          <a:r>
            <a:rPr lang="en-US" sz="1100" kern="1200" dirty="0" err="1"/>
            <a:t>Buntic</a:t>
          </a:r>
          <a:r>
            <a:rPr lang="en-US" sz="1100" kern="1200" dirty="0"/>
            <a:t>, </a:t>
          </a:r>
          <a:r>
            <a:rPr lang="en-US" sz="1100" b="1" kern="1200" dirty="0"/>
            <a:t>Edwin Alexani</a:t>
          </a:r>
          <a:r>
            <a:rPr lang="en-US" sz="1100" kern="1200" dirty="0"/>
            <a:t>, Kato </a:t>
          </a:r>
          <a:r>
            <a:rPr lang="en-US" sz="1100" kern="1200" dirty="0" err="1"/>
            <a:t>Bouthsarath</a:t>
          </a:r>
          <a:r>
            <a:rPr lang="en-US" sz="1100" kern="1200" dirty="0"/>
            <a:t>, Donald F. Figer. </a:t>
          </a:r>
          <a:r>
            <a:rPr lang="en-US" sz="1100" i="1" kern="1200" dirty="0"/>
            <a:t>Proceedings of SPIE.</a:t>
          </a:r>
          <a:r>
            <a:rPr lang="en-US" sz="1100" i="0" kern="1200" dirty="0"/>
            <a:t> 2024.</a:t>
          </a:r>
          <a:endParaRPr lang="en-US" sz="1100" kern="1200" dirty="0"/>
        </a:p>
      </dsp:txBody>
      <dsp:txXfrm>
        <a:off x="0" y="3006615"/>
        <a:ext cx="10515600" cy="459112"/>
      </dsp:txXfrm>
    </dsp:sp>
    <dsp:sp modelId="{42165CF7-9FC2-45EA-B7DD-0780D68CE6AE}">
      <dsp:nvSpPr>
        <dsp:cNvPr id="0" name=""/>
        <dsp:cNvSpPr/>
      </dsp:nvSpPr>
      <dsp:spPr>
        <a:xfrm>
          <a:off x="525780" y="2844255"/>
          <a:ext cx="7360920" cy="32472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488950">
            <a:lnSpc>
              <a:spcPct val="90000"/>
            </a:lnSpc>
            <a:spcBef>
              <a:spcPct val="0"/>
            </a:spcBef>
            <a:spcAft>
              <a:spcPct val="35000"/>
            </a:spcAft>
            <a:buNone/>
          </a:pPr>
          <a:r>
            <a:rPr lang="en-US" sz="1100" kern="1200" dirty="0"/>
            <a:t>Characterizing radiation-tolerant single photon resolving CMOS detectors</a:t>
          </a:r>
        </a:p>
      </dsp:txBody>
      <dsp:txXfrm>
        <a:off x="541632" y="2860107"/>
        <a:ext cx="7329216" cy="293016"/>
      </dsp:txXfrm>
    </dsp:sp>
    <dsp:sp modelId="{B95E90EC-276C-433E-9A11-608031817C64}">
      <dsp:nvSpPr>
        <dsp:cNvPr id="0" name=""/>
        <dsp:cNvSpPr/>
      </dsp:nvSpPr>
      <dsp:spPr>
        <a:xfrm>
          <a:off x="0" y="3687487"/>
          <a:ext cx="10515600" cy="459112"/>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a:t>Lazar </a:t>
          </a:r>
          <a:r>
            <a:rPr lang="en-US" sz="1100" kern="1200" dirty="0" err="1"/>
            <a:t>Buntic</a:t>
          </a:r>
          <a:r>
            <a:rPr lang="en-US" sz="1100" kern="1200" dirty="0"/>
            <a:t>, Donald F. Figer, Justin P. Gallagher, </a:t>
          </a:r>
          <a:r>
            <a:rPr lang="en-US" sz="1100" b="1" kern="1200" dirty="0"/>
            <a:t>Edwin Alexani</a:t>
          </a:r>
          <a:r>
            <a:rPr lang="en-US" sz="1100" kern="1200" dirty="0"/>
            <a:t>. </a:t>
          </a:r>
          <a:r>
            <a:rPr lang="en-US" sz="1100" i="1" kern="1200" dirty="0"/>
            <a:t>Proceedings of SPIE.</a:t>
          </a:r>
          <a:r>
            <a:rPr lang="en-US" sz="1100" i="0" kern="1200" dirty="0"/>
            <a:t> 2024.</a:t>
          </a:r>
          <a:endParaRPr lang="en-US" sz="1100" kern="1200" dirty="0"/>
        </a:p>
      </dsp:txBody>
      <dsp:txXfrm>
        <a:off x="0" y="3687487"/>
        <a:ext cx="10515600" cy="459112"/>
      </dsp:txXfrm>
    </dsp:sp>
    <dsp:sp modelId="{A921878E-E0B6-4A7D-9133-36E996419E2D}">
      <dsp:nvSpPr>
        <dsp:cNvPr id="0" name=""/>
        <dsp:cNvSpPr/>
      </dsp:nvSpPr>
      <dsp:spPr>
        <a:xfrm>
          <a:off x="525780" y="3525127"/>
          <a:ext cx="7360920" cy="32472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488950">
            <a:lnSpc>
              <a:spcPct val="90000"/>
            </a:lnSpc>
            <a:spcBef>
              <a:spcPct val="0"/>
            </a:spcBef>
            <a:spcAft>
              <a:spcPct val="35000"/>
            </a:spcAft>
            <a:buNone/>
          </a:pPr>
          <a:r>
            <a:rPr lang="en-US" sz="1100" kern="1200" dirty="0"/>
            <a:t>Advancing large format MCT/Si infrared detectors for astrophysics research</a:t>
          </a:r>
        </a:p>
      </dsp:txBody>
      <dsp:txXfrm>
        <a:off x="541632" y="3540979"/>
        <a:ext cx="7329216" cy="293016"/>
      </dsp:txXfrm>
    </dsp:sp>
    <dsp:sp modelId="{9D1614BC-EB7D-47E1-8750-C849F224EAF8}">
      <dsp:nvSpPr>
        <dsp:cNvPr id="0" name=""/>
        <dsp:cNvSpPr/>
      </dsp:nvSpPr>
      <dsp:spPr>
        <a:xfrm>
          <a:off x="0" y="4368360"/>
          <a:ext cx="10515600" cy="459112"/>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US" sz="1100" b="1" kern="1200" dirty="0"/>
            <a:t>Edwin Alexani</a:t>
          </a:r>
          <a:r>
            <a:rPr lang="en-US" sz="1100" kern="1200" dirty="0"/>
            <a:t>, Donald F. Figer, Pradip Gatkine. </a:t>
          </a:r>
          <a:r>
            <a:rPr lang="en-US" sz="1100" i="1" kern="1200" dirty="0"/>
            <a:t>Proceedings of SPIE.</a:t>
          </a:r>
          <a:r>
            <a:rPr lang="en-US" sz="1100" i="0" kern="1200" dirty="0"/>
            <a:t> 2024.</a:t>
          </a:r>
          <a:endParaRPr lang="en-US" sz="1100" kern="1200" dirty="0"/>
        </a:p>
      </dsp:txBody>
      <dsp:txXfrm>
        <a:off x="0" y="4368360"/>
        <a:ext cx="10515600" cy="459112"/>
      </dsp:txXfrm>
    </dsp:sp>
    <dsp:sp modelId="{BF31250C-9A2A-4B7B-8F53-6982F4A7B432}">
      <dsp:nvSpPr>
        <dsp:cNvPr id="0" name=""/>
        <dsp:cNvSpPr/>
      </dsp:nvSpPr>
      <dsp:spPr>
        <a:xfrm>
          <a:off x="525780" y="4206000"/>
          <a:ext cx="7360920" cy="32472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488950">
            <a:lnSpc>
              <a:spcPct val="90000"/>
            </a:lnSpc>
            <a:spcBef>
              <a:spcPct val="0"/>
            </a:spcBef>
            <a:spcAft>
              <a:spcPct val="35000"/>
            </a:spcAft>
            <a:buNone/>
          </a:pPr>
          <a:r>
            <a:rPr lang="en-US" sz="1100" kern="1200" dirty="0"/>
            <a:t>Simulation of a single photon counting photonic spectrograph for exoplanet atmospheric characterization</a:t>
          </a:r>
        </a:p>
      </dsp:txBody>
      <dsp:txXfrm>
        <a:off x="541632" y="4221852"/>
        <a:ext cx="7329216" cy="29301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896E43-5078-49A6-99BE-9AF48C3C9F35}" type="datetimeFigureOut">
              <a:rPr lang="en-US" smtClean="0"/>
              <a:t>8/21/2026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C66BB9-A22B-41C4-B032-AE806D7FF736}" type="slidenum">
              <a:rPr lang="en-US" smtClean="0"/>
              <a:t>‹#›</a:t>
            </a:fld>
            <a:endParaRPr lang="en-US"/>
          </a:p>
        </p:txBody>
      </p:sp>
    </p:spTree>
    <p:extLst>
      <p:ext uri="{BB962C8B-B14F-4D97-AF65-F5344CB8AC3E}">
        <p14:creationId xmlns:p14="http://schemas.microsoft.com/office/powerpoint/2010/main" val="985853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C66BB9-A22B-41C4-B032-AE806D7FF736}" type="slidenum">
              <a:rPr lang="en-US" smtClean="0"/>
              <a:t>20</a:t>
            </a:fld>
            <a:endParaRPr lang="en-US"/>
          </a:p>
        </p:txBody>
      </p:sp>
    </p:spTree>
    <p:extLst>
      <p:ext uri="{BB962C8B-B14F-4D97-AF65-F5344CB8AC3E}">
        <p14:creationId xmlns:p14="http://schemas.microsoft.com/office/powerpoint/2010/main" val="1737221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71FB714-4D73-49B5-9FFF-6C24D4EE59D8}" type="datetime1">
              <a:rPr lang="en-US" smtClean="0"/>
              <a:t>8/21/2026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1511556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E304BB0-AF9E-41F9-8D79-20FE7BC5D872}"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1295825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43F1C-2B37-4665-B4AC-9A7D8128877F}" type="datetime1">
              <a:rPr lang="en-US" smtClean="0"/>
              <a:t>8/21/2026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4214670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256698-6C53-4F54-A6F6-B9CDC58AC518}" type="datetime1">
              <a:rPr lang="en-US" smtClean="0"/>
              <a:t>8/21/2026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1510497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p:txBody>
          <a:bodyPr/>
          <a:lstStyle>
            <a:lvl1pPr>
              <a:defRPr sz="2000"/>
            </a:lvl1pPr>
            <a:lvl2pPr>
              <a:defRPr sz="1600"/>
            </a:lvl2pPr>
            <a:lvl3pPr>
              <a:defRPr sz="16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1F18587-BAFB-4BD9-A74D-46F9A763606D}" type="datetime1">
              <a:rPr lang="en-US" smtClean="0"/>
              <a:t>8/21/2026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3692931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B75998B-A8A6-42FC-89B9-A7EC2264D4B9}" type="datetime1">
              <a:rPr lang="en-US" smtClean="0"/>
              <a:t>8/21/2026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1195111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228358"/>
            <a:ext cx="5181600" cy="494860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228358"/>
            <a:ext cx="5181600" cy="494860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1E7F684-4FE2-4022-807D-C3F1845BAE86}"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4173045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233120"/>
            <a:ext cx="5181600" cy="49438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228357"/>
            <a:ext cx="5181600" cy="24231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B34341-089E-4046-AF47-3F9732E9A97A}"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a:t>
            </a:fld>
            <a:endParaRPr lang="en-US"/>
          </a:p>
        </p:txBody>
      </p:sp>
      <p:sp>
        <p:nvSpPr>
          <p:cNvPr id="8" name="Content Placeholder 3"/>
          <p:cNvSpPr>
            <a:spLocks noGrp="1"/>
          </p:cNvSpPr>
          <p:nvPr>
            <p:ph sz="half" idx="13"/>
          </p:nvPr>
        </p:nvSpPr>
        <p:spPr>
          <a:xfrm>
            <a:off x="6172200" y="3753804"/>
            <a:ext cx="5181600" cy="242316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14334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1A6D7D-B43A-4242-A1D9-BBE97BBD41B3}" type="datetime1">
              <a:rPr lang="en-US" smtClean="0"/>
              <a:t>8/21/2026</a:t>
            </a:fld>
            <a:endParaRPr lang="en-US"/>
          </a:p>
        </p:txBody>
      </p:sp>
      <p:sp>
        <p:nvSpPr>
          <p:cNvPr id="8" name="Footer Placeholder 7"/>
          <p:cNvSpPr>
            <a:spLocks noGrp="1"/>
          </p:cNvSpPr>
          <p:nvPr>
            <p:ph type="ftr" sz="quarter" idx="11"/>
          </p:nvPr>
        </p:nvSpPr>
        <p:spPr/>
        <p:txBody>
          <a:bodyPr/>
          <a:lstStyle/>
          <a:p>
            <a:r>
              <a:rPr lang="en-US"/>
              <a:t>Edwin Alexani - PhD Thesis Proposal Defense - Rochester Institute of Technology</a:t>
            </a:r>
          </a:p>
        </p:txBody>
      </p:sp>
      <p:sp>
        <p:nvSpPr>
          <p:cNvPr id="9" name="Slide Number Placeholder 8"/>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108507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F211333-0112-46F0-9B15-1F41705C71FA}" type="datetime1">
              <a:rPr lang="en-US" smtClean="0"/>
              <a:t>8/21/2026</a:t>
            </a:fld>
            <a:endParaRPr lang="en-US"/>
          </a:p>
        </p:txBody>
      </p:sp>
      <p:sp>
        <p:nvSpPr>
          <p:cNvPr id="4" name="Footer Placeholder 3"/>
          <p:cNvSpPr>
            <a:spLocks noGrp="1"/>
          </p:cNvSpPr>
          <p:nvPr>
            <p:ph type="ftr" sz="quarter" idx="11"/>
          </p:nvPr>
        </p:nvSpPr>
        <p:spPr/>
        <p:txBody>
          <a:bodyPr/>
          <a:lstStyle/>
          <a:p>
            <a:r>
              <a:rPr lang="en-US"/>
              <a:t>Edwin Alexani - PhD Thesis Proposal Defense - Rochester Institute of Technology</a:t>
            </a:r>
          </a:p>
        </p:txBody>
      </p:sp>
      <p:sp>
        <p:nvSpPr>
          <p:cNvPr id="5" name="Slide Number Placeholder 4"/>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2060093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6015B8-C2C2-4085-9D4A-05828DB75F1B}" type="datetime1">
              <a:rPr lang="en-US" smtClean="0"/>
              <a:t>8/21/2026</a:t>
            </a:fld>
            <a:endParaRPr lang="en-US"/>
          </a:p>
        </p:txBody>
      </p:sp>
      <p:sp>
        <p:nvSpPr>
          <p:cNvPr id="3" name="Footer Placeholder 2"/>
          <p:cNvSpPr>
            <a:spLocks noGrp="1"/>
          </p:cNvSpPr>
          <p:nvPr>
            <p:ph type="ftr" sz="quarter" idx="11"/>
          </p:nvPr>
        </p:nvSpPr>
        <p:spPr/>
        <p:txBody>
          <a:bodyPr/>
          <a:lstStyle/>
          <a:p>
            <a:r>
              <a:rPr lang="en-US"/>
              <a:t>Edwin Alexani - PhD Thesis Proposal Defense - Rochester Institute of Technology</a:t>
            </a:r>
          </a:p>
        </p:txBody>
      </p:sp>
      <p:sp>
        <p:nvSpPr>
          <p:cNvPr id="4" name="Slide Number Placeholder 3"/>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4038292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38E7528-EE77-4B85-AC61-896667651B48}"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1323891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199" y="421481"/>
            <a:ext cx="10515600" cy="62749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228726"/>
            <a:ext cx="10515600" cy="4948238"/>
          </a:xfrm>
          <a:prstGeom prst="rect">
            <a:avLst/>
          </a:prstGeom>
        </p:spPr>
        <p:txBody>
          <a:bodyPr vert="horz" lIns="91440" tIns="0" rIns="9144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1371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0B9B85-F74F-467C-B2DF-5B862DA8873F}" type="datetime1">
              <a:rPr lang="en-US" smtClean="0"/>
              <a:t>8/21/2026</a:t>
            </a:fld>
            <a:endParaRPr lang="en-US" dirty="0"/>
          </a:p>
        </p:txBody>
      </p:sp>
      <p:sp>
        <p:nvSpPr>
          <p:cNvPr id="5" name="Footer Placeholder 4"/>
          <p:cNvSpPr>
            <a:spLocks noGrp="1"/>
          </p:cNvSpPr>
          <p:nvPr>
            <p:ph type="ftr" sz="quarter" idx="3"/>
          </p:nvPr>
        </p:nvSpPr>
        <p:spPr>
          <a:xfrm>
            <a:off x="2209800" y="6356350"/>
            <a:ext cx="777239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Edwin Alexani - PhD Thesis Proposal Defense - Rochester Institute of Technology</a:t>
            </a:r>
            <a:endParaRPr lang="en-US" dirty="0"/>
          </a:p>
        </p:txBody>
      </p:sp>
      <p:sp>
        <p:nvSpPr>
          <p:cNvPr id="6" name="Slide Number Placeholder 5"/>
          <p:cNvSpPr>
            <a:spLocks noGrp="1"/>
          </p:cNvSpPr>
          <p:nvPr>
            <p:ph type="sldNum" sz="quarter" idx="4"/>
          </p:nvPr>
        </p:nvSpPr>
        <p:spPr>
          <a:xfrm>
            <a:off x="9982200" y="6356350"/>
            <a:ext cx="1371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E07533-6BDA-4A6C-B10E-310F91C3A3F9}" type="slidenum">
              <a:rPr lang="en-US" smtClean="0"/>
              <a:t>‹#›</a:t>
            </a:fld>
            <a:endParaRPr lang="en-US" dirty="0"/>
          </a:p>
        </p:txBody>
      </p:sp>
      <p:grpSp>
        <p:nvGrpSpPr>
          <p:cNvPr id="15" name="Group 14"/>
          <p:cNvGrpSpPr/>
          <p:nvPr userDrawn="1"/>
        </p:nvGrpSpPr>
        <p:grpSpPr>
          <a:xfrm>
            <a:off x="11430000" y="102759"/>
            <a:ext cx="685800" cy="1268047"/>
            <a:chOff x="11430000" y="102759"/>
            <a:chExt cx="685800" cy="1268047"/>
          </a:xfrm>
        </p:grpSpPr>
        <p:pic>
          <p:nvPicPr>
            <p:cNvPr id="13" name="Picture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430000" y="685006"/>
              <a:ext cx="685800" cy="685800"/>
            </a:xfrm>
            <a:prstGeom prst="rect">
              <a:avLst/>
            </a:prstGeom>
          </p:spPr>
        </p:pic>
        <p:pic>
          <p:nvPicPr>
            <p:cNvPr id="14" name="Picture 1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430000" y="102759"/>
              <a:ext cx="685800" cy="524732"/>
            </a:xfrm>
            <a:prstGeom prst="rect">
              <a:avLst/>
            </a:prstGeom>
          </p:spPr>
        </p:pic>
      </p:grpSp>
    </p:spTree>
    <p:extLst>
      <p:ext uri="{BB962C8B-B14F-4D97-AF65-F5344CB8AC3E}">
        <p14:creationId xmlns:p14="http://schemas.microsoft.com/office/powerpoint/2010/main" val="2487411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4" r:id="rId7"/>
    <p:sldLayoutId id="2147483655" r:id="rId8"/>
    <p:sldLayoutId id="2147483656" r:id="rId9"/>
    <p:sldLayoutId id="2147483657" r:id="rId10"/>
    <p:sldLayoutId id="2147483658" r:id="rId11"/>
    <p:sldLayoutId id="2147483659" r:id="rId12"/>
  </p:sldLayoutIdLst>
  <p:hf hdr="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just"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just"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PhD Thesis Proposal Defense</a:t>
            </a:r>
          </a:p>
        </p:txBody>
      </p:sp>
      <p:sp>
        <p:nvSpPr>
          <p:cNvPr id="3" name="Subtitle 2"/>
          <p:cNvSpPr>
            <a:spLocks noGrp="1"/>
          </p:cNvSpPr>
          <p:nvPr>
            <p:ph type="subTitle" idx="1"/>
          </p:nvPr>
        </p:nvSpPr>
        <p:spPr/>
        <p:txBody>
          <a:bodyPr/>
          <a:lstStyle/>
          <a:p>
            <a:r>
              <a:rPr lang="en-US" dirty="0"/>
              <a:t>Edwin Alexani</a:t>
            </a:r>
          </a:p>
          <a:p>
            <a:r>
              <a:rPr lang="en-US" dirty="0"/>
              <a:t>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a:t>
            </a:fld>
            <a:endParaRPr lang="en-US"/>
          </a:p>
        </p:txBody>
      </p:sp>
    </p:spTree>
    <p:extLst>
      <p:ext uri="{BB962C8B-B14F-4D97-AF65-F5344CB8AC3E}">
        <p14:creationId xmlns:p14="http://schemas.microsoft.com/office/powerpoint/2010/main" val="3156085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5.3 Crosstalk</a:t>
            </a:r>
          </a:p>
        </p:txBody>
      </p:sp>
      <p:sp>
        <p:nvSpPr>
          <p:cNvPr id="3" name="Content Placeholder 2"/>
          <p:cNvSpPr>
            <a:spLocks noGrp="1"/>
          </p:cNvSpPr>
          <p:nvPr>
            <p:ph sz="half" idx="1"/>
          </p:nvPr>
        </p:nvSpPr>
        <p:spPr/>
        <p:txBody>
          <a:bodyPr/>
          <a:lstStyle/>
          <a:p>
            <a:pPr marL="514350" indent="-514350">
              <a:buFont typeface="+mj-lt"/>
              <a:buAutoNum type="arabicPeriod"/>
            </a:pPr>
            <a:r>
              <a:rPr lang="en-US" dirty="0"/>
              <a:t>Crosstalk is the phenomenon where signal in one pixel is correlated with the signal in a nearby pixel.</a:t>
            </a:r>
          </a:p>
          <a:p>
            <a:pPr marL="514350" indent="-514350">
              <a:buFont typeface="+mj-lt"/>
              <a:buAutoNum type="arabicPeriod"/>
            </a:pPr>
            <a:r>
              <a:rPr lang="en-US" dirty="0"/>
              <a:t>Sources of crosstalk include </a:t>
            </a:r>
            <a:r>
              <a:rPr lang="en-US" dirty="0" err="1"/>
              <a:t>interpixel</a:t>
            </a:r>
            <a:r>
              <a:rPr lang="en-US" dirty="0"/>
              <a:t> capacitance, charge diffusion, and incomplete settling.</a:t>
            </a:r>
          </a:p>
          <a:p>
            <a:pPr marL="514350" indent="-514350">
              <a:buFont typeface="+mj-lt"/>
              <a:buAutoNum type="arabicPeriod"/>
            </a:pPr>
            <a:r>
              <a:rPr lang="en-US" dirty="0"/>
              <a:t>We measure crosstalk using cosmic ray secondary particles and an </a:t>
            </a:r>
            <a:r>
              <a:rPr lang="en-US" baseline="30000" dirty="0"/>
              <a:t>55</a:t>
            </a:r>
            <a:r>
              <a:rPr lang="en-US" dirty="0"/>
              <a:t>Fe source.</a:t>
            </a:r>
          </a:p>
          <a:p>
            <a:pPr marL="514350" indent="-514350">
              <a:buFont typeface="+mj-lt"/>
              <a:buAutoNum type="arabicPeriod"/>
            </a:pPr>
            <a:r>
              <a:rPr lang="en-US" dirty="0"/>
              <a:t>We select centrally and normally incident impacts, and compare the signal in the affected pixel and nearby pixels.</a:t>
            </a:r>
          </a:p>
        </p:txBody>
      </p:sp>
      <p:sp>
        <p:nvSpPr>
          <p:cNvPr id="4" name="Date Placeholder 3"/>
          <p:cNvSpPr>
            <a:spLocks noGrp="1"/>
          </p:cNvSpPr>
          <p:nvPr>
            <p:ph type="dt" sz="half" idx="10"/>
          </p:nvPr>
        </p:nvSpPr>
        <p:spPr/>
        <p:txBody>
          <a:bodyPr/>
          <a:lstStyle/>
          <a:p>
            <a:fld id="{F73FEF04-6D1B-442A-86DF-1BEA7CA4402E}"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10</a:t>
            </a:fld>
            <a:endParaRPr lang="en-US"/>
          </a:p>
        </p:txBody>
      </p:sp>
      <p:pic>
        <p:nvPicPr>
          <p:cNvPr id="9"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131627" y="1529066"/>
            <a:ext cx="3262745" cy="4347556"/>
          </a:xfrm>
        </p:spPr>
      </p:pic>
    </p:spTree>
    <p:extLst>
      <p:ext uri="{BB962C8B-B14F-4D97-AF65-F5344CB8AC3E}">
        <p14:creationId xmlns:p14="http://schemas.microsoft.com/office/powerpoint/2010/main" val="307517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5.4 Conversion Gain</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There are many “conversion gains” in a pixel. Unless stated otherwise, we mean “system conversion gain” (CG) which is ADU/e</a:t>
            </a:r>
            <a:r>
              <a:rPr lang="en-US" baseline="30000" dirty="0"/>
              <a:t>−</a:t>
            </a:r>
            <a:r>
              <a:rPr lang="en-US" dirty="0"/>
              <a:t> from start to finish.</a:t>
            </a:r>
          </a:p>
          <a:p>
            <a:pPr marL="514350" indent="-514350">
              <a:buFont typeface="+mj-lt"/>
              <a:buAutoNum type="arabicPeriod"/>
            </a:pPr>
            <a:r>
              <a:rPr lang="en-US" dirty="0"/>
              <a:t>We measure this using two methods: the photon transfer experiment (PTE), and the photon counting histogram (PCH).</a:t>
            </a:r>
          </a:p>
          <a:p>
            <a:pPr marL="514350" indent="-514350">
              <a:buFont typeface="+mj-lt"/>
              <a:buAutoNum type="arabicPeriod"/>
            </a:pPr>
            <a:r>
              <a:rPr lang="en-US" dirty="0"/>
              <a:t>The system conversion gain value depends on the programmable gain amplifier used.</a:t>
            </a:r>
          </a:p>
          <a:p>
            <a:pPr marL="514350" indent="-514350">
              <a:buFont typeface="+mj-lt"/>
              <a:buAutoNum type="arabicPeriod"/>
            </a:pPr>
            <a:r>
              <a:rPr lang="en-US" dirty="0"/>
              <a:t>The CG in the PTE comes from the inverse of the slope of the photon transfer curve, which is the variance of the signal as a function of signal.</a:t>
            </a:r>
          </a:p>
          <a:p>
            <a:pPr marL="514350" indent="-514350">
              <a:buFont typeface="+mj-lt"/>
              <a:buAutoNum type="arabicPeriod"/>
            </a:pPr>
            <a:endParaRPr lang="en-US" dirty="0"/>
          </a:p>
          <a:p>
            <a:pPr marL="514350" indent="-514350">
              <a:buFont typeface="+mj-lt"/>
              <a:buAutoNum type="arabicPeriod"/>
            </a:pPr>
            <a:r>
              <a:rPr lang="en-US" dirty="0"/>
              <a:t>The CG in the PCH comes from the spacing between resolved electron peaks.</a:t>
            </a:r>
          </a:p>
          <a:p>
            <a:pPr marL="514350" indent="-514350">
              <a:buFont typeface="+mj-lt"/>
              <a:buAutoNum type="arabicPeriod"/>
            </a:pPr>
            <a:endParaRPr lang="en-US" dirty="0"/>
          </a:p>
        </p:txBody>
      </p:sp>
      <p:pic>
        <p:nvPicPr>
          <p:cNvPr id="5" name="Content Placeholder 4"/>
          <p:cNvPicPr>
            <a:picLocks noGrp="1" noChangeAspect="1"/>
          </p:cNvPicPr>
          <p:nvPr>
            <p:ph sz="half" idx="2"/>
          </p:nvPr>
        </p:nvPicPr>
        <p:blipFill>
          <a:blip r:embed="rId2"/>
          <a:stretch>
            <a:fillRect/>
          </a:stretch>
        </p:blipFill>
        <p:spPr>
          <a:xfrm>
            <a:off x="6950126" y="1228725"/>
            <a:ext cx="3625748" cy="2422525"/>
          </a:xfrm>
          <a:prstGeom prst="rect">
            <a:avLst/>
          </a:prstGeom>
        </p:spPr>
      </p:pic>
      <p:sp>
        <p:nvSpPr>
          <p:cNvPr id="4" name="Date Placeholder 3"/>
          <p:cNvSpPr>
            <a:spLocks noGrp="1"/>
          </p:cNvSpPr>
          <p:nvPr>
            <p:ph type="dt" sz="half" idx="10"/>
          </p:nvPr>
        </p:nvSpPr>
        <p:spPr/>
        <p:txBody>
          <a:bodyPr/>
          <a:lstStyle/>
          <a:p>
            <a:fld id="{8D944692-CF40-4CCC-9704-95F60EB8D74F}"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11</a:t>
            </a:fld>
            <a:endParaRPr lang="en-US"/>
          </a:p>
        </p:txBody>
      </p:sp>
      <p:pic>
        <p:nvPicPr>
          <p:cNvPr id="9" name="Content Placeholder 8"/>
          <p:cNvPicPr>
            <a:picLocks noGrp="1" noChangeAspect="1"/>
          </p:cNvPicPr>
          <p:nvPr>
            <p:ph sz="half" idx="13"/>
          </p:nvPr>
        </p:nvPicPr>
        <p:blipFill>
          <a:blip r:embed="rId3"/>
          <a:stretch>
            <a:fillRect/>
          </a:stretch>
        </p:blipFill>
        <p:spPr>
          <a:xfrm>
            <a:off x="7037037" y="3754438"/>
            <a:ext cx="3451926" cy="2422525"/>
          </a:xfrm>
          <a:prstGeom prst="rect">
            <a:avLst/>
          </a:prstGeom>
        </p:spPr>
      </p:pic>
      <mc:AlternateContent xmlns:mc="http://schemas.openxmlformats.org/markup-compatibility/2006" xmlns:a14="http://schemas.microsoft.com/office/drawing/2010/main">
        <mc:Choice Requires="a14">
          <p:sp>
            <p:nvSpPr>
              <p:cNvPr id="10" name="Rectangle 9"/>
              <p:cNvSpPr/>
              <p:nvPr/>
            </p:nvSpPr>
            <p:spPr>
              <a:xfrm>
                <a:off x="838199" y="4832126"/>
                <a:ext cx="5181601" cy="361637"/>
              </a:xfrm>
              <a:prstGeom prst="rect">
                <a:avLst/>
              </a:prstGeom>
            </p:spPr>
            <p:txBody>
              <a:bodyPr wrap="square">
                <a:spAutoFit/>
              </a:bodyPr>
              <a:lstStyle/>
              <a:p>
                <a:pPr/>
                <a14:m>
                  <m:oMathPara xmlns:m="http://schemas.openxmlformats.org/officeDocument/2006/math">
                    <m:oMathParaPr>
                      <m:jc m:val="right"/>
                    </m:oMathParaPr>
                    <m:oMath xmlns:m="http://schemas.openxmlformats.org/officeDocument/2006/math">
                      <m:sSub>
                        <m:sSubPr>
                          <m:ctrlPr>
                            <a:rPr lang="en-US" sz="1300" i="1">
                              <a:latin typeface="Cambria Math" panose="02040503050406030204" pitchFamily="18" charset="0"/>
                            </a:rPr>
                          </m:ctrlPr>
                        </m:sSubPr>
                        <m:e>
                          <m:r>
                            <a:rPr lang="en-US" sz="1300" i="1">
                              <a:latin typeface="Cambria Math" panose="02040503050406030204" pitchFamily="18" charset="0"/>
                            </a:rPr>
                            <m:t>𝐶𝐺</m:t>
                          </m:r>
                        </m:e>
                        <m:sub>
                          <m:r>
                            <a:rPr lang="en-US" sz="1300" i="1">
                              <a:latin typeface="Cambria Math" panose="02040503050406030204" pitchFamily="18" charset="0"/>
                            </a:rPr>
                            <m:t>𝑠𝑦𝑠</m:t>
                          </m:r>
                        </m:sub>
                      </m:sSub>
                      <m:d>
                        <m:dPr>
                          <m:ctrlPr>
                            <a:rPr lang="en-US" sz="1300" i="1">
                              <a:latin typeface="Cambria Math" panose="02040503050406030204" pitchFamily="18" charset="0"/>
                            </a:rPr>
                          </m:ctrlPr>
                        </m:dPr>
                        <m:e>
                          <m:f>
                            <m:fPr>
                              <m:type m:val="lin"/>
                              <m:ctrlPr>
                                <a:rPr lang="en-US" sz="1300" i="1">
                                  <a:latin typeface="Cambria Math" panose="02040503050406030204" pitchFamily="18" charset="0"/>
                                </a:rPr>
                              </m:ctrlPr>
                            </m:fPr>
                            <m:num>
                              <m:r>
                                <a:rPr lang="en-US" sz="1300" i="1">
                                  <a:latin typeface="Cambria Math" panose="02040503050406030204" pitchFamily="18" charset="0"/>
                                </a:rPr>
                                <m:t>𝐴𝐷𝑈</m:t>
                              </m:r>
                            </m:num>
                            <m:den>
                              <m:sSup>
                                <m:sSupPr>
                                  <m:ctrlPr>
                                    <a:rPr lang="en-US" sz="1300" i="1">
                                      <a:latin typeface="Cambria Math" panose="02040503050406030204" pitchFamily="18" charset="0"/>
                                    </a:rPr>
                                  </m:ctrlPr>
                                </m:sSupPr>
                                <m:e>
                                  <m:r>
                                    <a:rPr lang="en-US" sz="1300" i="1">
                                      <a:latin typeface="Cambria Math" panose="02040503050406030204" pitchFamily="18" charset="0"/>
                                    </a:rPr>
                                    <m:t>𝑒</m:t>
                                  </m:r>
                                </m:e>
                                <m:sup>
                                  <m:r>
                                    <a:rPr lang="en-US" sz="1300" i="1">
                                      <a:latin typeface="Cambria Math" panose="02040503050406030204" pitchFamily="18" charset="0"/>
                                    </a:rPr>
                                    <m:t>−</m:t>
                                  </m:r>
                                </m:sup>
                              </m:sSup>
                            </m:den>
                          </m:f>
                        </m:e>
                      </m:d>
                      <m:r>
                        <a:rPr lang="en-US" sz="1300" i="1">
                          <a:latin typeface="Cambria Math" panose="02040503050406030204" pitchFamily="18" charset="0"/>
                        </a:rPr>
                        <m:t>= </m:t>
                      </m:r>
                      <m:sSub>
                        <m:sSubPr>
                          <m:ctrlPr>
                            <a:rPr lang="en-US" sz="1300" i="1">
                              <a:latin typeface="Cambria Math" panose="02040503050406030204" pitchFamily="18" charset="0"/>
                            </a:rPr>
                          </m:ctrlPr>
                        </m:sSubPr>
                        <m:e>
                          <m:r>
                            <a:rPr lang="en-US" sz="1300" i="1">
                              <a:latin typeface="Cambria Math" panose="02040503050406030204" pitchFamily="18" charset="0"/>
                            </a:rPr>
                            <m:t>𝐶𝐺</m:t>
                          </m:r>
                        </m:e>
                        <m:sub>
                          <m:r>
                            <a:rPr lang="en-US" sz="1300" i="1">
                              <a:latin typeface="Cambria Math" panose="02040503050406030204" pitchFamily="18" charset="0"/>
                            </a:rPr>
                            <m:t>𝐹𝐷</m:t>
                          </m:r>
                        </m:sub>
                      </m:sSub>
                      <m:d>
                        <m:dPr>
                          <m:ctrlPr>
                            <a:rPr lang="en-US" sz="1300" i="1">
                              <a:latin typeface="Cambria Math" panose="02040503050406030204" pitchFamily="18" charset="0"/>
                            </a:rPr>
                          </m:ctrlPr>
                        </m:dPr>
                        <m:e>
                          <m:f>
                            <m:fPr>
                              <m:type m:val="lin"/>
                              <m:ctrlPr>
                                <a:rPr lang="en-US" sz="1300" i="1">
                                  <a:latin typeface="Cambria Math" panose="02040503050406030204" pitchFamily="18" charset="0"/>
                                </a:rPr>
                              </m:ctrlPr>
                            </m:fPr>
                            <m:num>
                              <m:r>
                                <a:rPr lang="en-US" sz="1300" i="1">
                                  <a:latin typeface="Cambria Math" panose="02040503050406030204" pitchFamily="18" charset="0"/>
                                </a:rPr>
                                <m:t>𝑉</m:t>
                              </m:r>
                            </m:num>
                            <m:den>
                              <m:sSup>
                                <m:sSupPr>
                                  <m:ctrlPr>
                                    <a:rPr lang="en-US" sz="1300" i="1">
                                      <a:latin typeface="Cambria Math" panose="02040503050406030204" pitchFamily="18" charset="0"/>
                                    </a:rPr>
                                  </m:ctrlPr>
                                </m:sSupPr>
                                <m:e>
                                  <m:r>
                                    <a:rPr lang="en-US" sz="1300" i="1">
                                      <a:latin typeface="Cambria Math" panose="02040503050406030204" pitchFamily="18" charset="0"/>
                                    </a:rPr>
                                    <m:t>𝑒</m:t>
                                  </m:r>
                                </m:e>
                                <m:sup>
                                  <m:r>
                                    <a:rPr lang="en-US" sz="1300" i="1">
                                      <a:latin typeface="Cambria Math" panose="02040503050406030204" pitchFamily="18" charset="0"/>
                                    </a:rPr>
                                    <m:t>−</m:t>
                                  </m:r>
                                </m:sup>
                              </m:sSup>
                            </m:den>
                          </m:f>
                        </m:e>
                      </m:d>
                      <m:r>
                        <a:rPr lang="en-US" sz="1300" i="1">
                          <a:latin typeface="Cambria Math" panose="02040503050406030204" pitchFamily="18" charset="0"/>
                        </a:rPr>
                        <m:t>×</m:t>
                      </m:r>
                      <m:sSup>
                        <m:sSupPr>
                          <m:ctrlPr>
                            <a:rPr lang="en-US" sz="1300" i="1">
                              <a:latin typeface="Cambria Math" panose="02040503050406030204" pitchFamily="18" charset="0"/>
                            </a:rPr>
                          </m:ctrlPr>
                        </m:sSupPr>
                        <m:e>
                          <m:sSub>
                            <m:sSubPr>
                              <m:ctrlPr>
                                <a:rPr lang="en-US" sz="1300" i="1">
                                  <a:latin typeface="Cambria Math" panose="02040503050406030204" pitchFamily="18" charset="0"/>
                                </a:rPr>
                              </m:ctrlPr>
                            </m:sSubPr>
                            <m:e>
                              <m:r>
                                <a:rPr lang="en-US" sz="1300" i="1">
                                  <a:latin typeface="Cambria Math" panose="02040503050406030204" pitchFamily="18" charset="0"/>
                                </a:rPr>
                                <m:t>𝐺</m:t>
                              </m:r>
                            </m:e>
                            <m:sub>
                              <m:r>
                                <a:rPr lang="en-US" sz="1300" i="1">
                                  <a:latin typeface="Cambria Math" panose="02040503050406030204" pitchFamily="18" charset="0"/>
                                </a:rPr>
                                <m:t>𝑆𝐹</m:t>
                              </m:r>
                            </m:sub>
                          </m:sSub>
                          <m:d>
                            <m:dPr>
                              <m:ctrlPr>
                                <a:rPr lang="en-US" sz="1300" i="1">
                                  <a:latin typeface="Cambria Math" panose="02040503050406030204" pitchFamily="18" charset="0"/>
                                </a:rPr>
                              </m:ctrlPr>
                            </m:dPr>
                            <m:e>
                              <m:f>
                                <m:fPr>
                                  <m:type m:val="lin"/>
                                  <m:ctrlPr>
                                    <a:rPr lang="en-US" sz="1300" i="1">
                                      <a:latin typeface="Cambria Math" panose="02040503050406030204" pitchFamily="18" charset="0"/>
                                    </a:rPr>
                                  </m:ctrlPr>
                                </m:fPr>
                                <m:num>
                                  <m:r>
                                    <a:rPr lang="en-US" sz="1300" i="1">
                                      <a:latin typeface="Cambria Math" panose="02040503050406030204" pitchFamily="18" charset="0"/>
                                    </a:rPr>
                                    <m:t>𝑉</m:t>
                                  </m:r>
                                </m:num>
                                <m:den>
                                  <m:r>
                                    <a:rPr lang="en-US" sz="1300" i="1">
                                      <a:latin typeface="Cambria Math" panose="02040503050406030204" pitchFamily="18" charset="0"/>
                                    </a:rPr>
                                    <m:t>𝑉</m:t>
                                  </m:r>
                                </m:den>
                              </m:f>
                            </m:e>
                          </m:d>
                          <m:r>
                            <a:rPr lang="en-US" sz="1300" i="1">
                              <a:latin typeface="Cambria Math" panose="02040503050406030204" pitchFamily="18" charset="0"/>
                            </a:rPr>
                            <m:t>×</m:t>
                          </m:r>
                          <m:d>
                            <m:dPr>
                              <m:ctrlPr>
                                <a:rPr lang="en-US" sz="1300" i="1">
                                  <a:latin typeface="Cambria Math" panose="02040503050406030204" pitchFamily="18" charset="0"/>
                                </a:rPr>
                              </m:ctrlPr>
                            </m:dPr>
                            <m:e>
                              <m:sSub>
                                <m:sSubPr>
                                  <m:ctrlPr>
                                    <a:rPr lang="en-US" sz="1300" i="1">
                                      <a:latin typeface="Cambria Math" panose="02040503050406030204" pitchFamily="18" charset="0"/>
                                    </a:rPr>
                                  </m:ctrlPr>
                                </m:sSubPr>
                                <m:e>
                                  <m:r>
                                    <a:rPr lang="en-US" sz="1300" i="1">
                                      <a:latin typeface="Cambria Math" panose="02040503050406030204" pitchFamily="18" charset="0"/>
                                    </a:rPr>
                                    <m:t>𝐶𝐺</m:t>
                                  </m:r>
                                </m:e>
                                <m:sub>
                                  <m:r>
                                    <a:rPr lang="en-US" sz="1300" i="1">
                                      <a:latin typeface="Cambria Math" panose="02040503050406030204" pitchFamily="18" charset="0"/>
                                    </a:rPr>
                                    <m:t>𝑒𝑙𝑒𝑐</m:t>
                                  </m:r>
                                </m:sub>
                              </m:sSub>
                              <m:d>
                                <m:dPr>
                                  <m:ctrlPr>
                                    <a:rPr lang="en-US" sz="1300" i="1">
                                      <a:latin typeface="Cambria Math" panose="02040503050406030204" pitchFamily="18" charset="0"/>
                                    </a:rPr>
                                  </m:ctrlPr>
                                </m:dPr>
                                <m:e>
                                  <m:f>
                                    <m:fPr>
                                      <m:type m:val="lin"/>
                                      <m:ctrlPr>
                                        <a:rPr lang="en-US" sz="1300" i="1">
                                          <a:latin typeface="Cambria Math" panose="02040503050406030204" pitchFamily="18" charset="0"/>
                                        </a:rPr>
                                      </m:ctrlPr>
                                    </m:fPr>
                                    <m:num>
                                      <m:r>
                                        <a:rPr lang="en-US" sz="1300" i="1">
                                          <a:latin typeface="Cambria Math" panose="02040503050406030204" pitchFamily="18" charset="0"/>
                                        </a:rPr>
                                        <m:t>𝑉</m:t>
                                      </m:r>
                                    </m:num>
                                    <m:den>
                                      <m:r>
                                        <a:rPr lang="en-US" sz="1300" i="1">
                                          <a:latin typeface="Cambria Math" panose="02040503050406030204" pitchFamily="18" charset="0"/>
                                        </a:rPr>
                                        <m:t>𝐴𝐷𝑈</m:t>
                                      </m:r>
                                    </m:den>
                                  </m:f>
                                </m:e>
                              </m:d>
                            </m:e>
                          </m:d>
                        </m:e>
                        <m:sup>
                          <m:r>
                            <a:rPr lang="en-US" sz="1300" i="1">
                              <a:latin typeface="Cambria Math" panose="02040503050406030204" pitchFamily="18" charset="0"/>
                            </a:rPr>
                            <m:t>−1</m:t>
                          </m:r>
                        </m:sup>
                      </m:sSup>
                    </m:oMath>
                  </m:oMathPara>
                </a14:m>
                <a:endParaRPr lang="en-US" sz="1300" dirty="0"/>
              </a:p>
            </p:txBody>
          </p:sp>
        </mc:Choice>
        <mc:Fallback xmlns="">
          <p:sp>
            <p:nvSpPr>
              <p:cNvPr id="10" name="Rectangle 9"/>
              <p:cNvSpPr>
                <a:spLocks noRot="1" noChangeAspect="1" noMove="1" noResize="1" noEditPoints="1" noAdjustHandles="1" noChangeArrowheads="1" noChangeShapeType="1" noTextEdit="1"/>
              </p:cNvSpPr>
              <p:nvPr/>
            </p:nvSpPr>
            <p:spPr>
              <a:xfrm>
                <a:off x="838199" y="4832126"/>
                <a:ext cx="5181601" cy="361637"/>
              </a:xfrm>
              <a:prstGeom prst="rect">
                <a:avLst/>
              </a:prstGeom>
              <a:blipFill>
                <a:blip r:embed="rId4"/>
                <a:stretch>
                  <a:fillRect t="-66102" b="-120339"/>
                </a:stretch>
              </a:blipFill>
            </p:spPr>
            <p:txBody>
              <a:bodyPr/>
              <a:lstStyle/>
              <a:p>
                <a:r>
                  <a:rPr lang="en-US">
                    <a:noFill/>
                  </a:rPr>
                  <a:t> </a:t>
                </a:r>
              </a:p>
            </p:txBody>
          </p:sp>
        </mc:Fallback>
      </mc:AlternateContent>
    </p:spTree>
    <p:extLst>
      <p:ext uri="{BB962C8B-B14F-4D97-AF65-F5344CB8AC3E}">
        <p14:creationId xmlns:p14="http://schemas.microsoft.com/office/powerpoint/2010/main" val="1265077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5.5 Capacitance of the Floating Diffusion</a:t>
            </a:r>
          </a:p>
        </p:txBody>
      </p:sp>
      <p:sp>
        <p:nvSpPr>
          <p:cNvPr id="3" name="Content Placeholder 2"/>
          <p:cNvSpPr>
            <a:spLocks noGrp="1"/>
          </p:cNvSpPr>
          <p:nvPr>
            <p:ph sz="half" idx="1"/>
          </p:nvPr>
        </p:nvSpPr>
        <p:spPr/>
        <p:txBody>
          <a:bodyPr/>
          <a:lstStyle/>
          <a:p>
            <a:pPr marL="514350" indent="-514350">
              <a:buFont typeface="+mj-lt"/>
              <a:buAutoNum type="arabicPeriod"/>
            </a:pPr>
            <a:r>
              <a:rPr lang="en-US" dirty="0"/>
              <a:t>The capacitance of the floating diffusion defines the magnitude of the voltage response of the pixel to a single charge carrier.</a:t>
            </a:r>
          </a:p>
          <a:p>
            <a:pPr marL="514350" indent="-514350">
              <a:buFont typeface="+mj-lt"/>
              <a:buAutoNum type="arabicPeriod"/>
            </a:pPr>
            <a:r>
              <a:rPr lang="en-US" dirty="0"/>
              <a:t>In SPSCMOS, the voltage response to a single charge carrier exceeds the voltage due to read noise such that quantized electron packets are distinguishable.</a:t>
            </a:r>
          </a:p>
          <a:p>
            <a:pPr marL="514350" indent="-514350">
              <a:buFont typeface="+mj-lt"/>
              <a:buAutoNum type="arabicPeriod"/>
            </a:pPr>
            <a:r>
              <a:rPr lang="en-US" dirty="0"/>
              <a:t>We measure different gain stages in the pixel and readout circuitry to calculate the capacitance of the floating diffusion.</a:t>
            </a:r>
          </a:p>
        </p:txBody>
      </p:sp>
      <p:sp>
        <p:nvSpPr>
          <p:cNvPr id="4" name="Date Placeholder 3"/>
          <p:cNvSpPr>
            <a:spLocks noGrp="1"/>
          </p:cNvSpPr>
          <p:nvPr>
            <p:ph type="dt" sz="half" idx="10"/>
          </p:nvPr>
        </p:nvSpPr>
        <p:spPr/>
        <p:txBody>
          <a:bodyPr/>
          <a:lstStyle/>
          <a:p>
            <a:fld id="{B5270825-B725-4FF3-A268-7C1B828208B1}"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12</a:t>
            </a:fld>
            <a:endParaRPr lang="en-US"/>
          </a:p>
        </p:txBody>
      </p:sp>
      <p:pic>
        <p:nvPicPr>
          <p:cNvPr id="10" name="Content Placeholder 4"/>
          <p:cNvPicPr>
            <a:picLocks noGrp="1" noChangeAspect="1"/>
          </p:cNvPicPr>
          <p:nvPr>
            <p:ph sz="half" idx="4294967295"/>
          </p:nvPr>
        </p:nvPicPr>
        <p:blipFill>
          <a:blip r:embed="rId2"/>
          <a:stretch>
            <a:fillRect/>
          </a:stretch>
        </p:blipFill>
        <p:spPr>
          <a:xfrm>
            <a:off x="838199" y="4310063"/>
            <a:ext cx="5181600" cy="1558925"/>
          </a:xfrm>
          <a:prstGeom prst="rect">
            <a:avLst/>
          </a:prstGeom>
        </p:spPr>
      </p:pic>
      <p:pic>
        <p:nvPicPr>
          <p:cNvPr id="12"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45519"/>
            <a:ext cx="5181600" cy="2914650"/>
          </a:xfrm>
        </p:spPr>
      </p:pic>
    </p:spTree>
    <p:extLst>
      <p:ext uri="{BB962C8B-B14F-4D97-AF65-F5344CB8AC3E}">
        <p14:creationId xmlns:p14="http://schemas.microsoft.com/office/powerpoint/2010/main" val="2987059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5.6 Quantum Efficiency</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Quantum efficiency (QE) is the ratio of the number of electrons measured by the detector to the number of photons incident on the detector.</a:t>
            </a:r>
          </a:p>
          <a:p>
            <a:pPr marL="514350" indent="-514350">
              <a:buFont typeface="+mj-lt"/>
              <a:buAutoNum type="arabicPeriod"/>
            </a:pPr>
            <a:r>
              <a:rPr lang="en-US" dirty="0"/>
              <a:t>This definition is “total QE” where we do not distinguish between external and internal QE.</a:t>
            </a:r>
          </a:p>
          <a:p>
            <a:pPr marL="514350" indent="-514350">
              <a:buFont typeface="+mj-lt"/>
              <a:buAutoNum type="arabicPeriod"/>
            </a:pPr>
            <a:r>
              <a:rPr lang="en-US" dirty="0"/>
              <a:t>We measure QE using the diode replacement method.</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r>
              <a:rPr lang="en-US" dirty="0"/>
              <a:t>The results presented here are not yet corrected for quantum yield or low-signal nonlinearity.</a:t>
            </a:r>
          </a:p>
        </p:txBody>
      </p:sp>
      <p:pic>
        <p:nvPicPr>
          <p:cNvPr id="5" name="Content Placeholder 4"/>
          <p:cNvPicPr>
            <a:picLocks noGrp="1" noChangeAspect="1"/>
          </p:cNvPicPr>
          <p:nvPr>
            <p:ph sz="half" idx="2"/>
          </p:nvPr>
        </p:nvPicPr>
        <p:blipFill>
          <a:blip r:embed="rId2"/>
          <a:stretch>
            <a:fillRect/>
          </a:stretch>
        </p:blipFill>
        <p:spPr>
          <a:xfrm>
            <a:off x="6998974" y="1228725"/>
            <a:ext cx="3528052" cy="2422525"/>
          </a:xfrm>
          <a:prstGeom prst="rect">
            <a:avLst/>
          </a:prstGeom>
        </p:spPr>
      </p:pic>
      <p:sp>
        <p:nvSpPr>
          <p:cNvPr id="4" name="Date Placeholder 3"/>
          <p:cNvSpPr>
            <a:spLocks noGrp="1"/>
          </p:cNvSpPr>
          <p:nvPr>
            <p:ph type="dt" sz="half" idx="10"/>
          </p:nvPr>
        </p:nvSpPr>
        <p:spPr/>
        <p:txBody>
          <a:bodyPr/>
          <a:lstStyle/>
          <a:p>
            <a:fld id="{2E813ED9-3AE7-4A36-A599-946A7835F80B}"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13</a:t>
            </a:fld>
            <a:endParaRPr lang="en-US"/>
          </a:p>
        </p:txBody>
      </p:sp>
      <p:pic>
        <p:nvPicPr>
          <p:cNvPr id="9" name="Content Placeholder 8"/>
          <p:cNvPicPr>
            <a:picLocks noGrp="1" noChangeAspect="1"/>
          </p:cNvPicPr>
          <p:nvPr>
            <p:ph sz="half" idx="13"/>
          </p:nvPr>
        </p:nvPicPr>
        <p:blipFill>
          <a:blip r:embed="rId3"/>
          <a:stretch>
            <a:fillRect/>
          </a:stretch>
        </p:blipFill>
        <p:spPr>
          <a:xfrm>
            <a:off x="6275001" y="3754438"/>
            <a:ext cx="4975997" cy="2422525"/>
          </a:xfrm>
          <a:prstGeom prst="rect">
            <a:avLst/>
          </a:prstGeom>
        </p:spPr>
      </p:pic>
      <mc:AlternateContent xmlns:mc="http://schemas.openxmlformats.org/markup-compatibility/2006" xmlns:a14="http://schemas.microsoft.com/office/drawing/2010/main">
        <mc:Choice Requires="a14">
          <p:sp>
            <p:nvSpPr>
              <p:cNvPr id="10" name="Rectangle 9"/>
              <p:cNvSpPr/>
              <p:nvPr/>
            </p:nvSpPr>
            <p:spPr>
              <a:xfrm>
                <a:off x="838199" y="3464197"/>
                <a:ext cx="5181601" cy="631327"/>
              </a:xfrm>
              <a:prstGeom prst="rect">
                <a:avLst/>
              </a:prstGeom>
            </p:spPr>
            <p:txBody>
              <a:bodyPr wrap="square">
                <a:spAutoFit/>
              </a:bodyPr>
              <a:lstStyle/>
              <a:p>
                <a:pPr/>
                <a14:m>
                  <m:oMathPara xmlns:m="http://schemas.openxmlformats.org/officeDocument/2006/math">
                    <m:oMathParaPr>
                      <m:jc m:val="right"/>
                    </m:oMathParaPr>
                    <m:oMath xmlns:m="http://schemas.openxmlformats.org/officeDocument/2006/math">
                      <m:r>
                        <a:rPr lang="en-US" sz="1600" i="1">
                          <a:latin typeface="Cambria Math" panose="02040503050406030204" pitchFamily="18" charset="0"/>
                        </a:rPr>
                        <m:t>𝑄𝐸</m:t>
                      </m:r>
                      <m:d>
                        <m:dPr>
                          <m:ctrlPr>
                            <a:rPr lang="en-US" sz="1600" i="1">
                              <a:latin typeface="Cambria Math" panose="02040503050406030204" pitchFamily="18" charset="0"/>
                            </a:rPr>
                          </m:ctrlPr>
                        </m:dPr>
                        <m:e>
                          <m:r>
                            <a:rPr lang="en-US" sz="1600" i="1">
                              <a:latin typeface="Cambria Math" panose="02040503050406030204" pitchFamily="18" charset="0"/>
                            </a:rPr>
                            <m:t>𝜆</m:t>
                          </m:r>
                        </m:e>
                      </m:d>
                      <m:r>
                        <a:rPr lang="en-US" sz="1600" i="1">
                          <a:latin typeface="Cambria Math" panose="02040503050406030204" pitchFamily="18" charset="0"/>
                        </a:rPr>
                        <m:t>= </m:t>
                      </m:r>
                      <m:f>
                        <m:fPr>
                          <m:ctrlPr>
                            <a:rPr lang="en-US" sz="1600" i="1">
                              <a:latin typeface="Cambria Math" panose="02040503050406030204" pitchFamily="18" charset="0"/>
                            </a:rPr>
                          </m:ctrlPr>
                        </m:fPr>
                        <m:num>
                          <m:sSub>
                            <m:sSubPr>
                              <m:ctrlPr>
                                <a:rPr lang="en-US" sz="1600" i="1">
                                  <a:latin typeface="Cambria Math" panose="02040503050406030204" pitchFamily="18" charset="0"/>
                                </a:rPr>
                              </m:ctrlPr>
                            </m:sSubPr>
                            <m:e>
                              <m:r>
                                <a:rPr lang="en-US" sz="1600" i="1">
                                  <a:latin typeface="Cambria Math" panose="02040503050406030204" pitchFamily="18" charset="0"/>
                                </a:rPr>
                                <m:t>𝑆</m:t>
                              </m:r>
                            </m:e>
                            <m:sub>
                              <m:r>
                                <a:rPr lang="en-US" sz="1600" i="1">
                                  <a:latin typeface="Cambria Math" panose="02040503050406030204" pitchFamily="18" charset="0"/>
                                </a:rPr>
                                <m:t>𝐷𝑈𝑇</m:t>
                              </m:r>
                              <m:r>
                                <a:rPr lang="en-US" sz="1600" i="1">
                                  <a:latin typeface="Cambria Math" panose="02040503050406030204" pitchFamily="18" charset="0"/>
                                </a:rPr>
                                <m:t>,</m:t>
                              </m:r>
                              <m:r>
                                <a:rPr lang="en-US" sz="1600" i="1">
                                  <a:latin typeface="Cambria Math" panose="02040503050406030204" pitchFamily="18" charset="0"/>
                                </a:rPr>
                                <m:t>𝑜𝑛</m:t>
                              </m:r>
                              <m:r>
                                <a:rPr lang="en-US" sz="1600" i="1">
                                  <a:latin typeface="Cambria Math" panose="02040503050406030204" pitchFamily="18" charset="0"/>
                                </a:rPr>
                                <m:t>−</m:t>
                              </m:r>
                              <m:r>
                                <a:rPr lang="en-US" sz="1600" i="1">
                                  <a:latin typeface="Cambria Math" panose="02040503050406030204" pitchFamily="18" charset="0"/>
                                </a:rPr>
                                <m:t>𝑜𝑓𝑓</m:t>
                              </m:r>
                            </m:sub>
                          </m:sSub>
                        </m:num>
                        <m:den>
                          <m:sSub>
                            <m:sSubPr>
                              <m:ctrlPr>
                                <a:rPr lang="en-US" sz="1600" i="1">
                                  <a:latin typeface="Cambria Math" panose="02040503050406030204" pitchFamily="18" charset="0"/>
                                </a:rPr>
                              </m:ctrlPr>
                            </m:sSubPr>
                            <m:e>
                              <m:r>
                                <a:rPr lang="en-US" sz="1600" i="1">
                                  <a:latin typeface="Cambria Math" panose="02040503050406030204" pitchFamily="18" charset="0"/>
                                </a:rPr>
                                <m:t>𝑆</m:t>
                              </m:r>
                            </m:e>
                            <m:sub>
                              <m:r>
                                <a:rPr lang="en-US" sz="1600" i="1">
                                  <a:latin typeface="Cambria Math" panose="02040503050406030204" pitchFamily="18" charset="0"/>
                                </a:rPr>
                                <m:t>𝑅𝐸𝐹</m:t>
                              </m:r>
                              <m:r>
                                <a:rPr lang="en-US" sz="1600" i="1">
                                  <a:latin typeface="Cambria Math" panose="02040503050406030204" pitchFamily="18" charset="0"/>
                                </a:rPr>
                                <m:t>,</m:t>
                              </m:r>
                              <m:r>
                                <a:rPr lang="en-US" sz="1600" i="1">
                                  <a:latin typeface="Cambria Math" panose="02040503050406030204" pitchFamily="18" charset="0"/>
                                </a:rPr>
                                <m:t>𝑜𝑛</m:t>
                              </m:r>
                              <m:r>
                                <a:rPr lang="en-US" sz="1600" i="1">
                                  <a:latin typeface="Cambria Math" panose="02040503050406030204" pitchFamily="18" charset="0"/>
                                </a:rPr>
                                <m:t>−</m:t>
                              </m:r>
                              <m:r>
                                <a:rPr lang="en-US" sz="1600" i="1">
                                  <a:latin typeface="Cambria Math" panose="02040503050406030204" pitchFamily="18" charset="0"/>
                                </a:rPr>
                                <m:t>𝑜𝑓𝑓</m:t>
                              </m:r>
                            </m:sub>
                          </m:sSub>
                        </m:den>
                      </m:f>
                      <m:r>
                        <a:rPr lang="en-US" sz="1600" i="1">
                          <a:latin typeface="Cambria Math" panose="02040503050406030204" pitchFamily="18" charset="0"/>
                        </a:rPr>
                        <m:t>×</m:t>
                      </m:r>
                      <m:f>
                        <m:fPr>
                          <m:ctrlPr>
                            <a:rPr lang="en-US" sz="1600" i="1">
                              <a:latin typeface="Cambria Math" panose="02040503050406030204" pitchFamily="18" charset="0"/>
                            </a:rPr>
                          </m:ctrlPr>
                        </m:fPr>
                        <m:num>
                          <m:sSub>
                            <m:sSubPr>
                              <m:ctrlPr>
                                <a:rPr lang="en-US" sz="1600" i="1">
                                  <a:latin typeface="Cambria Math" panose="02040503050406030204" pitchFamily="18" charset="0"/>
                                </a:rPr>
                              </m:ctrlPr>
                            </m:sSubPr>
                            <m:e>
                              <m:r>
                                <a:rPr lang="en-US" sz="1600" i="1">
                                  <a:latin typeface="Cambria Math" panose="02040503050406030204" pitchFamily="18" charset="0"/>
                                </a:rPr>
                                <m:t>𝑆</m:t>
                              </m:r>
                            </m:e>
                            <m:sub>
                              <m:r>
                                <a:rPr lang="en-US" sz="1600" i="1">
                                  <a:latin typeface="Cambria Math" panose="02040503050406030204" pitchFamily="18" charset="0"/>
                                </a:rPr>
                                <m:t>𝑀𝑂𝑁</m:t>
                              </m:r>
                              <m:r>
                                <a:rPr lang="en-US" sz="1600" i="1">
                                  <a:latin typeface="Cambria Math" panose="02040503050406030204" pitchFamily="18" charset="0"/>
                                </a:rPr>
                                <m:t>,</m:t>
                              </m:r>
                              <m:r>
                                <a:rPr lang="en-US" sz="1600" i="1">
                                  <a:latin typeface="Cambria Math" panose="02040503050406030204" pitchFamily="18" charset="0"/>
                                </a:rPr>
                                <m:t>𝑅𝐸𝐹</m:t>
                              </m:r>
                              <m:r>
                                <a:rPr lang="en-US" sz="1600" i="1">
                                  <a:latin typeface="Cambria Math" panose="02040503050406030204" pitchFamily="18" charset="0"/>
                                </a:rPr>
                                <m:t>,</m:t>
                              </m:r>
                              <m:r>
                                <a:rPr lang="en-US" sz="1600" i="1">
                                  <a:latin typeface="Cambria Math" panose="02040503050406030204" pitchFamily="18" charset="0"/>
                                </a:rPr>
                                <m:t>𝑜𝑛</m:t>
                              </m:r>
                              <m:r>
                                <a:rPr lang="en-US" sz="1600" i="1">
                                  <a:latin typeface="Cambria Math" panose="02040503050406030204" pitchFamily="18" charset="0"/>
                                </a:rPr>
                                <m:t>−</m:t>
                              </m:r>
                              <m:r>
                                <a:rPr lang="en-US" sz="1600" i="1">
                                  <a:latin typeface="Cambria Math" panose="02040503050406030204" pitchFamily="18" charset="0"/>
                                </a:rPr>
                                <m:t>𝑜𝑓𝑓</m:t>
                              </m:r>
                            </m:sub>
                          </m:sSub>
                        </m:num>
                        <m:den>
                          <m:sSub>
                            <m:sSubPr>
                              <m:ctrlPr>
                                <a:rPr lang="en-US" sz="1600" i="1">
                                  <a:latin typeface="Cambria Math" panose="02040503050406030204" pitchFamily="18" charset="0"/>
                                </a:rPr>
                              </m:ctrlPr>
                            </m:sSubPr>
                            <m:e>
                              <m:r>
                                <a:rPr lang="en-US" sz="1600" i="1">
                                  <a:latin typeface="Cambria Math" panose="02040503050406030204" pitchFamily="18" charset="0"/>
                                </a:rPr>
                                <m:t>𝑆</m:t>
                              </m:r>
                            </m:e>
                            <m:sub>
                              <m:r>
                                <a:rPr lang="en-US" sz="1600" i="1">
                                  <a:latin typeface="Cambria Math" panose="02040503050406030204" pitchFamily="18" charset="0"/>
                                </a:rPr>
                                <m:t>𝑀𝑂𝑁</m:t>
                              </m:r>
                              <m:r>
                                <a:rPr lang="en-US" sz="1600" i="1">
                                  <a:latin typeface="Cambria Math" panose="02040503050406030204" pitchFamily="18" charset="0"/>
                                </a:rPr>
                                <m:t>,</m:t>
                              </m:r>
                              <m:r>
                                <a:rPr lang="en-US" sz="1600" i="1">
                                  <a:latin typeface="Cambria Math" panose="02040503050406030204" pitchFamily="18" charset="0"/>
                                </a:rPr>
                                <m:t>𝐷𝑈𝑇</m:t>
                              </m:r>
                              <m:r>
                                <a:rPr lang="en-US" sz="1600" i="1">
                                  <a:latin typeface="Cambria Math" panose="02040503050406030204" pitchFamily="18" charset="0"/>
                                </a:rPr>
                                <m:t>,</m:t>
                              </m:r>
                              <m:r>
                                <a:rPr lang="en-US" sz="1600" i="1">
                                  <a:latin typeface="Cambria Math" panose="02040503050406030204" pitchFamily="18" charset="0"/>
                                </a:rPr>
                                <m:t>𝑜𝑛</m:t>
                              </m:r>
                              <m:r>
                                <a:rPr lang="en-US" sz="1600" i="1">
                                  <a:latin typeface="Cambria Math" panose="02040503050406030204" pitchFamily="18" charset="0"/>
                                </a:rPr>
                                <m:t>−</m:t>
                              </m:r>
                              <m:r>
                                <a:rPr lang="en-US" sz="1600" i="1">
                                  <a:latin typeface="Cambria Math" panose="02040503050406030204" pitchFamily="18" charset="0"/>
                                </a:rPr>
                                <m:t>𝑜𝑓𝑓</m:t>
                              </m:r>
                            </m:sub>
                          </m:sSub>
                        </m:den>
                      </m:f>
                      <m:r>
                        <a:rPr lang="en-US" sz="1600" i="1">
                          <a:latin typeface="Cambria Math" panose="02040503050406030204" pitchFamily="18" charset="0"/>
                        </a:rPr>
                        <m:t>×</m:t>
                      </m:r>
                      <m:f>
                        <m:fPr>
                          <m:ctrlPr>
                            <a:rPr lang="en-US" sz="1600" i="1">
                              <a:latin typeface="Cambria Math" panose="02040503050406030204" pitchFamily="18" charset="0"/>
                            </a:rPr>
                          </m:ctrlPr>
                        </m:fPr>
                        <m:num>
                          <m:sSub>
                            <m:sSubPr>
                              <m:ctrlPr>
                                <a:rPr lang="en-US" sz="1600" i="1">
                                  <a:latin typeface="Cambria Math" panose="02040503050406030204" pitchFamily="18" charset="0"/>
                                </a:rPr>
                              </m:ctrlPr>
                            </m:sSubPr>
                            <m:e>
                              <m:r>
                                <a:rPr lang="en-US" sz="1600" i="1">
                                  <a:latin typeface="Cambria Math" panose="02040503050406030204" pitchFamily="18" charset="0"/>
                                </a:rPr>
                                <m:t>𝐴</m:t>
                              </m:r>
                            </m:e>
                            <m:sub>
                              <m:r>
                                <a:rPr lang="en-US" sz="1600" i="1">
                                  <a:latin typeface="Cambria Math" panose="02040503050406030204" pitchFamily="18" charset="0"/>
                                </a:rPr>
                                <m:t>𝑅𝐸𝐹</m:t>
                              </m:r>
                            </m:sub>
                          </m:sSub>
                        </m:num>
                        <m:den>
                          <m:sSub>
                            <m:sSubPr>
                              <m:ctrlPr>
                                <a:rPr lang="en-US" sz="1600" i="1">
                                  <a:latin typeface="Cambria Math" panose="02040503050406030204" pitchFamily="18" charset="0"/>
                                </a:rPr>
                              </m:ctrlPr>
                            </m:sSubPr>
                            <m:e>
                              <m:r>
                                <a:rPr lang="en-US" sz="1600" i="1">
                                  <a:latin typeface="Cambria Math" panose="02040503050406030204" pitchFamily="18" charset="0"/>
                                </a:rPr>
                                <m:t>𝐴</m:t>
                              </m:r>
                            </m:e>
                            <m:sub>
                              <m:r>
                                <a:rPr lang="en-US" sz="1600" i="1">
                                  <a:latin typeface="Cambria Math" panose="02040503050406030204" pitchFamily="18" charset="0"/>
                                </a:rPr>
                                <m:t>𝐷𝑈𝑇</m:t>
                              </m:r>
                            </m:sub>
                          </m:sSub>
                        </m:den>
                      </m:f>
                      <m:r>
                        <a:rPr lang="en-US" sz="1600" i="1">
                          <a:latin typeface="Cambria Math" panose="02040503050406030204" pitchFamily="18" charset="0"/>
                        </a:rPr>
                        <m:t> ×</m:t>
                      </m:r>
                      <m:r>
                        <a:rPr lang="en-US" sz="1600" i="1">
                          <a:latin typeface="Cambria Math" panose="02040503050406030204" pitchFamily="18" charset="0"/>
                        </a:rPr>
                        <m:t>𝑄𝑌</m:t>
                      </m:r>
                      <m:r>
                        <a:rPr lang="en-US" sz="1600" i="1">
                          <a:latin typeface="Cambria Math" panose="02040503050406030204" pitchFamily="18" charset="0"/>
                        </a:rPr>
                        <m:t> </m:t>
                      </m:r>
                    </m:oMath>
                  </m:oMathPara>
                </a14:m>
                <a:endParaRPr lang="en-US" sz="1600" dirty="0"/>
              </a:p>
            </p:txBody>
          </p:sp>
        </mc:Choice>
        <mc:Fallback xmlns="">
          <p:sp>
            <p:nvSpPr>
              <p:cNvPr id="10" name="Rectangle 9"/>
              <p:cNvSpPr>
                <a:spLocks noRot="1" noChangeAspect="1" noMove="1" noResize="1" noEditPoints="1" noAdjustHandles="1" noChangeArrowheads="1" noChangeShapeType="1" noTextEdit="1"/>
              </p:cNvSpPr>
              <p:nvPr/>
            </p:nvSpPr>
            <p:spPr>
              <a:xfrm>
                <a:off x="838199" y="3464197"/>
                <a:ext cx="5181601" cy="631327"/>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54290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5.7 Persistence</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Persistence, also called lag, is the portion of a pixel’s signal due to charge carriers produced by sources in previous images.</a:t>
            </a:r>
          </a:p>
          <a:p>
            <a:pPr marL="514350" indent="-514350">
              <a:buFont typeface="+mj-lt"/>
              <a:buAutoNum type="arabicPeriod"/>
            </a:pPr>
            <a:r>
              <a:rPr lang="en-US" dirty="0"/>
              <a:t>Persistence is caused by trapped charges. Traps can be permanent defects in the material lattice, or temporary potential wells caused by the voltages applied to the pixel during readout.</a:t>
            </a:r>
          </a:p>
          <a:p>
            <a:pPr marL="514350" indent="-514350">
              <a:buFont typeface="+mj-lt"/>
              <a:buAutoNum type="arabicPeriod"/>
            </a:pPr>
            <a:r>
              <a:rPr lang="en-US" dirty="0"/>
              <a:t>We measure persistence by exposing the detector to a pulsed laser and monitoring the signal in subsequent dark frames. </a:t>
            </a:r>
          </a:p>
          <a:p>
            <a:pPr marL="514350" indent="-514350">
              <a:buFont typeface="+mj-lt"/>
              <a:buAutoNum type="arabicPeriod"/>
            </a:pPr>
            <a:r>
              <a:rPr lang="en-US" dirty="0"/>
              <a:t>The pulse illuminates the detector, and the interval between pulses provides a dark environment. Any residual signal above the baseline dark current and read noise is attributable to persistence from the laser pulse.</a:t>
            </a:r>
          </a:p>
          <a:p>
            <a:pPr marL="514350" indent="-514350">
              <a:buFont typeface="+mj-lt"/>
              <a:buAutoNum type="arabicPeriod"/>
            </a:pPr>
            <a:endParaRPr lang="en-US" dirty="0"/>
          </a:p>
        </p:txBody>
      </p:sp>
      <p:sp>
        <p:nvSpPr>
          <p:cNvPr id="4" name="Date Placeholder 3"/>
          <p:cNvSpPr>
            <a:spLocks noGrp="1"/>
          </p:cNvSpPr>
          <p:nvPr>
            <p:ph type="dt" sz="half" idx="10"/>
          </p:nvPr>
        </p:nvSpPr>
        <p:spPr/>
        <p:txBody>
          <a:bodyPr/>
          <a:lstStyle/>
          <a:p>
            <a:fld id="{D16E1B7D-C6D6-4FCE-BBDF-59F89085778C}"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14</a:t>
            </a:fld>
            <a:endParaRPr lang="en-US"/>
          </a:p>
        </p:txBody>
      </p:sp>
      <p:pic>
        <p:nvPicPr>
          <p:cNvPr id="10" name="Content Placeholder 9"/>
          <p:cNvPicPr>
            <a:picLocks noGrp="1" noChangeAspect="1"/>
          </p:cNvPicPr>
          <p:nvPr>
            <p:ph sz="half" idx="13"/>
          </p:nvPr>
        </p:nvPicPr>
        <p:blipFill>
          <a:blip r:embed="rId2"/>
          <a:stretch>
            <a:fillRect/>
          </a:stretch>
        </p:blipFill>
        <p:spPr>
          <a:xfrm>
            <a:off x="6172200" y="4074544"/>
            <a:ext cx="5181600" cy="1782313"/>
          </a:xfrm>
          <a:prstGeom prst="rect">
            <a:avLst/>
          </a:prstGeom>
        </p:spPr>
      </p:pic>
      <p:pic>
        <p:nvPicPr>
          <p:cNvPr id="12" name="Content Placeholder 4"/>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b="7601"/>
          <a:stretch/>
        </p:blipFill>
        <p:spPr>
          <a:xfrm>
            <a:off x="6898871" y="1320499"/>
            <a:ext cx="3728258" cy="2238976"/>
          </a:xfrm>
        </p:spPr>
      </p:pic>
    </p:spTree>
    <p:extLst>
      <p:ext uri="{BB962C8B-B14F-4D97-AF65-F5344CB8AC3E}">
        <p14:creationId xmlns:p14="http://schemas.microsoft.com/office/powerpoint/2010/main" val="4153069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5.8 Telescope Observing Results</a:t>
            </a:r>
          </a:p>
        </p:txBody>
      </p:sp>
      <p:sp>
        <p:nvSpPr>
          <p:cNvPr id="3" name="Content Placeholder 2"/>
          <p:cNvSpPr>
            <a:spLocks noGrp="1"/>
          </p:cNvSpPr>
          <p:nvPr>
            <p:ph sz="half" idx="1"/>
          </p:nvPr>
        </p:nvSpPr>
        <p:spPr/>
        <p:txBody>
          <a:bodyPr/>
          <a:lstStyle/>
          <a:p>
            <a:pPr marL="514350" indent="-514350">
              <a:buFont typeface="+mj-lt"/>
              <a:buAutoNum type="arabicPeriod"/>
            </a:pPr>
            <a:r>
              <a:rPr lang="en-US" dirty="0"/>
              <a:t>We have observed multiple objects at the C.E.K. </a:t>
            </a:r>
            <a:r>
              <a:rPr lang="en-US" dirty="0" err="1"/>
              <a:t>Mees</a:t>
            </a:r>
            <a:r>
              <a:rPr lang="en-US" dirty="0"/>
              <a:t> Observatory, such as open clusters, globular clusters, solar system objects, nebulae, galaxies, and a supernova.</a:t>
            </a:r>
          </a:p>
          <a:p>
            <a:pPr marL="514350" indent="-514350">
              <a:buFont typeface="+mj-lt"/>
              <a:buAutoNum type="arabicPeriod"/>
            </a:pPr>
            <a:r>
              <a:rPr lang="en-US" dirty="0"/>
              <a:t>Our reduction has focused on the open cluster M36 in the B, V, and R bands.</a:t>
            </a:r>
          </a:p>
          <a:p>
            <a:pPr marL="514350" indent="-514350">
              <a:buFont typeface="+mj-lt"/>
              <a:buAutoNum type="arabicPeriod"/>
            </a:pPr>
            <a:r>
              <a:rPr lang="en-US" dirty="0"/>
              <a:t>We notice nonlinearity in the data, consistent with low-signal nonlinearity in the sensor.</a:t>
            </a:r>
          </a:p>
        </p:txBody>
      </p:sp>
      <p:sp>
        <p:nvSpPr>
          <p:cNvPr id="4" name="Date Placeholder 3"/>
          <p:cNvSpPr>
            <a:spLocks noGrp="1"/>
          </p:cNvSpPr>
          <p:nvPr>
            <p:ph type="dt" sz="half" idx="10"/>
          </p:nvPr>
        </p:nvSpPr>
        <p:spPr/>
        <p:txBody>
          <a:bodyPr/>
          <a:lstStyle/>
          <a:p>
            <a:fld id="{C760195A-7E82-424E-9CC6-92034DF80367}" type="datetime1">
              <a:rPr lang="en-US" smtClean="0"/>
              <a:t>8/21/2026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15</a:t>
            </a:fld>
            <a:endParaRPr lang="en-US"/>
          </a:p>
        </p:txBody>
      </p:sp>
      <p:pic>
        <p:nvPicPr>
          <p:cNvPr id="16" name="Content Placeholder 7"/>
          <p:cNvPicPr>
            <a:picLocks noGrp="1" noChangeAspect="1"/>
          </p:cNvPicPr>
          <p:nvPr>
            <p:ph sz="half" idx="2"/>
          </p:nvPr>
        </p:nvPicPr>
        <p:blipFill rotWithShape="1">
          <a:blip r:embed="rId2"/>
          <a:srcRect r="49684"/>
          <a:stretch/>
        </p:blipFill>
        <p:spPr>
          <a:xfrm>
            <a:off x="838199" y="3595559"/>
            <a:ext cx="2424165" cy="2422525"/>
          </a:xfrm>
          <a:prstGeom prst="rect">
            <a:avLst/>
          </a:prstGeom>
        </p:spPr>
      </p:pic>
      <p:pic>
        <p:nvPicPr>
          <p:cNvPr id="18" name="Content Placeholder 7"/>
          <p:cNvPicPr>
            <a:picLocks noGrp="1" noChangeAspect="1"/>
          </p:cNvPicPr>
          <p:nvPr>
            <p:ph sz="half" idx="13"/>
          </p:nvPr>
        </p:nvPicPr>
        <p:blipFill rotWithShape="1">
          <a:blip r:embed="rId2"/>
          <a:srcRect l="52025"/>
          <a:stretch/>
        </p:blipFill>
        <p:spPr>
          <a:xfrm>
            <a:off x="3708422" y="3597020"/>
            <a:ext cx="2311378" cy="2422525"/>
          </a:xfrm>
          <a:prstGeom prst="rect">
            <a:avLst/>
          </a:prstGeom>
        </p:spPr>
      </p:pic>
      <p:pic>
        <p:nvPicPr>
          <p:cNvPr id="19" name="Picture 18"/>
          <p:cNvPicPr>
            <a:picLocks noChangeAspect="1"/>
          </p:cNvPicPr>
          <p:nvPr/>
        </p:nvPicPr>
        <p:blipFill>
          <a:blip r:embed="rId3"/>
          <a:stretch>
            <a:fillRect/>
          </a:stretch>
        </p:blipFill>
        <p:spPr>
          <a:xfrm>
            <a:off x="6629433" y="1228358"/>
            <a:ext cx="4789726" cy="4789726"/>
          </a:xfrm>
          <a:prstGeom prst="rect">
            <a:avLst/>
          </a:prstGeom>
        </p:spPr>
      </p:pic>
    </p:spTree>
    <p:extLst>
      <p:ext uri="{BB962C8B-B14F-4D97-AF65-F5344CB8AC3E}">
        <p14:creationId xmlns:p14="http://schemas.microsoft.com/office/powerpoint/2010/main" val="2554066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5.9 Simulation of Earthlike Exoplanet</a:t>
            </a:r>
          </a:p>
        </p:txBody>
      </p:sp>
      <p:sp>
        <p:nvSpPr>
          <p:cNvPr id="3" name="Content Placeholder 2"/>
          <p:cNvSpPr>
            <a:spLocks noGrp="1"/>
          </p:cNvSpPr>
          <p:nvPr>
            <p:ph sz="half" idx="1"/>
          </p:nvPr>
        </p:nvSpPr>
        <p:spPr/>
        <p:txBody>
          <a:bodyPr/>
          <a:lstStyle/>
          <a:p>
            <a:pPr marL="514350" indent="-514350">
              <a:buFont typeface="+mj-lt"/>
              <a:buAutoNum type="arabicPeriod"/>
            </a:pPr>
            <a:r>
              <a:rPr lang="en-US" dirty="0"/>
              <a:t>A future goal of astrophysics is to directly image earthlike exoplanets and characterize their atmospheres.</a:t>
            </a:r>
          </a:p>
          <a:p>
            <a:pPr marL="514350" indent="-514350">
              <a:buFont typeface="+mj-lt"/>
              <a:buAutoNum type="arabicPeriod"/>
            </a:pPr>
            <a:r>
              <a:rPr lang="en-US" dirty="0"/>
              <a:t>We have simulations of Earth in the habitable zone of stars spanning all spectral types, for a system that is 10 pc away.</a:t>
            </a:r>
          </a:p>
          <a:p>
            <a:pPr marL="514350" indent="-514350">
              <a:buFont typeface="+mj-lt"/>
              <a:buAutoNum type="arabicPeriod"/>
            </a:pPr>
            <a:r>
              <a:rPr lang="en-US" dirty="0"/>
              <a:t>We use the results of those simulations for systems relevant to HWO.</a:t>
            </a:r>
          </a:p>
          <a:p>
            <a:pPr marL="514350" indent="-514350">
              <a:buFont typeface="+mj-lt"/>
              <a:buAutoNum type="arabicPeriod"/>
            </a:pPr>
            <a:r>
              <a:rPr lang="en-US" dirty="0"/>
              <a:t>Relevant systems are those for which the habitable zone of the host star is observable in the zone between the inner working and outer working angles of the coronagraph, and for stars that allow for sufficient time for life to develop.</a:t>
            </a:r>
          </a:p>
          <a:p>
            <a:pPr marL="514350" indent="-514350">
              <a:buFont typeface="+mj-lt"/>
              <a:buAutoNum type="arabicPeriod"/>
            </a:pPr>
            <a:r>
              <a:rPr lang="en-US" dirty="0"/>
              <a:t>The spectra from these simulated observations provide our SNR models with the astronomical sources of light.</a:t>
            </a:r>
          </a:p>
          <a:p>
            <a:pPr marL="514350" indent="-514350">
              <a:buFont typeface="+mj-lt"/>
              <a:buAutoNum type="arabicPeriod"/>
            </a:pPr>
            <a:endParaRPr lang="en-US" dirty="0"/>
          </a:p>
        </p:txBody>
      </p:sp>
      <p:pic>
        <p:nvPicPr>
          <p:cNvPr id="7" name="Content Placeholder 6"/>
          <p:cNvPicPr>
            <a:picLocks noGrp="1" noChangeAspect="1"/>
          </p:cNvPicPr>
          <p:nvPr>
            <p:ph sz="half" idx="2"/>
          </p:nvPr>
        </p:nvPicPr>
        <p:blipFill>
          <a:blip r:embed="rId2"/>
          <a:stretch>
            <a:fillRect/>
          </a:stretch>
        </p:blipFill>
        <p:spPr>
          <a:xfrm>
            <a:off x="6309970" y="2219870"/>
            <a:ext cx="4906060" cy="3562847"/>
          </a:xfrm>
          <a:prstGeom prst="rect">
            <a:avLst/>
          </a:prstGeom>
        </p:spPr>
      </p:pic>
      <p:sp>
        <p:nvSpPr>
          <p:cNvPr id="4" name="Date Placeholder 3"/>
          <p:cNvSpPr>
            <a:spLocks noGrp="1"/>
          </p:cNvSpPr>
          <p:nvPr>
            <p:ph type="dt" sz="half" idx="10"/>
          </p:nvPr>
        </p:nvSpPr>
        <p:spPr/>
        <p:txBody>
          <a:bodyPr/>
          <a:lstStyle/>
          <a:p>
            <a:fld id="{C25515FD-CF01-4B2C-A2AB-D3BCFC548938}" type="datetime1">
              <a:rPr lang="en-US" smtClean="0"/>
              <a:t>8/21/2026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16</a:t>
            </a:fld>
            <a:endParaRPr lang="en-US"/>
          </a:p>
        </p:txBody>
      </p:sp>
    </p:spTree>
    <p:extLst>
      <p:ext uri="{BB962C8B-B14F-4D97-AF65-F5344CB8AC3E}">
        <p14:creationId xmlns:p14="http://schemas.microsoft.com/office/powerpoint/2010/main" val="842912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6. Remaining Work</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What Causes Low Signal Nonlinearity?</a:t>
            </a:r>
          </a:p>
          <a:p>
            <a:pPr marL="514350" indent="-514350">
              <a:buFont typeface="+mj-lt"/>
              <a:buAutoNum type="arabicPeriod"/>
            </a:pPr>
            <a:r>
              <a:rPr lang="en-US" dirty="0"/>
              <a:t>How Do We Characterize Quantum Yield?</a:t>
            </a:r>
          </a:p>
          <a:p>
            <a:pPr marL="514350" indent="-514350">
              <a:buFont typeface="+mj-lt"/>
              <a:buAutoNum type="arabicPeriod"/>
            </a:pPr>
            <a:r>
              <a:rPr lang="en-US" dirty="0"/>
              <a:t>What Causes the Dark Current Plateau?</a:t>
            </a:r>
          </a:p>
          <a:p>
            <a:pPr marL="514350" indent="-514350">
              <a:buFont typeface="+mj-lt"/>
              <a:buAutoNum type="arabicPeriod"/>
            </a:pPr>
            <a:r>
              <a:rPr lang="en-US" dirty="0"/>
              <a:t>What is the Impact of a Rounding Step on SNR?</a:t>
            </a:r>
          </a:p>
          <a:p>
            <a:pPr marL="514350" indent="-514350">
              <a:buFont typeface="+mj-lt"/>
              <a:buAutoNum type="arabicPeriod"/>
            </a:pPr>
            <a:r>
              <a:rPr lang="en-US" dirty="0"/>
              <a:t>Can SPSCMOS satisfy HWO requirements?</a:t>
            </a:r>
          </a:p>
          <a:p>
            <a:pPr marL="514350" indent="-514350">
              <a:buFont typeface="+mj-lt"/>
              <a:buAutoNum type="arabicPeriod"/>
            </a:pPr>
            <a:r>
              <a:rPr lang="en-US" dirty="0"/>
              <a:t>What improvements can we make to SPSCMOS?</a:t>
            </a:r>
          </a:p>
        </p:txBody>
      </p:sp>
      <p:sp>
        <p:nvSpPr>
          <p:cNvPr id="4" name="Content Placeholder 3"/>
          <p:cNvSpPr>
            <a:spLocks noGrp="1"/>
          </p:cNvSpPr>
          <p:nvPr>
            <p:ph sz="half" idx="2"/>
          </p:nvPr>
        </p:nvSpPr>
        <p:spPr/>
        <p:txBody>
          <a:bodyPr>
            <a:normAutofit/>
          </a:bodyPr>
          <a:lstStyle/>
          <a:p>
            <a:endParaRPr lang="en-US"/>
          </a:p>
        </p:txBody>
      </p:sp>
      <p:sp>
        <p:nvSpPr>
          <p:cNvPr id="5" name="Date Placeholder 4"/>
          <p:cNvSpPr>
            <a:spLocks noGrp="1"/>
          </p:cNvSpPr>
          <p:nvPr>
            <p:ph type="dt" sz="half" idx="10"/>
          </p:nvPr>
        </p:nvSpPr>
        <p:spPr/>
        <p:txBody>
          <a:bodyPr/>
          <a:lstStyle/>
          <a:p>
            <a:fld id="{1188F1D5-0575-41D0-B039-6A77FAD7CD3C}"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17</a:t>
            </a:fld>
            <a:endParaRPr lang="en-US"/>
          </a:p>
        </p:txBody>
      </p:sp>
    </p:spTree>
    <p:extLst>
      <p:ext uri="{BB962C8B-B14F-4D97-AF65-F5344CB8AC3E}">
        <p14:creationId xmlns:p14="http://schemas.microsoft.com/office/powerpoint/2010/main" val="1962160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6.1 What Causes Low-Signal Nonlinearity?</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We have measured low-signal nonlinearity (LSNL), where the reported signal is too low.</a:t>
            </a:r>
          </a:p>
          <a:p>
            <a:pPr marL="514350" indent="-514350">
              <a:buFont typeface="+mj-lt"/>
              <a:buAutoNum type="arabicPeriod"/>
            </a:pPr>
            <a:r>
              <a:rPr lang="en-US" dirty="0"/>
              <a:t>Potential causes of LSNL are lattice defect traps, potential well traps during charge collection, or other processes after the programmable gain stage.</a:t>
            </a:r>
          </a:p>
          <a:p>
            <a:pPr marL="514350" indent="-514350">
              <a:buFont typeface="+mj-lt"/>
              <a:buAutoNum type="arabicPeriod"/>
            </a:pPr>
            <a:r>
              <a:rPr lang="en-US" dirty="0"/>
              <a:t>LSNL due to lattice defect traps should depend on temperature.</a:t>
            </a:r>
          </a:p>
          <a:p>
            <a:pPr marL="514350" indent="-514350">
              <a:buFont typeface="+mj-lt"/>
              <a:buAutoNum type="arabicPeriod"/>
            </a:pPr>
            <a:r>
              <a:rPr lang="en-US" dirty="0"/>
              <a:t>LSNL due to potential well traps should depend on voltages and clocking of the transfer gate.</a:t>
            </a:r>
          </a:p>
          <a:p>
            <a:pPr marL="514350" indent="-514350">
              <a:buFont typeface="+mj-lt"/>
              <a:buAutoNum type="arabicPeriod"/>
            </a:pPr>
            <a:r>
              <a:rPr lang="en-US" dirty="0"/>
              <a:t>Other processes beyond the programmable gain stage would show LSNL dependence on the programmable gain used.</a:t>
            </a:r>
          </a:p>
          <a:p>
            <a:pPr marL="514350" indent="-514350">
              <a:buFont typeface="+mj-lt"/>
              <a:buAutoNum type="arabicPeriod"/>
            </a:pPr>
            <a:r>
              <a:rPr lang="en-US" dirty="0"/>
              <a:t>We need to properly correct for this effect in our pipeline.</a:t>
            </a:r>
          </a:p>
        </p:txBody>
      </p:sp>
      <p:pic>
        <p:nvPicPr>
          <p:cNvPr id="11" name="Content Placeholder 10"/>
          <p:cNvPicPr>
            <a:picLocks noGrp="1" noChangeAspect="1"/>
          </p:cNvPicPr>
          <p:nvPr>
            <p:ph sz="half" idx="2"/>
          </p:nvPr>
        </p:nvPicPr>
        <p:blipFill>
          <a:blip r:embed="rId2"/>
          <a:stretch>
            <a:fillRect/>
          </a:stretch>
        </p:blipFill>
        <p:spPr>
          <a:xfrm>
            <a:off x="6172200" y="1552477"/>
            <a:ext cx="5181600" cy="1775021"/>
          </a:xfrm>
          <a:prstGeom prst="rect">
            <a:avLst/>
          </a:prstGeom>
        </p:spPr>
      </p:pic>
      <p:sp>
        <p:nvSpPr>
          <p:cNvPr id="4" name="Date Placeholder 3"/>
          <p:cNvSpPr>
            <a:spLocks noGrp="1"/>
          </p:cNvSpPr>
          <p:nvPr>
            <p:ph type="dt" sz="half" idx="10"/>
          </p:nvPr>
        </p:nvSpPr>
        <p:spPr/>
        <p:txBody>
          <a:bodyPr/>
          <a:lstStyle/>
          <a:p>
            <a:fld id="{AB178738-1D95-4CDF-B217-ED9478EA1B91}" type="datetime1">
              <a:rPr lang="en-US" smtClean="0"/>
              <a:t>8/21/2026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18</a:t>
            </a:fld>
            <a:endParaRPr lang="en-US"/>
          </a:p>
        </p:txBody>
      </p:sp>
      <p:pic>
        <p:nvPicPr>
          <p:cNvPr id="15" name="Content Placeholder 14"/>
          <p:cNvPicPr>
            <a:picLocks noGrp="1" noChangeAspect="1"/>
          </p:cNvPicPr>
          <p:nvPr>
            <p:ph sz="half" idx="13"/>
          </p:nvPr>
        </p:nvPicPr>
        <p:blipFill>
          <a:blip r:embed="rId3"/>
          <a:stretch>
            <a:fillRect/>
          </a:stretch>
        </p:blipFill>
        <p:spPr>
          <a:xfrm>
            <a:off x="6900510" y="3843939"/>
            <a:ext cx="3724979" cy="2243522"/>
          </a:xfrm>
          <a:prstGeom prst="rect">
            <a:avLst/>
          </a:prstGeom>
        </p:spPr>
      </p:pic>
    </p:spTree>
    <p:extLst>
      <p:ext uri="{BB962C8B-B14F-4D97-AF65-F5344CB8AC3E}">
        <p14:creationId xmlns:p14="http://schemas.microsoft.com/office/powerpoint/2010/main" val="4130194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6.2 How Do We Characterize Quantum Yield ?</a:t>
            </a:r>
          </a:p>
        </p:txBody>
      </p:sp>
      <p:sp>
        <p:nvSpPr>
          <p:cNvPr id="3" name="Content Placeholder 2"/>
          <p:cNvSpPr>
            <a:spLocks noGrp="1"/>
          </p:cNvSpPr>
          <p:nvPr>
            <p:ph sz="half" idx="1"/>
          </p:nvPr>
        </p:nvSpPr>
        <p:spPr/>
        <p:txBody>
          <a:bodyPr>
            <a:normAutofit lnSpcReduction="10000"/>
          </a:bodyPr>
          <a:lstStyle/>
          <a:p>
            <a:pPr marL="514350" indent="-514350">
              <a:buFont typeface="+mj-lt"/>
              <a:buAutoNum type="arabicPeriod"/>
            </a:pPr>
            <a:r>
              <a:rPr lang="en-US" dirty="0"/>
              <a:t>Quantum yield (QY) is the number of electrons generated per absorbed photon. </a:t>
            </a:r>
          </a:p>
          <a:p>
            <a:pPr marL="514350" indent="-514350">
              <a:buFont typeface="+mj-lt"/>
              <a:buAutoNum type="arabicPeriod"/>
            </a:pPr>
            <a:r>
              <a:rPr lang="en-US" dirty="0"/>
              <a:t>For 400 – 1000 nm, we assume quantum yield is 1.</a:t>
            </a:r>
          </a:p>
          <a:p>
            <a:pPr marL="514350" indent="-514350">
              <a:buFont typeface="+mj-lt"/>
              <a:buAutoNum type="arabicPeriod"/>
            </a:pPr>
            <a:r>
              <a:rPr lang="en-US" dirty="0"/>
              <a:t>For wavelengths shorter than 400 nm, QY is greater than 1.</a:t>
            </a:r>
          </a:p>
          <a:p>
            <a:pPr marL="514350" indent="-514350">
              <a:buFont typeface="+mj-lt"/>
              <a:buAutoNum type="arabicPeriod"/>
            </a:pPr>
            <a:r>
              <a:rPr lang="en-US" dirty="0"/>
              <a:t>We need to measure and correct for QY at shorter wavelengths. </a:t>
            </a:r>
          </a:p>
          <a:p>
            <a:pPr marL="514350" indent="-514350">
              <a:buFont typeface="+mj-lt"/>
              <a:buAutoNum type="arabicPeriod"/>
            </a:pPr>
            <a:r>
              <a:rPr lang="en-US" dirty="0"/>
              <a:t>One method suggests measuring the CG at different wavelengths using the PTE, then taking a ratio of the CG to calculate QY.</a:t>
            </a:r>
          </a:p>
          <a:p>
            <a:pPr marL="514350" indent="-514350">
              <a:buFont typeface="+mj-lt"/>
              <a:buAutoNum type="arabicPeriod"/>
            </a:pPr>
            <a:endParaRPr lang="en-US" dirty="0"/>
          </a:p>
          <a:p>
            <a:pPr marL="0" indent="0">
              <a:buNone/>
            </a:pPr>
            <a:r>
              <a:rPr lang="en-US" dirty="0"/>
              <a:t>Risk: the thermal light source generates low flux levels below 400 nm, and measurements may be in the LSNL regime. </a:t>
            </a:r>
          </a:p>
          <a:p>
            <a:pPr marL="0" indent="0">
              <a:buNone/>
            </a:pPr>
            <a:r>
              <a:rPr lang="en-US" dirty="0"/>
              <a:t>Mitigation: expose the detector to integration times long enough to avoid the LSNL regime when characterizing below 400 nm.</a:t>
            </a:r>
          </a:p>
        </p:txBody>
      </p:sp>
      <p:pic>
        <p:nvPicPr>
          <p:cNvPr id="5" name="Content Placeholder 4"/>
          <p:cNvPicPr>
            <a:picLocks noGrp="1" noChangeAspect="1"/>
          </p:cNvPicPr>
          <p:nvPr>
            <p:ph sz="half" idx="2"/>
          </p:nvPr>
        </p:nvPicPr>
        <p:blipFill>
          <a:blip r:embed="rId2"/>
          <a:stretch>
            <a:fillRect/>
          </a:stretch>
        </p:blipFill>
        <p:spPr>
          <a:xfrm>
            <a:off x="6172200" y="2276024"/>
            <a:ext cx="5181600" cy="3450540"/>
          </a:xfrm>
          <a:prstGeom prst="rect">
            <a:avLst/>
          </a:prstGeom>
        </p:spPr>
      </p:pic>
      <p:sp>
        <p:nvSpPr>
          <p:cNvPr id="4" name="Date Placeholder 3"/>
          <p:cNvSpPr>
            <a:spLocks noGrp="1"/>
          </p:cNvSpPr>
          <p:nvPr>
            <p:ph type="dt" sz="half" idx="10"/>
          </p:nvPr>
        </p:nvSpPr>
        <p:spPr/>
        <p:txBody>
          <a:bodyPr/>
          <a:lstStyle/>
          <a:p>
            <a:fld id="{DF0E698F-CB6D-45FF-9576-DEA96F252185}"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19</a:t>
            </a:fld>
            <a:endParaRPr lang="en-US"/>
          </a:p>
        </p:txBody>
      </p:sp>
    </p:spTree>
    <p:extLst>
      <p:ext uri="{BB962C8B-B14F-4D97-AF65-F5344CB8AC3E}">
        <p14:creationId xmlns:p14="http://schemas.microsoft.com/office/powerpoint/2010/main" val="910068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Overview</a:t>
            </a:r>
          </a:p>
        </p:txBody>
      </p:sp>
      <p:sp>
        <p:nvSpPr>
          <p:cNvPr id="3" name="Content Placeholder 2"/>
          <p:cNvSpPr>
            <a:spLocks noGrp="1"/>
          </p:cNvSpPr>
          <p:nvPr>
            <p:ph idx="1"/>
          </p:nvPr>
        </p:nvSpPr>
        <p:spPr/>
        <p:txBody>
          <a:bodyPr numCol="2" spcCol="182880">
            <a:normAutofit/>
          </a:bodyPr>
          <a:lstStyle/>
          <a:p>
            <a:pPr marL="514350" indent="-514350">
              <a:buFont typeface="+mj-lt"/>
              <a:buAutoNum type="arabicPeriod"/>
            </a:pPr>
            <a:r>
              <a:rPr lang="en-US" dirty="0"/>
              <a:t>Motivation</a:t>
            </a:r>
          </a:p>
          <a:p>
            <a:pPr marL="971550" lvl="1" indent="-514350">
              <a:buFont typeface="+mj-lt"/>
              <a:buAutoNum type="arabicPeriod"/>
            </a:pPr>
            <a:r>
              <a:rPr lang="en-US" dirty="0"/>
              <a:t>Can current state-of-the-art (SOTA) single photon sensing CMOS (SPSCMOS) detectors satisfy the requirements of the Habitable Worlds Observatory (HWO) science applications?</a:t>
            </a:r>
          </a:p>
          <a:p>
            <a:pPr marL="971550" lvl="1" indent="-514350">
              <a:buFont typeface="+mj-lt"/>
              <a:buAutoNum type="arabicPeriod"/>
            </a:pPr>
            <a:r>
              <a:rPr lang="en-US" dirty="0"/>
              <a:t>What is the performance of SOTA SPSCMOS detectors?</a:t>
            </a:r>
          </a:p>
          <a:p>
            <a:pPr marL="971550" lvl="1" indent="-514350">
              <a:buFont typeface="+mj-lt"/>
              <a:buAutoNum type="arabicPeriod"/>
            </a:pPr>
            <a:r>
              <a:rPr lang="en-US" dirty="0"/>
              <a:t>Are there any previously unknown characteristics in current SOTA SPSCMOS detectors?</a:t>
            </a:r>
          </a:p>
          <a:p>
            <a:pPr marL="971550" lvl="1" indent="-514350">
              <a:buFont typeface="+mj-lt"/>
              <a:buAutoNum type="arabicPeriod"/>
            </a:pPr>
            <a:r>
              <a:rPr lang="en-US" dirty="0"/>
              <a:t>Are there any improvements that must be made to current SOTA SPSCMOS detectors in order to satisfy HWO requirements?</a:t>
            </a:r>
          </a:p>
          <a:p>
            <a:pPr marL="971550" lvl="1" indent="-514350">
              <a:buFont typeface="+mj-lt"/>
              <a:buAutoNum type="arabicPeriod"/>
            </a:pPr>
            <a:r>
              <a:rPr lang="en-US" dirty="0"/>
              <a:t>Are there any data processing methods that can leverage the single-photon sensing nature of SPSCMOS to improve the signal-to-noise ratio (SNR) of measurements?</a:t>
            </a:r>
          </a:p>
          <a:p>
            <a:pPr marL="971550" lvl="1" indent="-514350">
              <a:buFont typeface="+mj-lt"/>
              <a:buAutoNum type="arabicPeriod"/>
            </a:pPr>
            <a:endParaRPr lang="en-US" dirty="0"/>
          </a:p>
          <a:p>
            <a:pPr marL="514350" indent="-514350">
              <a:buFont typeface="+mj-lt"/>
              <a:buAutoNum type="arabicPeriod"/>
            </a:pPr>
            <a:r>
              <a:rPr lang="en-US" dirty="0"/>
              <a:t>Schedule</a:t>
            </a:r>
          </a:p>
          <a:p>
            <a:pPr marL="514350" indent="-514350">
              <a:buFont typeface="+mj-lt"/>
              <a:buAutoNum type="arabicPeriod"/>
            </a:pPr>
            <a:r>
              <a:rPr lang="en-US" dirty="0"/>
              <a:t>Technology Introduction (SPSCMOS)</a:t>
            </a:r>
          </a:p>
          <a:p>
            <a:pPr marL="514350" indent="-514350">
              <a:buFont typeface="+mj-lt"/>
              <a:buAutoNum type="arabicPeriod"/>
            </a:pPr>
            <a:r>
              <a:rPr lang="en-US" dirty="0"/>
              <a:t>Published Papers</a:t>
            </a:r>
          </a:p>
          <a:p>
            <a:pPr marL="514350" indent="-514350">
              <a:buFont typeface="+mj-lt"/>
              <a:buAutoNum type="arabicPeriod"/>
            </a:pPr>
            <a:r>
              <a:rPr lang="en-US" dirty="0"/>
              <a:t>Completed Work and Results</a:t>
            </a:r>
          </a:p>
          <a:p>
            <a:pPr marL="514350" indent="-514350">
              <a:buFont typeface="+mj-lt"/>
              <a:buAutoNum type="arabicPeriod"/>
            </a:pPr>
            <a:r>
              <a:rPr lang="en-US" dirty="0"/>
              <a:t>Remaining Work</a:t>
            </a:r>
          </a:p>
          <a:p>
            <a:pPr marL="971550" lvl="1" indent="-514350">
              <a:buFont typeface="+mj-lt"/>
              <a:buAutoNum type="arabicPeriod"/>
            </a:pPr>
            <a:r>
              <a:rPr lang="en-US" dirty="0"/>
              <a:t>What Causes Low Signal Nonlinearity?</a:t>
            </a:r>
          </a:p>
          <a:p>
            <a:pPr marL="971550" lvl="1" indent="-514350">
              <a:buFont typeface="+mj-lt"/>
              <a:buAutoNum type="arabicPeriod"/>
            </a:pPr>
            <a:r>
              <a:rPr lang="en-US" dirty="0"/>
              <a:t>How Do We Characterize Quantum Yield?</a:t>
            </a:r>
          </a:p>
          <a:p>
            <a:pPr marL="971550" lvl="1" indent="-514350">
              <a:buFont typeface="+mj-lt"/>
              <a:buAutoNum type="arabicPeriod"/>
            </a:pPr>
            <a:r>
              <a:rPr lang="en-US" dirty="0"/>
              <a:t>What Causes the Dark Current Plateau?</a:t>
            </a:r>
          </a:p>
          <a:p>
            <a:pPr marL="971550" lvl="1" indent="-514350">
              <a:buFont typeface="+mj-lt"/>
              <a:buAutoNum type="arabicPeriod"/>
            </a:pPr>
            <a:r>
              <a:rPr lang="en-US" dirty="0"/>
              <a:t>What is the Impact of a Rounding Step on SNR?</a:t>
            </a:r>
          </a:p>
          <a:p>
            <a:pPr marL="971550" lvl="1" indent="-514350">
              <a:buFont typeface="+mj-lt"/>
              <a:buAutoNum type="arabicPeriod"/>
            </a:pPr>
            <a:r>
              <a:rPr lang="en-US" dirty="0"/>
              <a:t>What improvements can we make to SPSCMOS detectors to satisfy HWO requirements? </a:t>
            </a:r>
          </a:p>
        </p:txBody>
      </p:sp>
      <p:sp>
        <p:nvSpPr>
          <p:cNvPr id="7" name="Date Placeholder 6"/>
          <p:cNvSpPr>
            <a:spLocks noGrp="1"/>
          </p:cNvSpPr>
          <p:nvPr>
            <p:ph type="dt" sz="half" idx="10"/>
          </p:nvPr>
        </p:nvSpPr>
        <p:spPr/>
        <p:txBody>
          <a:bodyPr/>
          <a:lstStyle/>
          <a:p>
            <a:fld id="{A2507EB3-5566-4D5C-832A-64A77DC7511E}" type="datetime1">
              <a:rPr lang="en-US" smtClean="0"/>
              <a:t>8/21/2026</a:t>
            </a:fld>
            <a:endParaRPr lang="en-US"/>
          </a:p>
        </p:txBody>
      </p:sp>
      <p:sp>
        <p:nvSpPr>
          <p:cNvPr id="8" name="Footer Placeholder 7"/>
          <p:cNvSpPr>
            <a:spLocks noGrp="1"/>
          </p:cNvSpPr>
          <p:nvPr>
            <p:ph type="ftr" sz="quarter" idx="11"/>
          </p:nvPr>
        </p:nvSpPr>
        <p:spPr/>
        <p:txBody>
          <a:bodyPr/>
          <a:lstStyle/>
          <a:p>
            <a:r>
              <a:rPr lang="en-US"/>
              <a:t>Edwin Alexani - PhD Thesis Proposal Defense - Rochester Institute of Technology</a:t>
            </a:r>
          </a:p>
        </p:txBody>
      </p:sp>
      <p:sp>
        <p:nvSpPr>
          <p:cNvPr id="9" name="Slide Number Placeholder 8"/>
          <p:cNvSpPr>
            <a:spLocks noGrp="1"/>
          </p:cNvSpPr>
          <p:nvPr>
            <p:ph type="sldNum" sz="quarter" idx="12"/>
          </p:nvPr>
        </p:nvSpPr>
        <p:spPr/>
        <p:txBody>
          <a:bodyPr/>
          <a:lstStyle/>
          <a:p>
            <a:fld id="{62E07533-6BDA-4A6C-B10E-310F91C3A3F9}" type="slidenum">
              <a:rPr lang="en-US" smtClean="0"/>
              <a:t>2</a:t>
            </a:fld>
            <a:endParaRPr lang="en-US"/>
          </a:p>
        </p:txBody>
      </p:sp>
    </p:spTree>
    <p:extLst>
      <p:ext uri="{BB962C8B-B14F-4D97-AF65-F5344CB8AC3E}">
        <p14:creationId xmlns:p14="http://schemas.microsoft.com/office/powerpoint/2010/main" val="3767513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6.3 What Causes the Dark Current Plateau?</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Silicon devices encounter a dark current plateau at lower temperatures.</a:t>
            </a:r>
          </a:p>
          <a:p>
            <a:pPr marL="514350" indent="-514350">
              <a:buFont typeface="+mj-lt"/>
              <a:buAutoNum type="arabicPeriod"/>
            </a:pPr>
            <a:r>
              <a:rPr lang="en-US" dirty="0"/>
              <a:t>If there is a </a:t>
            </a:r>
            <a:r>
              <a:rPr lang="en-US" dirty="0" err="1"/>
              <a:t>nonthermal</a:t>
            </a:r>
            <a:r>
              <a:rPr lang="en-US" dirty="0"/>
              <a:t> component, is it from the detector or the system?</a:t>
            </a:r>
          </a:p>
          <a:p>
            <a:pPr marL="514350" indent="-514350">
              <a:buFont typeface="+mj-lt"/>
              <a:buAutoNum type="arabicPeriod"/>
            </a:pPr>
            <a:r>
              <a:rPr lang="en-US" dirty="0"/>
              <a:t>Glow may contribute to the </a:t>
            </a:r>
            <a:r>
              <a:rPr lang="en-US" dirty="0" err="1"/>
              <a:t>nonthermal</a:t>
            </a:r>
            <a:r>
              <a:rPr lang="en-US" dirty="0"/>
              <a:t> component (multiplexer glow has been found, do we have unit cell glow?)</a:t>
            </a:r>
          </a:p>
          <a:p>
            <a:pPr marL="514350" indent="-514350">
              <a:buFont typeface="+mj-lt"/>
              <a:buAutoNum type="arabicPeriod"/>
            </a:pPr>
            <a:endParaRPr lang="en-US" dirty="0"/>
          </a:p>
          <a:p>
            <a:pPr marL="0" indent="0">
              <a:buNone/>
            </a:pPr>
            <a:r>
              <a:rPr lang="en-US" dirty="0"/>
              <a:t>Risk: we may be unable to provide a system in which the background light level is below the measured dark current.</a:t>
            </a:r>
          </a:p>
          <a:p>
            <a:pPr marL="0" indent="0">
              <a:buNone/>
            </a:pPr>
            <a:endParaRPr lang="en-US" dirty="0"/>
          </a:p>
          <a:p>
            <a:pPr marL="0" indent="0">
              <a:buNone/>
            </a:pPr>
            <a:r>
              <a:rPr lang="en-US" dirty="0"/>
              <a:t>Mitigation: physically shield the detector surface from light using optically black coating or other mechanism.</a:t>
            </a:r>
          </a:p>
        </p:txBody>
      </p:sp>
      <p:pic>
        <p:nvPicPr>
          <p:cNvPr id="7" name="Content Placeholder 6"/>
          <p:cNvPicPr>
            <a:picLocks noGrp="1" noChangeAspect="1"/>
          </p:cNvPicPr>
          <p:nvPr>
            <p:ph sz="half" idx="2"/>
          </p:nvPr>
        </p:nvPicPr>
        <p:blipFill>
          <a:blip r:embed="rId3"/>
          <a:stretch>
            <a:fillRect/>
          </a:stretch>
        </p:blipFill>
        <p:spPr>
          <a:xfrm>
            <a:off x="6172200" y="2887334"/>
            <a:ext cx="5181600" cy="2227919"/>
          </a:xfrm>
          <a:prstGeom prst="rect">
            <a:avLst/>
          </a:prstGeom>
        </p:spPr>
      </p:pic>
      <p:sp>
        <p:nvSpPr>
          <p:cNvPr id="4" name="Date Placeholder 3"/>
          <p:cNvSpPr>
            <a:spLocks noGrp="1"/>
          </p:cNvSpPr>
          <p:nvPr>
            <p:ph type="dt" sz="half" idx="10"/>
          </p:nvPr>
        </p:nvSpPr>
        <p:spPr/>
        <p:txBody>
          <a:bodyPr/>
          <a:lstStyle/>
          <a:p>
            <a:fld id="{1AE49F48-4175-48F9-8AD5-8A4E2C70FFEF}" type="datetime1">
              <a:rPr lang="en-US" smtClean="0"/>
              <a:t>8/21/2026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20</a:t>
            </a:fld>
            <a:endParaRPr lang="en-US"/>
          </a:p>
        </p:txBody>
      </p:sp>
    </p:spTree>
    <p:extLst>
      <p:ext uri="{BB962C8B-B14F-4D97-AF65-F5344CB8AC3E}">
        <p14:creationId xmlns:p14="http://schemas.microsoft.com/office/powerpoint/2010/main" val="3198952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6.4 What is the Impact of a Rounding Step on SNR?</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SPSCMOS resolve electron numbers, as show by the PCH.</a:t>
            </a:r>
          </a:p>
          <a:p>
            <a:pPr marL="514350" indent="-514350">
              <a:buFont typeface="+mj-lt"/>
              <a:buAutoNum type="arabicPeriod"/>
            </a:pPr>
            <a:r>
              <a:rPr lang="en-US" dirty="0"/>
              <a:t>We can assign floating point electrons values to their corresponding integer number with a rate of failure equal to the BER.</a:t>
            </a:r>
          </a:p>
          <a:p>
            <a:pPr marL="514350" indent="-514350">
              <a:buFont typeface="+mj-lt"/>
              <a:buAutoNum type="arabicPeriod"/>
            </a:pPr>
            <a:r>
              <a:rPr lang="en-US" dirty="0"/>
              <a:t>The uncertainty associated with reporting the final value changes from analog read noise to the variance of a Bernoulli trial.</a:t>
            </a:r>
          </a:p>
          <a:p>
            <a:pPr marL="514350" indent="-514350">
              <a:buFont typeface="+mj-lt"/>
              <a:buAutoNum type="arabicPeriod"/>
            </a:pPr>
            <a:r>
              <a:rPr lang="en-US" dirty="0"/>
              <a:t>We then simulate an observation using a single pixel and a flux of one photon per hour, which is a photon arrival rate consistent with expected HWO exoplanet observations.</a:t>
            </a:r>
          </a:p>
          <a:p>
            <a:pPr marL="514350" indent="-514350">
              <a:buFont typeface="+mj-lt"/>
              <a:buAutoNum type="arabicPeriod"/>
            </a:pPr>
            <a:r>
              <a:rPr lang="en-US" dirty="0"/>
              <a:t>We simulate the observation for different detector performance values and data processing techniques.</a:t>
            </a:r>
          </a:p>
          <a:p>
            <a:pPr marL="514350" indent="-514350">
              <a:buFont typeface="+mj-lt"/>
              <a:buAutoNum type="arabicPeriod"/>
            </a:pPr>
            <a:endParaRPr lang="en-US" dirty="0"/>
          </a:p>
          <a:p>
            <a:pPr marL="514350" indent="-514350">
              <a:buFont typeface="+mj-lt"/>
              <a:buAutoNum type="arabicPeriod"/>
            </a:pPr>
            <a:endParaRPr lang="en-US" dirty="0"/>
          </a:p>
        </p:txBody>
      </p:sp>
      <p:sp>
        <p:nvSpPr>
          <p:cNvPr id="4" name="Date Placeholder 3"/>
          <p:cNvSpPr>
            <a:spLocks noGrp="1"/>
          </p:cNvSpPr>
          <p:nvPr>
            <p:ph type="dt" sz="half" idx="10"/>
          </p:nvPr>
        </p:nvSpPr>
        <p:spPr/>
        <p:txBody>
          <a:bodyPr/>
          <a:lstStyle/>
          <a:p>
            <a:fld id="{371B801F-D25C-4D4B-9E84-1DEFC8240822}"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21</a:t>
            </a:fld>
            <a:endParaRPr lang="en-US"/>
          </a:p>
        </p:txBody>
      </p:sp>
      <p:pic>
        <p:nvPicPr>
          <p:cNvPr id="11" name="Content Placeholder 4"/>
          <p:cNvPicPr>
            <a:picLocks noGrp="1" noChangeAspect="1"/>
          </p:cNvPicPr>
          <p:nvPr>
            <p:ph sz="half" idx="13"/>
          </p:nvPr>
        </p:nvPicPr>
        <p:blipFill>
          <a:blip r:embed="rId2"/>
          <a:stretch>
            <a:fillRect/>
          </a:stretch>
        </p:blipFill>
        <p:spPr>
          <a:xfrm>
            <a:off x="7217046" y="3754438"/>
            <a:ext cx="3091907" cy="2422525"/>
          </a:xfrm>
          <a:prstGeom prst="rect">
            <a:avLst/>
          </a:prstGeom>
        </p:spPr>
      </p:pic>
      <p:pic>
        <p:nvPicPr>
          <p:cNvPr id="12" name="Content Placeholder 8"/>
          <p:cNvPicPr>
            <a:picLocks noGrp="1" noChangeAspect="1"/>
          </p:cNvPicPr>
          <p:nvPr>
            <p:ph sz="half" idx="2"/>
          </p:nvPr>
        </p:nvPicPr>
        <p:blipFill>
          <a:blip r:embed="rId3"/>
          <a:stretch>
            <a:fillRect/>
          </a:stretch>
        </p:blipFill>
        <p:spPr>
          <a:xfrm>
            <a:off x="7037037" y="1228725"/>
            <a:ext cx="3451926" cy="2422525"/>
          </a:xfrm>
          <a:prstGeom prst="rect">
            <a:avLst/>
          </a:prstGeom>
        </p:spPr>
      </p:pic>
    </p:spTree>
    <p:extLst>
      <p:ext uri="{BB962C8B-B14F-4D97-AF65-F5344CB8AC3E}">
        <p14:creationId xmlns:p14="http://schemas.microsoft.com/office/powerpoint/2010/main" val="217543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6.5 What improvements can we make to SPSCMOS detectors to satisfy HWO requirements? </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SPSCMOS detectors need higher QE at NUV wavelengths. This can be achieved with different backside processing methods.</a:t>
            </a:r>
          </a:p>
          <a:p>
            <a:pPr marL="514350" indent="-514350">
              <a:buFont typeface="+mj-lt"/>
              <a:buAutoNum type="arabicPeriod"/>
            </a:pPr>
            <a:r>
              <a:rPr lang="en-US" dirty="0"/>
              <a:t>SPSCMOS detectors need lower RN. This can be achieved by implementing pixel circuitry that accommodates CMS instead of CDS. </a:t>
            </a:r>
          </a:p>
          <a:p>
            <a:pPr marL="514350" indent="-514350">
              <a:buFont typeface="+mj-lt"/>
              <a:buAutoNum type="arabicPeriod"/>
            </a:pPr>
            <a:r>
              <a:rPr lang="en-US" dirty="0"/>
              <a:t>SPSCMOS detectors need lower DC, which may be achieved with smaller pixels, and after a better understanding of the DC plateau.</a:t>
            </a:r>
          </a:p>
        </p:txBody>
      </p:sp>
      <p:sp>
        <p:nvSpPr>
          <p:cNvPr id="4" name="Date Placeholder 3"/>
          <p:cNvSpPr>
            <a:spLocks noGrp="1"/>
          </p:cNvSpPr>
          <p:nvPr>
            <p:ph type="dt" sz="half" idx="10"/>
          </p:nvPr>
        </p:nvSpPr>
        <p:spPr/>
        <p:txBody>
          <a:bodyPr/>
          <a:lstStyle/>
          <a:p>
            <a:fld id="{371B801F-D25C-4D4B-9E84-1DEFC8240822}"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22</a:t>
            </a:fld>
            <a:endParaRPr lang="en-US"/>
          </a:p>
        </p:txBody>
      </p:sp>
      <p:pic>
        <p:nvPicPr>
          <p:cNvPr id="8" name="Content Placeholder 7"/>
          <p:cNvPicPr>
            <a:picLocks noGrp="1" noChangeAspect="1"/>
          </p:cNvPicPr>
          <p:nvPr>
            <p:ph sz="half" idx="13"/>
          </p:nvPr>
        </p:nvPicPr>
        <p:blipFill>
          <a:blip r:embed="rId2"/>
          <a:stretch>
            <a:fillRect/>
          </a:stretch>
        </p:blipFill>
        <p:spPr>
          <a:xfrm>
            <a:off x="6306399" y="3754438"/>
            <a:ext cx="4913202" cy="2422525"/>
          </a:xfrm>
          <a:prstGeom prst="rect">
            <a:avLst/>
          </a:prstGeom>
        </p:spPr>
      </p:pic>
      <p:pic>
        <p:nvPicPr>
          <p:cNvPr id="14" name="Content Placeholder 4"/>
          <p:cNvPicPr>
            <a:picLocks noChangeAspect="1"/>
          </p:cNvPicPr>
          <p:nvPr/>
        </p:nvPicPr>
        <p:blipFill>
          <a:blip r:embed="rId3"/>
          <a:stretch>
            <a:fillRect/>
          </a:stretch>
        </p:blipFill>
        <p:spPr>
          <a:xfrm>
            <a:off x="6354398" y="1228358"/>
            <a:ext cx="4817204" cy="2422525"/>
          </a:xfrm>
          <a:prstGeom prst="rect">
            <a:avLst/>
          </a:prstGeom>
        </p:spPr>
      </p:pic>
      <p:pic>
        <p:nvPicPr>
          <p:cNvPr id="16" name="Content Placeholder 15"/>
          <p:cNvPicPr>
            <a:picLocks noGrp="1" noChangeAspect="1"/>
          </p:cNvPicPr>
          <p:nvPr>
            <p:ph sz="half" idx="2"/>
          </p:nvPr>
        </p:nvPicPr>
        <p:blipFill>
          <a:blip r:embed="rId4"/>
          <a:stretch>
            <a:fillRect/>
          </a:stretch>
        </p:blipFill>
        <p:spPr>
          <a:xfrm>
            <a:off x="1638798" y="3754438"/>
            <a:ext cx="3868600" cy="2422525"/>
          </a:xfrm>
          <a:prstGeom prst="rect">
            <a:avLst/>
          </a:prstGeom>
        </p:spPr>
      </p:pic>
    </p:spTree>
    <p:extLst>
      <p:ext uri="{BB962C8B-B14F-4D97-AF65-F5344CB8AC3E}">
        <p14:creationId xmlns:p14="http://schemas.microsoft.com/office/powerpoint/2010/main" val="596852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6015B8-C2C2-4085-9D4A-05828DB75F1B}" type="datetime1">
              <a:rPr lang="en-US" smtClean="0"/>
              <a:t>8/21/2026</a:t>
            </a:fld>
            <a:endParaRPr lang="en-US"/>
          </a:p>
        </p:txBody>
      </p:sp>
      <p:sp>
        <p:nvSpPr>
          <p:cNvPr id="3" name="Footer Placeholder 2"/>
          <p:cNvSpPr>
            <a:spLocks noGrp="1"/>
          </p:cNvSpPr>
          <p:nvPr>
            <p:ph type="ftr" sz="quarter" idx="11"/>
          </p:nvPr>
        </p:nvSpPr>
        <p:spPr/>
        <p:txBody>
          <a:bodyPr/>
          <a:lstStyle/>
          <a:p>
            <a:r>
              <a:rPr lang="en-US"/>
              <a:t>Edwin Alexani - PhD Thesis Proposal Defense - Rochester Institute of Technology</a:t>
            </a:r>
          </a:p>
        </p:txBody>
      </p:sp>
      <p:sp>
        <p:nvSpPr>
          <p:cNvPr id="4" name="Slide Number Placeholder 3"/>
          <p:cNvSpPr>
            <a:spLocks noGrp="1"/>
          </p:cNvSpPr>
          <p:nvPr>
            <p:ph type="sldNum" sz="quarter" idx="12"/>
          </p:nvPr>
        </p:nvSpPr>
        <p:spPr/>
        <p:txBody>
          <a:bodyPr/>
          <a:lstStyle/>
          <a:p>
            <a:fld id="{62E07533-6BDA-4A6C-B10E-310F91C3A3F9}" type="slidenum">
              <a:rPr lang="en-US" smtClean="0"/>
              <a:t>23</a:t>
            </a:fld>
            <a:endParaRPr lang="en-US"/>
          </a:p>
        </p:txBody>
      </p:sp>
      <p:grpSp>
        <p:nvGrpSpPr>
          <p:cNvPr id="60" name="Group 59"/>
          <p:cNvGrpSpPr/>
          <p:nvPr/>
        </p:nvGrpSpPr>
        <p:grpSpPr>
          <a:xfrm>
            <a:off x="1789176" y="1068784"/>
            <a:ext cx="5184648" cy="4905807"/>
            <a:chOff x="1789176" y="1068784"/>
            <a:chExt cx="5184648" cy="4905807"/>
          </a:xfrm>
        </p:grpSpPr>
        <p:sp>
          <p:nvSpPr>
            <p:cNvPr id="43" name="Trapezoid 42"/>
            <p:cNvSpPr/>
            <p:nvPr/>
          </p:nvSpPr>
          <p:spPr>
            <a:xfrm rot="1298738">
              <a:off x="3111645" y="3750123"/>
              <a:ext cx="731520" cy="1968984"/>
            </a:xfrm>
            <a:prstGeom prst="trapezoid">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4" name="Trapezoid 43"/>
            <p:cNvSpPr/>
            <p:nvPr/>
          </p:nvSpPr>
          <p:spPr>
            <a:xfrm rot="13934431">
              <a:off x="4744904" y="1758678"/>
              <a:ext cx="731520" cy="1968984"/>
            </a:xfrm>
            <a:prstGeom prst="trapezoid">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Trapezoid 44"/>
            <p:cNvSpPr/>
            <p:nvPr/>
          </p:nvSpPr>
          <p:spPr>
            <a:xfrm rot="17041466">
              <a:off x="6183265" y="1987600"/>
              <a:ext cx="457200" cy="644897"/>
            </a:xfrm>
            <a:prstGeom prst="trapezoid">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Trapezoid 45"/>
            <p:cNvSpPr/>
            <p:nvPr/>
          </p:nvSpPr>
          <p:spPr>
            <a:xfrm rot="11995344">
              <a:off x="5788292" y="1293357"/>
              <a:ext cx="457200" cy="644897"/>
            </a:xfrm>
            <a:prstGeom prst="trapezoid">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7" name="Oval 46"/>
            <p:cNvSpPr/>
            <p:nvPr/>
          </p:nvSpPr>
          <p:spPr>
            <a:xfrm>
              <a:off x="1789176" y="1292707"/>
              <a:ext cx="4585533" cy="4585533"/>
            </a:xfrm>
            <a:prstGeom prst="ellipse">
              <a:avLst/>
            </a:prstGeom>
            <a:noFill/>
            <a:ln w="12700">
              <a:solidFill>
                <a:schemeClr val="accent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3508751" y="3012282"/>
              <a:ext cx="1146383" cy="1146383"/>
            </a:xfrm>
            <a:prstGeom prst="ellipse">
              <a:avLst/>
            </a:prstGeom>
            <a:solidFill>
              <a:srgbClr val="F36E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49" name="Oval 48"/>
            <p:cNvSpPr/>
            <p:nvPr/>
          </p:nvSpPr>
          <p:spPr>
            <a:xfrm>
              <a:off x="4890170" y="1245414"/>
              <a:ext cx="1880069" cy="1834213"/>
            </a:xfrm>
            <a:prstGeom prst="ellipse">
              <a:avLst/>
            </a:prstGeom>
            <a:noFill/>
            <a:ln w="12700">
              <a:solidFill>
                <a:schemeClr val="accent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5453805" y="1780393"/>
              <a:ext cx="764256" cy="764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51" name="Oval 50"/>
            <p:cNvSpPr/>
            <p:nvPr/>
          </p:nvSpPr>
          <p:spPr>
            <a:xfrm>
              <a:off x="6515271" y="2162520"/>
              <a:ext cx="458553" cy="4585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52" name="Oval 51"/>
            <p:cNvSpPr/>
            <p:nvPr/>
          </p:nvSpPr>
          <p:spPr>
            <a:xfrm>
              <a:off x="5897182" y="1068784"/>
              <a:ext cx="458553" cy="4585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53" name="Oval 52"/>
            <p:cNvSpPr/>
            <p:nvPr/>
          </p:nvSpPr>
          <p:spPr>
            <a:xfrm>
              <a:off x="2744495" y="5210335"/>
              <a:ext cx="764256" cy="764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54" name="Isosceles Triangle 53"/>
            <p:cNvSpPr/>
            <p:nvPr/>
          </p:nvSpPr>
          <p:spPr>
            <a:xfrm>
              <a:off x="3967304" y="2248026"/>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p:cNvSpPr/>
            <p:nvPr/>
          </p:nvSpPr>
          <p:spPr>
            <a:xfrm flipV="1">
              <a:off x="3967304" y="4158665"/>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p:cNvSpPr/>
            <p:nvPr/>
          </p:nvSpPr>
          <p:spPr>
            <a:xfrm rot="4200000" flipH="1">
              <a:off x="4867135" y="2868574"/>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Isosceles Triangle 56"/>
            <p:cNvSpPr/>
            <p:nvPr/>
          </p:nvSpPr>
          <p:spPr>
            <a:xfrm rot="17400000" flipH="1" flipV="1">
              <a:off x="4867135" y="3538117"/>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Isosceles Triangle 57"/>
            <p:cNvSpPr/>
            <p:nvPr/>
          </p:nvSpPr>
          <p:spPr>
            <a:xfrm rot="17400000">
              <a:off x="3067474" y="2868574"/>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Isosceles Triangle 58"/>
            <p:cNvSpPr/>
            <p:nvPr/>
          </p:nvSpPr>
          <p:spPr>
            <a:xfrm rot="4200000" flipV="1">
              <a:off x="3076865" y="3538117"/>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111694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1. Motivation</a:t>
            </a:r>
          </a:p>
        </p:txBody>
      </p:sp>
      <p:sp>
        <p:nvSpPr>
          <p:cNvPr id="3" name="Content Placeholder 2"/>
          <p:cNvSpPr>
            <a:spLocks noGrp="1"/>
          </p:cNvSpPr>
          <p:nvPr>
            <p:ph sz="half" idx="1"/>
          </p:nvPr>
        </p:nvSpPr>
        <p:spPr/>
        <p:txBody>
          <a:bodyPr numCol="1">
            <a:normAutofit/>
          </a:bodyPr>
          <a:lstStyle/>
          <a:p>
            <a:pPr marL="514350" indent="-514350">
              <a:buFont typeface="+mj-lt"/>
              <a:buAutoNum type="arabicPeriod"/>
            </a:pPr>
            <a:r>
              <a:rPr lang="en-US" dirty="0"/>
              <a:t>Can current state-of-the-art (SOTA) single photon sensing CMOS (SPSCMOS) detectors satisfy the requirements of the Habitable Worlds Observatory (HWO) science applications?</a:t>
            </a:r>
          </a:p>
          <a:p>
            <a:pPr marL="514350" indent="-514350">
              <a:buFont typeface="+mj-lt"/>
              <a:buAutoNum type="arabicPeriod"/>
            </a:pPr>
            <a:r>
              <a:rPr lang="en-US" dirty="0"/>
              <a:t>What is the performance of SOTA SPSCMOS detectors?</a:t>
            </a:r>
          </a:p>
          <a:p>
            <a:pPr marL="514350" indent="-514350">
              <a:buFont typeface="+mj-lt"/>
              <a:buAutoNum type="arabicPeriod"/>
            </a:pPr>
            <a:r>
              <a:rPr lang="en-US" dirty="0"/>
              <a:t>Are there any previously unknown characteristics in current SOTA SPSCMOS detectors?</a:t>
            </a:r>
          </a:p>
          <a:p>
            <a:pPr marL="514350" indent="-514350">
              <a:buFont typeface="+mj-lt"/>
              <a:buAutoNum type="arabicPeriod"/>
            </a:pPr>
            <a:r>
              <a:rPr lang="en-US" dirty="0"/>
              <a:t>Are there any improvements that must be made to current SOTA SPSCMOS detectors in order to satisfy HWO requirements?</a:t>
            </a:r>
          </a:p>
          <a:p>
            <a:pPr marL="514350" indent="-514350">
              <a:buFont typeface="+mj-lt"/>
              <a:buAutoNum type="arabicPeriod"/>
            </a:pPr>
            <a:r>
              <a:rPr lang="en-US" dirty="0"/>
              <a:t>Are there any data processing methods that can leverage the single-photon sensing nature of SPSCMOS to improve the signal-to-noise ratio (SNR) of measurements?</a:t>
            </a:r>
          </a:p>
        </p:txBody>
      </p:sp>
      <p:sp>
        <p:nvSpPr>
          <p:cNvPr id="4" name="Date Placeholder 3"/>
          <p:cNvSpPr>
            <a:spLocks noGrp="1"/>
          </p:cNvSpPr>
          <p:nvPr>
            <p:ph type="dt" sz="half" idx="10"/>
          </p:nvPr>
        </p:nvSpPr>
        <p:spPr/>
        <p:txBody>
          <a:bodyPr/>
          <a:lstStyle/>
          <a:p>
            <a:fld id="{5A25C8E5-B73B-49E3-803C-C23E95A918B5}" type="datetime1">
              <a:rPr lang="en-US" smtClean="0"/>
              <a:t>8/21/2026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3</a:t>
            </a:fld>
            <a:endParaRPr lang="en-US"/>
          </a:p>
        </p:txBody>
      </p:sp>
      <p:grpSp>
        <p:nvGrpSpPr>
          <p:cNvPr id="161" name="Group 160"/>
          <p:cNvGrpSpPr/>
          <p:nvPr/>
        </p:nvGrpSpPr>
        <p:grpSpPr>
          <a:xfrm>
            <a:off x="9270145" y="1228358"/>
            <a:ext cx="1880069" cy="2010843"/>
            <a:chOff x="9270145" y="1228358"/>
            <a:chExt cx="1880069" cy="2010843"/>
          </a:xfrm>
        </p:grpSpPr>
        <p:sp>
          <p:nvSpPr>
            <p:cNvPr id="143" name="Trapezoid 142"/>
            <p:cNvSpPr/>
            <p:nvPr/>
          </p:nvSpPr>
          <p:spPr>
            <a:xfrm rot="11995344">
              <a:off x="10168267" y="1452931"/>
              <a:ext cx="457200" cy="644897"/>
            </a:xfrm>
            <a:prstGeom prst="trapezoid">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6" name="Oval 145"/>
            <p:cNvSpPr/>
            <p:nvPr/>
          </p:nvSpPr>
          <p:spPr>
            <a:xfrm>
              <a:off x="9270145" y="1404988"/>
              <a:ext cx="1880069" cy="1834213"/>
            </a:xfrm>
            <a:prstGeom prst="ellipse">
              <a:avLst/>
            </a:prstGeom>
            <a:noFill/>
            <a:ln w="12700">
              <a:solidFill>
                <a:schemeClr val="accent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p:cNvSpPr/>
            <p:nvPr/>
          </p:nvSpPr>
          <p:spPr>
            <a:xfrm>
              <a:off x="10277157" y="1228358"/>
              <a:ext cx="458553" cy="4585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grpSp>
      <p:grpSp>
        <p:nvGrpSpPr>
          <p:cNvPr id="162" name="Group 161"/>
          <p:cNvGrpSpPr/>
          <p:nvPr/>
        </p:nvGrpSpPr>
        <p:grpSpPr>
          <a:xfrm>
            <a:off x="10469391" y="2241023"/>
            <a:ext cx="884408" cy="539624"/>
            <a:chOff x="10469391" y="2241023"/>
            <a:chExt cx="884408" cy="539624"/>
          </a:xfrm>
        </p:grpSpPr>
        <p:sp>
          <p:nvSpPr>
            <p:cNvPr id="142" name="Trapezoid 141"/>
            <p:cNvSpPr/>
            <p:nvPr/>
          </p:nvSpPr>
          <p:spPr>
            <a:xfrm rot="17041466">
              <a:off x="10563240" y="2147174"/>
              <a:ext cx="457200" cy="644897"/>
            </a:xfrm>
            <a:prstGeom prst="trapezoid">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8" name="Oval 147"/>
            <p:cNvSpPr/>
            <p:nvPr/>
          </p:nvSpPr>
          <p:spPr>
            <a:xfrm>
              <a:off x="10895246" y="2322094"/>
              <a:ext cx="458553" cy="4585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grpSp>
      <p:grpSp>
        <p:nvGrpSpPr>
          <p:cNvPr id="160" name="Group 159"/>
          <p:cNvGrpSpPr/>
          <p:nvPr/>
        </p:nvGrpSpPr>
        <p:grpSpPr>
          <a:xfrm>
            <a:off x="6169151" y="1452281"/>
            <a:ext cx="4585533" cy="4585533"/>
            <a:chOff x="6169151" y="1452281"/>
            <a:chExt cx="4585533" cy="4585533"/>
          </a:xfrm>
        </p:grpSpPr>
        <p:sp>
          <p:nvSpPr>
            <p:cNvPr id="141" name="Trapezoid 140"/>
            <p:cNvSpPr/>
            <p:nvPr/>
          </p:nvSpPr>
          <p:spPr>
            <a:xfrm rot="13934431">
              <a:off x="9124879" y="1918252"/>
              <a:ext cx="731520" cy="1968984"/>
            </a:xfrm>
            <a:prstGeom prst="trapezoid">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4" name="Oval 143"/>
            <p:cNvSpPr/>
            <p:nvPr/>
          </p:nvSpPr>
          <p:spPr>
            <a:xfrm>
              <a:off x="6169151" y="1452281"/>
              <a:ext cx="4585533" cy="4585533"/>
            </a:xfrm>
            <a:prstGeom prst="ellipse">
              <a:avLst/>
            </a:prstGeom>
            <a:noFill/>
            <a:ln w="12700">
              <a:solidFill>
                <a:schemeClr val="accent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p:cNvSpPr/>
            <p:nvPr/>
          </p:nvSpPr>
          <p:spPr>
            <a:xfrm>
              <a:off x="9833780" y="1939967"/>
              <a:ext cx="764256" cy="764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grpSp>
      <p:grpSp>
        <p:nvGrpSpPr>
          <p:cNvPr id="163" name="Group 162"/>
          <p:cNvGrpSpPr/>
          <p:nvPr/>
        </p:nvGrpSpPr>
        <p:grpSpPr>
          <a:xfrm>
            <a:off x="7124470" y="3909697"/>
            <a:ext cx="1098670" cy="2224468"/>
            <a:chOff x="7124470" y="3909697"/>
            <a:chExt cx="1098670" cy="2224468"/>
          </a:xfrm>
        </p:grpSpPr>
        <p:sp>
          <p:nvSpPr>
            <p:cNvPr id="140" name="Trapezoid 139"/>
            <p:cNvSpPr/>
            <p:nvPr/>
          </p:nvSpPr>
          <p:spPr>
            <a:xfrm rot="1298738">
              <a:off x="7491620" y="3909697"/>
              <a:ext cx="731520" cy="1968984"/>
            </a:xfrm>
            <a:prstGeom prst="trapezoid">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50" name="Oval 149"/>
            <p:cNvSpPr/>
            <p:nvPr/>
          </p:nvSpPr>
          <p:spPr>
            <a:xfrm>
              <a:off x="7124470" y="5369909"/>
              <a:ext cx="764256" cy="764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grpSp>
      <p:sp>
        <p:nvSpPr>
          <p:cNvPr id="145" name="Oval 144"/>
          <p:cNvSpPr/>
          <p:nvPr/>
        </p:nvSpPr>
        <p:spPr>
          <a:xfrm>
            <a:off x="7888726" y="3171856"/>
            <a:ext cx="1146383" cy="1146383"/>
          </a:xfrm>
          <a:prstGeom prst="ellipse">
            <a:avLst/>
          </a:prstGeom>
          <a:solidFill>
            <a:srgbClr val="F36E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151" name="Isosceles Triangle 150"/>
          <p:cNvSpPr/>
          <p:nvPr/>
        </p:nvSpPr>
        <p:spPr>
          <a:xfrm>
            <a:off x="8347279" y="2407600"/>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Isosceles Triangle 151"/>
          <p:cNvSpPr/>
          <p:nvPr/>
        </p:nvSpPr>
        <p:spPr>
          <a:xfrm flipV="1">
            <a:off x="8347279" y="4318239"/>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Isosceles Triangle 152"/>
          <p:cNvSpPr/>
          <p:nvPr/>
        </p:nvSpPr>
        <p:spPr>
          <a:xfrm rot="4200000" flipH="1">
            <a:off x="9247110" y="3028148"/>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Isosceles Triangle 153"/>
          <p:cNvSpPr/>
          <p:nvPr/>
        </p:nvSpPr>
        <p:spPr>
          <a:xfrm rot="17400000" flipH="1" flipV="1">
            <a:off x="9247110" y="3697691"/>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Isosceles Triangle 154"/>
          <p:cNvSpPr/>
          <p:nvPr/>
        </p:nvSpPr>
        <p:spPr>
          <a:xfrm rot="17400000">
            <a:off x="7447449" y="3028148"/>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6" name="Isosceles Triangle 155"/>
          <p:cNvSpPr/>
          <p:nvPr/>
        </p:nvSpPr>
        <p:spPr>
          <a:xfrm rot="4200000" flipV="1">
            <a:off x="7456840" y="3697691"/>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32275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2. Schedule</a:t>
            </a:r>
          </a:p>
        </p:txBody>
      </p:sp>
      <p:sp>
        <p:nvSpPr>
          <p:cNvPr id="3" name="Date Placeholder 2"/>
          <p:cNvSpPr>
            <a:spLocks noGrp="1"/>
          </p:cNvSpPr>
          <p:nvPr>
            <p:ph type="dt" sz="half" idx="10"/>
          </p:nvPr>
        </p:nvSpPr>
        <p:spPr/>
        <p:txBody>
          <a:bodyPr/>
          <a:lstStyle/>
          <a:p>
            <a:fld id="{3C54E42F-5B9C-4895-97FA-91882D7D11BD}" type="datetime1">
              <a:rPr lang="en-US" smtClean="0"/>
              <a:t>8/21/2026</a:t>
            </a:fld>
            <a:endParaRPr lang="en-US"/>
          </a:p>
        </p:txBody>
      </p:sp>
      <p:sp>
        <p:nvSpPr>
          <p:cNvPr id="4" name="Footer Placeholder 3"/>
          <p:cNvSpPr>
            <a:spLocks noGrp="1"/>
          </p:cNvSpPr>
          <p:nvPr>
            <p:ph type="ftr" sz="quarter" idx="11"/>
          </p:nvPr>
        </p:nvSpPr>
        <p:spPr/>
        <p:txBody>
          <a:bodyPr/>
          <a:lstStyle/>
          <a:p>
            <a:r>
              <a:rPr lang="en-US"/>
              <a:t>Edwin Alexani - PhD Thesis Proposal Defense - Rochester Institute of Technology</a:t>
            </a:r>
          </a:p>
        </p:txBody>
      </p:sp>
      <p:sp>
        <p:nvSpPr>
          <p:cNvPr id="5" name="Slide Number Placeholder 4"/>
          <p:cNvSpPr>
            <a:spLocks noGrp="1"/>
          </p:cNvSpPr>
          <p:nvPr>
            <p:ph type="sldNum" sz="quarter" idx="12"/>
          </p:nvPr>
        </p:nvSpPr>
        <p:spPr/>
        <p:txBody>
          <a:bodyPr/>
          <a:lstStyle/>
          <a:p>
            <a:fld id="{62E07533-6BDA-4A6C-B10E-310F91C3A3F9}" type="slidenum">
              <a:rPr lang="en-US" smtClean="0"/>
              <a:t>4</a:t>
            </a:fld>
            <a:endParaRPr lang="en-US"/>
          </a:p>
        </p:txBody>
      </p:sp>
      <p:pic>
        <p:nvPicPr>
          <p:cNvPr id="6" name="Content Placeholder 5"/>
          <p:cNvPicPr>
            <a:picLocks noGrp="1" noChangeAspect="1"/>
          </p:cNvPicPr>
          <p:nvPr>
            <p:ph idx="1"/>
          </p:nvPr>
        </p:nvPicPr>
        <p:blipFill>
          <a:blip r:embed="rId2"/>
          <a:stretch>
            <a:fillRect/>
          </a:stretch>
        </p:blipFill>
        <p:spPr>
          <a:xfrm>
            <a:off x="838200" y="1506092"/>
            <a:ext cx="10515600" cy="4393504"/>
          </a:xfrm>
          <a:prstGeom prst="rect">
            <a:avLst/>
          </a:prstGeom>
        </p:spPr>
      </p:pic>
    </p:spTree>
    <p:extLst>
      <p:ext uri="{BB962C8B-B14F-4D97-AF65-F5344CB8AC3E}">
        <p14:creationId xmlns:p14="http://schemas.microsoft.com/office/powerpoint/2010/main" val="4005011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3. Technology Introduction</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The SPSCMOS we are characterizing is the Fairchild Imaging HWK4123 detector.</a:t>
            </a:r>
          </a:p>
          <a:p>
            <a:pPr marL="514350" indent="-514350">
              <a:buFont typeface="+mj-lt"/>
              <a:buAutoNum type="arabicPeriod"/>
            </a:pPr>
            <a:r>
              <a:rPr lang="en-US" dirty="0"/>
              <a:t>The HWK4123 is increasingly relevant in astrophysics, as it is already deployed on the Subaru telescope and has been selected for the upcoming Lazuli Space Observatory.</a:t>
            </a:r>
          </a:p>
          <a:p>
            <a:pPr marL="514350" indent="-514350">
              <a:buFont typeface="+mj-lt"/>
              <a:buAutoNum type="arabicPeriod"/>
            </a:pPr>
            <a:r>
              <a:rPr lang="en-US" dirty="0"/>
              <a:t>The HWK4123 has 5T pixels, with a diagram shown on the right.</a:t>
            </a:r>
          </a:p>
          <a:p>
            <a:pPr marL="514350" indent="-514350">
              <a:buFont typeface="+mj-lt"/>
              <a:buAutoNum type="arabicPeriod"/>
            </a:pPr>
            <a:r>
              <a:rPr lang="en-US" dirty="0"/>
              <a:t>The capacitance of the floating diffusion is small such that the pixel has a large voltage response to a single charge carrier, and the read noise </a:t>
            </a:r>
            <a:r>
              <a:rPr lang="en-US"/>
              <a:t>is significantly </a:t>
            </a:r>
            <a:r>
              <a:rPr lang="en-US" dirty="0"/>
              <a:t>smaller than this response.</a:t>
            </a:r>
          </a:p>
        </p:txBody>
      </p:sp>
      <p:sp>
        <p:nvSpPr>
          <p:cNvPr id="4" name="Date Placeholder 3"/>
          <p:cNvSpPr>
            <a:spLocks noGrp="1"/>
          </p:cNvSpPr>
          <p:nvPr>
            <p:ph type="dt" sz="half" idx="10"/>
          </p:nvPr>
        </p:nvSpPr>
        <p:spPr/>
        <p:txBody>
          <a:bodyPr/>
          <a:lstStyle/>
          <a:p>
            <a:fld id="{01852442-59AC-4E5E-930B-EBD0BFCEDF30}"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5</a:t>
            </a:fld>
            <a:endParaRPr lang="en-US"/>
          </a:p>
        </p:txBody>
      </p:sp>
      <p:pic>
        <p:nvPicPr>
          <p:cNvPr id="11"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72200" y="2245519"/>
            <a:ext cx="5181600" cy="2914650"/>
          </a:xfrm>
        </p:spPr>
      </p:pic>
      <p:pic>
        <p:nvPicPr>
          <p:cNvPr id="12" name="Picture 2" descr="Radiation Photon Svg Png Icon Free Download - Radiation Arrow Png, Transparent Png - radiation symbol png"/>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609032">
            <a:off x="6824598" y="4748791"/>
            <a:ext cx="578606" cy="197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248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4. Published Papers</a:t>
            </a:r>
          </a:p>
        </p:txBody>
      </p:sp>
      <p:sp>
        <p:nvSpPr>
          <p:cNvPr id="4" name="Date Placeholder 3"/>
          <p:cNvSpPr>
            <a:spLocks noGrp="1"/>
          </p:cNvSpPr>
          <p:nvPr>
            <p:ph type="dt" sz="half" idx="10"/>
          </p:nvPr>
        </p:nvSpPr>
        <p:spPr/>
        <p:txBody>
          <a:bodyPr/>
          <a:lstStyle/>
          <a:p>
            <a:fld id="{01852442-59AC-4E5E-930B-EBD0BFCEDF30}"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6</a:t>
            </a:fld>
            <a:endParaRPr lang="en-US"/>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2100474991"/>
              </p:ext>
            </p:extLst>
          </p:nvPr>
        </p:nvGraphicFramePr>
        <p:xfrm>
          <a:off x="838200" y="1228725"/>
          <a:ext cx="10515600" cy="494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9686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 Completed Work and Results</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Dark Current</a:t>
            </a:r>
          </a:p>
          <a:p>
            <a:pPr marL="514350" indent="-514350">
              <a:buFont typeface="+mj-lt"/>
              <a:buAutoNum type="arabicPeriod"/>
            </a:pPr>
            <a:r>
              <a:rPr lang="en-US" dirty="0"/>
              <a:t>Read Noise and Bit Error Rate</a:t>
            </a:r>
          </a:p>
          <a:p>
            <a:pPr marL="514350" indent="-514350">
              <a:buFont typeface="+mj-lt"/>
              <a:buAutoNum type="arabicPeriod"/>
            </a:pPr>
            <a:r>
              <a:rPr lang="en-US" dirty="0"/>
              <a:t>Crosstalk</a:t>
            </a:r>
          </a:p>
          <a:p>
            <a:pPr marL="514350" indent="-514350">
              <a:buFont typeface="+mj-lt"/>
              <a:buAutoNum type="arabicPeriod"/>
            </a:pPr>
            <a:r>
              <a:rPr lang="en-US" dirty="0"/>
              <a:t>Conversion Gain</a:t>
            </a:r>
          </a:p>
          <a:p>
            <a:pPr marL="514350" indent="-514350">
              <a:buFont typeface="+mj-lt"/>
              <a:buAutoNum type="arabicPeriod"/>
            </a:pPr>
            <a:r>
              <a:rPr lang="en-US" dirty="0"/>
              <a:t>Capacitance of Floating Diffusion</a:t>
            </a:r>
          </a:p>
          <a:p>
            <a:pPr marL="514350" indent="-514350">
              <a:buFont typeface="+mj-lt"/>
              <a:buAutoNum type="arabicPeriod"/>
            </a:pPr>
            <a:r>
              <a:rPr lang="en-US" dirty="0"/>
              <a:t>Quantum Efficiency</a:t>
            </a:r>
          </a:p>
          <a:p>
            <a:pPr marL="514350" indent="-514350">
              <a:buFont typeface="+mj-lt"/>
              <a:buAutoNum type="arabicPeriod"/>
            </a:pPr>
            <a:r>
              <a:rPr lang="en-US" dirty="0"/>
              <a:t>Persistence</a:t>
            </a:r>
          </a:p>
          <a:p>
            <a:pPr marL="514350" indent="-514350">
              <a:buFont typeface="+mj-lt"/>
              <a:buAutoNum type="arabicPeriod"/>
            </a:pPr>
            <a:r>
              <a:rPr lang="en-US" dirty="0"/>
              <a:t>Telescope Observing Results</a:t>
            </a:r>
          </a:p>
          <a:p>
            <a:pPr marL="514350" indent="-514350">
              <a:buFont typeface="+mj-lt"/>
              <a:buAutoNum type="arabicPeriod"/>
            </a:pPr>
            <a:r>
              <a:rPr lang="en-US" dirty="0"/>
              <a:t>Simulation of Earthlike Exoplanet</a:t>
            </a:r>
          </a:p>
        </p:txBody>
      </p:sp>
      <p:sp>
        <p:nvSpPr>
          <p:cNvPr id="4" name="Date Placeholder 3"/>
          <p:cNvSpPr>
            <a:spLocks noGrp="1"/>
          </p:cNvSpPr>
          <p:nvPr>
            <p:ph type="dt" sz="half" idx="10"/>
          </p:nvPr>
        </p:nvSpPr>
        <p:spPr/>
        <p:txBody>
          <a:bodyPr/>
          <a:lstStyle/>
          <a:p>
            <a:fld id="{FD9414BB-85D3-4C02-BBD2-B0512C94FA79}"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7</a:t>
            </a:fld>
            <a:endParaRPr lang="en-US"/>
          </a:p>
        </p:txBody>
      </p:sp>
      <p:pic>
        <p:nvPicPr>
          <p:cNvPr id="5" name="Content Placeholder 4"/>
          <p:cNvPicPr>
            <a:picLocks noGrp="1" noChangeAspect="1"/>
          </p:cNvPicPr>
          <p:nvPr>
            <p:ph sz="half" idx="2"/>
          </p:nvPr>
        </p:nvPicPr>
        <p:blipFill>
          <a:blip r:embed="rId2"/>
          <a:stretch>
            <a:fillRect/>
          </a:stretch>
        </p:blipFill>
        <p:spPr>
          <a:xfrm>
            <a:off x="6172200" y="2540044"/>
            <a:ext cx="5181600" cy="2325600"/>
          </a:xfrm>
          <a:prstGeom prst="rect">
            <a:avLst/>
          </a:prstGeom>
        </p:spPr>
      </p:pic>
    </p:spTree>
    <p:extLst>
      <p:ext uri="{BB962C8B-B14F-4D97-AF65-F5344CB8AC3E}">
        <p14:creationId xmlns:p14="http://schemas.microsoft.com/office/powerpoint/2010/main" val="1306411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5.1 Dark Current</a:t>
            </a:r>
          </a:p>
        </p:txBody>
      </p:sp>
      <p:sp>
        <p:nvSpPr>
          <p:cNvPr id="4" name="Date Placeholder 3"/>
          <p:cNvSpPr>
            <a:spLocks noGrp="1"/>
          </p:cNvSpPr>
          <p:nvPr>
            <p:ph type="dt" sz="half" idx="10"/>
          </p:nvPr>
        </p:nvSpPr>
        <p:spPr/>
        <p:txBody>
          <a:bodyPr/>
          <a:lstStyle/>
          <a:p>
            <a:fld id="{59F01679-C62D-43F6-8271-26D9F28FD47C}" type="datetime1">
              <a:rPr lang="en-US" smtClean="0"/>
              <a:t>8/21/2026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8</a:t>
            </a:fld>
            <a:endParaRPr lang="en-US"/>
          </a:p>
        </p:txBody>
      </p:sp>
      <p:pic>
        <p:nvPicPr>
          <p:cNvPr id="26" name="Content Placeholder 25"/>
          <p:cNvPicPr>
            <a:picLocks noGrp="1" noChangeAspect="1"/>
          </p:cNvPicPr>
          <p:nvPr>
            <p:ph sz="half" idx="2"/>
          </p:nvPr>
        </p:nvPicPr>
        <p:blipFill>
          <a:blip r:embed="rId2"/>
          <a:stretch>
            <a:fillRect/>
          </a:stretch>
        </p:blipFill>
        <p:spPr>
          <a:xfrm>
            <a:off x="7047868" y="1228725"/>
            <a:ext cx="3430263" cy="2422525"/>
          </a:xfrm>
          <a:prstGeom prst="rect">
            <a:avLst/>
          </a:prstGeom>
        </p:spPr>
      </p:pic>
      <p:pic>
        <p:nvPicPr>
          <p:cNvPr id="10" name="Content Placeholder 15"/>
          <p:cNvPicPr>
            <a:picLocks noGrp="1" noChangeAspect="1"/>
          </p:cNvPicPr>
          <p:nvPr>
            <p:ph sz="half" idx="13"/>
          </p:nvPr>
        </p:nvPicPr>
        <p:blipFill>
          <a:blip r:embed="rId3"/>
          <a:stretch>
            <a:fillRect/>
          </a:stretch>
        </p:blipFill>
        <p:spPr>
          <a:xfrm>
            <a:off x="6815859" y="3754438"/>
            <a:ext cx="4014858" cy="2422525"/>
          </a:xfrm>
          <a:prstGeom prst="rect">
            <a:avLst/>
          </a:prstGeom>
        </p:spPr>
      </p:pic>
      <p:sp>
        <p:nvSpPr>
          <p:cNvPr id="24" name="Content Placeholder 23"/>
          <p:cNvSpPr>
            <a:spLocks noGrp="1"/>
          </p:cNvSpPr>
          <p:nvPr>
            <p:ph sz="half" idx="1"/>
          </p:nvPr>
        </p:nvSpPr>
        <p:spPr/>
        <p:txBody>
          <a:bodyPr/>
          <a:lstStyle/>
          <a:p>
            <a:pPr marL="342900" indent="-342900">
              <a:buFont typeface="+mj-lt"/>
              <a:buAutoNum type="arabicPeriod"/>
            </a:pPr>
            <a:r>
              <a:rPr lang="en-US" dirty="0"/>
              <a:t>DC is the rate at which charge accumulates in a detector in the absence of light.</a:t>
            </a:r>
          </a:p>
          <a:p>
            <a:pPr marL="342900" indent="-342900">
              <a:buFont typeface="+mj-lt"/>
              <a:buAutoNum type="arabicPeriod"/>
            </a:pPr>
            <a:r>
              <a:rPr lang="en-US" dirty="0"/>
              <a:t>Significant sources of DC include thermally-activated electron-hole pair generation and recombination, electron diffusion into the charge collection region, and generation at Si-SiO</a:t>
            </a:r>
            <a:r>
              <a:rPr lang="en-US" baseline="-25000" dirty="0"/>
              <a:t>2</a:t>
            </a:r>
            <a:r>
              <a:rPr lang="en-US" dirty="0"/>
              <a:t> interface states. </a:t>
            </a:r>
          </a:p>
          <a:p>
            <a:pPr marL="342900" indent="-342900">
              <a:buFont typeface="+mj-lt"/>
              <a:buAutoNum type="arabicPeriod"/>
            </a:pPr>
            <a:r>
              <a:rPr lang="en-US" dirty="0"/>
              <a:t>We measure DC by integrating the charge in the pixel in a dark environment and increase the integration time, at different temperatures.</a:t>
            </a:r>
          </a:p>
          <a:p>
            <a:pPr marL="342900" indent="-342900">
              <a:buFont typeface="+mj-lt"/>
              <a:buAutoNum type="arabicPeriod"/>
            </a:pPr>
            <a:r>
              <a:rPr lang="en-US" dirty="0"/>
              <a:t>The lowest DC measurement we have is 0.00041 e</a:t>
            </a:r>
            <a:r>
              <a:rPr lang="en-US" baseline="30000" dirty="0"/>
              <a:t>−</a:t>
            </a:r>
            <a:r>
              <a:rPr lang="en-US" dirty="0"/>
              <a:t>/s/</a:t>
            </a:r>
            <a:r>
              <a:rPr lang="en-US" dirty="0" err="1"/>
              <a:t>px</a:t>
            </a:r>
            <a:r>
              <a:rPr lang="en-US" dirty="0"/>
              <a:t> at 184.5 K.</a:t>
            </a:r>
          </a:p>
          <a:p>
            <a:pPr marL="342900" indent="-342900">
              <a:buFont typeface="+mj-lt"/>
              <a:buAutoNum type="arabicPeriod"/>
            </a:pPr>
            <a:endParaRPr lang="en-US" dirty="0"/>
          </a:p>
        </p:txBody>
      </p:sp>
    </p:spTree>
    <p:extLst>
      <p:ext uri="{BB962C8B-B14F-4D97-AF65-F5344CB8AC3E}">
        <p14:creationId xmlns:p14="http://schemas.microsoft.com/office/powerpoint/2010/main" val="421557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5.2 Read Noise and Bit Error Rate</a:t>
            </a:r>
          </a:p>
        </p:txBody>
      </p:sp>
      <p:sp>
        <p:nvSpPr>
          <p:cNvPr id="3" name="Content Placeholder 2"/>
          <p:cNvSpPr>
            <a:spLocks noGrp="1"/>
          </p:cNvSpPr>
          <p:nvPr>
            <p:ph sz="half" idx="1"/>
          </p:nvPr>
        </p:nvSpPr>
        <p:spPr/>
        <p:txBody>
          <a:bodyPr>
            <a:normAutofit lnSpcReduction="10000"/>
          </a:bodyPr>
          <a:lstStyle/>
          <a:p>
            <a:pPr marL="514350" indent="-514350">
              <a:buFont typeface="+mj-lt"/>
              <a:buAutoNum type="arabicPeriod"/>
            </a:pPr>
            <a:r>
              <a:rPr lang="en-US" dirty="0"/>
              <a:t>Read noise (RN) is the uncertainty in a pixel’s measured signal. </a:t>
            </a:r>
          </a:p>
          <a:p>
            <a:pPr marL="514350" indent="-514350">
              <a:buFont typeface="+mj-lt"/>
              <a:buAutoNum type="arabicPeriod"/>
            </a:pPr>
            <a:r>
              <a:rPr lang="en-US" dirty="0"/>
              <a:t>Stochastic processes during readout contribute to RN, including thermal Johnson-</a:t>
            </a:r>
            <a:r>
              <a:rPr lang="en-US" dirty="0" err="1"/>
              <a:t>Nyquist</a:t>
            </a:r>
            <a:r>
              <a:rPr lang="en-US" dirty="0"/>
              <a:t> noise, reset </a:t>
            </a:r>
            <a:r>
              <a:rPr lang="en-US" dirty="0" err="1"/>
              <a:t>kTC</a:t>
            </a:r>
            <a:r>
              <a:rPr lang="en-US" dirty="0"/>
              <a:t> noise, 1/f flicker noise, column amplifier noise, and analog-to-digital converter (ADC) quantization.</a:t>
            </a:r>
          </a:p>
          <a:p>
            <a:pPr marL="514350" indent="-514350">
              <a:buFont typeface="+mj-lt"/>
              <a:buAutoNum type="arabicPeriod"/>
            </a:pPr>
            <a:r>
              <a:rPr lang="en-US" dirty="0"/>
              <a:t>We measure read noise by taking the standard deviation of the signal in dark frames at short exposure times, for which read noise dominates.</a:t>
            </a:r>
          </a:p>
          <a:p>
            <a:pPr marL="514350" indent="-514350">
              <a:buFont typeface="+mj-lt"/>
              <a:buAutoNum type="arabicPeriod"/>
            </a:pPr>
            <a:r>
              <a:rPr lang="en-US" dirty="0"/>
              <a:t>The lowest read noise we measure is 0.19 e</a:t>
            </a:r>
            <a:r>
              <a:rPr lang="en-US" baseline="30000" dirty="0"/>
              <a:t>−</a:t>
            </a:r>
            <a:r>
              <a:rPr lang="en-US" dirty="0"/>
              <a:t>.</a:t>
            </a:r>
          </a:p>
          <a:p>
            <a:pPr marL="514350" indent="-514350">
              <a:buFont typeface="+mj-lt"/>
              <a:buAutoNum type="arabicPeriod"/>
            </a:pPr>
            <a:r>
              <a:rPr lang="en-US" dirty="0"/>
              <a:t>RN introduces a random fluctuation into the analog signal before digitization, which may alter the reported digital value.</a:t>
            </a:r>
          </a:p>
          <a:p>
            <a:pPr marL="514350" indent="-514350">
              <a:buFont typeface="+mj-lt"/>
              <a:buAutoNum type="arabicPeriod"/>
            </a:pPr>
            <a:r>
              <a:rPr lang="en-US" dirty="0"/>
              <a:t>The bit error rate (BER) is the probability that a pixel reports an incorrect digital value during photon-counting operation.</a:t>
            </a:r>
          </a:p>
          <a:p>
            <a:pPr marL="514350" indent="-514350">
              <a:buFont typeface="+mj-lt"/>
              <a:buAutoNum type="arabicPeriod"/>
            </a:pPr>
            <a:r>
              <a:rPr lang="en-US" dirty="0"/>
              <a:t>We use RN to calculate BER.</a:t>
            </a:r>
          </a:p>
        </p:txBody>
      </p:sp>
      <p:pic>
        <p:nvPicPr>
          <p:cNvPr id="11" name="Content Placeholder 10"/>
          <p:cNvPicPr>
            <a:picLocks noGrp="1" noChangeAspect="1"/>
          </p:cNvPicPr>
          <p:nvPr>
            <p:ph sz="half" idx="2"/>
          </p:nvPr>
        </p:nvPicPr>
        <p:blipFill>
          <a:blip r:embed="rId2"/>
          <a:stretch>
            <a:fillRect/>
          </a:stretch>
        </p:blipFill>
        <p:spPr>
          <a:xfrm>
            <a:off x="6851274" y="1228725"/>
            <a:ext cx="3823451" cy="2422525"/>
          </a:xfrm>
          <a:prstGeom prst="rect">
            <a:avLst/>
          </a:prstGeom>
        </p:spPr>
      </p:pic>
      <p:sp>
        <p:nvSpPr>
          <p:cNvPr id="4" name="Date Placeholder 3"/>
          <p:cNvSpPr>
            <a:spLocks noGrp="1"/>
          </p:cNvSpPr>
          <p:nvPr>
            <p:ph type="dt" sz="half" idx="10"/>
          </p:nvPr>
        </p:nvSpPr>
        <p:spPr/>
        <p:txBody>
          <a:bodyPr/>
          <a:lstStyle/>
          <a:p>
            <a:fld id="{1BA2E778-A911-4939-9078-D0986B4E646F}" type="datetime1">
              <a:rPr lang="en-US" smtClean="0"/>
              <a:t>8/21/2026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9</a:t>
            </a:fld>
            <a:endParaRPr lang="en-US"/>
          </a:p>
        </p:txBody>
      </p:sp>
      <p:pic>
        <p:nvPicPr>
          <p:cNvPr id="12" name="Content Placeholder 11"/>
          <p:cNvPicPr>
            <a:picLocks noGrp="1" noChangeAspect="1"/>
          </p:cNvPicPr>
          <p:nvPr>
            <p:ph sz="half" idx="13"/>
          </p:nvPr>
        </p:nvPicPr>
        <p:blipFill>
          <a:blip r:embed="rId3"/>
          <a:stretch>
            <a:fillRect/>
          </a:stretch>
        </p:blipFill>
        <p:spPr>
          <a:xfrm>
            <a:off x="6817449" y="3754438"/>
            <a:ext cx="4031774" cy="2422525"/>
          </a:xfrm>
          <a:prstGeom prst="rect">
            <a:avLst/>
          </a:prstGeom>
        </p:spPr>
      </p:pic>
    </p:spTree>
    <p:extLst>
      <p:ext uri="{BB962C8B-B14F-4D97-AF65-F5344CB8AC3E}">
        <p14:creationId xmlns:p14="http://schemas.microsoft.com/office/powerpoint/2010/main" val="4098295292"/>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54551"/>
      </a:dk2>
      <a:lt2>
        <a:srgbClr val="D8D9DC"/>
      </a:lt2>
      <a:accent1>
        <a:srgbClr val="F36E21"/>
      </a:accent1>
      <a:accent2>
        <a:srgbClr val="C86414"/>
      </a:accent2>
      <a:accent3>
        <a:srgbClr val="4775E7"/>
      </a:accent3>
      <a:accent4>
        <a:srgbClr val="E32D91"/>
      </a:accent4>
      <a:accent5>
        <a:srgbClr val="C830CC"/>
      </a:accent5>
      <a:accent6>
        <a:srgbClr val="4EA6DC"/>
      </a:accent6>
      <a:hlink>
        <a:srgbClr val="F36E21"/>
      </a:hlink>
      <a:folHlink>
        <a:srgbClr val="8C8C8C"/>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1813</TotalTime>
  <Words>2418</Words>
  <Application>Microsoft Office PowerPoint</Application>
  <PresentationFormat>Widescreen</PresentationFormat>
  <Paragraphs>230</Paragraphs>
  <Slides>23</Slides>
  <Notes>1</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Cambria</vt:lpstr>
      <vt:lpstr>Cambria Math</vt:lpstr>
      <vt:lpstr>Office Theme</vt:lpstr>
      <vt:lpstr>PhD Thesis Proposal Defense</vt:lpstr>
      <vt:lpstr>Overview</vt:lpstr>
      <vt:lpstr>1. Motivation</vt:lpstr>
      <vt:lpstr>2. Schedule</vt:lpstr>
      <vt:lpstr>3. Technology Introduction</vt:lpstr>
      <vt:lpstr>4. Published Papers</vt:lpstr>
      <vt:lpstr>5. Completed Work and Results</vt:lpstr>
      <vt:lpstr>5.1 Dark Current</vt:lpstr>
      <vt:lpstr>5.2 Read Noise and Bit Error Rate</vt:lpstr>
      <vt:lpstr>5.3 Crosstalk</vt:lpstr>
      <vt:lpstr>5.4 Conversion Gain</vt:lpstr>
      <vt:lpstr>5.5 Capacitance of the Floating Diffusion</vt:lpstr>
      <vt:lpstr>5.6 Quantum Efficiency</vt:lpstr>
      <vt:lpstr>5.7 Persistence</vt:lpstr>
      <vt:lpstr>5.8 Telescope Observing Results</vt:lpstr>
      <vt:lpstr>5.9 Simulation of Earthlike Exoplanet</vt:lpstr>
      <vt:lpstr>6. Remaining Work</vt:lpstr>
      <vt:lpstr>6.1 What Causes Low-Signal Nonlinearity?</vt:lpstr>
      <vt:lpstr>6.2 How Do We Characterize Quantum Yield ?</vt:lpstr>
      <vt:lpstr>6.3 What Causes the Dark Current Plateau?</vt:lpstr>
      <vt:lpstr>6.4 What is the Impact of a Rounding Step on SNR?</vt:lpstr>
      <vt:lpstr>6.5 What improvements can we make to SPSCMOS detectors to satisfy HWO requirements? </vt:lpstr>
      <vt:lpstr>PowerPoint Presentation</vt:lpstr>
    </vt:vector>
  </TitlesOfParts>
  <Company>Rochester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PhD Proposal Defense</dc:title>
  <dc:creator>Edwin Alexani</dc:creator>
  <cp:lastModifiedBy>fpi</cp:lastModifiedBy>
  <cp:revision>81</cp:revision>
  <dcterms:created xsi:type="dcterms:W3CDTF">2026-08-17T12:19:23Z</dcterms:created>
  <dcterms:modified xsi:type="dcterms:W3CDTF">2026-08-21T18:04:08Z</dcterms:modified>
</cp:coreProperties>
</file>