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8" r:id="rId3"/>
    <p:sldId id="279" r:id="rId4"/>
    <p:sldId id="280" r:id="rId5"/>
    <p:sldId id="281" r:id="rId6"/>
    <p:sldId id="282" r:id="rId7"/>
    <p:sldId id="277" r:id="rId8"/>
    <p:sldId id="276" r:id="rId9"/>
    <p:sldId id="272" r:id="rId10"/>
    <p:sldId id="273" r:id="rId11"/>
    <p:sldId id="274" r:id="rId12"/>
    <p:sldId id="27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FF"/>
    <a:srgbClr val="0000FF"/>
    <a:srgbClr val="FF7C80"/>
    <a:srgbClr val="66CCFF"/>
    <a:srgbClr val="FF5050"/>
    <a:srgbClr val="99CCFF"/>
    <a:srgbClr val="0066FF"/>
    <a:srgbClr val="3399FF"/>
    <a:srgbClr val="FF33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8" autoAdjust="0"/>
    <p:restoredTop sz="94660"/>
  </p:normalViewPr>
  <p:slideViewPr>
    <p:cSldViewPr snapToGrid="0">
      <p:cViewPr>
        <p:scale>
          <a:sx n="75" d="100"/>
          <a:sy n="75" d="100"/>
        </p:scale>
        <p:origin x="2652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98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11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8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46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63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3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4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83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3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29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938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3474A-7407-4329-B7B3-8D139D47C285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B4D3-77A5-4F05-BA44-ACFB6451E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0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8594806" y="-1798709"/>
            <a:ext cx="2011680" cy="138888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/>
          <p:cNvGrpSpPr/>
          <p:nvPr/>
        </p:nvGrpSpPr>
        <p:grpSpPr>
          <a:xfrm>
            <a:off x="534401" y="458007"/>
            <a:ext cx="10974004" cy="5788057"/>
            <a:chOff x="735390" y="458007"/>
            <a:chExt cx="10974004" cy="5788057"/>
          </a:xfrm>
        </p:grpSpPr>
        <p:sp>
          <p:nvSpPr>
            <p:cNvPr id="118" name="Rectangle 117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Arrow Connector 18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TextBox 18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11748704" y="465011"/>
            <a:ext cx="10974004" cy="5788057"/>
            <a:chOff x="735390" y="458007"/>
            <a:chExt cx="10974004" cy="5788057"/>
          </a:xfrm>
        </p:grpSpPr>
        <p:sp>
          <p:nvSpPr>
            <p:cNvPr id="201" name="Rectangle 200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02" name="Freeform 201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0" name="Freeform 209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3" name="Freeform 212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6" name="Freeform 215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7" name="Freeform 216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18" name="Freeform 217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19" name="Freeform 218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20" name="Freeform 219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4" name="TextBox 223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226" name="Straight Connector 225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TextBox 237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239" name="Straight Arrow Connector 23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Arrow Connector 24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TextBox 24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785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18035" y="1257273"/>
            <a:ext cx="16248513" cy="4477859"/>
            <a:chOff x="-1518035" y="1257273"/>
            <a:chExt cx="16248513" cy="4477859"/>
          </a:xfrm>
        </p:grpSpPr>
        <p:sp>
          <p:nvSpPr>
            <p:cNvPr id="124" name="TextBox 123"/>
            <p:cNvSpPr txBox="1"/>
            <p:nvPr/>
          </p:nvSpPr>
          <p:spPr>
            <a:xfrm>
              <a:off x="13323561" y="2851075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Back Side</a:t>
              </a:r>
              <a:endParaRPr lang="en-US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13323561" y="4758887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Front Side</a:t>
              </a:r>
              <a:endParaRPr lang="en-US" dirty="0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551290" y="1894651"/>
              <a:ext cx="4297682" cy="3840481"/>
              <a:chOff x="3945889" y="2015880"/>
              <a:chExt cx="4297682" cy="3840481"/>
            </a:xfrm>
          </p:grpSpPr>
          <p:sp>
            <p:nvSpPr>
              <p:cNvPr id="70" name="Freeform 69"/>
              <p:cNvSpPr/>
              <p:nvPr/>
            </p:nvSpPr>
            <p:spPr>
              <a:xfrm>
                <a:off x="4124662" y="2565737"/>
                <a:ext cx="4113828" cy="3290623"/>
              </a:xfrm>
              <a:custGeom>
                <a:avLst/>
                <a:gdLst>
                  <a:gd name="connsiteX0" fmla="*/ 1253556 w 4113828"/>
                  <a:gd name="connsiteY0" fmla="*/ 0 h 3290623"/>
                  <a:gd name="connsiteX1" fmla="*/ 1283990 w 4113828"/>
                  <a:gd name="connsiteY1" fmla="*/ 13463 h 3290623"/>
                  <a:gd name="connsiteX2" fmla="*/ 1828320 w 4113828"/>
                  <a:gd name="connsiteY2" fmla="*/ 26987 h 3290623"/>
                  <a:gd name="connsiteX3" fmla="*/ 2282084 w 4113828"/>
                  <a:gd name="connsiteY3" fmla="*/ 112098 h 3290623"/>
                  <a:gd name="connsiteX4" fmla="*/ 2544669 w 4113828"/>
                  <a:gd name="connsiteY4" fmla="*/ 21366 h 3290623"/>
                  <a:gd name="connsiteX5" fmla="*/ 2557450 w 4113828"/>
                  <a:gd name="connsiteY5" fmla="*/ 7841 h 3290623"/>
                  <a:gd name="connsiteX6" fmla="*/ 2568504 w 4113828"/>
                  <a:gd name="connsiteY6" fmla="*/ 8123 h 3290623"/>
                  <a:gd name="connsiteX7" fmla="*/ 3112416 w 4113828"/>
                  <a:gd name="connsiteY7" fmla="*/ 67780 h 3290623"/>
                  <a:gd name="connsiteX8" fmla="*/ 3478573 w 4113828"/>
                  <a:gd name="connsiteY8" fmla="*/ 128159 h 3290623"/>
                  <a:gd name="connsiteX9" fmla="*/ 3727603 w 4113828"/>
                  <a:gd name="connsiteY9" fmla="*/ 29240 h 3290623"/>
                  <a:gd name="connsiteX10" fmla="*/ 4076081 w 4113828"/>
                  <a:gd name="connsiteY10" fmla="*/ 18014 h 3290623"/>
                  <a:gd name="connsiteX11" fmla="*/ 4113828 w 4113828"/>
                  <a:gd name="connsiteY11" fmla="*/ 1096 h 3290623"/>
                  <a:gd name="connsiteX12" fmla="*/ 4113828 w 4113828"/>
                  <a:gd name="connsiteY12" fmla="*/ 3290623 h 3290623"/>
                  <a:gd name="connsiteX13" fmla="*/ 0 w 4113828"/>
                  <a:gd name="connsiteY13" fmla="*/ 3290623 h 3290623"/>
                  <a:gd name="connsiteX14" fmla="*/ 0 w 4113828"/>
                  <a:gd name="connsiteY14" fmla="*/ 102642 h 3290623"/>
                  <a:gd name="connsiteX15" fmla="*/ 107822 w 4113828"/>
                  <a:gd name="connsiteY15" fmla="*/ 105442 h 3290623"/>
                  <a:gd name="connsiteX16" fmla="*/ 253220 w 4113828"/>
                  <a:gd name="connsiteY16" fmla="*/ 83235 h 3290623"/>
                  <a:gd name="connsiteX17" fmla="*/ 609890 w 4113828"/>
                  <a:gd name="connsiteY17" fmla="*/ 143614 h 3290623"/>
                  <a:gd name="connsiteX18" fmla="*/ 852467 w 4113828"/>
                  <a:gd name="connsiteY18" fmla="*/ 44695 h 3290623"/>
                  <a:gd name="connsiteX19" fmla="*/ 1191916 w 4113828"/>
                  <a:gd name="connsiteY19" fmla="*/ 33469 h 3290623"/>
                  <a:gd name="connsiteX20" fmla="*/ 1233846 w 4113828"/>
                  <a:gd name="connsiteY20" fmla="*/ 14176 h 3290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113828" h="3290623">
                    <a:moveTo>
                      <a:pt x="1253556" y="0"/>
                    </a:moveTo>
                    <a:lnTo>
                      <a:pt x="1283990" y="13463"/>
                    </a:lnTo>
                    <a:cubicBezTo>
                      <a:pt x="1437803" y="68906"/>
                      <a:pt x="1652737" y="77588"/>
                      <a:pt x="1828320" y="26987"/>
                    </a:cubicBezTo>
                    <a:cubicBezTo>
                      <a:pt x="1927508" y="98068"/>
                      <a:pt x="2108584" y="132023"/>
                      <a:pt x="2282084" y="112098"/>
                    </a:cubicBezTo>
                    <a:cubicBezTo>
                      <a:pt x="2392511" y="99414"/>
                      <a:pt x="2486209" y="66384"/>
                      <a:pt x="2544669" y="21366"/>
                    </a:cubicBezTo>
                    <a:lnTo>
                      <a:pt x="2557450" y="7841"/>
                    </a:lnTo>
                    <a:lnTo>
                      <a:pt x="2568504" y="8123"/>
                    </a:lnTo>
                    <a:cubicBezTo>
                      <a:pt x="2678142" y="88739"/>
                      <a:pt x="2923504" y="115643"/>
                      <a:pt x="3112416" y="67780"/>
                    </a:cubicBezTo>
                    <a:cubicBezTo>
                      <a:pt x="3192454" y="118206"/>
                      <a:pt x="3338570" y="142295"/>
                      <a:pt x="3478573" y="128159"/>
                    </a:cubicBezTo>
                    <a:cubicBezTo>
                      <a:pt x="3597382" y="116162"/>
                      <a:pt x="3692195" y="78503"/>
                      <a:pt x="3727603" y="29240"/>
                    </a:cubicBezTo>
                    <a:cubicBezTo>
                      <a:pt x="3837088" y="57921"/>
                      <a:pt x="3978314" y="53377"/>
                      <a:pt x="4076081" y="18014"/>
                    </a:cubicBezTo>
                    <a:lnTo>
                      <a:pt x="4113828" y="1096"/>
                    </a:lnTo>
                    <a:lnTo>
                      <a:pt x="4113828" y="3290623"/>
                    </a:lnTo>
                    <a:lnTo>
                      <a:pt x="0" y="3290623"/>
                    </a:lnTo>
                    <a:lnTo>
                      <a:pt x="0" y="102642"/>
                    </a:lnTo>
                    <a:lnTo>
                      <a:pt x="107822" y="105442"/>
                    </a:lnTo>
                    <a:cubicBezTo>
                      <a:pt x="157775" y="102493"/>
                      <a:pt x="207216" y="95201"/>
                      <a:pt x="253220" y="83235"/>
                    </a:cubicBezTo>
                    <a:cubicBezTo>
                      <a:pt x="331184" y="133661"/>
                      <a:pt x="473515" y="157750"/>
                      <a:pt x="609890" y="143614"/>
                    </a:cubicBezTo>
                    <a:cubicBezTo>
                      <a:pt x="725620" y="131617"/>
                      <a:pt x="817976" y="93958"/>
                      <a:pt x="852467" y="44695"/>
                    </a:cubicBezTo>
                    <a:cubicBezTo>
                      <a:pt x="959115" y="73376"/>
                      <a:pt x="1096682" y="68832"/>
                      <a:pt x="1191916" y="33469"/>
                    </a:cubicBezTo>
                    <a:cubicBezTo>
                      <a:pt x="1207586" y="27651"/>
                      <a:pt x="1221612" y="21175"/>
                      <a:pt x="1233846" y="14176"/>
                    </a:cubicBezTo>
                    <a:close/>
                  </a:path>
                </a:pathLst>
              </a:custGeom>
              <a:solidFill>
                <a:srgbClr val="CCE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4908550" y="3222170"/>
                <a:ext cx="2374900" cy="1684376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Rectangle 73"/>
              <p:cNvSpPr/>
              <p:nvPr/>
            </p:nvSpPr>
            <p:spPr>
              <a:xfrm>
                <a:off x="4360182" y="5254382"/>
                <a:ext cx="3471636" cy="4191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Front Side Mount and Protection</a:t>
                </a:r>
                <a:endParaRPr lang="en-US" dirty="0"/>
              </a:p>
            </p:txBody>
          </p:sp>
          <p:grpSp>
            <p:nvGrpSpPr>
              <p:cNvPr id="75" name="Group 74"/>
              <p:cNvGrpSpPr/>
              <p:nvPr/>
            </p:nvGrpSpPr>
            <p:grpSpPr>
              <a:xfrm>
                <a:off x="3945890" y="2015881"/>
                <a:ext cx="4297680" cy="3840480"/>
                <a:chOff x="3945890" y="2015881"/>
                <a:chExt cx="4297680" cy="3840480"/>
              </a:xfrm>
            </p:grpSpPr>
            <p:sp>
              <p:nvSpPr>
                <p:cNvPr id="79" name="Left Bracket 78"/>
                <p:cNvSpPr/>
                <p:nvPr/>
              </p:nvSpPr>
              <p:spPr>
                <a:xfrm rot="16200000">
                  <a:off x="4265931" y="1879694"/>
                  <a:ext cx="3657600" cy="3929975"/>
                </a:xfrm>
                <a:prstGeom prst="leftBracket">
                  <a:avLst>
                    <a:gd name="adj" fmla="val 0"/>
                  </a:avLst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Left Bracket 79"/>
                <p:cNvSpPr/>
                <p:nvPr/>
              </p:nvSpPr>
              <p:spPr>
                <a:xfrm rot="16200000">
                  <a:off x="4174490" y="1787281"/>
                  <a:ext cx="3840480" cy="4297680"/>
                </a:xfrm>
                <a:prstGeom prst="leftBracket">
                  <a:avLst>
                    <a:gd name="adj" fmla="val 0"/>
                  </a:avLst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81" name="Straight Connector 80"/>
                <p:cNvCxnSpPr>
                  <a:stCxn id="80" idx="0"/>
                  <a:endCxn id="79" idx="0"/>
                </p:cNvCxnSpPr>
                <p:nvPr/>
              </p:nvCxnSpPr>
              <p:spPr>
                <a:xfrm>
                  <a:off x="3945890" y="2015881"/>
                  <a:ext cx="183853" cy="1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>
                  <a:stCxn id="79" idx="2"/>
                  <a:endCxn id="80" idx="2"/>
                </p:cNvCxnSpPr>
                <p:nvPr/>
              </p:nvCxnSpPr>
              <p:spPr>
                <a:xfrm>
                  <a:off x="8059719" y="2015881"/>
                  <a:ext cx="183851" cy="0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6" name="Rectangle 75"/>
              <p:cNvSpPr/>
              <p:nvPr/>
            </p:nvSpPr>
            <p:spPr>
              <a:xfrm>
                <a:off x="4119582" y="5673482"/>
                <a:ext cx="3945218" cy="182878"/>
              </a:xfrm>
              <a:prstGeom prst="rect">
                <a:avLst/>
              </a:prstGeom>
              <a:solidFill>
                <a:srgbClr val="66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945889" y="2015880"/>
                <a:ext cx="183854" cy="3840481"/>
              </a:xfrm>
              <a:prstGeom prst="rect">
                <a:avLst/>
              </a:prstGeom>
              <a:solidFill>
                <a:srgbClr val="66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8059717" y="2015880"/>
                <a:ext cx="183854" cy="3840481"/>
              </a:xfrm>
              <a:prstGeom prst="rect">
                <a:avLst/>
              </a:prstGeom>
              <a:solidFill>
                <a:srgbClr val="6666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-1518035" y="2397717"/>
              <a:ext cx="2374900" cy="2730501"/>
              <a:chOff x="4908550" y="2523881"/>
              <a:chExt cx="2374900" cy="2730501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Rectangle 103"/>
              <p:cNvSpPr/>
              <p:nvPr/>
            </p:nvSpPr>
            <p:spPr>
              <a:xfrm>
                <a:off x="4908550" y="2523881"/>
                <a:ext cx="2374900" cy="2387600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1394480" y="1582055"/>
              <a:ext cx="3560312" cy="3965263"/>
              <a:chOff x="4315844" y="1708219"/>
              <a:chExt cx="3560312" cy="3965263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5955903" y="2087422"/>
                <a:ext cx="280194" cy="76934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4908550" y="3222170"/>
                <a:ext cx="2374900" cy="1689311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4360182" y="5254382"/>
                <a:ext cx="3471636" cy="4191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Front Side Mount and Protection</a:t>
                </a:r>
                <a:endParaRPr lang="en-US" dirty="0"/>
              </a:p>
            </p:txBody>
          </p:sp>
          <p:sp>
            <p:nvSpPr>
              <p:cNvPr id="132" name="Rectangle 131"/>
              <p:cNvSpPr/>
              <p:nvPr/>
            </p:nvSpPr>
            <p:spPr>
              <a:xfrm>
                <a:off x="4360182" y="2814992"/>
                <a:ext cx="3471636" cy="252397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bg1"/>
                    </a:solidFill>
                  </a:rPr>
                  <a:t>Bulk Removal and Polishing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33" name="Rectangle 132"/>
              <p:cNvSpPr/>
              <p:nvPr/>
            </p:nvSpPr>
            <p:spPr>
              <a:xfrm>
                <a:off x="5963445" y="2764252"/>
                <a:ext cx="267890" cy="9251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Circular Arrow 133"/>
              <p:cNvSpPr/>
              <p:nvPr/>
            </p:nvSpPr>
            <p:spPr>
              <a:xfrm>
                <a:off x="5454650" y="1708219"/>
                <a:ext cx="1282700" cy="1359170"/>
              </a:xfrm>
              <a:prstGeom prst="circularArrow">
                <a:avLst>
                  <a:gd name="adj1" fmla="val 12500"/>
                  <a:gd name="adj2" fmla="val 1142319"/>
                  <a:gd name="adj3" fmla="val 20457681"/>
                  <a:gd name="adj4" fmla="val 901170"/>
                  <a:gd name="adj5" fmla="val 12500"/>
                </a:avLst>
              </a:prstGeom>
              <a:solidFill>
                <a:srgbClr val="00B050"/>
              </a:solidFill>
              <a:ln>
                <a:noFill/>
              </a:ln>
              <a:scene3d>
                <a:camera prst="isometricOffAxis2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5955903" y="2087422"/>
                <a:ext cx="280194" cy="257730"/>
              </a:xfrm>
              <a:prstGeom prst="rect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5963445" y="2303382"/>
                <a:ext cx="267890" cy="9251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Down Arrow 136"/>
              <p:cNvSpPr/>
              <p:nvPr/>
            </p:nvSpPr>
            <p:spPr>
              <a:xfrm>
                <a:off x="7638316" y="3118129"/>
                <a:ext cx="237840" cy="763873"/>
              </a:xfrm>
              <a:prstGeom prst="downArrow">
                <a:avLst/>
              </a:prstGeom>
              <a:solidFill>
                <a:srgbClr val="21D8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Down Arrow 137"/>
              <p:cNvSpPr/>
              <p:nvPr/>
            </p:nvSpPr>
            <p:spPr>
              <a:xfrm>
                <a:off x="4315844" y="3118129"/>
                <a:ext cx="237840" cy="763873"/>
              </a:xfrm>
              <a:prstGeom prst="downArrow">
                <a:avLst/>
              </a:prstGeom>
              <a:solidFill>
                <a:srgbClr val="21D87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9" name="Group 138"/>
              <p:cNvGrpSpPr/>
              <p:nvPr/>
            </p:nvGrpSpPr>
            <p:grpSpPr>
              <a:xfrm>
                <a:off x="4908550" y="3142667"/>
                <a:ext cx="2371090" cy="73153"/>
                <a:chOff x="4908550" y="3149017"/>
                <a:chExt cx="2371090" cy="73153"/>
              </a:xfrm>
            </p:grpSpPr>
            <p:sp>
              <p:nvSpPr>
                <p:cNvPr id="140" name="Isosceles Triangle 139"/>
                <p:cNvSpPr/>
                <p:nvPr/>
              </p:nvSpPr>
              <p:spPr>
                <a:xfrm>
                  <a:off x="4908550" y="3176450"/>
                  <a:ext cx="237744" cy="45720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Isosceles Triangle 140"/>
                <p:cNvSpPr/>
                <p:nvPr/>
              </p:nvSpPr>
              <p:spPr>
                <a:xfrm>
                  <a:off x="5146294" y="3149018"/>
                  <a:ext cx="237744" cy="73152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Isosceles Triangle 141"/>
                <p:cNvSpPr/>
                <p:nvPr/>
              </p:nvSpPr>
              <p:spPr>
                <a:xfrm>
                  <a:off x="5382768" y="3176450"/>
                  <a:ext cx="237744" cy="45720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Isosceles Triangle 142"/>
                <p:cNvSpPr/>
                <p:nvPr/>
              </p:nvSpPr>
              <p:spPr>
                <a:xfrm>
                  <a:off x="5620512" y="3149018"/>
                  <a:ext cx="237744" cy="73152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4" name="Isosceles Triangle 143"/>
                <p:cNvSpPr/>
                <p:nvPr/>
              </p:nvSpPr>
              <p:spPr>
                <a:xfrm>
                  <a:off x="5856986" y="3176449"/>
                  <a:ext cx="237744" cy="45720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Isosceles Triangle 144"/>
                <p:cNvSpPr/>
                <p:nvPr/>
              </p:nvSpPr>
              <p:spPr>
                <a:xfrm>
                  <a:off x="6094730" y="3149017"/>
                  <a:ext cx="237744" cy="73152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Isosceles Triangle 145"/>
                <p:cNvSpPr/>
                <p:nvPr/>
              </p:nvSpPr>
              <p:spPr>
                <a:xfrm>
                  <a:off x="6331204" y="3176450"/>
                  <a:ext cx="237744" cy="45720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Isosceles Triangle 146"/>
                <p:cNvSpPr/>
                <p:nvPr/>
              </p:nvSpPr>
              <p:spPr>
                <a:xfrm>
                  <a:off x="6568948" y="3149018"/>
                  <a:ext cx="237744" cy="73152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Isosceles Triangle 147"/>
                <p:cNvSpPr/>
                <p:nvPr/>
              </p:nvSpPr>
              <p:spPr>
                <a:xfrm>
                  <a:off x="6804152" y="3176449"/>
                  <a:ext cx="237744" cy="45720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Isosceles Triangle 148"/>
                <p:cNvSpPr/>
                <p:nvPr/>
              </p:nvSpPr>
              <p:spPr>
                <a:xfrm>
                  <a:off x="7041896" y="3149017"/>
                  <a:ext cx="237744" cy="73152"/>
                </a:xfrm>
                <a:prstGeom prst="triangle">
                  <a:avLst/>
                </a:prstGeom>
                <a:solidFill>
                  <a:srgbClr val="F0C8A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8" name="Group 167"/>
            <p:cNvGrpSpPr/>
            <p:nvPr/>
          </p:nvGrpSpPr>
          <p:grpSpPr>
            <a:xfrm>
              <a:off x="10669649" y="2851075"/>
              <a:ext cx="2374900" cy="2277144"/>
              <a:chOff x="4908550" y="2977238"/>
              <a:chExt cx="2374900" cy="2277144"/>
            </a:xfrm>
          </p:grpSpPr>
          <p:sp>
            <p:nvSpPr>
              <p:cNvPr id="169" name="Rectangle 168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4908550" y="3875917"/>
                <a:ext cx="2374900" cy="1035562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4908550" y="3442176"/>
                <a:ext cx="2374900" cy="433737"/>
              </a:xfrm>
              <a:prstGeom prst="rect">
                <a:avLst/>
              </a:prstGeom>
              <a:solidFill>
                <a:srgbClr val="FFB5B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Backside Passivation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Rectangle 172"/>
              <p:cNvSpPr/>
              <p:nvPr/>
            </p:nvSpPr>
            <p:spPr>
              <a:xfrm>
                <a:off x="4908550" y="2977238"/>
                <a:ext cx="2374900" cy="464936"/>
              </a:xfrm>
              <a:prstGeom prst="rect">
                <a:avLst/>
              </a:prstGeom>
              <a:solidFill>
                <a:srgbClr val="CC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Anti-reflection Coating and Structures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5" name="TextBox 174"/>
            <p:cNvSpPr txBox="1"/>
            <p:nvPr/>
          </p:nvSpPr>
          <p:spPr>
            <a:xfrm>
              <a:off x="3648250" y="1696232"/>
              <a:ext cx="1754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Uneven Polished Surface</a:t>
              </a:r>
              <a:endParaRPr lang="en-US" dirty="0"/>
            </a:p>
          </p:txBody>
        </p:sp>
        <p:cxnSp>
          <p:nvCxnSpPr>
            <p:cNvPr id="3" name="Elbow Connector 2"/>
            <p:cNvCxnSpPr/>
            <p:nvPr/>
          </p:nvCxnSpPr>
          <p:spPr>
            <a:xfrm rot="5400000">
              <a:off x="3967754" y="2576266"/>
              <a:ext cx="825133" cy="290180"/>
            </a:xfrm>
            <a:prstGeom prst="bentConnector3">
              <a:avLst>
                <a:gd name="adj1" fmla="val 125033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TextBox 175"/>
            <p:cNvSpPr txBox="1"/>
            <p:nvPr/>
          </p:nvSpPr>
          <p:spPr>
            <a:xfrm>
              <a:off x="6137892" y="2652105"/>
              <a:ext cx="3209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Even Etched Surface</a:t>
              </a:r>
              <a:endParaRPr lang="en-US" dirty="0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510142" y="1968574"/>
              <a:ext cx="2374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HNA Etching Bath</a:t>
              </a:r>
              <a:endParaRPr lang="en-US" dirty="0"/>
            </a:p>
          </p:txBody>
        </p:sp>
        <p:sp>
          <p:nvSpPr>
            <p:cNvPr id="14" name="Flowchart: Process 13"/>
            <p:cNvSpPr/>
            <p:nvPr/>
          </p:nvSpPr>
          <p:spPr>
            <a:xfrm>
              <a:off x="10260780" y="1632645"/>
              <a:ext cx="4469698" cy="3842103"/>
            </a:xfrm>
            <a:prstGeom prst="flowChartProcess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1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10485628" y="2279224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2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10732834" y="1976166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3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11129415" y="2127695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11523217" y="2279223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5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1637397" y="1795881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6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1390191" y="1492823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7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993610" y="1644352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8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599808" y="1795880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50884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510628" y="1454675"/>
            <a:ext cx="9478615" cy="4374694"/>
            <a:chOff x="510628" y="1463301"/>
            <a:chExt cx="9478615" cy="4374694"/>
          </a:xfrm>
        </p:grpSpPr>
        <p:grpSp>
          <p:nvGrpSpPr>
            <p:cNvPr id="2" name="Group 1"/>
            <p:cNvGrpSpPr/>
            <p:nvPr/>
          </p:nvGrpSpPr>
          <p:grpSpPr>
            <a:xfrm>
              <a:off x="5692207" y="3060366"/>
              <a:ext cx="3244576" cy="2277144"/>
              <a:chOff x="4908550" y="2977238"/>
              <a:chExt cx="2374900" cy="2277144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4908550" y="3494092"/>
                <a:ext cx="2374900" cy="1417389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908550" y="3242214"/>
                <a:ext cx="2374900" cy="258123"/>
              </a:xfrm>
              <a:prstGeom prst="rect">
                <a:avLst/>
              </a:prstGeom>
              <a:solidFill>
                <a:srgbClr val="FFB5B5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dirty="0" smtClean="0">
                    <a:solidFill>
                      <a:schemeClr val="tx1"/>
                    </a:solidFill>
                  </a:rPr>
                  <a:t>Backside Passivation (MBE)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908550" y="2977238"/>
                <a:ext cx="2374900" cy="265804"/>
              </a:xfrm>
              <a:prstGeom prst="rect">
                <a:avLst/>
              </a:prstGeom>
              <a:solidFill>
                <a:srgbClr val="CC99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dirty="0" smtClean="0">
                    <a:solidFill>
                      <a:schemeClr val="tx1"/>
                    </a:solidFill>
                  </a:rPr>
                  <a:t>Anti-reflection Coating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1641693" y="2607010"/>
              <a:ext cx="2743200" cy="2730500"/>
              <a:chOff x="4908550" y="2523882"/>
              <a:chExt cx="2374900" cy="2730500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908550" y="2523882"/>
                <a:ext cx="2374900" cy="2387600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0" name="Left Brace 29"/>
            <p:cNvSpPr/>
            <p:nvPr/>
          </p:nvSpPr>
          <p:spPr>
            <a:xfrm flipH="1">
              <a:off x="4461624" y="2607010"/>
              <a:ext cx="274320" cy="2387600"/>
            </a:xfrm>
            <a:prstGeom prst="leftBrace">
              <a:avLst>
                <a:gd name="adj1" fmla="val 0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Left Brace 30"/>
            <p:cNvSpPr/>
            <p:nvPr/>
          </p:nvSpPr>
          <p:spPr>
            <a:xfrm>
              <a:off x="5319818" y="3325343"/>
              <a:ext cx="255295" cy="1669268"/>
            </a:xfrm>
            <a:prstGeom prst="leftBrace">
              <a:avLst>
                <a:gd name="adj1" fmla="val 0"/>
                <a:gd name="adj2" fmla="val 2404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651470" y="3654244"/>
              <a:ext cx="7581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Silicon</a:t>
              </a:r>
              <a:endParaRPr lang="en-US" sz="1400" dirty="0"/>
            </a:p>
          </p:txBody>
        </p:sp>
        <p:sp>
          <p:nvSpPr>
            <p:cNvPr id="39" name="Left Brace 38"/>
            <p:cNvSpPr/>
            <p:nvPr/>
          </p:nvSpPr>
          <p:spPr>
            <a:xfrm>
              <a:off x="1289192" y="2605078"/>
              <a:ext cx="246602" cy="949234"/>
            </a:xfrm>
            <a:prstGeom prst="leftBrace">
              <a:avLst>
                <a:gd name="adj1" fmla="val 0"/>
                <a:gd name="adj2" fmla="val 48876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Left Brace 39"/>
            <p:cNvSpPr/>
            <p:nvPr/>
          </p:nvSpPr>
          <p:spPr>
            <a:xfrm flipH="1">
              <a:off x="8970712" y="3354493"/>
              <a:ext cx="274320" cy="199819"/>
            </a:xfrm>
            <a:prstGeom prst="leftBrace">
              <a:avLst>
                <a:gd name="adj1" fmla="val 0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10628" y="2844801"/>
              <a:ext cx="9203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Dead Region </a:t>
              </a:r>
            </a:p>
            <a:p>
              <a:pPr algn="ctr"/>
              <a:r>
                <a:rPr lang="en-US" sz="1400" dirty="0" smtClean="0"/>
                <a:t>(&gt; 10 nm)</a:t>
              </a:r>
              <a:endParaRPr lang="en-US" sz="14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9136231" y="3227480"/>
              <a:ext cx="85301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Dead Region (&lt; 5 nm)</a:t>
              </a:r>
              <a:endParaRPr lang="en-US" sz="14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41693" y="1463301"/>
              <a:ext cx="2738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Before Backside Processing 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642786" y="2108241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Back Side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642786" y="5468663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Front Side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694588" y="1463301"/>
              <a:ext cx="32445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After Backside Processing </a:t>
              </a:r>
              <a:endParaRPr lang="en-US" dirty="0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615941" y="2417164"/>
              <a:ext cx="752565" cy="1814098"/>
              <a:chOff x="6379090" y="2472881"/>
              <a:chExt cx="752565" cy="1814098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6379090" y="2472881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visible photon</a:t>
                </a:r>
                <a:endParaRPr lang="en-US" sz="1400" dirty="0"/>
              </a:p>
            </p:txBody>
          </p:sp>
          <p:grpSp>
            <p:nvGrpSpPr>
              <p:cNvPr id="81" name="Group 80"/>
              <p:cNvGrpSpPr/>
              <p:nvPr/>
            </p:nvGrpSpPr>
            <p:grpSpPr>
              <a:xfrm>
                <a:off x="6562037" y="2992746"/>
                <a:ext cx="386673" cy="1294233"/>
                <a:chOff x="8255159" y="723296"/>
                <a:chExt cx="386673" cy="1294233"/>
              </a:xfrm>
            </p:grpSpPr>
            <p:sp>
              <p:nvSpPr>
                <p:cNvPr id="24" name="Explosion 2 23"/>
                <p:cNvSpPr/>
                <p:nvPr/>
              </p:nvSpPr>
              <p:spPr>
                <a:xfrm rot="10800000">
                  <a:off x="8304963" y="1743209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77" name="Picture 76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0" b="100000" l="1613" r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55159" y="723296"/>
                  <a:ext cx="386673" cy="1216152"/>
                </a:xfrm>
                <a:prstGeom prst="rect">
                  <a:avLst/>
                </a:prstGeom>
                <a:effectLst>
                  <a:outerShdw blurRad="127000" algn="ctr" rotWithShape="0">
                    <a:srgbClr val="00B0F0"/>
                  </a:outerShdw>
                </a:effectLst>
              </p:spPr>
            </p:pic>
          </p:grpSp>
        </p:grpSp>
        <p:grpSp>
          <p:nvGrpSpPr>
            <p:cNvPr id="98" name="Group 97"/>
            <p:cNvGrpSpPr/>
            <p:nvPr/>
          </p:nvGrpSpPr>
          <p:grpSpPr>
            <a:xfrm>
              <a:off x="6275530" y="2255701"/>
              <a:ext cx="752565" cy="2912052"/>
              <a:chOff x="5706972" y="2254008"/>
              <a:chExt cx="752565" cy="2912052"/>
            </a:xfrm>
          </p:grpSpPr>
          <p:grpSp>
            <p:nvGrpSpPr>
              <p:cNvPr id="83" name="Group 82"/>
              <p:cNvGrpSpPr/>
              <p:nvPr/>
            </p:nvGrpSpPr>
            <p:grpSpPr>
              <a:xfrm>
                <a:off x="5706972" y="2254008"/>
                <a:ext cx="752565" cy="1750529"/>
                <a:chOff x="5706972" y="2254008"/>
                <a:chExt cx="752565" cy="1750529"/>
              </a:xfrm>
            </p:grpSpPr>
            <p:sp>
              <p:nvSpPr>
                <p:cNvPr id="43" name="TextBox 42"/>
                <p:cNvSpPr txBox="1"/>
                <p:nvPr/>
              </p:nvSpPr>
              <p:spPr>
                <a:xfrm>
                  <a:off x="5706972" y="2254008"/>
                  <a:ext cx="7525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UV photon</a:t>
                  </a:r>
                  <a:endParaRPr lang="en-US" sz="1400" dirty="0"/>
                </a:p>
              </p:txBody>
            </p:sp>
            <p:grpSp>
              <p:nvGrpSpPr>
                <p:cNvPr id="80" name="Group 79"/>
                <p:cNvGrpSpPr/>
                <p:nvPr/>
              </p:nvGrpSpPr>
              <p:grpSpPr>
                <a:xfrm>
                  <a:off x="5905847" y="2718712"/>
                  <a:ext cx="354817" cy="1285825"/>
                  <a:chOff x="10346406" y="886217"/>
                  <a:chExt cx="354817" cy="1285825"/>
                </a:xfrm>
              </p:grpSpPr>
              <p:sp>
                <p:nvSpPr>
                  <p:cNvPr id="78" name="Explosion 2 77"/>
                  <p:cNvSpPr/>
                  <p:nvPr/>
                </p:nvSpPr>
                <p:spPr>
                  <a:xfrm rot="10800000">
                    <a:off x="10387903" y="1897722"/>
                    <a:ext cx="271824" cy="274320"/>
                  </a:xfrm>
                  <a:prstGeom prst="irregularSeal2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79" name="Picture 7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2540" b="97302" l="3297" r="98352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346406" y="886217"/>
                    <a:ext cx="354817" cy="1228213"/>
                  </a:xfrm>
                  <a:prstGeom prst="rect">
                    <a:avLst/>
                  </a:prstGeom>
                  <a:effectLst>
                    <a:outerShdw blurRad="127000" algn="ctr" rotWithShape="0">
                      <a:srgbClr val="7030A0"/>
                    </a:outerShdw>
                  </a:effectLst>
                </p:spPr>
              </p:pic>
            </p:grpSp>
          </p:grpSp>
          <p:cxnSp>
            <p:nvCxnSpPr>
              <p:cNvPr id="82" name="Straight Arrow Connector 81"/>
              <p:cNvCxnSpPr/>
              <p:nvPr/>
            </p:nvCxnSpPr>
            <p:spPr>
              <a:xfrm flipH="1">
                <a:off x="6083254" y="3901025"/>
                <a:ext cx="422" cy="1265035"/>
              </a:xfrm>
              <a:prstGeom prst="straightConnector1">
                <a:avLst/>
              </a:prstGeom>
              <a:ln w="1270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oup 96"/>
            <p:cNvGrpSpPr/>
            <p:nvPr/>
          </p:nvGrpSpPr>
          <p:grpSpPr>
            <a:xfrm>
              <a:off x="2917194" y="1795723"/>
              <a:ext cx="752565" cy="1803342"/>
              <a:chOff x="3528025" y="1792891"/>
              <a:chExt cx="752565" cy="1803342"/>
            </a:xfrm>
          </p:grpSpPr>
          <p:sp>
            <p:nvSpPr>
              <p:cNvPr id="67" name="Flowchart: Connector 66"/>
              <p:cNvSpPr/>
              <p:nvPr/>
            </p:nvSpPr>
            <p:spPr>
              <a:xfrm>
                <a:off x="3726900" y="3230473"/>
                <a:ext cx="365760" cy="365760"/>
              </a:xfrm>
              <a:prstGeom prst="flowChartConnector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3528025" y="1792891"/>
                <a:ext cx="752565" cy="1750529"/>
                <a:chOff x="5706972" y="2254008"/>
                <a:chExt cx="752565" cy="1750529"/>
              </a:xfrm>
            </p:grpSpPr>
            <p:sp>
              <p:nvSpPr>
                <p:cNvPr id="86" name="TextBox 85"/>
                <p:cNvSpPr txBox="1"/>
                <p:nvPr/>
              </p:nvSpPr>
              <p:spPr>
                <a:xfrm>
                  <a:off x="5706972" y="2254008"/>
                  <a:ext cx="7525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UV photon</a:t>
                  </a:r>
                  <a:endParaRPr lang="en-US" sz="1400" dirty="0"/>
                </a:p>
              </p:txBody>
            </p:sp>
            <p:grpSp>
              <p:nvGrpSpPr>
                <p:cNvPr id="87" name="Group 86"/>
                <p:cNvGrpSpPr/>
                <p:nvPr/>
              </p:nvGrpSpPr>
              <p:grpSpPr>
                <a:xfrm>
                  <a:off x="5905847" y="2718712"/>
                  <a:ext cx="354817" cy="1285825"/>
                  <a:chOff x="10346406" y="886217"/>
                  <a:chExt cx="354817" cy="1285825"/>
                </a:xfrm>
              </p:grpSpPr>
              <p:sp>
                <p:nvSpPr>
                  <p:cNvPr id="88" name="Explosion 2 87"/>
                  <p:cNvSpPr/>
                  <p:nvPr/>
                </p:nvSpPr>
                <p:spPr>
                  <a:xfrm rot="10800000">
                    <a:off x="10387903" y="1897722"/>
                    <a:ext cx="271824" cy="274320"/>
                  </a:xfrm>
                  <a:prstGeom prst="irregularSeal2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89" name="Picture 88"/>
                  <p:cNvPicPr>
                    <a:picLocks noChangeAspect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5">
                            <a14:imgEffect>
                              <a14:backgroundRemoval t="2540" b="97302" l="3297" r="98352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346406" y="886217"/>
                    <a:ext cx="354817" cy="1228213"/>
                  </a:xfrm>
                  <a:prstGeom prst="rect">
                    <a:avLst/>
                  </a:prstGeom>
                  <a:effectLst>
                    <a:outerShdw blurRad="127000" algn="ctr" rotWithShape="0">
                      <a:srgbClr val="7030A0"/>
                    </a:outerShdw>
                  </a:effectLst>
                </p:spPr>
              </p:pic>
            </p:grpSp>
          </p:grpSp>
        </p:grpSp>
        <p:grpSp>
          <p:nvGrpSpPr>
            <p:cNvPr id="90" name="Group 89"/>
            <p:cNvGrpSpPr/>
            <p:nvPr/>
          </p:nvGrpSpPr>
          <p:grpSpPr>
            <a:xfrm>
              <a:off x="3664801" y="2014735"/>
              <a:ext cx="752565" cy="1753716"/>
              <a:chOff x="6379090" y="2533263"/>
              <a:chExt cx="752565" cy="1753716"/>
            </a:xfrm>
          </p:grpSpPr>
          <p:sp>
            <p:nvSpPr>
              <p:cNvPr id="91" name="TextBox 90"/>
              <p:cNvSpPr txBox="1"/>
              <p:nvPr/>
            </p:nvSpPr>
            <p:spPr>
              <a:xfrm>
                <a:off x="6379090" y="2533263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visible photon</a:t>
                </a:r>
                <a:endParaRPr lang="en-US" sz="1400" dirty="0"/>
              </a:p>
            </p:txBody>
          </p:sp>
          <p:grpSp>
            <p:nvGrpSpPr>
              <p:cNvPr id="92" name="Group 91"/>
              <p:cNvGrpSpPr/>
              <p:nvPr/>
            </p:nvGrpSpPr>
            <p:grpSpPr>
              <a:xfrm>
                <a:off x="6562037" y="2992746"/>
                <a:ext cx="386673" cy="1294233"/>
                <a:chOff x="8255159" y="723296"/>
                <a:chExt cx="386673" cy="1294233"/>
              </a:xfrm>
            </p:grpSpPr>
            <p:sp>
              <p:nvSpPr>
                <p:cNvPr id="93" name="Explosion 2 92"/>
                <p:cNvSpPr/>
                <p:nvPr/>
              </p:nvSpPr>
              <p:spPr>
                <a:xfrm rot="10800000">
                  <a:off x="8304963" y="1743209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4" name="Picture 9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0" b="100000" l="1613" r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55159" y="723296"/>
                  <a:ext cx="386673" cy="1216152"/>
                </a:xfrm>
                <a:prstGeom prst="rect">
                  <a:avLst/>
                </a:prstGeom>
                <a:effectLst>
                  <a:outerShdw blurRad="127000" algn="ctr" rotWithShape="0">
                    <a:srgbClr val="00B0F0"/>
                  </a:outerShdw>
                </a:effectLst>
              </p:spPr>
            </p:pic>
          </p:grpSp>
        </p:grpSp>
        <p:cxnSp>
          <p:nvCxnSpPr>
            <p:cNvPr id="96" name="Straight Arrow Connector 95"/>
            <p:cNvCxnSpPr/>
            <p:nvPr/>
          </p:nvCxnSpPr>
          <p:spPr>
            <a:xfrm>
              <a:off x="5984603" y="4160220"/>
              <a:ext cx="0" cy="100584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Arrow Connector 99"/>
            <p:cNvCxnSpPr/>
            <p:nvPr/>
          </p:nvCxnSpPr>
          <p:spPr>
            <a:xfrm flipH="1">
              <a:off x="4033464" y="3708070"/>
              <a:ext cx="7619" cy="146304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0274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128"/>
          <p:cNvGrpSpPr/>
          <p:nvPr/>
        </p:nvGrpSpPr>
        <p:grpSpPr>
          <a:xfrm>
            <a:off x="1143001" y="1971665"/>
            <a:ext cx="9259728" cy="4201901"/>
            <a:chOff x="1143001" y="1971665"/>
            <a:chExt cx="9259728" cy="4201901"/>
          </a:xfrm>
        </p:grpSpPr>
        <p:sp>
          <p:nvSpPr>
            <p:cNvPr id="107" name="Rectangle 106"/>
            <p:cNvSpPr/>
            <p:nvPr/>
          </p:nvSpPr>
          <p:spPr>
            <a:xfrm>
              <a:off x="3912870" y="4031852"/>
              <a:ext cx="5023913" cy="796105"/>
            </a:xfrm>
            <a:prstGeom prst="rect">
              <a:avLst/>
            </a:prstGeom>
            <a:solidFill>
              <a:srgbClr val="FFB5B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MBE-grown </a:t>
              </a:r>
            </a:p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p</a:t>
              </a:r>
              <a:r>
                <a:rPr lang="en-US" sz="1400" baseline="30000" dirty="0" smtClean="0">
                  <a:solidFill>
                    <a:schemeClr val="tx1"/>
                  </a:solidFill>
                </a:rPr>
                <a:t>+</a:t>
              </a:r>
              <a:r>
                <a:rPr lang="en-US" sz="1400" dirty="0" smtClean="0">
                  <a:solidFill>
                    <a:schemeClr val="tx1"/>
                  </a:solidFill>
                </a:rPr>
                <a:t> Si layer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912870" y="5804235"/>
              <a:ext cx="5023913" cy="3429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Pixel Structure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912870" y="5467531"/>
              <a:ext cx="5023913" cy="336703"/>
            </a:xfrm>
            <a:prstGeom prst="rect">
              <a:avLst/>
            </a:prstGeom>
            <a:solidFill>
              <a:srgbClr val="DAA52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Electric Field Region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912870" y="4827958"/>
              <a:ext cx="5023913" cy="639572"/>
            </a:xfrm>
            <a:prstGeom prst="rect">
              <a:avLst/>
            </a:prstGeom>
            <a:solidFill>
              <a:srgbClr val="F0C8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Field Free Region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912870" y="3010419"/>
              <a:ext cx="5023913" cy="1018656"/>
            </a:xfrm>
            <a:prstGeom prst="rect">
              <a:avLst/>
            </a:prstGeom>
            <a:solidFill>
              <a:srgbClr val="FFCC9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Native SiO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baseline="300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</a:rPr>
                <a:t>Layer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4343051" y="3344599"/>
              <a:ext cx="2556519" cy="492441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9274825" y="3010419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Back Side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9274825" y="5804234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Front Side</a:t>
              </a:r>
              <a:endParaRPr lang="en-US" dirty="0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6909095" y="2186379"/>
              <a:ext cx="713020" cy="3852471"/>
              <a:chOff x="5598230" y="2142922"/>
              <a:chExt cx="938669" cy="2711011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5598230" y="2142922"/>
                <a:ext cx="938669" cy="2162298"/>
                <a:chOff x="5598230" y="2142922"/>
                <a:chExt cx="938669" cy="2162298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>
                  <a:off x="5598230" y="2142922"/>
                  <a:ext cx="938669" cy="36819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UV photon</a:t>
                  </a:r>
                  <a:endParaRPr lang="en-US" sz="1400" dirty="0"/>
                </a:p>
              </p:txBody>
            </p:sp>
            <p:grpSp>
              <p:nvGrpSpPr>
                <p:cNvPr id="61" name="Group 60"/>
                <p:cNvGrpSpPr/>
                <p:nvPr/>
              </p:nvGrpSpPr>
              <p:grpSpPr>
                <a:xfrm>
                  <a:off x="5905845" y="2548198"/>
                  <a:ext cx="354817" cy="1757022"/>
                  <a:chOff x="10346404" y="715703"/>
                  <a:chExt cx="354817" cy="1757022"/>
                </a:xfrm>
              </p:grpSpPr>
              <p:sp>
                <p:nvSpPr>
                  <p:cNvPr id="62" name="Explosion 2 61"/>
                  <p:cNvSpPr/>
                  <p:nvPr/>
                </p:nvSpPr>
                <p:spPr>
                  <a:xfrm rot="10800000">
                    <a:off x="10372214" y="2198405"/>
                    <a:ext cx="271824" cy="274320"/>
                  </a:xfrm>
                  <a:prstGeom prst="irregularSeal2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63" name="Picture 62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2540" b="97302" l="3297" r="98352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346404" y="715703"/>
                    <a:ext cx="354817" cy="1662177"/>
                  </a:xfrm>
                  <a:prstGeom prst="rect">
                    <a:avLst/>
                  </a:prstGeom>
                  <a:effectLst>
                    <a:outerShdw blurRad="127000" algn="ctr" rotWithShape="0">
                      <a:srgbClr val="7030A0"/>
                    </a:outerShdw>
                  </a:effectLst>
                </p:spPr>
              </p:pic>
            </p:grpSp>
          </p:grpSp>
          <p:cxnSp>
            <p:nvCxnSpPr>
              <p:cNvPr id="59" name="Straight Arrow Connector 58"/>
              <p:cNvCxnSpPr/>
              <p:nvPr/>
            </p:nvCxnSpPr>
            <p:spPr>
              <a:xfrm>
                <a:off x="6083254" y="4272274"/>
                <a:ext cx="0" cy="58165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Group 19"/>
            <p:cNvGrpSpPr>
              <a:grpSpLocks noChangeAspect="1"/>
            </p:cNvGrpSpPr>
            <p:nvPr/>
          </p:nvGrpSpPr>
          <p:grpSpPr>
            <a:xfrm>
              <a:off x="4219223" y="1971665"/>
              <a:ext cx="793931" cy="1414664"/>
              <a:chOff x="5716404" y="2560069"/>
              <a:chExt cx="752565" cy="134095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5716404" y="2560069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&gt; 9eV photon</a:t>
                </a:r>
                <a:endParaRPr lang="en-US" sz="1400" dirty="0"/>
              </a:p>
            </p:txBody>
          </p:sp>
          <p:grpSp>
            <p:nvGrpSpPr>
              <p:cNvPr id="23" name="Group 22"/>
              <p:cNvGrpSpPr/>
              <p:nvPr/>
            </p:nvGrpSpPr>
            <p:grpSpPr>
              <a:xfrm>
                <a:off x="5905847" y="3024996"/>
                <a:ext cx="354817" cy="876029"/>
                <a:chOff x="10346406" y="1192501"/>
                <a:chExt cx="354817" cy="876029"/>
              </a:xfrm>
            </p:grpSpPr>
            <p:sp>
              <p:nvSpPr>
                <p:cNvPr id="24" name="Explosion 2 23"/>
                <p:cNvSpPr/>
                <p:nvPr/>
              </p:nvSpPr>
              <p:spPr>
                <a:xfrm rot="10800000">
                  <a:off x="10387903" y="1794210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5" name="Picture 24"/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6" y="1192501"/>
                  <a:ext cx="354817" cy="818416"/>
                </a:xfrm>
                <a:prstGeom prst="rect">
                  <a:avLst/>
                </a:prstGeom>
                <a:effectLst>
                  <a:outerShdw blurRad="127000" algn="ctr" rotWithShape="0">
                    <a:schemeClr val="tx1"/>
                  </a:outerShdw>
                </a:effectLst>
              </p:spPr>
            </p:pic>
          </p:grpSp>
        </p:grpSp>
        <p:grpSp>
          <p:nvGrpSpPr>
            <p:cNvPr id="74" name="Group 73"/>
            <p:cNvGrpSpPr/>
            <p:nvPr/>
          </p:nvGrpSpPr>
          <p:grpSpPr>
            <a:xfrm>
              <a:off x="4019175" y="3601439"/>
              <a:ext cx="380195" cy="369332"/>
              <a:chOff x="4512898" y="3388350"/>
              <a:chExt cx="380195" cy="369332"/>
            </a:xfrm>
          </p:grpSpPr>
          <p:sp>
            <p:nvSpPr>
              <p:cNvPr id="40" name="16-Point Star 39"/>
              <p:cNvSpPr/>
              <p:nvPr/>
            </p:nvSpPr>
            <p:spPr>
              <a:xfrm>
                <a:off x="4512898" y="3391922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516067" y="3388350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r>
                  <a:rPr lang="en-US" baseline="30000" dirty="0" smtClean="0"/>
                  <a:t>−</a:t>
                </a:r>
                <a:endParaRPr lang="en-US" dirty="0" smtClean="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4433309" y="3409226"/>
              <a:ext cx="383438" cy="372110"/>
              <a:chOff x="3023060" y="3763556"/>
              <a:chExt cx="383438" cy="372110"/>
            </a:xfrm>
          </p:grpSpPr>
          <p:sp>
            <p:nvSpPr>
              <p:cNvPr id="38" name="16-Point Star 37"/>
              <p:cNvSpPr/>
              <p:nvPr/>
            </p:nvSpPr>
            <p:spPr>
              <a:xfrm>
                <a:off x="3023060" y="3763556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3023060" y="3766334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h</a:t>
                </a:r>
                <a:r>
                  <a:rPr lang="en-US" baseline="30000" dirty="0" smtClean="0">
                    <a:solidFill>
                      <a:schemeClr val="bg1"/>
                    </a:solidFill>
                  </a:rPr>
                  <a:t>+</a:t>
                </a:r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8" name="Group 77"/>
            <p:cNvGrpSpPr>
              <a:grpSpLocks noChangeAspect="1"/>
            </p:cNvGrpSpPr>
            <p:nvPr/>
          </p:nvGrpSpPr>
          <p:grpSpPr>
            <a:xfrm>
              <a:off x="5198388" y="1971665"/>
              <a:ext cx="793931" cy="1414663"/>
              <a:chOff x="5716404" y="2560070"/>
              <a:chExt cx="752565" cy="1340955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5716404" y="2560070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&gt; 9eV photon</a:t>
                </a:r>
                <a:endParaRPr lang="en-US" sz="1400" dirty="0"/>
              </a:p>
            </p:txBody>
          </p:sp>
          <p:grpSp>
            <p:nvGrpSpPr>
              <p:cNvPr id="80" name="Group 79"/>
              <p:cNvGrpSpPr/>
              <p:nvPr/>
            </p:nvGrpSpPr>
            <p:grpSpPr>
              <a:xfrm>
                <a:off x="5905847" y="3024995"/>
                <a:ext cx="354817" cy="876030"/>
                <a:chOff x="10346406" y="1192500"/>
                <a:chExt cx="354817" cy="876030"/>
              </a:xfrm>
            </p:grpSpPr>
            <p:sp>
              <p:nvSpPr>
                <p:cNvPr id="81" name="Explosion 2 80"/>
                <p:cNvSpPr/>
                <p:nvPr/>
              </p:nvSpPr>
              <p:spPr>
                <a:xfrm rot="10800000">
                  <a:off x="10387903" y="1794210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82" name="Picture 81"/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6" y="1192500"/>
                  <a:ext cx="354817" cy="818417"/>
                </a:xfrm>
                <a:prstGeom prst="rect">
                  <a:avLst/>
                </a:prstGeom>
                <a:effectLst>
                  <a:outerShdw blurRad="127000" algn="ctr" rotWithShape="0">
                    <a:schemeClr val="tx1"/>
                  </a:outerShdw>
                </a:effectLst>
              </p:spPr>
            </p:pic>
          </p:grpSp>
        </p:grpSp>
        <p:grpSp>
          <p:nvGrpSpPr>
            <p:cNvPr id="83" name="Group 82"/>
            <p:cNvGrpSpPr/>
            <p:nvPr/>
          </p:nvGrpSpPr>
          <p:grpSpPr>
            <a:xfrm>
              <a:off x="4998340" y="3601438"/>
              <a:ext cx="380195" cy="369332"/>
              <a:chOff x="4512898" y="3388350"/>
              <a:chExt cx="380195" cy="369332"/>
            </a:xfrm>
          </p:grpSpPr>
          <p:sp>
            <p:nvSpPr>
              <p:cNvPr id="84" name="16-Point Star 83"/>
              <p:cNvSpPr/>
              <p:nvPr/>
            </p:nvSpPr>
            <p:spPr>
              <a:xfrm>
                <a:off x="4512898" y="3391922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4516067" y="3388350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r>
                  <a:rPr lang="en-US" baseline="30000" dirty="0" smtClean="0"/>
                  <a:t>−</a:t>
                </a:r>
                <a:endParaRPr lang="en-US" dirty="0" smtClean="0"/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>
              <a:off x="5412474" y="3409225"/>
              <a:ext cx="383438" cy="372110"/>
              <a:chOff x="3023060" y="3763556"/>
              <a:chExt cx="383438" cy="372110"/>
            </a:xfrm>
          </p:grpSpPr>
          <p:sp>
            <p:nvSpPr>
              <p:cNvPr id="87" name="16-Point Star 86"/>
              <p:cNvSpPr/>
              <p:nvPr/>
            </p:nvSpPr>
            <p:spPr>
              <a:xfrm>
                <a:off x="3023060" y="3763556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88" name="TextBox 87"/>
              <p:cNvSpPr txBox="1"/>
              <p:nvPr/>
            </p:nvSpPr>
            <p:spPr>
              <a:xfrm>
                <a:off x="3023060" y="3766334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h</a:t>
                </a:r>
                <a:r>
                  <a:rPr lang="en-US" baseline="30000" dirty="0" smtClean="0">
                    <a:solidFill>
                      <a:schemeClr val="bg1"/>
                    </a:solidFill>
                  </a:rPr>
                  <a:t>+</a:t>
                </a:r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1" name="Left Brace 90"/>
            <p:cNvSpPr/>
            <p:nvPr/>
          </p:nvSpPr>
          <p:spPr>
            <a:xfrm>
              <a:off x="3532170" y="3010419"/>
              <a:ext cx="274320" cy="1007913"/>
            </a:xfrm>
            <a:prstGeom prst="leftBrace">
              <a:avLst>
                <a:gd name="adj1" fmla="val 0"/>
                <a:gd name="adj2" fmla="val 49976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5" name="Group 94"/>
            <p:cNvGrpSpPr>
              <a:grpSpLocks noChangeAspect="1"/>
            </p:cNvGrpSpPr>
            <p:nvPr/>
          </p:nvGrpSpPr>
          <p:grpSpPr>
            <a:xfrm>
              <a:off x="6146046" y="1971665"/>
              <a:ext cx="793931" cy="1414875"/>
              <a:chOff x="5700130" y="2559869"/>
              <a:chExt cx="752565" cy="1341156"/>
            </a:xfrm>
          </p:grpSpPr>
          <p:sp>
            <p:nvSpPr>
              <p:cNvPr id="96" name="TextBox 95"/>
              <p:cNvSpPr txBox="1"/>
              <p:nvPr/>
            </p:nvSpPr>
            <p:spPr>
              <a:xfrm>
                <a:off x="5700130" y="2559869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&gt; 9eV photon</a:t>
                </a:r>
                <a:endParaRPr lang="en-US" sz="1400" dirty="0"/>
              </a:p>
            </p:txBody>
          </p:sp>
          <p:grpSp>
            <p:nvGrpSpPr>
              <p:cNvPr id="97" name="Group 96"/>
              <p:cNvGrpSpPr/>
              <p:nvPr/>
            </p:nvGrpSpPr>
            <p:grpSpPr>
              <a:xfrm>
                <a:off x="5905847" y="3024794"/>
                <a:ext cx="354817" cy="876231"/>
                <a:chOff x="10346406" y="1192299"/>
                <a:chExt cx="354817" cy="876231"/>
              </a:xfrm>
            </p:grpSpPr>
            <p:sp>
              <p:nvSpPr>
                <p:cNvPr id="98" name="Explosion 2 97"/>
                <p:cNvSpPr/>
                <p:nvPr/>
              </p:nvSpPr>
              <p:spPr>
                <a:xfrm rot="10800000">
                  <a:off x="10387903" y="1794210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99" name="Picture 98"/>
                <p:cNvPicPr>
                  <a:picLocks noChangeAspect="1"/>
                </p:cNvPicPr>
                <p:nvPr/>
              </p:nvPicPr>
              <p:blipFill>
                <a:blip r:embed="rId2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6" y="1192299"/>
                  <a:ext cx="354817" cy="818619"/>
                </a:xfrm>
                <a:prstGeom prst="rect">
                  <a:avLst/>
                </a:prstGeom>
                <a:effectLst>
                  <a:outerShdw blurRad="127000" algn="ctr" rotWithShape="0">
                    <a:schemeClr val="tx1"/>
                  </a:outerShdw>
                </a:effectLst>
              </p:spPr>
            </p:pic>
          </p:grpSp>
        </p:grpSp>
        <p:grpSp>
          <p:nvGrpSpPr>
            <p:cNvPr id="100" name="Group 99"/>
            <p:cNvGrpSpPr/>
            <p:nvPr/>
          </p:nvGrpSpPr>
          <p:grpSpPr>
            <a:xfrm>
              <a:off x="5963166" y="3601650"/>
              <a:ext cx="380195" cy="369332"/>
              <a:chOff x="4512898" y="3388350"/>
              <a:chExt cx="380195" cy="369332"/>
            </a:xfrm>
          </p:grpSpPr>
          <p:sp>
            <p:nvSpPr>
              <p:cNvPr id="101" name="16-Point Star 100"/>
              <p:cNvSpPr/>
              <p:nvPr/>
            </p:nvSpPr>
            <p:spPr>
              <a:xfrm>
                <a:off x="4512898" y="3391922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4516067" y="3388350"/>
                <a:ext cx="3770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</a:t>
                </a:r>
                <a:r>
                  <a:rPr lang="en-US" baseline="30000" dirty="0" smtClean="0"/>
                  <a:t>−</a:t>
                </a:r>
                <a:endParaRPr lang="en-US" dirty="0" smtClean="0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6377300" y="3409437"/>
              <a:ext cx="383438" cy="372110"/>
              <a:chOff x="3023060" y="3763556"/>
              <a:chExt cx="383438" cy="372110"/>
            </a:xfrm>
          </p:grpSpPr>
          <p:sp>
            <p:nvSpPr>
              <p:cNvPr id="104" name="16-Point Star 103"/>
              <p:cNvSpPr/>
              <p:nvPr/>
            </p:nvSpPr>
            <p:spPr>
              <a:xfrm>
                <a:off x="3023060" y="3763556"/>
                <a:ext cx="365760" cy="365760"/>
              </a:xfrm>
              <a:prstGeom prst="star16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 smtClean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3023060" y="3766334"/>
                <a:ext cx="38343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bg1"/>
                    </a:solidFill>
                  </a:rPr>
                  <a:t>h</a:t>
                </a:r>
                <a:r>
                  <a:rPr lang="en-US" baseline="30000" dirty="0" smtClean="0">
                    <a:solidFill>
                      <a:schemeClr val="bg1"/>
                    </a:solidFill>
                  </a:rPr>
                  <a:t>+</a:t>
                </a:r>
                <a:endParaRPr lang="en-US" dirty="0" smtClean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09" name="Straight Arrow Connector 108"/>
            <p:cNvCxnSpPr/>
            <p:nvPr/>
          </p:nvCxnSpPr>
          <p:spPr>
            <a:xfrm>
              <a:off x="5181220" y="3989757"/>
              <a:ext cx="0" cy="199914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4161093" y="4441078"/>
              <a:ext cx="2011680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V="1">
              <a:off x="4161094" y="3989757"/>
              <a:ext cx="0" cy="4572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V="1">
              <a:off x="6163248" y="3989757"/>
              <a:ext cx="0" cy="45720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ounded Rectangle 120"/>
            <p:cNvSpPr/>
            <p:nvPr/>
          </p:nvSpPr>
          <p:spPr>
            <a:xfrm>
              <a:off x="1143001" y="2995409"/>
              <a:ext cx="2250098" cy="2472122"/>
            </a:xfrm>
            <a:prstGeom prst="roundRect">
              <a:avLst/>
            </a:prstGeom>
            <a:noFill/>
            <a:ln w="1905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4000"/>
                </a:lnSpc>
              </a:pPr>
              <a:r>
                <a:rPr lang="en-US" sz="1200" b="1" dirty="0" smtClean="0">
                  <a:solidFill>
                    <a:srgbClr val="FF0000"/>
                  </a:solidFill>
                </a:rPr>
                <a:t>Effect of &gt;9 eV radiation:</a:t>
              </a:r>
            </a:p>
            <a:p>
              <a:pPr algn="ctr">
                <a:lnSpc>
                  <a:spcPct val="114000"/>
                </a:lnSpc>
              </a:pPr>
              <a:r>
                <a:rPr lang="en-US" sz="1200" dirty="0" smtClean="0">
                  <a:solidFill>
                    <a:schemeClr val="tx1"/>
                  </a:solidFill>
                </a:rPr>
                <a:t>Positive charge in SiO</a:t>
              </a:r>
              <a:r>
                <a:rPr lang="en-US" sz="1200" baseline="-25000" dirty="0" smtClean="0">
                  <a:solidFill>
                    <a:schemeClr val="tx1"/>
                  </a:solidFill>
                </a:rPr>
                <a:t>2</a:t>
              </a:r>
            </a:p>
            <a:p>
              <a:pPr algn="ctr">
                <a:lnSpc>
                  <a:spcPct val="114000"/>
                </a:lnSpc>
              </a:pPr>
              <a:endParaRPr lang="en-US" sz="1200" baseline="-25000" dirty="0" smtClean="0">
                <a:solidFill>
                  <a:schemeClr val="tx1"/>
                </a:solidFill>
              </a:endParaRPr>
            </a:p>
            <a:p>
              <a:pPr algn="ctr">
                <a:lnSpc>
                  <a:spcPct val="114000"/>
                </a:lnSpc>
              </a:pPr>
              <a:r>
                <a:rPr lang="en-US" sz="1200" dirty="0" smtClean="0">
                  <a:solidFill>
                    <a:schemeClr val="tx1"/>
                  </a:solidFill>
                </a:rPr>
                <a:t>Partially compensates negative passivation charge</a:t>
              </a:r>
            </a:p>
            <a:p>
              <a:pPr algn="ctr">
                <a:lnSpc>
                  <a:spcPct val="114000"/>
                </a:lnSpc>
              </a:pPr>
              <a:endParaRPr lang="en-US" sz="1200" dirty="0" smtClean="0">
                <a:solidFill>
                  <a:schemeClr val="tx1"/>
                </a:solidFill>
              </a:endParaRPr>
            </a:p>
            <a:p>
              <a:pPr algn="ctr">
                <a:lnSpc>
                  <a:spcPct val="114000"/>
                </a:lnSpc>
              </a:pPr>
              <a:r>
                <a:rPr lang="en-US" sz="1200" dirty="0" smtClean="0">
                  <a:solidFill>
                    <a:schemeClr val="tx1"/>
                  </a:solidFill>
                </a:rPr>
                <a:t>Weaker backside electric field</a:t>
              </a:r>
            </a:p>
            <a:p>
              <a:pPr algn="ctr">
                <a:lnSpc>
                  <a:spcPct val="114000"/>
                </a:lnSpc>
              </a:pPr>
              <a:endParaRPr lang="en-US" sz="1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14000"/>
                </a:lnSpc>
              </a:pPr>
              <a:r>
                <a:rPr lang="en-US" sz="1200" dirty="0" smtClean="0">
                  <a:solidFill>
                    <a:schemeClr val="tx1"/>
                  </a:solidFill>
                </a:rPr>
                <a:t>Higher surface recombination</a:t>
              </a:r>
            </a:p>
            <a:p>
              <a:pPr algn="ctr">
                <a:lnSpc>
                  <a:spcPct val="114000"/>
                </a:lnSpc>
              </a:pPr>
              <a:endParaRPr lang="en-US" sz="1200" dirty="0">
                <a:solidFill>
                  <a:schemeClr val="tx1"/>
                </a:solidFill>
              </a:endParaRPr>
            </a:p>
            <a:p>
              <a:pPr algn="ctr">
                <a:lnSpc>
                  <a:spcPct val="114000"/>
                </a:lnSpc>
              </a:pPr>
              <a:r>
                <a:rPr lang="en-US" sz="1200" b="1" dirty="0" smtClean="0">
                  <a:solidFill>
                    <a:schemeClr val="tx1"/>
                  </a:solidFill>
                </a:rPr>
                <a:t>Reduced UV quantum efficiency</a:t>
              </a:r>
              <a:endParaRPr lang="en-US" sz="1200" b="1" dirty="0">
                <a:solidFill>
                  <a:schemeClr val="tx1"/>
                </a:solidFill>
              </a:endParaRPr>
            </a:p>
          </p:txBody>
        </p:sp>
        <p:cxnSp>
          <p:nvCxnSpPr>
            <p:cNvPr id="124" name="Straight Arrow Connector 123"/>
            <p:cNvCxnSpPr/>
            <p:nvPr/>
          </p:nvCxnSpPr>
          <p:spPr>
            <a:xfrm>
              <a:off x="2266783" y="3442680"/>
              <a:ext cx="0" cy="18416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Arrow Connector 124"/>
            <p:cNvCxnSpPr/>
            <p:nvPr/>
          </p:nvCxnSpPr>
          <p:spPr>
            <a:xfrm>
              <a:off x="2285666" y="4029075"/>
              <a:ext cx="0" cy="18416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Arrow Connector 125"/>
            <p:cNvCxnSpPr/>
            <p:nvPr/>
          </p:nvCxnSpPr>
          <p:spPr>
            <a:xfrm>
              <a:off x="2285833" y="4450603"/>
              <a:ext cx="0" cy="18416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>
              <a:off x="2285666" y="4837482"/>
              <a:ext cx="0" cy="18416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7613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oup 198"/>
          <p:cNvGrpSpPr/>
          <p:nvPr/>
        </p:nvGrpSpPr>
        <p:grpSpPr>
          <a:xfrm>
            <a:off x="534401" y="458007"/>
            <a:ext cx="10974004" cy="5788057"/>
            <a:chOff x="735390" y="458007"/>
            <a:chExt cx="10974004" cy="5788057"/>
          </a:xfrm>
        </p:grpSpPr>
        <p:sp>
          <p:nvSpPr>
            <p:cNvPr id="118" name="Rectangle 117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Arrow Connector 18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TextBox 18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865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8594806" y="-1798709"/>
            <a:ext cx="2011680" cy="138888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/>
          <p:cNvGrpSpPr/>
          <p:nvPr/>
        </p:nvGrpSpPr>
        <p:grpSpPr>
          <a:xfrm>
            <a:off x="534401" y="458007"/>
            <a:ext cx="10974004" cy="5788057"/>
            <a:chOff x="735390" y="458007"/>
            <a:chExt cx="10974004" cy="5788057"/>
          </a:xfrm>
        </p:grpSpPr>
        <p:sp>
          <p:nvSpPr>
            <p:cNvPr id="118" name="Rectangle 117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Arrow Connector 18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TextBox 18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11748704" y="465011"/>
            <a:ext cx="10974004" cy="5788057"/>
            <a:chOff x="735390" y="458007"/>
            <a:chExt cx="10974004" cy="5788057"/>
          </a:xfrm>
        </p:grpSpPr>
        <p:sp>
          <p:nvSpPr>
            <p:cNvPr id="201" name="Rectangle 200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02" name="Freeform 201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4" name="Rectangle 203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6" name="Freeform 205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08" name="Rectangle 207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0" name="Freeform 209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1" name="Rectangle 210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2" name="Rectangle 211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3" name="Freeform 212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4" name="Rectangle 213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216" name="Freeform 215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217" name="Freeform 216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218" name="Freeform 217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19" name="Freeform 218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220" name="Freeform 219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221" name="Rectangle 220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4" name="TextBox 223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226" name="Straight Connector 225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Straight Connector 230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Straight Connector 231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TextBox 237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239" name="Straight Arrow Connector 23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Arrow Connector 23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Arrow Connector 24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Arrow Connector 24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3" name="TextBox 24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4" name="TextBox 24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933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8594806" y="-1798709"/>
            <a:ext cx="2011680" cy="138888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9" name="Group 198"/>
          <p:cNvGrpSpPr/>
          <p:nvPr/>
        </p:nvGrpSpPr>
        <p:grpSpPr>
          <a:xfrm>
            <a:off x="534401" y="458007"/>
            <a:ext cx="10974004" cy="5788057"/>
            <a:chOff x="735390" y="458007"/>
            <a:chExt cx="10974004" cy="5788057"/>
          </a:xfrm>
        </p:grpSpPr>
        <p:sp>
          <p:nvSpPr>
            <p:cNvPr id="118" name="Rectangle 117"/>
            <p:cNvSpPr/>
            <p:nvPr/>
          </p:nvSpPr>
          <p:spPr>
            <a:xfrm>
              <a:off x="736594" y="2588464"/>
              <a:ext cx="10972800" cy="36576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98" name="Freeform 197"/>
            <p:cNvSpPr/>
            <p:nvPr/>
          </p:nvSpPr>
          <p:spPr>
            <a:xfrm>
              <a:off x="5485846" y="2594731"/>
              <a:ext cx="6217920" cy="735788"/>
            </a:xfrm>
            <a:custGeom>
              <a:avLst/>
              <a:gdLst>
                <a:gd name="connsiteX0" fmla="*/ 0 w 6217920"/>
                <a:gd name="connsiteY0" fmla="*/ 0 h 735788"/>
                <a:gd name="connsiteX1" fmla="*/ 6217920 w 6217920"/>
                <a:gd name="connsiteY1" fmla="*/ 0 h 735788"/>
                <a:gd name="connsiteX2" fmla="*/ 6217920 w 6217920"/>
                <a:gd name="connsiteY2" fmla="*/ 2455 h 735788"/>
                <a:gd name="connsiteX3" fmla="*/ 6217920 w 6217920"/>
                <a:gd name="connsiteY3" fmla="*/ 126190 h 735788"/>
                <a:gd name="connsiteX4" fmla="*/ 6217920 w 6217920"/>
                <a:gd name="connsiteY4" fmla="*/ 365760 h 735788"/>
                <a:gd name="connsiteX5" fmla="*/ 6217920 w 6217920"/>
                <a:gd name="connsiteY5" fmla="*/ 613866 h 735788"/>
                <a:gd name="connsiteX6" fmla="*/ 6217920 w 6217920"/>
                <a:gd name="connsiteY6" fmla="*/ 733975 h 735788"/>
                <a:gd name="connsiteX7" fmla="*/ 6104978 w 6217920"/>
                <a:gd name="connsiteY7" fmla="*/ 733975 h 735788"/>
                <a:gd name="connsiteX8" fmla="*/ 6095998 w 6217920"/>
                <a:gd name="connsiteY8" fmla="*/ 735788 h 735788"/>
                <a:gd name="connsiteX9" fmla="*/ 121922 w 6217920"/>
                <a:gd name="connsiteY9" fmla="*/ 735788 h 735788"/>
                <a:gd name="connsiteX10" fmla="*/ 0 w 6217920"/>
                <a:gd name="connsiteY10" fmla="*/ 613866 h 735788"/>
                <a:gd name="connsiteX11" fmla="*/ 0 w 6217920"/>
                <a:gd name="connsiteY11" fmla="*/ 365760 h 735788"/>
                <a:gd name="connsiteX12" fmla="*/ 0 w 6217920"/>
                <a:gd name="connsiteY12" fmla="*/ 126190 h 735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17920" h="735788">
                  <a:moveTo>
                    <a:pt x="0" y="0"/>
                  </a:moveTo>
                  <a:lnTo>
                    <a:pt x="6217920" y="0"/>
                  </a:lnTo>
                  <a:lnTo>
                    <a:pt x="6217920" y="2455"/>
                  </a:lnTo>
                  <a:lnTo>
                    <a:pt x="6217920" y="126190"/>
                  </a:lnTo>
                  <a:lnTo>
                    <a:pt x="6217920" y="365760"/>
                  </a:lnTo>
                  <a:lnTo>
                    <a:pt x="6217920" y="613866"/>
                  </a:lnTo>
                  <a:lnTo>
                    <a:pt x="6217920" y="733975"/>
                  </a:lnTo>
                  <a:lnTo>
                    <a:pt x="6104978" y="733975"/>
                  </a:lnTo>
                  <a:lnTo>
                    <a:pt x="6095998" y="735788"/>
                  </a:lnTo>
                  <a:lnTo>
                    <a:pt x="121922" y="735788"/>
                  </a:lnTo>
                  <a:cubicBezTo>
                    <a:pt x="54586" y="735788"/>
                    <a:pt x="0" y="681202"/>
                    <a:pt x="0" y="613866"/>
                  </a:cubicBezTo>
                  <a:lnTo>
                    <a:pt x="0" y="365760"/>
                  </a:lnTo>
                  <a:lnTo>
                    <a:pt x="0" y="126190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475634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TG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1921702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GRST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6129146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R</a:t>
              </a:r>
              <a:r>
                <a:rPr lang="en-US" b="1" dirty="0" smtClean="0">
                  <a:solidFill>
                    <a:schemeClr val="tx1"/>
                  </a:solidFill>
                </a:rPr>
                <a:t>G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7" name="Freeform 126"/>
            <p:cNvSpPr/>
            <p:nvPr/>
          </p:nvSpPr>
          <p:spPr>
            <a:xfrm>
              <a:off x="55805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8" name="Freeform 127"/>
            <p:cNvSpPr/>
            <p:nvPr/>
          </p:nvSpPr>
          <p:spPr>
            <a:xfrm>
              <a:off x="6952106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1921702" y="2498837"/>
              <a:ext cx="365760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6129146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2" name="Freeform 131"/>
            <p:cNvSpPr/>
            <p:nvPr/>
          </p:nvSpPr>
          <p:spPr>
            <a:xfrm>
              <a:off x="77774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83261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SF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83261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26" name="Freeform 125"/>
            <p:cNvSpPr/>
            <p:nvPr/>
          </p:nvSpPr>
          <p:spPr>
            <a:xfrm>
              <a:off x="91490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9697714" y="2224517"/>
              <a:ext cx="822960" cy="274320"/>
            </a:xfrm>
            <a:prstGeom prst="rect">
              <a:avLst/>
            </a:prstGeom>
            <a:pattFill prst="trellis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</a:rPr>
                <a:t>R_SEL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9697714" y="2498837"/>
              <a:ext cx="822960" cy="91440"/>
            </a:xfrm>
            <a:prstGeom prst="rect">
              <a:avLst/>
            </a:prstGeom>
            <a:pattFill prst="wdUpDiag">
              <a:fgClr>
                <a:schemeClr val="accent3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137" name="Freeform 136"/>
            <p:cNvSpPr/>
            <p:nvPr/>
          </p:nvSpPr>
          <p:spPr>
            <a:xfrm>
              <a:off x="10520674" y="2590277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n</a:t>
              </a:r>
              <a:r>
                <a:rPr lang="en-US" b="1" baseline="30000" dirty="0"/>
                <a:t>+</a:t>
              </a:r>
              <a:endParaRPr lang="en-US" b="1" dirty="0"/>
            </a:p>
          </p:txBody>
        </p:sp>
        <p:sp>
          <p:nvSpPr>
            <p:cNvPr id="142" name="Freeform 141"/>
            <p:cNvSpPr/>
            <p:nvPr/>
          </p:nvSpPr>
          <p:spPr>
            <a:xfrm>
              <a:off x="2744662" y="2588464"/>
              <a:ext cx="2011680" cy="552265"/>
            </a:xfrm>
            <a:custGeom>
              <a:avLst/>
              <a:gdLst>
                <a:gd name="connsiteX0" fmla="*/ 0 w 2011680"/>
                <a:gd name="connsiteY0" fmla="*/ 0 h 552265"/>
                <a:gd name="connsiteX1" fmla="*/ 2011680 w 2011680"/>
                <a:gd name="connsiteY1" fmla="*/ 0 h 552265"/>
                <a:gd name="connsiteX2" fmla="*/ 2011680 w 2011680"/>
                <a:gd name="connsiteY2" fmla="*/ 95067 h 552265"/>
                <a:gd name="connsiteX3" fmla="*/ 2011680 w 2011680"/>
                <a:gd name="connsiteY3" fmla="*/ 274320 h 552265"/>
                <a:gd name="connsiteX4" fmla="*/ 2011680 w 2011680"/>
                <a:gd name="connsiteY4" fmla="*/ 460823 h 552265"/>
                <a:gd name="connsiteX5" fmla="*/ 1920238 w 2011680"/>
                <a:gd name="connsiteY5" fmla="*/ 552265 h 552265"/>
                <a:gd name="connsiteX6" fmla="*/ 91442 w 2011680"/>
                <a:gd name="connsiteY6" fmla="*/ 552265 h 552265"/>
                <a:gd name="connsiteX7" fmla="*/ 0 w 2011680"/>
                <a:gd name="connsiteY7" fmla="*/ 460823 h 552265"/>
                <a:gd name="connsiteX8" fmla="*/ 0 w 2011680"/>
                <a:gd name="connsiteY8" fmla="*/ 274320 h 552265"/>
                <a:gd name="connsiteX9" fmla="*/ 0 w 2011680"/>
                <a:gd name="connsiteY9" fmla="*/ 95067 h 55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11680" h="552265">
                  <a:moveTo>
                    <a:pt x="0" y="0"/>
                  </a:moveTo>
                  <a:lnTo>
                    <a:pt x="2011680" y="0"/>
                  </a:lnTo>
                  <a:lnTo>
                    <a:pt x="2011680" y="95067"/>
                  </a:lnTo>
                  <a:lnTo>
                    <a:pt x="2011680" y="274320"/>
                  </a:lnTo>
                  <a:lnTo>
                    <a:pt x="2011680" y="460823"/>
                  </a:lnTo>
                  <a:cubicBezTo>
                    <a:pt x="2011680" y="511325"/>
                    <a:pt x="1970740" y="552265"/>
                    <a:pt x="1920238" y="552265"/>
                  </a:cubicBezTo>
                  <a:lnTo>
                    <a:pt x="91442" y="552265"/>
                  </a:lnTo>
                  <a:cubicBezTo>
                    <a:pt x="40940" y="552265"/>
                    <a:pt x="0" y="511325"/>
                    <a:pt x="0" y="460823"/>
                  </a:cubicBezTo>
                  <a:lnTo>
                    <a:pt x="0" y="274320"/>
                  </a:lnTo>
                  <a:lnTo>
                    <a:pt x="0" y="95067"/>
                  </a:lnTo>
                  <a:close/>
                </a:path>
              </a:pathLst>
            </a:cu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50" name="Freeform 149"/>
            <p:cNvSpPr/>
            <p:nvPr/>
          </p:nvSpPr>
          <p:spPr>
            <a:xfrm>
              <a:off x="735390" y="2588199"/>
              <a:ext cx="1280160" cy="731520"/>
            </a:xfrm>
            <a:custGeom>
              <a:avLst/>
              <a:gdLst>
                <a:gd name="connsiteX0" fmla="*/ 0 w 1280160"/>
                <a:gd name="connsiteY0" fmla="*/ 0 h 731520"/>
                <a:gd name="connsiteX1" fmla="*/ 121922 w 1280160"/>
                <a:gd name="connsiteY1" fmla="*/ 0 h 731520"/>
                <a:gd name="connsiteX2" fmla="*/ 640080 w 1280160"/>
                <a:gd name="connsiteY2" fmla="*/ 0 h 731520"/>
                <a:gd name="connsiteX3" fmla="*/ 1158238 w 1280160"/>
                <a:gd name="connsiteY3" fmla="*/ 0 h 731520"/>
                <a:gd name="connsiteX4" fmla="*/ 1280160 w 1280160"/>
                <a:gd name="connsiteY4" fmla="*/ 0 h 731520"/>
                <a:gd name="connsiteX5" fmla="*/ 1280160 w 1280160"/>
                <a:gd name="connsiteY5" fmla="*/ 121922 h 731520"/>
                <a:gd name="connsiteX6" fmla="*/ 1280160 w 1280160"/>
                <a:gd name="connsiteY6" fmla="*/ 365760 h 731520"/>
                <a:gd name="connsiteX7" fmla="*/ 1280160 w 1280160"/>
                <a:gd name="connsiteY7" fmla="*/ 609598 h 731520"/>
                <a:gd name="connsiteX8" fmla="*/ 1158238 w 1280160"/>
                <a:gd name="connsiteY8" fmla="*/ 731520 h 731520"/>
                <a:gd name="connsiteX9" fmla="*/ 640080 w 1280160"/>
                <a:gd name="connsiteY9" fmla="*/ 731520 h 731520"/>
                <a:gd name="connsiteX10" fmla="*/ 121922 w 1280160"/>
                <a:gd name="connsiteY10" fmla="*/ 731520 h 731520"/>
                <a:gd name="connsiteX11" fmla="*/ 0 w 1280160"/>
                <a:gd name="connsiteY11" fmla="*/ 731520 h 731520"/>
                <a:gd name="connsiteX12" fmla="*/ 0 w 1280160"/>
                <a:gd name="connsiteY12" fmla="*/ 609598 h 731520"/>
                <a:gd name="connsiteX13" fmla="*/ 0 w 1280160"/>
                <a:gd name="connsiteY13" fmla="*/ 365760 h 731520"/>
                <a:gd name="connsiteX14" fmla="*/ 0 w 1280160"/>
                <a:gd name="connsiteY14" fmla="*/ 121922 h 731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80160" h="731520">
                  <a:moveTo>
                    <a:pt x="0" y="0"/>
                  </a:moveTo>
                  <a:lnTo>
                    <a:pt x="121922" y="0"/>
                  </a:lnTo>
                  <a:lnTo>
                    <a:pt x="640080" y="0"/>
                  </a:lnTo>
                  <a:lnTo>
                    <a:pt x="1158238" y="0"/>
                  </a:lnTo>
                  <a:lnTo>
                    <a:pt x="1280160" y="0"/>
                  </a:lnTo>
                  <a:lnTo>
                    <a:pt x="1280160" y="121922"/>
                  </a:lnTo>
                  <a:lnTo>
                    <a:pt x="1280160" y="365760"/>
                  </a:lnTo>
                  <a:lnTo>
                    <a:pt x="1280160" y="609598"/>
                  </a:lnTo>
                  <a:cubicBezTo>
                    <a:pt x="1280160" y="676934"/>
                    <a:pt x="1225574" y="731520"/>
                    <a:pt x="1158238" y="731520"/>
                  </a:cubicBezTo>
                  <a:lnTo>
                    <a:pt x="640080" y="731520"/>
                  </a:lnTo>
                  <a:lnTo>
                    <a:pt x="121922" y="731520"/>
                  </a:lnTo>
                  <a:lnTo>
                    <a:pt x="0" y="731520"/>
                  </a:lnTo>
                  <a:lnTo>
                    <a:pt x="0" y="609598"/>
                  </a:lnTo>
                  <a:lnTo>
                    <a:pt x="0" y="365760"/>
                  </a:lnTo>
                  <a:lnTo>
                    <a:pt x="0" y="121922"/>
                  </a:ln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0" name="Freeform 139"/>
            <p:cNvSpPr/>
            <p:nvPr/>
          </p:nvSpPr>
          <p:spPr>
            <a:xfrm>
              <a:off x="2836704" y="2588464"/>
              <a:ext cx="1828800" cy="95596"/>
            </a:xfrm>
            <a:custGeom>
              <a:avLst/>
              <a:gdLst>
                <a:gd name="connsiteX0" fmla="*/ 839 w 2011680"/>
                <a:gd name="connsiteY0" fmla="*/ 0 h 95596"/>
                <a:gd name="connsiteX1" fmla="*/ 2010841 w 2011680"/>
                <a:gd name="connsiteY1" fmla="*/ 0 h 95596"/>
                <a:gd name="connsiteX2" fmla="*/ 2011680 w 2011680"/>
                <a:gd name="connsiteY2" fmla="*/ 4156 h 95596"/>
                <a:gd name="connsiteX3" fmla="*/ 1920240 w 2011680"/>
                <a:gd name="connsiteY3" fmla="*/ 95596 h 95596"/>
                <a:gd name="connsiteX4" fmla="*/ 91440 w 2011680"/>
                <a:gd name="connsiteY4" fmla="*/ 95596 h 95596"/>
                <a:gd name="connsiteX5" fmla="*/ 0 w 2011680"/>
                <a:gd name="connsiteY5" fmla="*/ 4156 h 95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1680" h="95596">
                  <a:moveTo>
                    <a:pt x="839" y="0"/>
                  </a:moveTo>
                  <a:lnTo>
                    <a:pt x="2010841" y="0"/>
                  </a:lnTo>
                  <a:lnTo>
                    <a:pt x="2011680" y="4156"/>
                  </a:lnTo>
                  <a:cubicBezTo>
                    <a:pt x="2011680" y="54657"/>
                    <a:pt x="1970741" y="95596"/>
                    <a:pt x="1920240" y="95596"/>
                  </a:cubicBezTo>
                  <a:lnTo>
                    <a:pt x="91440" y="95596"/>
                  </a:lnTo>
                  <a:cubicBezTo>
                    <a:pt x="40939" y="95596"/>
                    <a:pt x="0" y="54657"/>
                    <a:pt x="0" y="4156"/>
                  </a:cubicBezTo>
                  <a:close/>
                </a:path>
              </a:pathLst>
            </a:custGeom>
            <a:solidFill>
              <a:srgbClr val="00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4" name="Freeform 133"/>
            <p:cNvSpPr/>
            <p:nvPr/>
          </p:nvSpPr>
          <p:spPr>
            <a:xfrm>
              <a:off x="1370654" y="2588199"/>
              <a:ext cx="548640" cy="365760"/>
            </a:xfrm>
            <a:custGeom>
              <a:avLst/>
              <a:gdLst>
                <a:gd name="connsiteX0" fmla="*/ 0 w 548640"/>
                <a:gd name="connsiteY0" fmla="*/ 0 h 365760"/>
                <a:gd name="connsiteX1" fmla="*/ 157785 w 548640"/>
                <a:gd name="connsiteY1" fmla="*/ 0 h 365760"/>
                <a:gd name="connsiteX2" fmla="*/ 390855 w 548640"/>
                <a:gd name="connsiteY2" fmla="*/ 0 h 365760"/>
                <a:gd name="connsiteX3" fmla="*/ 548640 w 548640"/>
                <a:gd name="connsiteY3" fmla="*/ 0 h 365760"/>
                <a:gd name="connsiteX4" fmla="*/ 548640 w 548640"/>
                <a:gd name="connsiteY4" fmla="*/ 157785 h 365760"/>
                <a:gd name="connsiteX5" fmla="*/ 548640 w 548640"/>
                <a:gd name="connsiteY5" fmla="*/ 182880 h 365760"/>
                <a:gd name="connsiteX6" fmla="*/ 548640 w 548640"/>
                <a:gd name="connsiteY6" fmla="*/ 207975 h 365760"/>
                <a:gd name="connsiteX7" fmla="*/ 390855 w 548640"/>
                <a:gd name="connsiteY7" fmla="*/ 365760 h 365760"/>
                <a:gd name="connsiteX8" fmla="*/ 157785 w 548640"/>
                <a:gd name="connsiteY8" fmla="*/ 365760 h 365760"/>
                <a:gd name="connsiteX9" fmla="*/ 0 w 548640"/>
                <a:gd name="connsiteY9" fmla="*/ 207975 h 365760"/>
                <a:gd name="connsiteX10" fmla="*/ 0 w 548640"/>
                <a:gd name="connsiteY10" fmla="*/ 182880 h 365760"/>
                <a:gd name="connsiteX11" fmla="*/ 0 w 548640"/>
                <a:gd name="connsiteY11" fmla="*/ 157785 h 36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48640" h="365760">
                  <a:moveTo>
                    <a:pt x="0" y="0"/>
                  </a:moveTo>
                  <a:lnTo>
                    <a:pt x="157785" y="0"/>
                  </a:lnTo>
                  <a:lnTo>
                    <a:pt x="390855" y="0"/>
                  </a:lnTo>
                  <a:lnTo>
                    <a:pt x="548640" y="0"/>
                  </a:lnTo>
                  <a:lnTo>
                    <a:pt x="548640" y="157785"/>
                  </a:lnTo>
                  <a:lnTo>
                    <a:pt x="548640" y="182880"/>
                  </a:lnTo>
                  <a:lnTo>
                    <a:pt x="548640" y="207975"/>
                  </a:lnTo>
                  <a:cubicBezTo>
                    <a:pt x="548640" y="295117"/>
                    <a:pt x="477997" y="365760"/>
                    <a:pt x="390855" y="365760"/>
                  </a:cubicBezTo>
                  <a:lnTo>
                    <a:pt x="157785" y="365760"/>
                  </a:lnTo>
                  <a:cubicBezTo>
                    <a:pt x="70643" y="365760"/>
                    <a:pt x="0" y="295117"/>
                    <a:pt x="0" y="207975"/>
                  </a:cubicBezTo>
                  <a:lnTo>
                    <a:pt x="0" y="182880"/>
                  </a:lnTo>
                  <a:lnTo>
                    <a:pt x="0" y="1577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n</a:t>
              </a:r>
              <a:r>
                <a:rPr lang="en-US" b="1" baseline="30000" dirty="0" smtClean="0"/>
                <a:t>+</a:t>
              </a:r>
              <a:endParaRPr lang="en-US" b="1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35390" y="5788599"/>
              <a:ext cx="10972800" cy="457200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1277072" y="462380"/>
              <a:ext cx="7240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GRST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5453060" y="458007"/>
              <a:ext cx="8018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Sense Node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871757" y="458007"/>
              <a:ext cx="696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RG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639755" y="458009"/>
              <a:ext cx="8229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0000"/>
                  </a:solidFill>
                </a:rPr>
                <a:t>SF Drain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 flipH="1">
              <a:off x="5853996" y="1228393"/>
              <a:ext cx="28819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10108737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233318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5166161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6538965" y="1675612"/>
              <a:ext cx="1661" cy="5486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8735933" y="1217968"/>
              <a:ext cx="1661" cy="10058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1644974" y="1673534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5853995" y="1215693"/>
              <a:ext cx="1661" cy="1371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7220240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80512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10793435" y="1672381"/>
              <a:ext cx="1661" cy="9144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10793435" y="1672381"/>
              <a:ext cx="4572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TextBox 176"/>
            <p:cNvSpPr txBox="1"/>
            <p:nvPr/>
          </p:nvSpPr>
          <p:spPr>
            <a:xfrm>
              <a:off x="10473217" y="1020245"/>
              <a:ext cx="10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OUT to readout</a:t>
              </a:r>
              <a:endParaRPr lang="en-US" b="1" dirty="0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 flipH="1">
              <a:off x="1487157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Arrow Connector 179"/>
            <p:cNvCxnSpPr/>
            <p:nvPr/>
          </p:nvCxnSpPr>
          <p:spPr>
            <a:xfrm flipH="1">
              <a:off x="571918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Arrow Connector 180"/>
            <p:cNvCxnSpPr/>
            <p:nvPr/>
          </p:nvCxnSpPr>
          <p:spPr>
            <a:xfrm flipH="1">
              <a:off x="7105860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Arrow Connector 181"/>
            <p:cNvCxnSpPr/>
            <p:nvPr/>
          </p:nvCxnSpPr>
          <p:spPr>
            <a:xfrm flipH="1">
              <a:off x="7881258" y="1104338"/>
              <a:ext cx="0" cy="1371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3" name="TextBox 182"/>
            <p:cNvSpPr txBox="1"/>
            <p:nvPr/>
          </p:nvSpPr>
          <p:spPr>
            <a:xfrm>
              <a:off x="2914638" y="1852373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0099FF"/>
                  </a:solidFill>
                </a:rPr>
                <a:t>pinning implant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2906943" y="3176307"/>
              <a:ext cx="16943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rgbClr val="FF7C80"/>
                  </a:solidFill>
                </a:rPr>
                <a:t>photodiode implant (n)</a:t>
              </a:r>
              <a:endParaRPr lang="en-US" b="1" dirty="0">
                <a:solidFill>
                  <a:srgbClr val="FF7C80"/>
                </a:solidFill>
              </a:endParaRPr>
            </a:p>
          </p:txBody>
        </p:sp>
        <p:sp>
          <p:nvSpPr>
            <p:cNvPr id="185" name="TextBox 184"/>
            <p:cNvSpPr txBox="1"/>
            <p:nvPr/>
          </p:nvSpPr>
          <p:spPr>
            <a:xfrm>
              <a:off x="5374619" y="4237879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epitaxy (p)</a:t>
              </a:r>
              <a:endParaRPr lang="en-US" b="1" dirty="0"/>
            </a:p>
          </p:txBody>
        </p:sp>
        <p:sp>
          <p:nvSpPr>
            <p:cNvPr id="186" name="TextBox 185"/>
            <p:cNvSpPr txBox="1"/>
            <p:nvPr/>
          </p:nvSpPr>
          <p:spPr>
            <a:xfrm>
              <a:off x="735391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0153355" y="3314806"/>
              <a:ext cx="12801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99FF"/>
                  </a:solidFill>
                </a:rPr>
                <a:t>p</a:t>
              </a:r>
              <a:r>
                <a:rPr lang="en-US" b="1" dirty="0" smtClean="0">
                  <a:solidFill>
                    <a:srgbClr val="0099FF"/>
                  </a:solidFill>
                </a:rPr>
                <a:t>ixel p-well (p</a:t>
              </a:r>
              <a:r>
                <a:rPr lang="en-US" b="1" baseline="30000" dirty="0" smtClean="0">
                  <a:solidFill>
                    <a:srgbClr val="0099FF"/>
                  </a:solidFill>
                </a:rPr>
                <a:t>+</a:t>
              </a:r>
              <a:r>
                <a:rPr lang="en-US" b="1" dirty="0" smtClean="0">
                  <a:solidFill>
                    <a:srgbClr val="0099FF"/>
                  </a:solidFill>
                </a:rPr>
                <a:t>)</a:t>
              </a:r>
              <a:endParaRPr lang="en-US" b="1" dirty="0">
                <a:solidFill>
                  <a:srgbClr val="0099FF"/>
                </a:solidFill>
              </a:endParaRPr>
            </a:p>
          </p:txBody>
        </p:sp>
        <p:sp>
          <p:nvSpPr>
            <p:cNvPr id="188" name="TextBox 187"/>
            <p:cNvSpPr txBox="1"/>
            <p:nvPr/>
          </p:nvSpPr>
          <p:spPr>
            <a:xfrm>
              <a:off x="5374619" y="5833448"/>
              <a:ext cx="16943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substrate (p</a:t>
              </a:r>
              <a:r>
                <a:rPr lang="en-US" b="1" baseline="30000" dirty="0" smtClean="0">
                  <a:solidFill>
                    <a:schemeClr val="bg1"/>
                  </a:solidFill>
                </a:rPr>
                <a:t>++</a:t>
              </a:r>
              <a:r>
                <a:rPr lang="en-US" b="1" dirty="0" smtClean="0">
                  <a:solidFill>
                    <a:schemeClr val="bg1"/>
                  </a:solidFill>
                </a:rPr>
                <a:t>)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44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-5489494" y="-3424309"/>
            <a:ext cx="2011680" cy="1388881"/>
          </a:xfrm>
          <a:prstGeom prst="round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534401" y="458007"/>
            <a:ext cx="10974004" cy="7365762"/>
            <a:chOff x="534401" y="458007"/>
            <a:chExt cx="10974004" cy="7365762"/>
          </a:xfrm>
        </p:grpSpPr>
        <p:grpSp>
          <p:nvGrpSpPr>
            <p:cNvPr id="199" name="Group 198"/>
            <p:cNvGrpSpPr/>
            <p:nvPr/>
          </p:nvGrpSpPr>
          <p:grpSpPr>
            <a:xfrm>
              <a:off x="534401" y="458007"/>
              <a:ext cx="10974004" cy="5788057"/>
              <a:chOff x="735390" y="458007"/>
              <a:chExt cx="10974004" cy="5788057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736594" y="2588464"/>
                <a:ext cx="10972800" cy="3657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Freeform 197"/>
              <p:cNvSpPr/>
              <p:nvPr/>
            </p:nvSpPr>
            <p:spPr>
              <a:xfrm>
                <a:off x="5485846" y="2594731"/>
                <a:ext cx="6217920" cy="735788"/>
              </a:xfrm>
              <a:custGeom>
                <a:avLst/>
                <a:gdLst>
                  <a:gd name="connsiteX0" fmla="*/ 0 w 6217920"/>
                  <a:gd name="connsiteY0" fmla="*/ 0 h 735788"/>
                  <a:gd name="connsiteX1" fmla="*/ 6217920 w 6217920"/>
                  <a:gd name="connsiteY1" fmla="*/ 0 h 735788"/>
                  <a:gd name="connsiteX2" fmla="*/ 6217920 w 6217920"/>
                  <a:gd name="connsiteY2" fmla="*/ 2455 h 735788"/>
                  <a:gd name="connsiteX3" fmla="*/ 6217920 w 6217920"/>
                  <a:gd name="connsiteY3" fmla="*/ 126190 h 735788"/>
                  <a:gd name="connsiteX4" fmla="*/ 6217920 w 6217920"/>
                  <a:gd name="connsiteY4" fmla="*/ 365760 h 735788"/>
                  <a:gd name="connsiteX5" fmla="*/ 6217920 w 6217920"/>
                  <a:gd name="connsiteY5" fmla="*/ 613866 h 735788"/>
                  <a:gd name="connsiteX6" fmla="*/ 6217920 w 6217920"/>
                  <a:gd name="connsiteY6" fmla="*/ 733975 h 735788"/>
                  <a:gd name="connsiteX7" fmla="*/ 6104978 w 6217920"/>
                  <a:gd name="connsiteY7" fmla="*/ 733975 h 735788"/>
                  <a:gd name="connsiteX8" fmla="*/ 6095998 w 6217920"/>
                  <a:gd name="connsiteY8" fmla="*/ 735788 h 735788"/>
                  <a:gd name="connsiteX9" fmla="*/ 121922 w 6217920"/>
                  <a:gd name="connsiteY9" fmla="*/ 735788 h 735788"/>
                  <a:gd name="connsiteX10" fmla="*/ 0 w 6217920"/>
                  <a:gd name="connsiteY10" fmla="*/ 613866 h 735788"/>
                  <a:gd name="connsiteX11" fmla="*/ 0 w 6217920"/>
                  <a:gd name="connsiteY11" fmla="*/ 365760 h 735788"/>
                  <a:gd name="connsiteX12" fmla="*/ 0 w 6217920"/>
                  <a:gd name="connsiteY12" fmla="*/ 126190 h 735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17920" h="735788">
                    <a:moveTo>
                      <a:pt x="0" y="0"/>
                    </a:moveTo>
                    <a:lnTo>
                      <a:pt x="6217920" y="0"/>
                    </a:lnTo>
                    <a:lnTo>
                      <a:pt x="6217920" y="2455"/>
                    </a:lnTo>
                    <a:lnTo>
                      <a:pt x="6217920" y="126190"/>
                    </a:lnTo>
                    <a:lnTo>
                      <a:pt x="6217920" y="365760"/>
                    </a:lnTo>
                    <a:lnTo>
                      <a:pt x="6217920" y="613866"/>
                    </a:lnTo>
                    <a:lnTo>
                      <a:pt x="6217920" y="733975"/>
                    </a:lnTo>
                    <a:lnTo>
                      <a:pt x="6104978" y="733975"/>
                    </a:lnTo>
                    <a:lnTo>
                      <a:pt x="6095998" y="735788"/>
                    </a:lnTo>
                    <a:lnTo>
                      <a:pt x="121922" y="735788"/>
                    </a:lnTo>
                    <a:cubicBezTo>
                      <a:pt x="54586" y="735788"/>
                      <a:pt x="0" y="681202"/>
                      <a:pt x="0" y="613866"/>
                    </a:cubicBezTo>
                    <a:lnTo>
                      <a:pt x="0" y="365760"/>
                    </a:lnTo>
                    <a:lnTo>
                      <a:pt x="0" y="126190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4756342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TG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1921702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GRST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6129146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R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G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5580506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8" name="Freeform 127"/>
              <p:cNvSpPr/>
              <p:nvPr/>
            </p:nvSpPr>
            <p:spPr>
              <a:xfrm>
                <a:off x="6952106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1921702" y="2498837"/>
                <a:ext cx="365760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6129146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Freeform 131"/>
              <p:cNvSpPr/>
              <p:nvPr/>
            </p:nvSpPr>
            <p:spPr>
              <a:xfrm>
                <a:off x="77774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8326114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SF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8326114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Freeform 125"/>
              <p:cNvSpPr/>
              <p:nvPr/>
            </p:nvSpPr>
            <p:spPr>
              <a:xfrm>
                <a:off x="91490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9697714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R_SEL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9697714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Freeform 136"/>
              <p:cNvSpPr/>
              <p:nvPr/>
            </p:nvSpPr>
            <p:spPr>
              <a:xfrm>
                <a:off x="105206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42" name="Freeform 141"/>
              <p:cNvSpPr/>
              <p:nvPr/>
            </p:nvSpPr>
            <p:spPr>
              <a:xfrm>
                <a:off x="2744662" y="2588464"/>
                <a:ext cx="2011680" cy="552265"/>
              </a:xfrm>
              <a:custGeom>
                <a:avLst/>
                <a:gdLst>
                  <a:gd name="connsiteX0" fmla="*/ 0 w 2011680"/>
                  <a:gd name="connsiteY0" fmla="*/ 0 h 552265"/>
                  <a:gd name="connsiteX1" fmla="*/ 2011680 w 2011680"/>
                  <a:gd name="connsiteY1" fmla="*/ 0 h 552265"/>
                  <a:gd name="connsiteX2" fmla="*/ 2011680 w 2011680"/>
                  <a:gd name="connsiteY2" fmla="*/ 95067 h 552265"/>
                  <a:gd name="connsiteX3" fmla="*/ 2011680 w 2011680"/>
                  <a:gd name="connsiteY3" fmla="*/ 274320 h 552265"/>
                  <a:gd name="connsiteX4" fmla="*/ 2011680 w 2011680"/>
                  <a:gd name="connsiteY4" fmla="*/ 460823 h 552265"/>
                  <a:gd name="connsiteX5" fmla="*/ 1920238 w 2011680"/>
                  <a:gd name="connsiteY5" fmla="*/ 552265 h 552265"/>
                  <a:gd name="connsiteX6" fmla="*/ 91442 w 2011680"/>
                  <a:gd name="connsiteY6" fmla="*/ 552265 h 552265"/>
                  <a:gd name="connsiteX7" fmla="*/ 0 w 2011680"/>
                  <a:gd name="connsiteY7" fmla="*/ 460823 h 552265"/>
                  <a:gd name="connsiteX8" fmla="*/ 0 w 2011680"/>
                  <a:gd name="connsiteY8" fmla="*/ 274320 h 552265"/>
                  <a:gd name="connsiteX9" fmla="*/ 0 w 2011680"/>
                  <a:gd name="connsiteY9" fmla="*/ 95067 h 55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1680" h="552265">
                    <a:moveTo>
                      <a:pt x="0" y="0"/>
                    </a:moveTo>
                    <a:lnTo>
                      <a:pt x="2011680" y="0"/>
                    </a:lnTo>
                    <a:lnTo>
                      <a:pt x="2011680" y="95067"/>
                    </a:lnTo>
                    <a:lnTo>
                      <a:pt x="2011680" y="274320"/>
                    </a:lnTo>
                    <a:lnTo>
                      <a:pt x="2011680" y="460823"/>
                    </a:lnTo>
                    <a:cubicBezTo>
                      <a:pt x="2011680" y="511325"/>
                      <a:pt x="1970740" y="552265"/>
                      <a:pt x="1920238" y="552265"/>
                    </a:cubicBezTo>
                    <a:lnTo>
                      <a:pt x="91442" y="552265"/>
                    </a:lnTo>
                    <a:cubicBezTo>
                      <a:pt x="40940" y="552265"/>
                      <a:pt x="0" y="511325"/>
                      <a:pt x="0" y="460823"/>
                    </a:cubicBezTo>
                    <a:lnTo>
                      <a:pt x="0" y="274320"/>
                    </a:lnTo>
                    <a:lnTo>
                      <a:pt x="0" y="95067"/>
                    </a:lnTo>
                    <a:close/>
                  </a:path>
                </a:pathLst>
              </a:custGeom>
              <a:solidFill>
                <a:srgbClr val="FF7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0" name="Freeform 149"/>
              <p:cNvSpPr/>
              <p:nvPr/>
            </p:nvSpPr>
            <p:spPr>
              <a:xfrm>
                <a:off x="735390" y="2588199"/>
                <a:ext cx="1280160" cy="731520"/>
              </a:xfrm>
              <a:custGeom>
                <a:avLst/>
                <a:gdLst>
                  <a:gd name="connsiteX0" fmla="*/ 0 w 1280160"/>
                  <a:gd name="connsiteY0" fmla="*/ 0 h 731520"/>
                  <a:gd name="connsiteX1" fmla="*/ 121922 w 1280160"/>
                  <a:gd name="connsiteY1" fmla="*/ 0 h 731520"/>
                  <a:gd name="connsiteX2" fmla="*/ 640080 w 1280160"/>
                  <a:gd name="connsiteY2" fmla="*/ 0 h 731520"/>
                  <a:gd name="connsiteX3" fmla="*/ 1158238 w 1280160"/>
                  <a:gd name="connsiteY3" fmla="*/ 0 h 731520"/>
                  <a:gd name="connsiteX4" fmla="*/ 1280160 w 1280160"/>
                  <a:gd name="connsiteY4" fmla="*/ 0 h 731520"/>
                  <a:gd name="connsiteX5" fmla="*/ 1280160 w 1280160"/>
                  <a:gd name="connsiteY5" fmla="*/ 121922 h 731520"/>
                  <a:gd name="connsiteX6" fmla="*/ 1280160 w 1280160"/>
                  <a:gd name="connsiteY6" fmla="*/ 365760 h 731520"/>
                  <a:gd name="connsiteX7" fmla="*/ 1280160 w 1280160"/>
                  <a:gd name="connsiteY7" fmla="*/ 609598 h 731520"/>
                  <a:gd name="connsiteX8" fmla="*/ 1158238 w 1280160"/>
                  <a:gd name="connsiteY8" fmla="*/ 731520 h 731520"/>
                  <a:gd name="connsiteX9" fmla="*/ 640080 w 1280160"/>
                  <a:gd name="connsiteY9" fmla="*/ 731520 h 731520"/>
                  <a:gd name="connsiteX10" fmla="*/ 121922 w 1280160"/>
                  <a:gd name="connsiteY10" fmla="*/ 731520 h 731520"/>
                  <a:gd name="connsiteX11" fmla="*/ 0 w 1280160"/>
                  <a:gd name="connsiteY11" fmla="*/ 731520 h 731520"/>
                  <a:gd name="connsiteX12" fmla="*/ 0 w 1280160"/>
                  <a:gd name="connsiteY12" fmla="*/ 609598 h 731520"/>
                  <a:gd name="connsiteX13" fmla="*/ 0 w 1280160"/>
                  <a:gd name="connsiteY13" fmla="*/ 365760 h 731520"/>
                  <a:gd name="connsiteX14" fmla="*/ 0 w 1280160"/>
                  <a:gd name="connsiteY14" fmla="*/ 121922 h 73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80160" h="731520">
                    <a:moveTo>
                      <a:pt x="0" y="0"/>
                    </a:moveTo>
                    <a:lnTo>
                      <a:pt x="121922" y="0"/>
                    </a:lnTo>
                    <a:lnTo>
                      <a:pt x="640080" y="0"/>
                    </a:lnTo>
                    <a:lnTo>
                      <a:pt x="1158238" y="0"/>
                    </a:lnTo>
                    <a:lnTo>
                      <a:pt x="1280160" y="0"/>
                    </a:lnTo>
                    <a:lnTo>
                      <a:pt x="1280160" y="121922"/>
                    </a:lnTo>
                    <a:lnTo>
                      <a:pt x="1280160" y="365760"/>
                    </a:lnTo>
                    <a:lnTo>
                      <a:pt x="1280160" y="609598"/>
                    </a:lnTo>
                    <a:cubicBezTo>
                      <a:pt x="1280160" y="676934"/>
                      <a:pt x="1225574" y="731520"/>
                      <a:pt x="1158238" y="731520"/>
                    </a:cubicBezTo>
                    <a:lnTo>
                      <a:pt x="640080" y="731520"/>
                    </a:lnTo>
                    <a:lnTo>
                      <a:pt x="121922" y="731520"/>
                    </a:lnTo>
                    <a:lnTo>
                      <a:pt x="0" y="731520"/>
                    </a:lnTo>
                    <a:lnTo>
                      <a:pt x="0" y="609598"/>
                    </a:lnTo>
                    <a:lnTo>
                      <a:pt x="0" y="365760"/>
                    </a:lnTo>
                    <a:lnTo>
                      <a:pt x="0" y="121922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40" name="Freeform 139"/>
              <p:cNvSpPr/>
              <p:nvPr/>
            </p:nvSpPr>
            <p:spPr>
              <a:xfrm>
                <a:off x="2836704" y="2588464"/>
                <a:ext cx="1828800" cy="95596"/>
              </a:xfrm>
              <a:custGeom>
                <a:avLst/>
                <a:gdLst>
                  <a:gd name="connsiteX0" fmla="*/ 839 w 2011680"/>
                  <a:gd name="connsiteY0" fmla="*/ 0 h 95596"/>
                  <a:gd name="connsiteX1" fmla="*/ 2010841 w 2011680"/>
                  <a:gd name="connsiteY1" fmla="*/ 0 h 95596"/>
                  <a:gd name="connsiteX2" fmla="*/ 2011680 w 2011680"/>
                  <a:gd name="connsiteY2" fmla="*/ 4156 h 95596"/>
                  <a:gd name="connsiteX3" fmla="*/ 1920240 w 2011680"/>
                  <a:gd name="connsiteY3" fmla="*/ 95596 h 95596"/>
                  <a:gd name="connsiteX4" fmla="*/ 91440 w 2011680"/>
                  <a:gd name="connsiteY4" fmla="*/ 95596 h 95596"/>
                  <a:gd name="connsiteX5" fmla="*/ 0 w 2011680"/>
                  <a:gd name="connsiteY5" fmla="*/ 4156 h 9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1680" h="95596">
                    <a:moveTo>
                      <a:pt x="839" y="0"/>
                    </a:moveTo>
                    <a:lnTo>
                      <a:pt x="2010841" y="0"/>
                    </a:lnTo>
                    <a:lnTo>
                      <a:pt x="2011680" y="4156"/>
                    </a:lnTo>
                    <a:cubicBezTo>
                      <a:pt x="2011680" y="54657"/>
                      <a:pt x="1970741" y="95596"/>
                      <a:pt x="1920240" y="95596"/>
                    </a:cubicBezTo>
                    <a:lnTo>
                      <a:pt x="91440" y="95596"/>
                    </a:lnTo>
                    <a:cubicBezTo>
                      <a:pt x="40939" y="95596"/>
                      <a:pt x="0" y="54657"/>
                      <a:pt x="0" y="4156"/>
                    </a:cubicBez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34" name="Freeform 133"/>
              <p:cNvSpPr/>
              <p:nvPr/>
            </p:nvSpPr>
            <p:spPr>
              <a:xfrm>
                <a:off x="1370654" y="2588199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n</a:t>
                </a:r>
                <a:r>
                  <a:rPr lang="en-US" b="1" baseline="30000" dirty="0" smtClean="0"/>
                  <a:t>+</a:t>
                </a:r>
                <a:endParaRPr lang="en-US" b="1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35390" y="5788599"/>
                <a:ext cx="10972800" cy="4572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1277072" y="462380"/>
                <a:ext cx="7240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GRST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5453060" y="458007"/>
                <a:ext cx="801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Sense Node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5" name="TextBox 154"/>
              <p:cNvSpPr txBox="1"/>
              <p:nvPr/>
            </p:nvSpPr>
            <p:spPr>
              <a:xfrm>
                <a:off x="6871757" y="458007"/>
                <a:ext cx="6969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RG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7639755" y="458009"/>
                <a:ext cx="8229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SF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flipH="1">
                <a:off x="5853996" y="1228393"/>
                <a:ext cx="28819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10108737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2333181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5166161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>
                <a:off x="6538965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8735933" y="1217968"/>
                <a:ext cx="1661" cy="10058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1644974" y="1673534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>
                <a:off x="5853995" y="1215693"/>
                <a:ext cx="1661" cy="1371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7220240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8051235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0793435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0793435" y="1672381"/>
                <a:ext cx="4572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TextBox 176"/>
              <p:cNvSpPr txBox="1"/>
              <p:nvPr/>
            </p:nvSpPr>
            <p:spPr>
              <a:xfrm>
                <a:off x="10473217" y="1020245"/>
                <a:ext cx="109763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OUT to readout</a:t>
                </a:r>
                <a:endParaRPr lang="en-US" b="1" dirty="0"/>
              </a:p>
            </p:txBody>
          </p:sp>
          <p:cxnSp>
            <p:nvCxnSpPr>
              <p:cNvPr id="179" name="Straight Arrow Connector 178"/>
              <p:cNvCxnSpPr/>
              <p:nvPr/>
            </p:nvCxnSpPr>
            <p:spPr>
              <a:xfrm flipH="1">
                <a:off x="1487157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Arrow Connector 179"/>
              <p:cNvCxnSpPr/>
              <p:nvPr/>
            </p:nvCxnSpPr>
            <p:spPr>
              <a:xfrm flipH="1">
                <a:off x="5719188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Arrow Connector 180"/>
              <p:cNvCxnSpPr/>
              <p:nvPr/>
            </p:nvCxnSpPr>
            <p:spPr>
              <a:xfrm flipH="1">
                <a:off x="7105860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Arrow Connector 181"/>
              <p:cNvCxnSpPr/>
              <p:nvPr/>
            </p:nvCxnSpPr>
            <p:spPr>
              <a:xfrm flipH="1">
                <a:off x="7881258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TextBox 182"/>
              <p:cNvSpPr txBox="1"/>
              <p:nvPr/>
            </p:nvSpPr>
            <p:spPr>
              <a:xfrm>
                <a:off x="2914638" y="1852373"/>
                <a:ext cx="1694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0099FF"/>
                    </a:solidFill>
                  </a:rPr>
                  <a:t>pinning implant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4" name="TextBox 183"/>
              <p:cNvSpPr txBox="1"/>
              <p:nvPr/>
            </p:nvSpPr>
            <p:spPr>
              <a:xfrm>
                <a:off x="2906943" y="3176307"/>
                <a:ext cx="1694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7C80"/>
                    </a:solidFill>
                  </a:rPr>
                  <a:t>photodiode implant (n)</a:t>
                </a:r>
                <a:endParaRPr lang="en-US" b="1" dirty="0">
                  <a:solidFill>
                    <a:srgbClr val="FF7C80"/>
                  </a:solidFill>
                </a:endParaRPr>
              </a:p>
            </p:txBody>
          </p:sp>
          <p:sp>
            <p:nvSpPr>
              <p:cNvPr id="185" name="TextBox 184"/>
              <p:cNvSpPr txBox="1"/>
              <p:nvPr/>
            </p:nvSpPr>
            <p:spPr>
              <a:xfrm>
                <a:off x="5374619" y="4237879"/>
                <a:ext cx="16943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epitaxy (p)</a:t>
                </a:r>
                <a:endParaRPr lang="en-US" b="1" dirty="0"/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735391" y="3314806"/>
                <a:ext cx="12801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99FF"/>
                    </a:solidFill>
                  </a:rPr>
                  <a:t>p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ixel p-well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10153355" y="3314806"/>
                <a:ext cx="12801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99FF"/>
                    </a:solidFill>
                  </a:rPr>
                  <a:t>p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ixel p-well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5374619" y="5833448"/>
                <a:ext cx="16943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substrate (p</a:t>
                </a:r>
                <a:r>
                  <a:rPr lang="en-US" b="1" baseline="30000" dirty="0" smtClean="0">
                    <a:solidFill>
                      <a:schemeClr val="bg1"/>
                    </a:solidFill>
                  </a:rPr>
                  <a:t>++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)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708773" y="4163200"/>
              <a:ext cx="1948081" cy="3660569"/>
              <a:chOff x="2708773" y="4163200"/>
              <a:chExt cx="1948081" cy="366056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758250" y="5940237"/>
                <a:ext cx="2286000" cy="384952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2908866" y="6488293"/>
                <a:ext cx="2286000" cy="384952"/>
              </a:xfrm>
              <a:prstGeom prst="rect">
                <a:avLst/>
              </a:prstGeom>
            </p:spPr>
          </p:pic>
          <p:grpSp>
            <p:nvGrpSpPr>
              <p:cNvPr id="5" name="Group 4"/>
              <p:cNvGrpSpPr/>
              <p:nvPr/>
            </p:nvGrpSpPr>
            <p:grpSpPr>
              <a:xfrm>
                <a:off x="2708773" y="4163200"/>
                <a:ext cx="383438" cy="781700"/>
                <a:chOff x="-1106799" y="4197621"/>
                <a:chExt cx="383438" cy="781700"/>
              </a:xfrm>
            </p:grpSpPr>
            <p:grpSp>
              <p:nvGrpSpPr>
                <p:cNvPr id="60" name="Group 59"/>
                <p:cNvGrpSpPr/>
                <p:nvPr/>
              </p:nvGrpSpPr>
              <p:grpSpPr>
                <a:xfrm>
                  <a:off x="-1103556" y="4197621"/>
                  <a:ext cx="380195" cy="369332"/>
                  <a:chOff x="4512898" y="3388350"/>
                  <a:chExt cx="380195" cy="369332"/>
                </a:xfrm>
              </p:grpSpPr>
              <p:sp>
                <p:nvSpPr>
                  <p:cNvPr id="61" name="16-Point Star 60"/>
                  <p:cNvSpPr/>
                  <p:nvPr/>
                </p:nvSpPr>
                <p:spPr>
                  <a:xfrm>
                    <a:off x="4512898" y="3391922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62" name="TextBox 61"/>
                  <p:cNvSpPr txBox="1"/>
                  <p:nvPr/>
                </p:nvSpPr>
                <p:spPr>
                  <a:xfrm>
                    <a:off x="4516067" y="338835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e</a:t>
                    </a:r>
                    <a:r>
                      <a:rPr lang="en-US" baseline="30000" dirty="0" smtClean="0"/>
                      <a:t>−</a:t>
                    </a:r>
                    <a:endParaRPr lang="en-US" dirty="0" smtClean="0"/>
                  </a:p>
                </p:txBody>
              </p:sp>
            </p:grpSp>
            <p:grpSp>
              <p:nvGrpSpPr>
                <p:cNvPr id="63" name="Group 62"/>
                <p:cNvGrpSpPr/>
                <p:nvPr/>
              </p:nvGrpSpPr>
              <p:grpSpPr>
                <a:xfrm>
                  <a:off x="-1106799" y="4607211"/>
                  <a:ext cx="383438" cy="372110"/>
                  <a:chOff x="3023060" y="3763556"/>
                  <a:chExt cx="383438" cy="372110"/>
                </a:xfrm>
              </p:grpSpPr>
              <p:sp>
                <p:nvSpPr>
                  <p:cNvPr id="64" name="16-Point Star 63"/>
                  <p:cNvSpPr/>
                  <p:nvPr/>
                </p:nvSpPr>
                <p:spPr>
                  <a:xfrm>
                    <a:off x="3023060" y="3763556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dk1"/>
                  </a:lnRef>
                  <a:fillRef idx="3">
                    <a:schemeClr val="dk1"/>
                  </a:fillRef>
                  <a:effectRef idx="3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3023060" y="3766334"/>
                    <a:ext cx="38343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h</a:t>
                    </a:r>
                    <a:r>
                      <a:rPr lang="en-US" baseline="30000" dirty="0" smtClean="0">
                        <a:solidFill>
                          <a:schemeClr val="bg1"/>
                        </a:solidFill>
                      </a:rPr>
                      <a:t>+</a:t>
                    </a:r>
                    <a:endParaRPr lang="en-US" dirty="0" smtClean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69" name="Group 68"/>
              <p:cNvGrpSpPr/>
              <p:nvPr/>
            </p:nvGrpSpPr>
            <p:grpSpPr>
              <a:xfrm>
                <a:off x="4273416" y="5000961"/>
                <a:ext cx="383438" cy="781700"/>
                <a:chOff x="-1106799" y="4197621"/>
                <a:chExt cx="383438" cy="781700"/>
              </a:xfrm>
            </p:grpSpPr>
            <p:grpSp>
              <p:nvGrpSpPr>
                <p:cNvPr id="70" name="Group 69"/>
                <p:cNvGrpSpPr/>
                <p:nvPr/>
              </p:nvGrpSpPr>
              <p:grpSpPr>
                <a:xfrm>
                  <a:off x="-1103556" y="4197621"/>
                  <a:ext cx="380195" cy="369332"/>
                  <a:chOff x="4512898" y="3388350"/>
                  <a:chExt cx="380195" cy="369332"/>
                </a:xfrm>
              </p:grpSpPr>
              <p:sp>
                <p:nvSpPr>
                  <p:cNvPr id="74" name="16-Point Star 73"/>
                  <p:cNvSpPr/>
                  <p:nvPr/>
                </p:nvSpPr>
                <p:spPr>
                  <a:xfrm>
                    <a:off x="4512898" y="3391922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4516067" y="338835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e</a:t>
                    </a:r>
                    <a:r>
                      <a:rPr lang="en-US" baseline="30000" dirty="0" smtClean="0"/>
                      <a:t>−</a:t>
                    </a:r>
                    <a:endParaRPr lang="en-US" dirty="0" smtClean="0"/>
                  </a:p>
                </p:txBody>
              </p:sp>
            </p:grpSp>
            <p:grpSp>
              <p:nvGrpSpPr>
                <p:cNvPr id="71" name="Group 70"/>
                <p:cNvGrpSpPr/>
                <p:nvPr/>
              </p:nvGrpSpPr>
              <p:grpSpPr>
                <a:xfrm>
                  <a:off x="-1106799" y="4607211"/>
                  <a:ext cx="383438" cy="372110"/>
                  <a:chOff x="3023060" y="3763556"/>
                  <a:chExt cx="383438" cy="372110"/>
                </a:xfrm>
              </p:grpSpPr>
              <p:sp>
                <p:nvSpPr>
                  <p:cNvPr id="72" name="16-Point Star 71"/>
                  <p:cNvSpPr/>
                  <p:nvPr/>
                </p:nvSpPr>
                <p:spPr>
                  <a:xfrm>
                    <a:off x="3023060" y="3763556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dk1"/>
                  </a:lnRef>
                  <a:fillRef idx="3">
                    <a:schemeClr val="dk1"/>
                  </a:fillRef>
                  <a:effectRef idx="3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3023060" y="3766334"/>
                    <a:ext cx="38343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h</a:t>
                    </a:r>
                    <a:r>
                      <a:rPr lang="en-US" baseline="30000" dirty="0" smtClean="0">
                        <a:solidFill>
                          <a:schemeClr val="bg1"/>
                        </a:solidFill>
                      </a:rPr>
                      <a:t>+</a:t>
                    </a:r>
                    <a:endParaRPr lang="en-US" dirty="0" smtClean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76" name="Group 75"/>
              <p:cNvGrpSpPr/>
              <p:nvPr/>
            </p:nvGrpSpPr>
            <p:grpSpPr>
              <a:xfrm>
                <a:off x="3446879" y="4900647"/>
                <a:ext cx="383438" cy="781700"/>
                <a:chOff x="-1106799" y="4197621"/>
                <a:chExt cx="383438" cy="781700"/>
              </a:xfrm>
            </p:grpSpPr>
            <p:grpSp>
              <p:nvGrpSpPr>
                <p:cNvPr id="77" name="Group 76"/>
                <p:cNvGrpSpPr/>
                <p:nvPr/>
              </p:nvGrpSpPr>
              <p:grpSpPr>
                <a:xfrm>
                  <a:off x="-1103556" y="4197621"/>
                  <a:ext cx="380195" cy="369332"/>
                  <a:chOff x="4512898" y="3388350"/>
                  <a:chExt cx="380195" cy="369332"/>
                </a:xfrm>
              </p:grpSpPr>
              <p:sp>
                <p:nvSpPr>
                  <p:cNvPr id="81" name="16-Point Star 80"/>
                  <p:cNvSpPr/>
                  <p:nvPr/>
                </p:nvSpPr>
                <p:spPr>
                  <a:xfrm>
                    <a:off x="4512898" y="3391922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4516067" y="338835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e</a:t>
                    </a:r>
                    <a:r>
                      <a:rPr lang="en-US" baseline="30000" dirty="0" smtClean="0"/>
                      <a:t>−</a:t>
                    </a:r>
                    <a:endParaRPr lang="en-US" dirty="0" smtClean="0"/>
                  </a:p>
                </p:txBody>
              </p:sp>
            </p:grpSp>
            <p:grpSp>
              <p:nvGrpSpPr>
                <p:cNvPr id="78" name="Group 77"/>
                <p:cNvGrpSpPr/>
                <p:nvPr/>
              </p:nvGrpSpPr>
              <p:grpSpPr>
                <a:xfrm>
                  <a:off x="-1106799" y="4607211"/>
                  <a:ext cx="383438" cy="372110"/>
                  <a:chOff x="3023060" y="3763556"/>
                  <a:chExt cx="383438" cy="372110"/>
                </a:xfrm>
              </p:grpSpPr>
              <p:sp>
                <p:nvSpPr>
                  <p:cNvPr id="79" name="16-Point Star 78"/>
                  <p:cNvSpPr/>
                  <p:nvPr/>
                </p:nvSpPr>
                <p:spPr>
                  <a:xfrm>
                    <a:off x="3023060" y="3763556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dk1"/>
                  </a:lnRef>
                  <a:fillRef idx="3">
                    <a:schemeClr val="dk1"/>
                  </a:fillRef>
                  <a:effectRef idx="3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3023060" y="3766334"/>
                    <a:ext cx="38343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h</a:t>
                    </a:r>
                    <a:r>
                      <a:rPr lang="en-US" baseline="30000" dirty="0" smtClean="0">
                        <a:solidFill>
                          <a:schemeClr val="bg1"/>
                        </a:solidFill>
                      </a:rPr>
                      <a:t>+</a:t>
                    </a:r>
                    <a:endParaRPr lang="en-US" dirty="0" smtClean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83" name="Group 82"/>
              <p:cNvGrpSpPr/>
              <p:nvPr/>
            </p:nvGrpSpPr>
            <p:grpSpPr>
              <a:xfrm>
                <a:off x="3875442" y="4635400"/>
                <a:ext cx="383438" cy="781700"/>
                <a:chOff x="-1106799" y="4197621"/>
                <a:chExt cx="383438" cy="781700"/>
              </a:xfrm>
            </p:grpSpPr>
            <p:grpSp>
              <p:nvGrpSpPr>
                <p:cNvPr id="84" name="Group 83"/>
                <p:cNvGrpSpPr/>
                <p:nvPr/>
              </p:nvGrpSpPr>
              <p:grpSpPr>
                <a:xfrm>
                  <a:off x="-1103556" y="4197621"/>
                  <a:ext cx="380195" cy="369332"/>
                  <a:chOff x="4512898" y="3388350"/>
                  <a:chExt cx="380195" cy="369332"/>
                </a:xfrm>
              </p:grpSpPr>
              <p:sp>
                <p:nvSpPr>
                  <p:cNvPr id="88" name="16-Point Star 87"/>
                  <p:cNvSpPr/>
                  <p:nvPr/>
                </p:nvSpPr>
                <p:spPr>
                  <a:xfrm>
                    <a:off x="4512898" y="3391922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89" name="TextBox 88"/>
                  <p:cNvSpPr txBox="1"/>
                  <p:nvPr/>
                </p:nvSpPr>
                <p:spPr>
                  <a:xfrm>
                    <a:off x="4516067" y="3388350"/>
                    <a:ext cx="37702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e</a:t>
                    </a:r>
                    <a:r>
                      <a:rPr lang="en-US" baseline="30000" dirty="0" smtClean="0"/>
                      <a:t>−</a:t>
                    </a:r>
                    <a:endParaRPr lang="en-US" dirty="0" smtClean="0"/>
                  </a:p>
                </p:txBody>
              </p:sp>
            </p:grpSp>
            <p:grpSp>
              <p:nvGrpSpPr>
                <p:cNvPr id="85" name="Group 84"/>
                <p:cNvGrpSpPr/>
                <p:nvPr/>
              </p:nvGrpSpPr>
              <p:grpSpPr>
                <a:xfrm>
                  <a:off x="-1106799" y="4607211"/>
                  <a:ext cx="383438" cy="372110"/>
                  <a:chOff x="3023060" y="3763556"/>
                  <a:chExt cx="383438" cy="372110"/>
                </a:xfrm>
              </p:grpSpPr>
              <p:sp>
                <p:nvSpPr>
                  <p:cNvPr id="86" name="16-Point Star 85"/>
                  <p:cNvSpPr/>
                  <p:nvPr/>
                </p:nvSpPr>
                <p:spPr>
                  <a:xfrm>
                    <a:off x="3023060" y="3763556"/>
                    <a:ext cx="365760" cy="365760"/>
                  </a:xfrm>
                  <a:prstGeom prst="star16">
                    <a:avLst/>
                  </a:prstGeom>
                </p:spPr>
                <p:style>
                  <a:lnRef idx="0">
                    <a:schemeClr val="dk1"/>
                  </a:lnRef>
                  <a:fillRef idx="3">
                    <a:schemeClr val="dk1"/>
                  </a:fillRef>
                  <a:effectRef idx="3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600" dirty="0" smtClean="0"/>
                  </a:p>
                </p:txBody>
              </p:sp>
              <p:sp>
                <p:nvSpPr>
                  <p:cNvPr id="87" name="TextBox 86"/>
                  <p:cNvSpPr txBox="1"/>
                  <p:nvPr/>
                </p:nvSpPr>
                <p:spPr>
                  <a:xfrm>
                    <a:off x="3023060" y="3766334"/>
                    <a:ext cx="38343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h</a:t>
                    </a:r>
                    <a:r>
                      <a:rPr lang="en-US" baseline="30000" dirty="0" smtClean="0">
                        <a:solidFill>
                          <a:schemeClr val="bg1"/>
                        </a:solidFill>
                      </a:rPr>
                      <a:t>+</a:t>
                    </a:r>
                    <a:endParaRPr lang="en-US" dirty="0" smtClean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69827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33197" y="458007"/>
            <a:ext cx="10975208" cy="5788152"/>
            <a:chOff x="533197" y="458007"/>
            <a:chExt cx="10975208" cy="5788152"/>
          </a:xfrm>
        </p:grpSpPr>
        <p:grpSp>
          <p:nvGrpSpPr>
            <p:cNvPr id="199" name="Group 198"/>
            <p:cNvGrpSpPr/>
            <p:nvPr/>
          </p:nvGrpSpPr>
          <p:grpSpPr>
            <a:xfrm>
              <a:off x="534401" y="458007"/>
              <a:ext cx="10974004" cy="5788057"/>
              <a:chOff x="735390" y="458007"/>
              <a:chExt cx="10974004" cy="5788057"/>
            </a:xfrm>
          </p:grpSpPr>
          <p:sp>
            <p:nvSpPr>
              <p:cNvPr id="118" name="Rectangle 117"/>
              <p:cNvSpPr/>
              <p:nvPr/>
            </p:nvSpPr>
            <p:spPr>
              <a:xfrm>
                <a:off x="736594" y="2588464"/>
                <a:ext cx="10972800" cy="3657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8" name="Freeform 197"/>
              <p:cNvSpPr/>
              <p:nvPr/>
            </p:nvSpPr>
            <p:spPr>
              <a:xfrm>
                <a:off x="5485846" y="2594731"/>
                <a:ext cx="6217920" cy="735788"/>
              </a:xfrm>
              <a:custGeom>
                <a:avLst/>
                <a:gdLst>
                  <a:gd name="connsiteX0" fmla="*/ 0 w 6217920"/>
                  <a:gd name="connsiteY0" fmla="*/ 0 h 735788"/>
                  <a:gd name="connsiteX1" fmla="*/ 6217920 w 6217920"/>
                  <a:gd name="connsiteY1" fmla="*/ 0 h 735788"/>
                  <a:gd name="connsiteX2" fmla="*/ 6217920 w 6217920"/>
                  <a:gd name="connsiteY2" fmla="*/ 2455 h 735788"/>
                  <a:gd name="connsiteX3" fmla="*/ 6217920 w 6217920"/>
                  <a:gd name="connsiteY3" fmla="*/ 126190 h 735788"/>
                  <a:gd name="connsiteX4" fmla="*/ 6217920 w 6217920"/>
                  <a:gd name="connsiteY4" fmla="*/ 365760 h 735788"/>
                  <a:gd name="connsiteX5" fmla="*/ 6217920 w 6217920"/>
                  <a:gd name="connsiteY5" fmla="*/ 613866 h 735788"/>
                  <a:gd name="connsiteX6" fmla="*/ 6217920 w 6217920"/>
                  <a:gd name="connsiteY6" fmla="*/ 733975 h 735788"/>
                  <a:gd name="connsiteX7" fmla="*/ 6104978 w 6217920"/>
                  <a:gd name="connsiteY7" fmla="*/ 733975 h 735788"/>
                  <a:gd name="connsiteX8" fmla="*/ 6095998 w 6217920"/>
                  <a:gd name="connsiteY8" fmla="*/ 735788 h 735788"/>
                  <a:gd name="connsiteX9" fmla="*/ 121922 w 6217920"/>
                  <a:gd name="connsiteY9" fmla="*/ 735788 h 735788"/>
                  <a:gd name="connsiteX10" fmla="*/ 0 w 6217920"/>
                  <a:gd name="connsiteY10" fmla="*/ 613866 h 735788"/>
                  <a:gd name="connsiteX11" fmla="*/ 0 w 6217920"/>
                  <a:gd name="connsiteY11" fmla="*/ 365760 h 735788"/>
                  <a:gd name="connsiteX12" fmla="*/ 0 w 6217920"/>
                  <a:gd name="connsiteY12" fmla="*/ 126190 h 735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217920" h="735788">
                    <a:moveTo>
                      <a:pt x="0" y="0"/>
                    </a:moveTo>
                    <a:lnTo>
                      <a:pt x="6217920" y="0"/>
                    </a:lnTo>
                    <a:lnTo>
                      <a:pt x="6217920" y="2455"/>
                    </a:lnTo>
                    <a:lnTo>
                      <a:pt x="6217920" y="126190"/>
                    </a:lnTo>
                    <a:lnTo>
                      <a:pt x="6217920" y="365760"/>
                    </a:lnTo>
                    <a:lnTo>
                      <a:pt x="6217920" y="613866"/>
                    </a:lnTo>
                    <a:lnTo>
                      <a:pt x="6217920" y="733975"/>
                    </a:lnTo>
                    <a:lnTo>
                      <a:pt x="6104978" y="733975"/>
                    </a:lnTo>
                    <a:lnTo>
                      <a:pt x="6095998" y="735788"/>
                    </a:lnTo>
                    <a:lnTo>
                      <a:pt x="121922" y="735788"/>
                    </a:lnTo>
                    <a:cubicBezTo>
                      <a:pt x="54586" y="735788"/>
                      <a:pt x="0" y="681202"/>
                      <a:pt x="0" y="613866"/>
                    </a:cubicBezTo>
                    <a:lnTo>
                      <a:pt x="0" y="365760"/>
                    </a:lnTo>
                    <a:lnTo>
                      <a:pt x="0" y="126190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/>
              <p:cNvSpPr/>
              <p:nvPr/>
            </p:nvSpPr>
            <p:spPr>
              <a:xfrm>
                <a:off x="4756342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TG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1921702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GRST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1" name="Rectangle 120"/>
              <p:cNvSpPr/>
              <p:nvPr/>
            </p:nvSpPr>
            <p:spPr>
              <a:xfrm>
                <a:off x="6129146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chemeClr val="tx1"/>
                    </a:solidFill>
                  </a:rPr>
                  <a:t>R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G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5580506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8" name="Freeform 127"/>
              <p:cNvSpPr/>
              <p:nvPr/>
            </p:nvSpPr>
            <p:spPr>
              <a:xfrm>
                <a:off x="6952106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1921702" y="2498837"/>
                <a:ext cx="365760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Rectangle 130"/>
              <p:cNvSpPr/>
              <p:nvPr/>
            </p:nvSpPr>
            <p:spPr>
              <a:xfrm>
                <a:off x="6129146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Freeform 131"/>
              <p:cNvSpPr/>
              <p:nvPr/>
            </p:nvSpPr>
            <p:spPr>
              <a:xfrm>
                <a:off x="77774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8326114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SF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Rectangle 124"/>
              <p:cNvSpPr/>
              <p:nvPr/>
            </p:nvSpPr>
            <p:spPr>
              <a:xfrm>
                <a:off x="8326114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6" name="Freeform 125"/>
              <p:cNvSpPr/>
              <p:nvPr/>
            </p:nvSpPr>
            <p:spPr>
              <a:xfrm>
                <a:off x="91490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9697714" y="2224517"/>
                <a:ext cx="822960" cy="274320"/>
              </a:xfrm>
              <a:prstGeom prst="rect">
                <a:avLst/>
              </a:prstGeom>
              <a:pattFill prst="trellis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</a:rPr>
                  <a:t>R_SEL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9697714" y="2498837"/>
                <a:ext cx="822960" cy="91440"/>
              </a:xfrm>
              <a:prstGeom prst="rect">
                <a:avLst/>
              </a:prstGeom>
              <a:pattFill prst="wdUpDiag">
                <a:fgClr>
                  <a:schemeClr val="accent3"/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Freeform 136"/>
              <p:cNvSpPr/>
              <p:nvPr/>
            </p:nvSpPr>
            <p:spPr>
              <a:xfrm>
                <a:off x="10520674" y="2590277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/>
                  <a:t>n</a:t>
                </a:r>
                <a:r>
                  <a:rPr lang="en-US" b="1" baseline="30000" dirty="0"/>
                  <a:t>+</a:t>
                </a:r>
                <a:endParaRPr lang="en-US" b="1" dirty="0"/>
              </a:p>
            </p:txBody>
          </p:sp>
          <p:sp>
            <p:nvSpPr>
              <p:cNvPr id="142" name="Freeform 141"/>
              <p:cNvSpPr/>
              <p:nvPr/>
            </p:nvSpPr>
            <p:spPr>
              <a:xfrm>
                <a:off x="2744662" y="2588464"/>
                <a:ext cx="2011680" cy="552265"/>
              </a:xfrm>
              <a:custGeom>
                <a:avLst/>
                <a:gdLst>
                  <a:gd name="connsiteX0" fmla="*/ 0 w 2011680"/>
                  <a:gd name="connsiteY0" fmla="*/ 0 h 552265"/>
                  <a:gd name="connsiteX1" fmla="*/ 2011680 w 2011680"/>
                  <a:gd name="connsiteY1" fmla="*/ 0 h 552265"/>
                  <a:gd name="connsiteX2" fmla="*/ 2011680 w 2011680"/>
                  <a:gd name="connsiteY2" fmla="*/ 95067 h 552265"/>
                  <a:gd name="connsiteX3" fmla="*/ 2011680 w 2011680"/>
                  <a:gd name="connsiteY3" fmla="*/ 274320 h 552265"/>
                  <a:gd name="connsiteX4" fmla="*/ 2011680 w 2011680"/>
                  <a:gd name="connsiteY4" fmla="*/ 460823 h 552265"/>
                  <a:gd name="connsiteX5" fmla="*/ 1920238 w 2011680"/>
                  <a:gd name="connsiteY5" fmla="*/ 552265 h 552265"/>
                  <a:gd name="connsiteX6" fmla="*/ 91442 w 2011680"/>
                  <a:gd name="connsiteY6" fmla="*/ 552265 h 552265"/>
                  <a:gd name="connsiteX7" fmla="*/ 0 w 2011680"/>
                  <a:gd name="connsiteY7" fmla="*/ 460823 h 552265"/>
                  <a:gd name="connsiteX8" fmla="*/ 0 w 2011680"/>
                  <a:gd name="connsiteY8" fmla="*/ 274320 h 552265"/>
                  <a:gd name="connsiteX9" fmla="*/ 0 w 2011680"/>
                  <a:gd name="connsiteY9" fmla="*/ 95067 h 55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11680" h="552265">
                    <a:moveTo>
                      <a:pt x="0" y="0"/>
                    </a:moveTo>
                    <a:lnTo>
                      <a:pt x="2011680" y="0"/>
                    </a:lnTo>
                    <a:lnTo>
                      <a:pt x="2011680" y="95067"/>
                    </a:lnTo>
                    <a:lnTo>
                      <a:pt x="2011680" y="274320"/>
                    </a:lnTo>
                    <a:lnTo>
                      <a:pt x="2011680" y="460823"/>
                    </a:lnTo>
                    <a:cubicBezTo>
                      <a:pt x="2011680" y="511325"/>
                      <a:pt x="1970740" y="552265"/>
                      <a:pt x="1920238" y="552265"/>
                    </a:cubicBezTo>
                    <a:lnTo>
                      <a:pt x="91442" y="552265"/>
                    </a:lnTo>
                    <a:cubicBezTo>
                      <a:pt x="40940" y="552265"/>
                      <a:pt x="0" y="511325"/>
                      <a:pt x="0" y="460823"/>
                    </a:cubicBezTo>
                    <a:lnTo>
                      <a:pt x="0" y="274320"/>
                    </a:lnTo>
                    <a:lnTo>
                      <a:pt x="0" y="95067"/>
                    </a:lnTo>
                    <a:close/>
                  </a:path>
                </a:pathLst>
              </a:custGeom>
              <a:solidFill>
                <a:srgbClr val="FF7C8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150" name="Freeform 149"/>
              <p:cNvSpPr/>
              <p:nvPr/>
            </p:nvSpPr>
            <p:spPr>
              <a:xfrm>
                <a:off x="735390" y="2588199"/>
                <a:ext cx="1280160" cy="731520"/>
              </a:xfrm>
              <a:custGeom>
                <a:avLst/>
                <a:gdLst>
                  <a:gd name="connsiteX0" fmla="*/ 0 w 1280160"/>
                  <a:gd name="connsiteY0" fmla="*/ 0 h 731520"/>
                  <a:gd name="connsiteX1" fmla="*/ 121922 w 1280160"/>
                  <a:gd name="connsiteY1" fmla="*/ 0 h 731520"/>
                  <a:gd name="connsiteX2" fmla="*/ 640080 w 1280160"/>
                  <a:gd name="connsiteY2" fmla="*/ 0 h 731520"/>
                  <a:gd name="connsiteX3" fmla="*/ 1158238 w 1280160"/>
                  <a:gd name="connsiteY3" fmla="*/ 0 h 731520"/>
                  <a:gd name="connsiteX4" fmla="*/ 1280160 w 1280160"/>
                  <a:gd name="connsiteY4" fmla="*/ 0 h 731520"/>
                  <a:gd name="connsiteX5" fmla="*/ 1280160 w 1280160"/>
                  <a:gd name="connsiteY5" fmla="*/ 121922 h 731520"/>
                  <a:gd name="connsiteX6" fmla="*/ 1280160 w 1280160"/>
                  <a:gd name="connsiteY6" fmla="*/ 365760 h 731520"/>
                  <a:gd name="connsiteX7" fmla="*/ 1280160 w 1280160"/>
                  <a:gd name="connsiteY7" fmla="*/ 609598 h 731520"/>
                  <a:gd name="connsiteX8" fmla="*/ 1158238 w 1280160"/>
                  <a:gd name="connsiteY8" fmla="*/ 731520 h 731520"/>
                  <a:gd name="connsiteX9" fmla="*/ 640080 w 1280160"/>
                  <a:gd name="connsiteY9" fmla="*/ 731520 h 731520"/>
                  <a:gd name="connsiteX10" fmla="*/ 121922 w 1280160"/>
                  <a:gd name="connsiteY10" fmla="*/ 731520 h 731520"/>
                  <a:gd name="connsiteX11" fmla="*/ 0 w 1280160"/>
                  <a:gd name="connsiteY11" fmla="*/ 731520 h 731520"/>
                  <a:gd name="connsiteX12" fmla="*/ 0 w 1280160"/>
                  <a:gd name="connsiteY12" fmla="*/ 609598 h 731520"/>
                  <a:gd name="connsiteX13" fmla="*/ 0 w 1280160"/>
                  <a:gd name="connsiteY13" fmla="*/ 365760 h 731520"/>
                  <a:gd name="connsiteX14" fmla="*/ 0 w 1280160"/>
                  <a:gd name="connsiteY14" fmla="*/ 121922 h 731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80160" h="731520">
                    <a:moveTo>
                      <a:pt x="0" y="0"/>
                    </a:moveTo>
                    <a:lnTo>
                      <a:pt x="121922" y="0"/>
                    </a:lnTo>
                    <a:lnTo>
                      <a:pt x="640080" y="0"/>
                    </a:lnTo>
                    <a:lnTo>
                      <a:pt x="1158238" y="0"/>
                    </a:lnTo>
                    <a:lnTo>
                      <a:pt x="1280160" y="0"/>
                    </a:lnTo>
                    <a:lnTo>
                      <a:pt x="1280160" y="121922"/>
                    </a:lnTo>
                    <a:lnTo>
                      <a:pt x="1280160" y="365760"/>
                    </a:lnTo>
                    <a:lnTo>
                      <a:pt x="1280160" y="609598"/>
                    </a:lnTo>
                    <a:cubicBezTo>
                      <a:pt x="1280160" y="676934"/>
                      <a:pt x="1225574" y="731520"/>
                      <a:pt x="1158238" y="731520"/>
                    </a:cubicBezTo>
                    <a:lnTo>
                      <a:pt x="640080" y="731520"/>
                    </a:lnTo>
                    <a:lnTo>
                      <a:pt x="121922" y="731520"/>
                    </a:lnTo>
                    <a:lnTo>
                      <a:pt x="0" y="731520"/>
                    </a:lnTo>
                    <a:lnTo>
                      <a:pt x="0" y="609598"/>
                    </a:lnTo>
                    <a:lnTo>
                      <a:pt x="0" y="365760"/>
                    </a:lnTo>
                    <a:lnTo>
                      <a:pt x="0" y="121922"/>
                    </a:ln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40" name="Freeform 139"/>
              <p:cNvSpPr/>
              <p:nvPr/>
            </p:nvSpPr>
            <p:spPr>
              <a:xfrm>
                <a:off x="2836704" y="2588464"/>
                <a:ext cx="1828800" cy="95596"/>
              </a:xfrm>
              <a:custGeom>
                <a:avLst/>
                <a:gdLst>
                  <a:gd name="connsiteX0" fmla="*/ 839 w 2011680"/>
                  <a:gd name="connsiteY0" fmla="*/ 0 h 95596"/>
                  <a:gd name="connsiteX1" fmla="*/ 2010841 w 2011680"/>
                  <a:gd name="connsiteY1" fmla="*/ 0 h 95596"/>
                  <a:gd name="connsiteX2" fmla="*/ 2011680 w 2011680"/>
                  <a:gd name="connsiteY2" fmla="*/ 4156 h 95596"/>
                  <a:gd name="connsiteX3" fmla="*/ 1920240 w 2011680"/>
                  <a:gd name="connsiteY3" fmla="*/ 95596 h 95596"/>
                  <a:gd name="connsiteX4" fmla="*/ 91440 w 2011680"/>
                  <a:gd name="connsiteY4" fmla="*/ 95596 h 95596"/>
                  <a:gd name="connsiteX5" fmla="*/ 0 w 2011680"/>
                  <a:gd name="connsiteY5" fmla="*/ 4156 h 95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11680" h="95596">
                    <a:moveTo>
                      <a:pt x="839" y="0"/>
                    </a:moveTo>
                    <a:lnTo>
                      <a:pt x="2010841" y="0"/>
                    </a:lnTo>
                    <a:lnTo>
                      <a:pt x="2011680" y="4156"/>
                    </a:lnTo>
                    <a:cubicBezTo>
                      <a:pt x="2011680" y="54657"/>
                      <a:pt x="1970741" y="95596"/>
                      <a:pt x="1920240" y="95596"/>
                    </a:cubicBezTo>
                    <a:lnTo>
                      <a:pt x="91440" y="95596"/>
                    </a:lnTo>
                    <a:cubicBezTo>
                      <a:pt x="40939" y="95596"/>
                      <a:pt x="0" y="54657"/>
                      <a:pt x="0" y="4156"/>
                    </a:cubicBezTo>
                    <a:close/>
                  </a:path>
                </a:pathLst>
              </a:custGeom>
              <a:solidFill>
                <a:srgbClr val="00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34" name="Freeform 133"/>
              <p:cNvSpPr/>
              <p:nvPr/>
            </p:nvSpPr>
            <p:spPr>
              <a:xfrm>
                <a:off x="1370654" y="2588199"/>
                <a:ext cx="548640" cy="365760"/>
              </a:xfrm>
              <a:custGeom>
                <a:avLst/>
                <a:gdLst>
                  <a:gd name="connsiteX0" fmla="*/ 0 w 548640"/>
                  <a:gd name="connsiteY0" fmla="*/ 0 h 365760"/>
                  <a:gd name="connsiteX1" fmla="*/ 157785 w 548640"/>
                  <a:gd name="connsiteY1" fmla="*/ 0 h 365760"/>
                  <a:gd name="connsiteX2" fmla="*/ 390855 w 548640"/>
                  <a:gd name="connsiteY2" fmla="*/ 0 h 365760"/>
                  <a:gd name="connsiteX3" fmla="*/ 548640 w 548640"/>
                  <a:gd name="connsiteY3" fmla="*/ 0 h 365760"/>
                  <a:gd name="connsiteX4" fmla="*/ 548640 w 548640"/>
                  <a:gd name="connsiteY4" fmla="*/ 157785 h 365760"/>
                  <a:gd name="connsiteX5" fmla="*/ 548640 w 548640"/>
                  <a:gd name="connsiteY5" fmla="*/ 182880 h 365760"/>
                  <a:gd name="connsiteX6" fmla="*/ 548640 w 548640"/>
                  <a:gd name="connsiteY6" fmla="*/ 207975 h 365760"/>
                  <a:gd name="connsiteX7" fmla="*/ 390855 w 548640"/>
                  <a:gd name="connsiteY7" fmla="*/ 365760 h 365760"/>
                  <a:gd name="connsiteX8" fmla="*/ 157785 w 548640"/>
                  <a:gd name="connsiteY8" fmla="*/ 365760 h 365760"/>
                  <a:gd name="connsiteX9" fmla="*/ 0 w 548640"/>
                  <a:gd name="connsiteY9" fmla="*/ 207975 h 365760"/>
                  <a:gd name="connsiteX10" fmla="*/ 0 w 548640"/>
                  <a:gd name="connsiteY10" fmla="*/ 182880 h 365760"/>
                  <a:gd name="connsiteX11" fmla="*/ 0 w 548640"/>
                  <a:gd name="connsiteY11" fmla="*/ 157785 h 365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48640" h="365760">
                    <a:moveTo>
                      <a:pt x="0" y="0"/>
                    </a:moveTo>
                    <a:lnTo>
                      <a:pt x="157785" y="0"/>
                    </a:lnTo>
                    <a:lnTo>
                      <a:pt x="390855" y="0"/>
                    </a:lnTo>
                    <a:lnTo>
                      <a:pt x="548640" y="0"/>
                    </a:lnTo>
                    <a:lnTo>
                      <a:pt x="548640" y="157785"/>
                    </a:lnTo>
                    <a:lnTo>
                      <a:pt x="548640" y="182880"/>
                    </a:lnTo>
                    <a:lnTo>
                      <a:pt x="548640" y="207975"/>
                    </a:lnTo>
                    <a:cubicBezTo>
                      <a:pt x="548640" y="295117"/>
                      <a:pt x="477997" y="365760"/>
                      <a:pt x="390855" y="365760"/>
                    </a:cubicBezTo>
                    <a:lnTo>
                      <a:pt x="157785" y="365760"/>
                    </a:lnTo>
                    <a:cubicBezTo>
                      <a:pt x="70643" y="365760"/>
                      <a:pt x="0" y="295117"/>
                      <a:pt x="0" y="207975"/>
                    </a:cubicBezTo>
                    <a:lnTo>
                      <a:pt x="0" y="182880"/>
                    </a:lnTo>
                    <a:lnTo>
                      <a:pt x="0" y="15778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n</a:t>
                </a:r>
                <a:r>
                  <a:rPr lang="en-US" b="1" baseline="30000" dirty="0" smtClean="0"/>
                  <a:t>+</a:t>
                </a:r>
                <a:endParaRPr lang="en-US" b="1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35390" y="5788599"/>
                <a:ext cx="10972800" cy="457200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TextBox 150"/>
              <p:cNvSpPr txBox="1"/>
              <p:nvPr/>
            </p:nvSpPr>
            <p:spPr>
              <a:xfrm>
                <a:off x="1277072" y="462380"/>
                <a:ext cx="7240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GRST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5453060" y="458007"/>
                <a:ext cx="8018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Sense Node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5" name="TextBox 154"/>
              <p:cNvSpPr txBox="1"/>
              <p:nvPr/>
            </p:nvSpPr>
            <p:spPr>
              <a:xfrm>
                <a:off x="6871757" y="458007"/>
                <a:ext cx="6969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RG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7639755" y="458009"/>
                <a:ext cx="8229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0000"/>
                    </a:solidFill>
                  </a:rPr>
                  <a:t>SF Drain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 flipH="1">
                <a:off x="5853996" y="1228393"/>
                <a:ext cx="28819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Straight Connector 161"/>
              <p:cNvCxnSpPr/>
              <p:nvPr/>
            </p:nvCxnSpPr>
            <p:spPr>
              <a:xfrm>
                <a:off x="10108737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/>
              <p:cNvCxnSpPr/>
              <p:nvPr/>
            </p:nvCxnSpPr>
            <p:spPr>
              <a:xfrm>
                <a:off x="2333181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/>
              <p:cNvCxnSpPr/>
              <p:nvPr/>
            </p:nvCxnSpPr>
            <p:spPr>
              <a:xfrm>
                <a:off x="5166161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/>
              <p:cNvCxnSpPr/>
              <p:nvPr/>
            </p:nvCxnSpPr>
            <p:spPr>
              <a:xfrm>
                <a:off x="6538965" y="1675612"/>
                <a:ext cx="1661" cy="5486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/>
              <p:cNvCxnSpPr/>
              <p:nvPr/>
            </p:nvCxnSpPr>
            <p:spPr>
              <a:xfrm>
                <a:off x="8735933" y="1217968"/>
                <a:ext cx="1661" cy="100584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/>
              <p:cNvCxnSpPr/>
              <p:nvPr/>
            </p:nvCxnSpPr>
            <p:spPr>
              <a:xfrm>
                <a:off x="1644974" y="1673534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Straight Connector 169"/>
              <p:cNvCxnSpPr/>
              <p:nvPr/>
            </p:nvCxnSpPr>
            <p:spPr>
              <a:xfrm>
                <a:off x="5853995" y="1215693"/>
                <a:ext cx="1661" cy="13716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Straight Connector 170"/>
              <p:cNvCxnSpPr/>
              <p:nvPr/>
            </p:nvCxnSpPr>
            <p:spPr>
              <a:xfrm>
                <a:off x="7220240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Straight Connector 171"/>
              <p:cNvCxnSpPr/>
              <p:nvPr/>
            </p:nvCxnSpPr>
            <p:spPr>
              <a:xfrm>
                <a:off x="8051235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/>
              <p:cNvCxnSpPr/>
              <p:nvPr/>
            </p:nvCxnSpPr>
            <p:spPr>
              <a:xfrm>
                <a:off x="10793435" y="1672381"/>
                <a:ext cx="1661" cy="9144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/>
              <p:cNvCxnSpPr/>
              <p:nvPr/>
            </p:nvCxnSpPr>
            <p:spPr>
              <a:xfrm>
                <a:off x="10793435" y="1672381"/>
                <a:ext cx="4572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" name="TextBox 176"/>
              <p:cNvSpPr txBox="1"/>
              <p:nvPr/>
            </p:nvSpPr>
            <p:spPr>
              <a:xfrm>
                <a:off x="10473217" y="1020245"/>
                <a:ext cx="109763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OUT to readout</a:t>
                </a:r>
                <a:endParaRPr lang="en-US" b="1" dirty="0"/>
              </a:p>
            </p:txBody>
          </p:sp>
          <p:cxnSp>
            <p:nvCxnSpPr>
              <p:cNvPr id="179" name="Straight Arrow Connector 178"/>
              <p:cNvCxnSpPr/>
              <p:nvPr/>
            </p:nvCxnSpPr>
            <p:spPr>
              <a:xfrm flipH="1">
                <a:off x="1487157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Arrow Connector 179"/>
              <p:cNvCxnSpPr/>
              <p:nvPr/>
            </p:nvCxnSpPr>
            <p:spPr>
              <a:xfrm flipH="1">
                <a:off x="5719188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Arrow Connector 180"/>
              <p:cNvCxnSpPr/>
              <p:nvPr/>
            </p:nvCxnSpPr>
            <p:spPr>
              <a:xfrm flipH="1">
                <a:off x="7105860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Arrow Connector 181"/>
              <p:cNvCxnSpPr/>
              <p:nvPr/>
            </p:nvCxnSpPr>
            <p:spPr>
              <a:xfrm flipH="1">
                <a:off x="7881258" y="1104338"/>
                <a:ext cx="0" cy="1371600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TextBox 182"/>
              <p:cNvSpPr txBox="1"/>
              <p:nvPr/>
            </p:nvSpPr>
            <p:spPr>
              <a:xfrm>
                <a:off x="2914638" y="1852373"/>
                <a:ext cx="1694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0099FF"/>
                    </a:solidFill>
                  </a:rPr>
                  <a:t>pinning implant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4" name="TextBox 183"/>
              <p:cNvSpPr txBox="1"/>
              <p:nvPr/>
            </p:nvSpPr>
            <p:spPr>
              <a:xfrm>
                <a:off x="2906943" y="3176307"/>
                <a:ext cx="169434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rgbClr val="FF7C80"/>
                    </a:solidFill>
                  </a:rPr>
                  <a:t>photodiode implant (n)</a:t>
                </a:r>
                <a:endParaRPr lang="en-US" b="1" dirty="0">
                  <a:solidFill>
                    <a:srgbClr val="FF7C80"/>
                  </a:solidFill>
                </a:endParaRPr>
              </a:p>
            </p:txBody>
          </p:sp>
          <p:sp>
            <p:nvSpPr>
              <p:cNvPr id="185" name="TextBox 184"/>
              <p:cNvSpPr txBox="1"/>
              <p:nvPr/>
            </p:nvSpPr>
            <p:spPr>
              <a:xfrm>
                <a:off x="5374619" y="4237879"/>
                <a:ext cx="16943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epitaxy (p)</a:t>
                </a:r>
                <a:endParaRPr lang="en-US" b="1" dirty="0"/>
              </a:p>
            </p:txBody>
          </p:sp>
          <p:sp>
            <p:nvSpPr>
              <p:cNvPr id="186" name="TextBox 185"/>
              <p:cNvSpPr txBox="1"/>
              <p:nvPr/>
            </p:nvSpPr>
            <p:spPr>
              <a:xfrm>
                <a:off x="735391" y="3314806"/>
                <a:ext cx="12801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99FF"/>
                    </a:solidFill>
                  </a:rPr>
                  <a:t>p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ixel p-well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7" name="TextBox 186"/>
              <p:cNvSpPr txBox="1"/>
              <p:nvPr/>
            </p:nvSpPr>
            <p:spPr>
              <a:xfrm>
                <a:off x="10153355" y="3314806"/>
                <a:ext cx="128016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0099FF"/>
                    </a:solidFill>
                  </a:rPr>
                  <a:t>p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ixel p-well (p</a:t>
                </a:r>
                <a:r>
                  <a:rPr lang="en-US" b="1" baseline="30000" dirty="0" smtClean="0">
                    <a:solidFill>
                      <a:srgbClr val="0099FF"/>
                    </a:solidFill>
                  </a:rPr>
                  <a:t>+</a:t>
                </a:r>
                <a:r>
                  <a:rPr lang="en-US" b="1" dirty="0" smtClean="0">
                    <a:solidFill>
                      <a:srgbClr val="0099FF"/>
                    </a:solidFill>
                  </a:rPr>
                  <a:t>)</a:t>
                </a:r>
                <a:endParaRPr lang="en-US" b="1" dirty="0">
                  <a:solidFill>
                    <a:srgbClr val="0099FF"/>
                  </a:solidFill>
                </a:endParaRPr>
              </a:p>
            </p:txBody>
          </p:sp>
          <p:sp>
            <p:nvSpPr>
              <p:cNvPr id="188" name="TextBox 187"/>
              <p:cNvSpPr txBox="1"/>
              <p:nvPr/>
            </p:nvSpPr>
            <p:spPr>
              <a:xfrm>
                <a:off x="5374619" y="5833448"/>
                <a:ext cx="16943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substrate (p</a:t>
                </a:r>
                <a:r>
                  <a:rPr lang="en-US" b="1" baseline="30000" dirty="0" smtClean="0">
                    <a:solidFill>
                      <a:schemeClr val="bg1"/>
                    </a:solidFill>
                  </a:rPr>
                  <a:t>++</a:t>
                </a:r>
                <a:r>
                  <a:rPr lang="en-US" b="1" dirty="0" smtClean="0">
                    <a:solidFill>
                      <a:schemeClr val="bg1"/>
                    </a:solidFill>
                  </a:rPr>
                  <a:t>)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>
            <a:xfrm>
              <a:off x="533197" y="458007"/>
              <a:ext cx="10972800" cy="578815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4" name="Freeform 63"/>
          <p:cNvSpPr/>
          <p:nvPr/>
        </p:nvSpPr>
        <p:spPr>
          <a:xfrm>
            <a:off x="553661" y="2617474"/>
            <a:ext cx="1371600" cy="1048314"/>
          </a:xfrm>
          <a:custGeom>
            <a:avLst/>
            <a:gdLst>
              <a:gd name="connsiteX0" fmla="*/ 0 w 1383326"/>
              <a:gd name="connsiteY0" fmla="*/ 0 h 1048314"/>
              <a:gd name="connsiteX1" fmla="*/ 1383326 w 1383326"/>
              <a:gd name="connsiteY1" fmla="*/ 0 h 1048314"/>
              <a:gd name="connsiteX2" fmla="*/ 1383326 w 1383326"/>
              <a:gd name="connsiteY2" fmla="*/ 779883 h 1048314"/>
              <a:gd name="connsiteX3" fmla="*/ 1114895 w 1383326"/>
              <a:gd name="connsiteY3" fmla="*/ 1048314 h 1048314"/>
              <a:gd name="connsiteX4" fmla="*/ 0 w 1383326"/>
              <a:gd name="connsiteY4" fmla="*/ 1048314 h 104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3326" h="1048314">
                <a:moveTo>
                  <a:pt x="0" y="0"/>
                </a:moveTo>
                <a:lnTo>
                  <a:pt x="1383326" y="0"/>
                </a:lnTo>
                <a:lnTo>
                  <a:pt x="1383326" y="779883"/>
                </a:lnTo>
                <a:cubicBezTo>
                  <a:pt x="1383326" y="928133"/>
                  <a:pt x="1263145" y="1048314"/>
                  <a:pt x="1114895" y="1048314"/>
                </a:cubicBezTo>
                <a:lnTo>
                  <a:pt x="0" y="1048314"/>
                </a:lnTo>
                <a:close/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 78"/>
          <p:cNvSpPr/>
          <p:nvPr/>
        </p:nvSpPr>
        <p:spPr>
          <a:xfrm flipH="1">
            <a:off x="5148764" y="2588976"/>
            <a:ext cx="6361251" cy="1051560"/>
          </a:xfrm>
          <a:custGeom>
            <a:avLst/>
            <a:gdLst>
              <a:gd name="connsiteX0" fmla="*/ 5446851 w 6361251"/>
              <a:gd name="connsiteY0" fmla="*/ 0 h 1051560"/>
              <a:gd name="connsiteX1" fmla="*/ 4989651 w 6361251"/>
              <a:gd name="connsiteY1" fmla="*/ 0 h 1051560"/>
              <a:gd name="connsiteX2" fmla="*/ 0 w 6361251"/>
              <a:gd name="connsiteY2" fmla="*/ 0 h 1051560"/>
              <a:gd name="connsiteX3" fmla="*/ 0 w 6361251"/>
              <a:gd name="connsiteY3" fmla="*/ 1051560 h 1051560"/>
              <a:gd name="connsiteX4" fmla="*/ 4989651 w 6361251"/>
              <a:gd name="connsiteY4" fmla="*/ 1051560 h 1051560"/>
              <a:gd name="connsiteX5" fmla="*/ 6095096 w 6361251"/>
              <a:gd name="connsiteY5" fmla="*/ 1051560 h 1051560"/>
              <a:gd name="connsiteX6" fmla="*/ 6361251 w 6361251"/>
              <a:gd name="connsiteY6" fmla="*/ 782298 h 1051560"/>
              <a:gd name="connsiteX7" fmla="*/ 6361251 w 6361251"/>
              <a:gd name="connsiteY7" fmla="*/ 454116 h 1051560"/>
              <a:gd name="connsiteX8" fmla="*/ 5624288 w 6361251"/>
              <a:gd name="connsiteY8" fmla="*/ 454116 h 1051560"/>
              <a:gd name="connsiteX9" fmla="*/ 5446851 w 6361251"/>
              <a:gd name="connsiteY9" fmla="*/ 337046 h 105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61251" h="1051560">
                <a:moveTo>
                  <a:pt x="5446851" y="0"/>
                </a:moveTo>
                <a:lnTo>
                  <a:pt x="4989651" y="0"/>
                </a:lnTo>
                <a:lnTo>
                  <a:pt x="0" y="0"/>
                </a:lnTo>
                <a:lnTo>
                  <a:pt x="0" y="1051560"/>
                </a:lnTo>
                <a:lnTo>
                  <a:pt x="4989651" y="1051560"/>
                </a:lnTo>
                <a:lnTo>
                  <a:pt x="6095096" y="1051560"/>
                </a:lnTo>
                <a:cubicBezTo>
                  <a:pt x="6242089" y="1051560"/>
                  <a:pt x="6361251" y="931007"/>
                  <a:pt x="6361251" y="782298"/>
                </a:cubicBezTo>
                <a:lnTo>
                  <a:pt x="6361251" y="454116"/>
                </a:lnTo>
                <a:lnTo>
                  <a:pt x="5624288" y="454116"/>
                </a:lnTo>
                <a:cubicBezTo>
                  <a:pt x="5526293" y="454116"/>
                  <a:pt x="5446851" y="401702"/>
                  <a:pt x="5446851" y="337046"/>
                </a:cubicBezTo>
                <a:close/>
              </a:path>
            </a:pathLst>
          </a:cu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553660" y="5697026"/>
            <a:ext cx="10955947" cy="524290"/>
          </a:xfrm>
          <a:prstGeom prst="rect">
            <a:avLst/>
          </a:pr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950661" y="2617474"/>
            <a:ext cx="2475035" cy="0"/>
          </a:xfrm>
          <a:prstGeom prst="line">
            <a:avLst/>
          </a:prstGeom>
          <a:ln w="57150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82328" y="-1885198"/>
            <a:ext cx="10674538" cy="1711387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99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5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-6282995" y="16234870"/>
            <a:ext cx="8967201" cy="7399085"/>
            <a:chOff x="510628" y="1787097"/>
            <a:chExt cx="4898966" cy="4042272"/>
          </a:xfrm>
        </p:grpSpPr>
        <p:grpSp>
          <p:nvGrpSpPr>
            <p:cNvPr id="12" name="Group 11"/>
            <p:cNvGrpSpPr/>
            <p:nvPr/>
          </p:nvGrpSpPr>
          <p:grpSpPr>
            <a:xfrm>
              <a:off x="1641693" y="2598384"/>
              <a:ext cx="2743200" cy="2730500"/>
              <a:chOff x="4908550" y="2523882"/>
              <a:chExt cx="2374900" cy="2730500"/>
            </a:xfrm>
          </p:grpSpPr>
          <p:sp>
            <p:nvSpPr>
              <p:cNvPr id="53" name="Rectangle 52"/>
              <p:cNvSpPr/>
              <p:nvPr/>
            </p:nvSpPr>
            <p:spPr>
              <a:xfrm>
                <a:off x="4908550" y="4911482"/>
                <a:ext cx="2374900" cy="342900"/>
              </a:xfrm>
              <a:prstGeom prst="rect">
                <a:avLst/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/>
                    </a:solidFill>
                  </a:rPr>
                  <a:t>5T Pixel Structure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4908550" y="2523882"/>
                <a:ext cx="2374900" cy="2387600"/>
              </a:xfrm>
              <a:prstGeom prst="rect">
                <a:avLst/>
              </a:prstGeom>
              <a:solidFill>
                <a:srgbClr val="F0C8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dirty="0" smtClean="0">
                    <a:solidFill>
                      <a:schemeClr val="tx1"/>
                    </a:solidFill>
                  </a:rPr>
                  <a:t>Detector Region</a:t>
                </a:r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" name="Left Brace 12"/>
            <p:cNvSpPr/>
            <p:nvPr/>
          </p:nvSpPr>
          <p:spPr>
            <a:xfrm flipH="1">
              <a:off x="4461624" y="2598384"/>
              <a:ext cx="274320" cy="2387600"/>
            </a:xfrm>
            <a:prstGeom prst="leftBrace">
              <a:avLst>
                <a:gd name="adj1" fmla="val 0"/>
                <a:gd name="adj2" fmla="val 5000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651470" y="3645618"/>
              <a:ext cx="7581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Silicon</a:t>
              </a:r>
              <a:endParaRPr lang="en-US" sz="1400" dirty="0"/>
            </a:p>
          </p:txBody>
        </p:sp>
        <p:sp>
          <p:nvSpPr>
            <p:cNvPr id="16" name="Left Brace 15"/>
            <p:cNvSpPr/>
            <p:nvPr/>
          </p:nvSpPr>
          <p:spPr>
            <a:xfrm>
              <a:off x="1289192" y="2596452"/>
              <a:ext cx="246602" cy="949234"/>
            </a:xfrm>
            <a:prstGeom prst="leftBrace">
              <a:avLst>
                <a:gd name="adj1" fmla="val 0"/>
                <a:gd name="adj2" fmla="val 48876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0628" y="2836175"/>
              <a:ext cx="9203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Dead Region </a:t>
              </a:r>
            </a:p>
            <a:p>
              <a:pPr algn="ctr"/>
              <a:r>
                <a:rPr lang="en-US" sz="1400" dirty="0" smtClean="0"/>
                <a:t>(&gt; 10 nm)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642786" y="2099615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Back Side</a:t>
              </a:r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42786" y="5460037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Front Side</a:t>
              </a:r>
              <a:endParaRPr lang="en-US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2917194" y="1787097"/>
              <a:ext cx="752565" cy="1803342"/>
              <a:chOff x="3528025" y="1792891"/>
              <a:chExt cx="752565" cy="1803342"/>
            </a:xfrm>
          </p:grpSpPr>
          <p:sp>
            <p:nvSpPr>
              <p:cNvPr id="37" name="Flowchart: Connector 36"/>
              <p:cNvSpPr/>
              <p:nvPr/>
            </p:nvSpPr>
            <p:spPr>
              <a:xfrm>
                <a:off x="3726900" y="3230473"/>
                <a:ext cx="365760" cy="365760"/>
              </a:xfrm>
              <a:prstGeom prst="flowChartConnector">
                <a:avLst/>
              </a:prstGeom>
              <a:noFill/>
              <a:ln w="28575">
                <a:solidFill>
                  <a:srgbClr val="FF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8" name="Group 37"/>
              <p:cNvGrpSpPr/>
              <p:nvPr/>
            </p:nvGrpSpPr>
            <p:grpSpPr>
              <a:xfrm>
                <a:off x="3528025" y="1792891"/>
                <a:ext cx="752565" cy="1750529"/>
                <a:chOff x="5706972" y="2254008"/>
                <a:chExt cx="752565" cy="1750529"/>
              </a:xfrm>
            </p:grpSpPr>
            <p:sp>
              <p:nvSpPr>
                <p:cNvPr id="39" name="TextBox 38"/>
                <p:cNvSpPr txBox="1"/>
                <p:nvPr/>
              </p:nvSpPr>
              <p:spPr>
                <a:xfrm>
                  <a:off x="5706972" y="2254008"/>
                  <a:ext cx="7525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 smtClean="0"/>
                    <a:t>UV photon</a:t>
                  </a:r>
                  <a:endParaRPr lang="en-US" sz="1400" dirty="0"/>
                </a:p>
              </p:txBody>
            </p:sp>
            <p:grpSp>
              <p:nvGrpSpPr>
                <p:cNvPr id="40" name="Group 39"/>
                <p:cNvGrpSpPr/>
                <p:nvPr/>
              </p:nvGrpSpPr>
              <p:grpSpPr>
                <a:xfrm>
                  <a:off x="5905847" y="2718712"/>
                  <a:ext cx="354817" cy="1285825"/>
                  <a:chOff x="10346406" y="886217"/>
                  <a:chExt cx="354817" cy="1285825"/>
                </a:xfrm>
              </p:grpSpPr>
              <p:sp>
                <p:nvSpPr>
                  <p:cNvPr id="41" name="Explosion 2 40"/>
                  <p:cNvSpPr/>
                  <p:nvPr/>
                </p:nvSpPr>
                <p:spPr>
                  <a:xfrm rot="10800000">
                    <a:off x="10387903" y="1897722"/>
                    <a:ext cx="271824" cy="274320"/>
                  </a:xfrm>
                  <a:prstGeom prst="irregularSeal2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0">
                    <a:schemeClr val="accent4"/>
                  </a:lnRef>
                  <a:fillRef idx="3">
                    <a:schemeClr val="accent4"/>
                  </a:fillRef>
                  <a:effectRef idx="3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42" name="Picture 41"/>
                  <p:cNvPicPr>
                    <a:picLocks noChangeAspect="1"/>
                  </p:cNvPicPr>
                  <p:nvPr/>
                </p:nvPicPr>
                <p:blipFill>
                  <a:blip r:embed="rId2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2540" b="97302" l="3297" r="98352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0346406" y="886217"/>
                    <a:ext cx="354817" cy="1228213"/>
                  </a:xfrm>
                  <a:prstGeom prst="rect">
                    <a:avLst/>
                  </a:prstGeom>
                  <a:effectLst>
                    <a:outerShdw blurRad="127000" algn="ctr" rotWithShape="0">
                      <a:srgbClr val="7030A0"/>
                    </a:outerShdw>
                  </a:effectLst>
                </p:spPr>
              </p:pic>
            </p:grpSp>
          </p:grpSp>
        </p:grpSp>
        <p:grpSp>
          <p:nvGrpSpPr>
            <p:cNvPr id="30" name="Group 29"/>
            <p:cNvGrpSpPr/>
            <p:nvPr/>
          </p:nvGrpSpPr>
          <p:grpSpPr>
            <a:xfrm>
              <a:off x="3664801" y="2006109"/>
              <a:ext cx="752565" cy="1753716"/>
              <a:chOff x="6379090" y="2533263"/>
              <a:chExt cx="752565" cy="1753716"/>
            </a:xfrm>
          </p:grpSpPr>
          <p:sp>
            <p:nvSpPr>
              <p:cNvPr id="33" name="TextBox 32"/>
              <p:cNvSpPr txBox="1"/>
              <p:nvPr/>
            </p:nvSpPr>
            <p:spPr>
              <a:xfrm>
                <a:off x="6379090" y="2533263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visible photon</a:t>
                </a:r>
                <a:endParaRPr lang="en-US" sz="1400" dirty="0"/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6562037" y="2992746"/>
                <a:ext cx="386673" cy="1294233"/>
                <a:chOff x="8255159" y="723296"/>
                <a:chExt cx="386673" cy="1294233"/>
              </a:xfrm>
            </p:grpSpPr>
            <p:sp>
              <p:nvSpPr>
                <p:cNvPr id="35" name="Explosion 2 34"/>
                <p:cNvSpPr/>
                <p:nvPr/>
              </p:nvSpPr>
              <p:spPr>
                <a:xfrm rot="10800000">
                  <a:off x="8304963" y="1743209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0" b="100000" l="1613" r="1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55159" y="723296"/>
                  <a:ext cx="386673" cy="1216152"/>
                </a:xfrm>
                <a:prstGeom prst="rect">
                  <a:avLst/>
                </a:prstGeom>
                <a:effectLst>
                  <a:outerShdw blurRad="127000" algn="ctr" rotWithShape="0">
                    <a:srgbClr val="00B0F0"/>
                  </a:outerShdw>
                </a:effectLst>
              </p:spPr>
            </p:pic>
          </p:grpSp>
        </p:grpSp>
        <p:cxnSp>
          <p:nvCxnSpPr>
            <p:cNvPr id="32" name="Straight Arrow Connector 31"/>
            <p:cNvCxnSpPr/>
            <p:nvPr/>
          </p:nvCxnSpPr>
          <p:spPr>
            <a:xfrm flipH="1">
              <a:off x="4033464" y="3699444"/>
              <a:ext cx="7619" cy="1463040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ectangle 59"/>
          <p:cNvSpPr/>
          <p:nvPr/>
        </p:nvSpPr>
        <p:spPr>
          <a:xfrm>
            <a:off x="16279957" y="16698453"/>
            <a:ext cx="5023913" cy="796105"/>
          </a:xfrm>
          <a:prstGeom prst="rect">
            <a:avLst/>
          </a:prstGeom>
          <a:solidFill>
            <a:srgbClr val="FFB5B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MBE-grown </a:t>
            </a:r>
          </a:p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p</a:t>
            </a:r>
            <a:r>
              <a:rPr lang="en-US" sz="1400" baseline="30000" dirty="0" smtClean="0">
                <a:solidFill>
                  <a:schemeClr val="tx1"/>
                </a:solidFill>
              </a:rPr>
              <a:t>+</a:t>
            </a:r>
            <a:r>
              <a:rPr lang="en-US" sz="1400" dirty="0" smtClean="0">
                <a:solidFill>
                  <a:schemeClr val="tx1"/>
                </a:solidFill>
              </a:rPr>
              <a:t> Si layer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6279957" y="18470836"/>
            <a:ext cx="5023913" cy="342900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Pixel Structure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16279957" y="18134132"/>
            <a:ext cx="5023913" cy="336703"/>
          </a:xfrm>
          <a:prstGeom prst="rect">
            <a:avLst/>
          </a:prstGeom>
          <a:solidFill>
            <a:srgbClr val="DAA5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Electric Field Region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279957" y="17494559"/>
            <a:ext cx="5023913" cy="639572"/>
          </a:xfrm>
          <a:prstGeom prst="rect">
            <a:avLst/>
          </a:prstGeom>
          <a:solidFill>
            <a:srgbClr val="F0C8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Field Free Region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6279957" y="15677020"/>
            <a:ext cx="5023913" cy="1018656"/>
          </a:xfrm>
          <a:prstGeom prst="rect">
            <a:avLst/>
          </a:prstGeom>
          <a:solidFill>
            <a:srgbClr val="FFCC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400" dirty="0" smtClean="0">
                <a:solidFill>
                  <a:schemeClr val="tx1"/>
                </a:solidFill>
              </a:rPr>
              <a:t>Native SiO</a:t>
            </a:r>
            <a:r>
              <a:rPr lang="en-US" sz="1400" baseline="-25000" dirty="0" smtClean="0">
                <a:solidFill>
                  <a:schemeClr val="tx1"/>
                </a:solidFill>
              </a:rPr>
              <a:t>2</a:t>
            </a:r>
            <a:r>
              <a:rPr lang="en-US" sz="1400" baseline="30000" dirty="0" smtClean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Layer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6710138" y="16011200"/>
            <a:ext cx="2556519" cy="492441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21641912" y="15677020"/>
            <a:ext cx="11279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Back Side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21641912" y="18470835"/>
            <a:ext cx="11279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Front Side</a:t>
            </a:r>
            <a:endParaRPr lang="en-US" dirty="0"/>
          </a:p>
        </p:txBody>
      </p:sp>
      <p:grpSp>
        <p:nvGrpSpPr>
          <p:cNvPr id="68" name="Group 67"/>
          <p:cNvGrpSpPr/>
          <p:nvPr/>
        </p:nvGrpSpPr>
        <p:grpSpPr>
          <a:xfrm>
            <a:off x="19276182" y="14852980"/>
            <a:ext cx="713020" cy="3852471"/>
            <a:chOff x="5598230" y="2142922"/>
            <a:chExt cx="938669" cy="2711011"/>
          </a:xfrm>
        </p:grpSpPr>
        <p:grpSp>
          <p:nvGrpSpPr>
            <p:cNvPr id="112" name="Group 111"/>
            <p:cNvGrpSpPr/>
            <p:nvPr/>
          </p:nvGrpSpPr>
          <p:grpSpPr>
            <a:xfrm>
              <a:off x="5598230" y="2142922"/>
              <a:ext cx="938669" cy="2162298"/>
              <a:chOff x="5598230" y="2142922"/>
              <a:chExt cx="938669" cy="2162298"/>
            </a:xfrm>
          </p:grpSpPr>
          <p:sp>
            <p:nvSpPr>
              <p:cNvPr id="114" name="TextBox 113"/>
              <p:cNvSpPr txBox="1"/>
              <p:nvPr/>
            </p:nvSpPr>
            <p:spPr>
              <a:xfrm>
                <a:off x="5598230" y="2142922"/>
                <a:ext cx="938669" cy="368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UV photon</a:t>
                </a:r>
                <a:endParaRPr lang="en-US" sz="1400" dirty="0"/>
              </a:p>
            </p:txBody>
          </p:sp>
          <p:grpSp>
            <p:nvGrpSpPr>
              <p:cNvPr id="115" name="Group 114"/>
              <p:cNvGrpSpPr/>
              <p:nvPr/>
            </p:nvGrpSpPr>
            <p:grpSpPr>
              <a:xfrm>
                <a:off x="5905845" y="2548198"/>
                <a:ext cx="354817" cy="1757022"/>
                <a:chOff x="10346404" y="715703"/>
                <a:chExt cx="354817" cy="1757022"/>
              </a:xfrm>
            </p:grpSpPr>
            <p:sp>
              <p:nvSpPr>
                <p:cNvPr id="116" name="Explosion 2 115"/>
                <p:cNvSpPr/>
                <p:nvPr/>
              </p:nvSpPr>
              <p:spPr>
                <a:xfrm rot="10800000">
                  <a:off x="10372214" y="2198405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17" name="Picture 116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4" y="715703"/>
                  <a:ext cx="354817" cy="1662177"/>
                </a:xfrm>
                <a:prstGeom prst="rect">
                  <a:avLst/>
                </a:prstGeom>
                <a:effectLst>
                  <a:outerShdw blurRad="127000" algn="ctr" rotWithShape="0">
                    <a:srgbClr val="7030A0"/>
                  </a:outerShdw>
                </a:effectLst>
              </p:spPr>
            </p:pic>
          </p:grpSp>
        </p:grpSp>
        <p:cxnSp>
          <p:nvCxnSpPr>
            <p:cNvPr id="113" name="Straight Arrow Connector 112"/>
            <p:cNvCxnSpPr/>
            <p:nvPr/>
          </p:nvCxnSpPr>
          <p:spPr>
            <a:xfrm>
              <a:off x="6083254" y="4272274"/>
              <a:ext cx="0" cy="5816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>
            <a:grpSpLocks noChangeAspect="1"/>
          </p:cNvGrpSpPr>
          <p:nvPr/>
        </p:nvGrpSpPr>
        <p:grpSpPr>
          <a:xfrm>
            <a:off x="16586310" y="14638266"/>
            <a:ext cx="793931" cy="1414664"/>
            <a:chOff x="5716404" y="2560069"/>
            <a:chExt cx="752565" cy="1340956"/>
          </a:xfrm>
        </p:grpSpPr>
        <p:sp>
          <p:nvSpPr>
            <p:cNvPr id="108" name="TextBox 107"/>
            <p:cNvSpPr txBox="1"/>
            <p:nvPr/>
          </p:nvSpPr>
          <p:spPr>
            <a:xfrm>
              <a:off x="5716404" y="2560069"/>
              <a:ext cx="752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&gt; 9eV photon</a:t>
              </a:r>
              <a:endParaRPr lang="en-US" sz="1400" dirty="0"/>
            </a:p>
          </p:txBody>
        </p:sp>
        <p:grpSp>
          <p:nvGrpSpPr>
            <p:cNvPr id="109" name="Group 108"/>
            <p:cNvGrpSpPr/>
            <p:nvPr/>
          </p:nvGrpSpPr>
          <p:grpSpPr>
            <a:xfrm>
              <a:off x="5905847" y="3024996"/>
              <a:ext cx="354817" cy="876029"/>
              <a:chOff x="10346406" y="1192501"/>
              <a:chExt cx="354817" cy="876029"/>
            </a:xfrm>
          </p:grpSpPr>
          <p:sp>
            <p:nvSpPr>
              <p:cNvPr id="110" name="Explosion 2 109"/>
              <p:cNvSpPr/>
              <p:nvPr/>
            </p:nvSpPr>
            <p:spPr>
              <a:xfrm rot="10800000">
                <a:off x="10387903" y="1794210"/>
                <a:ext cx="271824" cy="274320"/>
              </a:xfrm>
              <a:prstGeom prst="irregularSeal2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11" name="Picture 110"/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540" b="97302" l="3297" r="98352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346406" y="1192501"/>
                <a:ext cx="354817" cy="818416"/>
              </a:xfrm>
              <a:prstGeom prst="rect">
                <a:avLst/>
              </a:prstGeom>
              <a:effectLst>
                <a:outerShdw blurRad="127000" algn="ctr" rotWithShape="0">
                  <a:schemeClr val="tx1"/>
                </a:outerShdw>
              </a:effectLst>
            </p:spPr>
          </p:pic>
        </p:grpSp>
      </p:grpSp>
      <p:grpSp>
        <p:nvGrpSpPr>
          <p:cNvPr id="70" name="Group 69"/>
          <p:cNvGrpSpPr/>
          <p:nvPr/>
        </p:nvGrpSpPr>
        <p:grpSpPr>
          <a:xfrm>
            <a:off x="16386262" y="16268040"/>
            <a:ext cx="380195" cy="369332"/>
            <a:chOff x="4512898" y="3388350"/>
            <a:chExt cx="380195" cy="369332"/>
          </a:xfrm>
        </p:grpSpPr>
        <p:sp>
          <p:nvSpPr>
            <p:cNvPr id="106" name="16-Point Star 105"/>
            <p:cNvSpPr/>
            <p:nvPr/>
          </p:nvSpPr>
          <p:spPr>
            <a:xfrm>
              <a:off x="4512898" y="3391922"/>
              <a:ext cx="365760" cy="365760"/>
            </a:xfrm>
            <a:prstGeom prst="star16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4516067" y="338835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r>
                <a:rPr lang="en-US" baseline="30000" dirty="0" smtClean="0"/>
                <a:t>−</a:t>
              </a:r>
              <a:endParaRPr lang="en-US" dirty="0" smtClean="0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6800396" y="16075827"/>
            <a:ext cx="383438" cy="372110"/>
            <a:chOff x="3023060" y="3763556"/>
            <a:chExt cx="383438" cy="372110"/>
          </a:xfrm>
        </p:grpSpPr>
        <p:sp>
          <p:nvSpPr>
            <p:cNvPr id="104" name="16-Point Star 103"/>
            <p:cNvSpPr/>
            <p:nvPr/>
          </p:nvSpPr>
          <p:spPr>
            <a:xfrm>
              <a:off x="3023060" y="3763556"/>
              <a:ext cx="365760" cy="365760"/>
            </a:xfrm>
            <a:prstGeom prst="star16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3023060" y="3766334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h</a:t>
              </a:r>
              <a:r>
                <a:rPr lang="en-US" baseline="30000" dirty="0" smtClean="0">
                  <a:solidFill>
                    <a:schemeClr val="bg1"/>
                  </a:solidFill>
                </a:rPr>
                <a:t>+</a:t>
              </a:r>
              <a:endParaRPr lang="en-US" dirty="0" smtClean="0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/>
          <p:cNvGrpSpPr>
            <a:grpSpLocks noChangeAspect="1"/>
          </p:cNvGrpSpPr>
          <p:nvPr/>
        </p:nvGrpSpPr>
        <p:grpSpPr>
          <a:xfrm>
            <a:off x="17565475" y="14638266"/>
            <a:ext cx="793931" cy="1414663"/>
            <a:chOff x="5716404" y="2560070"/>
            <a:chExt cx="752565" cy="1340955"/>
          </a:xfrm>
        </p:grpSpPr>
        <p:sp>
          <p:nvSpPr>
            <p:cNvPr id="100" name="TextBox 99"/>
            <p:cNvSpPr txBox="1"/>
            <p:nvPr/>
          </p:nvSpPr>
          <p:spPr>
            <a:xfrm>
              <a:off x="5716404" y="2560070"/>
              <a:ext cx="752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&gt; 9eV photon</a:t>
              </a:r>
              <a:endParaRPr lang="en-US" sz="1400" dirty="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5905847" y="3024995"/>
              <a:ext cx="354817" cy="876030"/>
              <a:chOff x="10346406" y="1192500"/>
              <a:chExt cx="354817" cy="876030"/>
            </a:xfrm>
          </p:grpSpPr>
          <p:sp>
            <p:nvSpPr>
              <p:cNvPr id="102" name="Explosion 2 101"/>
              <p:cNvSpPr/>
              <p:nvPr/>
            </p:nvSpPr>
            <p:spPr>
              <a:xfrm rot="10800000">
                <a:off x="10387903" y="1794210"/>
                <a:ext cx="271824" cy="274320"/>
              </a:xfrm>
              <a:prstGeom prst="irregularSeal2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3" name="Picture 102"/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540" b="97302" l="3297" r="98352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346406" y="1192500"/>
                <a:ext cx="354817" cy="818417"/>
              </a:xfrm>
              <a:prstGeom prst="rect">
                <a:avLst/>
              </a:prstGeom>
              <a:effectLst>
                <a:outerShdw blurRad="127000" algn="ctr" rotWithShape="0">
                  <a:schemeClr val="tx1"/>
                </a:outerShdw>
              </a:effectLst>
            </p:spPr>
          </p:pic>
        </p:grpSp>
      </p:grpSp>
      <p:grpSp>
        <p:nvGrpSpPr>
          <p:cNvPr id="73" name="Group 72"/>
          <p:cNvGrpSpPr/>
          <p:nvPr/>
        </p:nvGrpSpPr>
        <p:grpSpPr>
          <a:xfrm>
            <a:off x="17365427" y="16268039"/>
            <a:ext cx="380195" cy="369332"/>
            <a:chOff x="4512898" y="3388350"/>
            <a:chExt cx="380195" cy="369332"/>
          </a:xfrm>
        </p:grpSpPr>
        <p:sp>
          <p:nvSpPr>
            <p:cNvPr id="98" name="16-Point Star 97"/>
            <p:cNvSpPr/>
            <p:nvPr/>
          </p:nvSpPr>
          <p:spPr>
            <a:xfrm>
              <a:off x="4512898" y="3391922"/>
              <a:ext cx="365760" cy="365760"/>
            </a:xfrm>
            <a:prstGeom prst="star16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4516067" y="338835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r>
                <a:rPr lang="en-US" baseline="30000" dirty="0" smtClean="0"/>
                <a:t>−</a:t>
              </a:r>
              <a:endParaRPr lang="en-US" dirty="0" smtClean="0"/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17779561" y="16075826"/>
            <a:ext cx="383438" cy="372110"/>
            <a:chOff x="3023060" y="3763556"/>
            <a:chExt cx="383438" cy="372110"/>
          </a:xfrm>
        </p:grpSpPr>
        <p:sp>
          <p:nvSpPr>
            <p:cNvPr id="96" name="16-Point Star 95"/>
            <p:cNvSpPr/>
            <p:nvPr/>
          </p:nvSpPr>
          <p:spPr>
            <a:xfrm>
              <a:off x="3023060" y="3763556"/>
              <a:ext cx="365760" cy="365760"/>
            </a:xfrm>
            <a:prstGeom prst="star16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3023060" y="3766334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h</a:t>
              </a:r>
              <a:r>
                <a:rPr lang="en-US" baseline="30000" dirty="0" smtClean="0">
                  <a:solidFill>
                    <a:schemeClr val="bg1"/>
                  </a:solidFill>
                </a:rPr>
                <a:t>+</a:t>
              </a:r>
              <a:endParaRPr lang="en-US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75" name="Left Brace 74"/>
          <p:cNvSpPr/>
          <p:nvPr/>
        </p:nvSpPr>
        <p:spPr>
          <a:xfrm>
            <a:off x="15899257" y="15677020"/>
            <a:ext cx="274320" cy="1007913"/>
          </a:xfrm>
          <a:prstGeom prst="leftBrace">
            <a:avLst>
              <a:gd name="adj1" fmla="val 0"/>
              <a:gd name="adj2" fmla="val 49976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18513133" y="14638266"/>
            <a:ext cx="793931" cy="1414875"/>
            <a:chOff x="5700130" y="2559869"/>
            <a:chExt cx="752565" cy="1341156"/>
          </a:xfrm>
        </p:grpSpPr>
        <p:sp>
          <p:nvSpPr>
            <p:cNvPr id="92" name="TextBox 91"/>
            <p:cNvSpPr txBox="1"/>
            <p:nvPr/>
          </p:nvSpPr>
          <p:spPr>
            <a:xfrm>
              <a:off x="5700130" y="2559869"/>
              <a:ext cx="752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&gt; 9eV photon</a:t>
              </a:r>
              <a:endParaRPr lang="en-US" sz="1400" dirty="0"/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5905847" y="3024794"/>
              <a:ext cx="354817" cy="876231"/>
              <a:chOff x="10346406" y="1192299"/>
              <a:chExt cx="354817" cy="876231"/>
            </a:xfrm>
          </p:grpSpPr>
          <p:sp>
            <p:nvSpPr>
              <p:cNvPr id="94" name="Explosion 2 93"/>
              <p:cNvSpPr/>
              <p:nvPr/>
            </p:nvSpPr>
            <p:spPr>
              <a:xfrm rot="10800000">
                <a:off x="10387903" y="1794210"/>
                <a:ext cx="271824" cy="274320"/>
              </a:xfrm>
              <a:prstGeom prst="irregularSeal2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5" name="Picture 94"/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2540" b="97302" l="3297" r="98352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346406" y="1192299"/>
                <a:ext cx="354817" cy="818619"/>
              </a:xfrm>
              <a:prstGeom prst="rect">
                <a:avLst/>
              </a:prstGeom>
              <a:effectLst>
                <a:outerShdw blurRad="127000" algn="ctr" rotWithShape="0">
                  <a:schemeClr val="tx1"/>
                </a:outerShdw>
              </a:effectLst>
            </p:spPr>
          </p:pic>
        </p:grpSp>
      </p:grpSp>
      <p:grpSp>
        <p:nvGrpSpPr>
          <p:cNvPr id="77" name="Group 76"/>
          <p:cNvGrpSpPr/>
          <p:nvPr/>
        </p:nvGrpSpPr>
        <p:grpSpPr>
          <a:xfrm>
            <a:off x="18330253" y="16268251"/>
            <a:ext cx="380195" cy="369332"/>
            <a:chOff x="4512898" y="3388350"/>
            <a:chExt cx="380195" cy="369332"/>
          </a:xfrm>
        </p:grpSpPr>
        <p:sp>
          <p:nvSpPr>
            <p:cNvPr id="90" name="16-Point Star 89"/>
            <p:cNvSpPr/>
            <p:nvPr/>
          </p:nvSpPr>
          <p:spPr>
            <a:xfrm>
              <a:off x="4512898" y="3391922"/>
              <a:ext cx="365760" cy="365760"/>
            </a:xfrm>
            <a:prstGeom prst="star16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516067" y="3388350"/>
              <a:ext cx="3770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</a:t>
              </a:r>
              <a:r>
                <a:rPr lang="en-US" baseline="30000" dirty="0" smtClean="0"/>
                <a:t>−</a:t>
              </a:r>
              <a:endParaRPr lang="en-US" dirty="0" smtClean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18744387" y="16076038"/>
            <a:ext cx="383438" cy="372110"/>
            <a:chOff x="3023060" y="3763556"/>
            <a:chExt cx="383438" cy="372110"/>
          </a:xfrm>
        </p:grpSpPr>
        <p:sp>
          <p:nvSpPr>
            <p:cNvPr id="88" name="16-Point Star 87"/>
            <p:cNvSpPr/>
            <p:nvPr/>
          </p:nvSpPr>
          <p:spPr>
            <a:xfrm>
              <a:off x="3023060" y="3763556"/>
              <a:ext cx="365760" cy="365760"/>
            </a:xfrm>
            <a:prstGeom prst="star16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 smtClean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023060" y="3766334"/>
              <a:ext cx="3834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h</a:t>
              </a:r>
              <a:r>
                <a:rPr lang="en-US" baseline="30000" dirty="0" smtClean="0">
                  <a:solidFill>
                    <a:schemeClr val="bg1"/>
                  </a:solidFill>
                </a:rPr>
                <a:t>+</a:t>
              </a:r>
              <a:endParaRPr lang="en-US" dirty="0" smtClean="0">
                <a:solidFill>
                  <a:schemeClr val="bg1"/>
                </a:solidFill>
              </a:endParaRPr>
            </a:p>
          </p:txBody>
        </p:sp>
      </p:grpSp>
      <p:cxnSp>
        <p:nvCxnSpPr>
          <p:cNvPr id="79" name="Straight Arrow Connector 78"/>
          <p:cNvCxnSpPr/>
          <p:nvPr/>
        </p:nvCxnSpPr>
        <p:spPr>
          <a:xfrm>
            <a:off x="17548307" y="16656358"/>
            <a:ext cx="0" cy="19991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16528180" y="17107679"/>
            <a:ext cx="20116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16528181" y="16656358"/>
            <a:ext cx="0" cy="457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18530335" y="16656358"/>
            <a:ext cx="0" cy="457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13510088" y="15662010"/>
            <a:ext cx="2250098" cy="2472122"/>
          </a:xfrm>
          <a:prstGeom prst="roundRect">
            <a:avLst/>
          </a:prstGeom>
          <a:noFill/>
          <a:ln w="1905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1200" b="1" dirty="0" smtClean="0">
                <a:solidFill>
                  <a:srgbClr val="FF0000"/>
                </a:solidFill>
              </a:rPr>
              <a:t>Effect of &gt;9 eV radiation:</a:t>
            </a:r>
          </a:p>
          <a:p>
            <a:pPr algn="ctr">
              <a:lnSpc>
                <a:spcPct val="114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Positive charge in SiO</a:t>
            </a:r>
            <a:r>
              <a:rPr lang="en-US" sz="1200" baseline="-25000" dirty="0" smtClean="0">
                <a:solidFill>
                  <a:schemeClr val="tx1"/>
                </a:solidFill>
              </a:rPr>
              <a:t>2</a:t>
            </a:r>
          </a:p>
          <a:p>
            <a:pPr algn="ctr">
              <a:lnSpc>
                <a:spcPct val="114000"/>
              </a:lnSpc>
            </a:pPr>
            <a:endParaRPr lang="en-US" sz="1200" baseline="-25000" dirty="0" smtClean="0">
              <a:solidFill>
                <a:schemeClr val="tx1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Partially compensates negative passivation charge</a:t>
            </a:r>
          </a:p>
          <a:p>
            <a:pPr algn="ctr">
              <a:lnSpc>
                <a:spcPct val="114000"/>
              </a:lnSpc>
            </a:pPr>
            <a:endParaRPr lang="en-US" sz="1200" dirty="0" smtClean="0">
              <a:solidFill>
                <a:schemeClr val="tx1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Weaker backside electric field</a:t>
            </a:r>
          </a:p>
          <a:p>
            <a:pPr algn="ctr">
              <a:lnSpc>
                <a:spcPct val="114000"/>
              </a:lnSpc>
            </a:pPr>
            <a:endParaRPr lang="en-US" sz="1200" dirty="0">
              <a:solidFill>
                <a:schemeClr val="tx1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en-US" sz="1200" dirty="0" smtClean="0">
                <a:solidFill>
                  <a:schemeClr val="tx1"/>
                </a:solidFill>
              </a:rPr>
              <a:t>Higher surface recombination</a:t>
            </a:r>
          </a:p>
          <a:p>
            <a:pPr algn="ctr">
              <a:lnSpc>
                <a:spcPct val="114000"/>
              </a:lnSpc>
            </a:pPr>
            <a:endParaRPr lang="en-US" sz="1200" dirty="0">
              <a:solidFill>
                <a:schemeClr val="tx1"/>
              </a:solidFill>
            </a:endParaRPr>
          </a:p>
          <a:p>
            <a:pPr algn="ctr">
              <a:lnSpc>
                <a:spcPct val="114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Reduced UV quantum efficiency</a:t>
            </a:r>
            <a:endParaRPr lang="en-US" sz="1200" b="1" dirty="0">
              <a:solidFill>
                <a:schemeClr val="tx1"/>
              </a:solidFill>
            </a:endParaRPr>
          </a:p>
        </p:txBody>
      </p:sp>
      <p:cxnSp>
        <p:nvCxnSpPr>
          <p:cNvPr id="84" name="Straight Arrow Connector 83"/>
          <p:cNvCxnSpPr/>
          <p:nvPr/>
        </p:nvCxnSpPr>
        <p:spPr>
          <a:xfrm>
            <a:off x="14633870" y="16109281"/>
            <a:ext cx="0" cy="184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>
            <a:off x="14652753" y="16695676"/>
            <a:ext cx="0" cy="184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>
            <a:off x="14652920" y="17117204"/>
            <a:ext cx="0" cy="184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>
            <a:off x="14652753" y="17504083"/>
            <a:ext cx="0" cy="1841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72015" y="567254"/>
            <a:ext cx="9366892" cy="100451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9202" y="316011"/>
            <a:ext cx="6887536" cy="531569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H="1" flipV="1">
            <a:off x="7221655" y="1449615"/>
            <a:ext cx="0" cy="41402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 flipH="1" flipV="1">
            <a:off x="12352204" y="1449615"/>
            <a:ext cx="0" cy="41402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-2151069" y="903741"/>
            <a:ext cx="0" cy="41402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flipH="1" flipV="1">
            <a:off x="5335581" y="903741"/>
            <a:ext cx="0" cy="414023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73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692207" y="3051740"/>
            <a:ext cx="3244576" cy="2277144"/>
            <a:chOff x="4908550" y="2977238"/>
            <a:chExt cx="2374900" cy="2277144"/>
          </a:xfrm>
        </p:grpSpPr>
        <p:sp>
          <p:nvSpPr>
            <p:cNvPr id="55" name="Rectangle 54"/>
            <p:cNvSpPr/>
            <p:nvPr/>
          </p:nvSpPr>
          <p:spPr>
            <a:xfrm>
              <a:off x="4908550" y="4911482"/>
              <a:ext cx="2374900" cy="3429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5T Pixel Structure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4908550" y="3494092"/>
              <a:ext cx="2374900" cy="1417389"/>
            </a:xfrm>
            <a:prstGeom prst="rect">
              <a:avLst/>
            </a:prstGeom>
            <a:solidFill>
              <a:srgbClr val="F0C8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Detector Region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4908550" y="3242214"/>
              <a:ext cx="2374900" cy="258123"/>
            </a:xfrm>
            <a:prstGeom prst="rect">
              <a:avLst/>
            </a:prstGeom>
            <a:solidFill>
              <a:srgbClr val="FFB5B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Backside Passivation (MBE)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908550" y="2977238"/>
              <a:ext cx="2374900" cy="265804"/>
            </a:xfrm>
            <a:prstGeom prst="rect">
              <a:avLst/>
            </a:prstGeom>
            <a:solidFill>
              <a:srgbClr val="CC99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400" dirty="0" smtClean="0">
                  <a:solidFill>
                    <a:schemeClr val="tx1"/>
                  </a:solidFill>
                </a:rPr>
                <a:t>Anti-reflection Coating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641693" y="2598384"/>
            <a:ext cx="2743200" cy="2730500"/>
            <a:chOff x="4908550" y="2523882"/>
            <a:chExt cx="2374900" cy="2730500"/>
          </a:xfrm>
        </p:grpSpPr>
        <p:sp>
          <p:nvSpPr>
            <p:cNvPr id="53" name="Rectangle 52"/>
            <p:cNvSpPr/>
            <p:nvPr/>
          </p:nvSpPr>
          <p:spPr>
            <a:xfrm>
              <a:off x="4908550" y="4911482"/>
              <a:ext cx="2374900" cy="342900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5T Pixel Structure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4908550" y="2523882"/>
              <a:ext cx="2374900" cy="2387600"/>
            </a:xfrm>
            <a:prstGeom prst="rect">
              <a:avLst/>
            </a:prstGeom>
            <a:solidFill>
              <a:srgbClr val="F0C8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dirty="0" smtClean="0">
                  <a:solidFill>
                    <a:schemeClr val="tx1"/>
                  </a:solidFill>
                </a:rPr>
                <a:t>Detector Region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Left Brace 12"/>
          <p:cNvSpPr/>
          <p:nvPr/>
        </p:nvSpPr>
        <p:spPr>
          <a:xfrm flipH="1">
            <a:off x="4461624" y="2598384"/>
            <a:ext cx="274320" cy="2387600"/>
          </a:xfrm>
          <a:prstGeom prst="leftBrace">
            <a:avLst>
              <a:gd name="adj1" fmla="val 0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Left Brace 13"/>
          <p:cNvSpPr/>
          <p:nvPr/>
        </p:nvSpPr>
        <p:spPr>
          <a:xfrm>
            <a:off x="5319818" y="3316717"/>
            <a:ext cx="255295" cy="1669268"/>
          </a:xfrm>
          <a:prstGeom prst="leftBrace">
            <a:avLst>
              <a:gd name="adj1" fmla="val 0"/>
              <a:gd name="adj2" fmla="val 2404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651470" y="3645618"/>
            <a:ext cx="758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Silicon</a:t>
            </a:r>
            <a:endParaRPr lang="en-US" sz="1400" dirty="0"/>
          </a:p>
        </p:txBody>
      </p:sp>
      <p:sp>
        <p:nvSpPr>
          <p:cNvPr id="16" name="Left Brace 15"/>
          <p:cNvSpPr/>
          <p:nvPr/>
        </p:nvSpPr>
        <p:spPr>
          <a:xfrm>
            <a:off x="1289192" y="2596452"/>
            <a:ext cx="246602" cy="949234"/>
          </a:xfrm>
          <a:prstGeom prst="leftBrace">
            <a:avLst>
              <a:gd name="adj1" fmla="val 0"/>
              <a:gd name="adj2" fmla="val 48876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Left Brace 16"/>
          <p:cNvSpPr/>
          <p:nvPr/>
        </p:nvSpPr>
        <p:spPr>
          <a:xfrm flipH="1">
            <a:off x="8970712" y="3345867"/>
            <a:ext cx="274320" cy="199819"/>
          </a:xfrm>
          <a:prstGeom prst="leftBrace">
            <a:avLst>
              <a:gd name="adj1" fmla="val 0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10628" y="2836175"/>
            <a:ext cx="9203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Dead Region </a:t>
            </a:r>
          </a:p>
          <a:p>
            <a:pPr algn="ctr"/>
            <a:r>
              <a:rPr lang="en-US" sz="1400" dirty="0" smtClean="0"/>
              <a:t>(&gt; 10 nm)</a:t>
            </a:r>
            <a:endParaRPr lang="en-US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9136231" y="3218854"/>
            <a:ext cx="8530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Dead Region (&lt; 5 nm)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1641693" y="1454675"/>
            <a:ext cx="2738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Before Backside Processing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642786" y="2099615"/>
            <a:ext cx="11279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Back Side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642786" y="5460037"/>
            <a:ext cx="11279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Front Side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5694588" y="1454675"/>
            <a:ext cx="324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After Backside Processing </a:t>
            </a:r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615941" y="2408538"/>
            <a:ext cx="752565" cy="1814098"/>
            <a:chOff x="6379090" y="2472881"/>
            <a:chExt cx="752565" cy="1814098"/>
          </a:xfrm>
        </p:grpSpPr>
        <p:sp>
          <p:nvSpPr>
            <p:cNvPr id="49" name="TextBox 48"/>
            <p:cNvSpPr txBox="1"/>
            <p:nvPr/>
          </p:nvSpPr>
          <p:spPr>
            <a:xfrm>
              <a:off x="6379090" y="2472881"/>
              <a:ext cx="752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visible photon</a:t>
              </a:r>
              <a:endParaRPr lang="en-US" sz="1400" dirty="0"/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6562037" y="2992746"/>
              <a:ext cx="386673" cy="1294233"/>
              <a:chOff x="8255159" y="723296"/>
              <a:chExt cx="386673" cy="1294233"/>
            </a:xfrm>
          </p:grpSpPr>
          <p:sp>
            <p:nvSpPr>
              <p:cNvPr id="51" name="Explosion 2 50"/>
              <p:cNvSpPr/>
              <p:nvPr/>
            </p:nvSpPr>
            <p:spPr>
              <a:xfrm rot="10800000">
                <a:off x="8304963" y="1743209"/>
                <a:ext cx="271824" cy="274320"/>
              </a:xfrm>
              <a:prstGeom prst="irregularSeal2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1613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255159" y="723296"/>
                <a:ext cx="386673" cy="1216152"/>
              </a:xfrm>
              <a:prstGeom prst="rect">
                <a:avLst/>
              </a:prstGeom>
              <a:effectLst>
                <a:outerShdw blurRad="127000" algn="ctr" rotWithShape="0">
                  <a:srgbClr val="00B0F0"/>
                </a:outerShdw>
              </a:effectLst>
            </p:spPr>
          </p:pic>
        </p:grpSp>
      </p:grpSp>
      <p:grpSp>
        <p:nvGrpSpPr>
          <p:cNvPr id="28" name="Group 27"/>
          <p:cNvGrpSpPr/>
          <p:nvPr/>
        </p:nvGrpSpPr>
        <p:grpSpPr>
          <a:xfrm>
            <a:off x="6275530" y="2247075"/>
            <a:ext cx="752565" cy="2912052"/>
            <a:chOff x="5706972" y="2254008"/>
            <a:chExt cx="752565" cy="2912052"/>
          </a:xfrm>
        </p:grpSpPr>
        <p:grpSp>
          <p:nvGrpSpPr>
            <p:cNvPr id="43" name="Group 42"/>
            <p:cNvGrpSpPr/>
            <p:nvPr/>
          </p:nvGrpSpPr>
          <p:grpSpPr>
            <a:xfrm>
              <a:off x="5706972" y="2254008"/>
              <a:ext cx="752565" cy="1750529"/>
              <a:chOff x="5706972" y="2254008"/>
              <a:chExt cx="752565" cy="1750529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5706972" y="2254008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UV photon</a:t>
                </a:r>
                <a:endParaRPr lang="en-US" sz="1400" dirty="0"/>
              </a:p>
            </p:txBody>
          </p:sp>
          <p:grpSp>
            <p:nvGrpSpPr>
              <p:cNvPr id="46" name="Group 45"/>
              <p:cNvGrpSpPr/>
              <p:nvPr/>
            </p:nvGrpSpPr>
            <p:grpSpPr>
              <a:xfrm>
                <a:off x="5905847" y="2718712"/>
                <a:ext cx="354817" cy="1285825"/>
                <a:chOff x="10346406" y="886217"/>
                <a:chExt cx="354817" cy="1285825"/>
              </a:xfrm>
            </p:grpSpPr>
            <p:sp>
              <p:nvSpPr>
                <p:cNvPr id="47" name="Explosion 2 46"/>
                <p:cNvSpPr/>
                <p:nvPr/>
              </p:nvSpPr>
              <p:spPr>
                <a:xfrm rot="10800000">
                  <a:off x="10387903" y="1897722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6" y="886217"/>
                  <a:ext cx="354817" cy="1228213"/>
                </a:xfrm>
                <a:prstGeom prst="rect">
                  <a:avLst/>
                </a:prstGeom>
                <a:effectLst>
                  <a:outerShdw blurRad="127000" algn="ctr" rotWithShape="0">
                    <a:srgbClr val="7030A0"/>
                  </a:outerShdw>
                </a:effectLst>
              </p:spPr>
            </p:pic>
          </p:grpSp>
        </p:grpSp>
        <p:cxnSp>
          <p:nvCxnSpPr>
            <p:cNvPr id="44" name="Straight Arrow Connector 43"/>
            <p:cNvCxnSpPr/>
            <p:nvPr/>
          </p:nvCxnSpPr>
          <p:spPr>
            <a:xfrm flipH="1">
              <a:off x="6083254" y="3901025"/>
              <a:ext cx="422" cy="1265035"/>
            </a:xfrm>
            <a:prstGeom prst="straightConnector1">
              <a:avLst/>
            </a:prstGeom>
            <a:ln w="127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2917194" y="1787097"/>
            <a:ext cx="752565" cy="1803342"/>
            <a:chOff x="3528025" y="1792891"/>
            <a:chExt cx="752565" cy="1803342"/>
          </a:xfrm>
        </p:grpSpPr>
        <p:sp>
          <p:nvSpPr>
            <p:cNvPr id="37" name="Flowchart: Connector 36"/>
            <p:cNvSpPr/>
            <p:nvPr/>
          </p:nvSpPr>
          <p:spPr>
            <a:xfrm>
              <a:off x="3726900" y="3230473"/>
              <a:ext cx="365760" cy="365760"/>
            </a:xfrm>
            <a:prstGeom prst="flowChartConnector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3528025" y="1792891"/>
              <a:ext cx="752565" cy="1750529"/>
              <a:chOff x="5706972" y="2254008"/>
              <a:chExt cx="752565" cy="1750529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5706972" y="2254008"/>
                <a:ext cx="7525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UV photon</a:t>
                </a:r>
                <a:endParaRPr lang="en-US" sz="1400" dirty="0"/>
              </a:p>
            </p:txBody>
          </p:sp>
          <p:grpSp>
            <p:nvGrpSpPr>
              <p:cNvPr id="40" name="Group 39"/>
              <p:cNvGrpSpPr/>
              <p:nvPr/>
            </p:nvGrpSpPr>
            <p:grpSpPr>
              <a:xfrm>
                <a:off x="5905847" y="2718712"/>
                <a:ext cx="354817" cy="1285825"/>
                <a:chOff x="10346406" y="886217"/>
                <a:chExt cx="354817" cy="1285825"/>
              </a:xfrm>
            </p:grpSpPr>
            <p:sp>
              <p:nvSpPr>
                <p:cNvPr id="41" name="Explosion 2 40"/>
                <p:cNvSpPr/>
                <p:nvPr/>
              </p:nvSpPr>
              <p:spPr>
                <a:xfrm rot="10800000">
                  <a:off x="10387903" y="1897722"/>
                  <a:ext cx="271824" cy="274320"/>
                </a:xfrm>
                <a:prstGeom prst="irregularSeal2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0">
                  <a:schemeClr val="accent4"/>
                </a:lnRef>
                <a:fillRef idx="3">
                  <a:schemeClr val="accent4"/>
                </a:fillRef>
                <a:effectRef idx="3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backgroundRemoval t="2540" b="97302" l="3297" r="98352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346406" y="886217"/>
                  <a:ext cx="354817" cy="1228213"/>
                </a:xfrm>
                <a:prstGeom prst="rect">
                  <a:avLst/>
                </a:prstGeom>
                <a:effectLst>
                  <a:outerShdw blurRad="127000" algn="ctr" rotWithShape="0">
                    <a:srgbClr val="7030A0"/>
                  </a:outerShdw>
                </a:effectLst>
              </p:spPr>
            </p:pic>
          </p:grpSp>
        </p:grpSp>
      </p:grpSp>
      <p:grpSp>
        <p:nvGrpSpPr>
          <p:cNvPr id="30" name="Group 29"/>
          <p:cNvGrpSpPr/>
          <p:nvPr/>
        </p:nvGrpSpPr>
        <p:grpSpPr>
          <a:xfrm>
            <a:off x="3664801" y="2006109"/>
            <a:ext cx="752565" cy="1753716"/>
            <a:chOff x="6379090" y="2533263"/>
            <a:chExt cx="752565" cy="1753716"/>
          </a:xfrm>
        </p:grpSpPr>
        <p:sp>
          <p:nvSpPr>
            <p:cNvPr id="33" name="TextBox 32"/>
            <p:cNvSpPr txBox="1"/>
            <p:nvPr/>
          </p:nvSpPr>
          <p:spPr>
            <a:xfrm>
              <a:off x="6379090" y="2533263"/>
              <a:ext cx="75256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visible photon</a:t>
              </a:r>
              <a:endParaRPr lang="en-US" sz="1400" dirty="0"/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6562037" y="2992746"/>
              <a:ext cx="386673" cy="1294233"/>
              <a:chOff x="8255159" y="723296"/>
              <a:chExt cx="386673" cy="1294233"/>
            </a:xfrm>
          </p:grpSpPr>
          <p:sp>
            <p:nvSpPr>
              <p:cNvPr id="35" name="Explosion 2 34"/>
              <p:cNvSpPr/>
              <p:nvPr/>
            </p:nvSpPr>
            <p:spPr>
              <a:xfrm rot="10800000">
                <a:off x="8304963" y="1743209"/>
                <a:ext cx="271824" cy="274320"/>
              </a:xfrm>
              <a:prstGeom prst="irregularSeal2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6" name="Picture 35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1613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255159" y="723296"/>
                <a:ext cx="386673" cy="1216152"/>
              </a:xfrm>
              <a:prstGeom prst="rect">
                <a:avLst/>
              </a:prstGeom>
              <a:effectLst>
                <a:outerShdw blurRad="127000" algn="ctr" rotWithShape="0">
                  <a:srgbClr val="00B0F0"/>
                </a:outerShdw>
              </a:effectLst>
            </p:spPr>
          </p:pic>
        </p:grpSp>
      </p:grpSp>
      <p:cxnSp>
        <p:nvCxnSpPr>
          <p:cNvPr id="31" name="Straight Arrow Connector 30"/>
          <p:cNvCxnSpPr/>
          <p:nvPr/>
        </p:nvCxnSpPr>
        <p:spPr>
          <a:xfrm>
            <a:off x="5984603" y="4151594"/>
            <a:ext cx="0" cy="100584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033464" y="3699444"/>
            <a:ext cx="7619" cy="146304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07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166677" y="-4429544"/>
            <a:ext cx="16673180" cy="13611426"/>
            <a:chOff x="-3166677" y="-4429544"/>
            <a:chExt cx="16673180" cy="13611426"/>
          </a:xfrm>
        </p:grpSpPr>
        <p:sp>
          <p:nvSpPr>
            <p:cNvPr id="124" name="TextBox 123"/>
            <p:cNvSpPr txBox="1"/>
            <p:nvPr/>
          </p:nvSpPr>
          <p:spPr>
            <a:xfrm>
              <a:off x="8684201" y="6485638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Back Side</a:t>
              </a:r>
              <a:endParaRPr lang="en-US" dirty="0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8684201" y="8393450"/>
              <a:ext cx="112790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Front Side</a:t>
              </a:r>
              <a:endParaRPr lang="en-US" dirty="0"/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-3166677" y="-4429544"/>
              <a:ext cx="16225400" cy="13611426"/>
              <a:chOff x="-3166677" y="-4429544"/>
              <a:chExt cx="16225400" cy="13611426"/>
            </a:xfrm>
          </p:grpSpPr>
          <p:grpSp>
            <p:nvGrpSpPr>
              <p:cNvPr id="44" name="Group 43"/>
              <p:cNvGrpSpPr/>
              <p:nvPr/>
            </p:nvGrpSpPr>
            <p:grpSpPr>
              <a:xfrm>
                <a:off x="542703" y="1080200"/>
                <a:ext cx="4297682" cy="3840481"/>
                <a:chOff x="3945889" y="2015880"/>
                <a:chExt cx="4297682" cy="3840481"/>
              </a:xfrm>
            </p:grpSpPr>
            <p:sp>
              <p:nvSpPr>
                <p:cNvPr id="45" name="Freeform 44"/>
                <p:cNvSpPr/>
                <p:nvPr/>
              </p:nvSpPr>
              <p:spPr>
                <a:xfrm>
                  <a:off x="4124662" y="2565737"/>
                  <a:ext cx="4113828" cy="3290623"/>
                </a:xfrm>
                <a:custGeom>
                  <a:avLst/>
                  <a:gdLst>
                    <a:gd name="connsiteX0" fmla="*/ 1253556 w 4113828"/>
                    <a:gd name="connsiteY0" fmla="*/ 0 h 3290623"/>
                    <a:gd name="connsiteX1" fmla="*/ 1283990 w 4113828"/>
                    <a:gd name="connsiteY1" fmla="*/ 13463 h 3290623"/>
                    <a:gd name="connsiteX2" fmla="*/ 1828320 w 4113828"/>
                    <a:gd name="connsiteY2" fmla="*/ 26987 h 3290623"/>
                    <a:gd name="connsiteX3" fmla="*/ 2282084 w 4113828"/>
                    <a:gd name="connsiteY3" fmla="*/ 112098 h 3290623"/>
                    <a:gd name="connsiteX4" fmla="*/ 2544669 w 4113828"/>
                    <a:gd name="connsiteY4" fmla="*/ 21366 h 3290623"/>
                    <a:gd name="connsiteX5" fmla="*/ 2557450 w 4113828"/>
                    <a:gd name="connsiteY5" fmla="*/ 7841 h 3290623"/>
                    <a:gd name="connsiteX6" fmla="*/ 2568504 w 4113828"/>
                    <a:gd name="connsiteY6" fmla="*/ 8123 h 3290623"/>
                    <a:gd name="connsiteX7" fmla="*/ 3112416 w 4113828"/>
                    <a:gd name="connsiteY7" fmla="*/ 67780 h 3290623"/>
                    <a:gd name="connsiteX8" fmla="*/ 3478573 w 4113828"/>
                    <a:gd name="connsiteY8" fmla="*/ 128159 h 3290623"/>
                    <a:gd name="connsiteX9" fmla="*/ 3727603 w 4113828"/>
                    <a:gd name="connsiteY9" fmla="*/ 29240 h 3290623"/>
                    <a:gd name="connsiteX10" fmla="*/ 4076081 w 4113828"/>
                    <a:gd name="connsiteY10" fmla="*/ 18014 h 3290623"/>
                    <a:gd name="connsiteX11" fmla="*/ 4113828 w 4113828"/>
                    <a:gd name="connsiteY11" fmla="*/ 1096 h 3290623"/>
                    <a:gd name="connsiteX12" fmla="*/ 4113828 w 4113828"/>
                    <a:gd name="connsiteY12" fmla="*/ 3290623 h 3290623"/>
                    <a:gd name="connsiteX13" fmla="*/ 0 w 4113828"/>
                    <a:gd name="connsiteY13" fmla="*/ 3290623 h 3290623"/>
                    <a:gd name="connsiteX14" fmla="*/ 0 w 4113828"/>
                    <a:gd name="connsiteY14" fmla="*/ 102642 h 3290623"/>
                    <a:gd name="connsiteX15" fmla="*/ 107822 w 4113828"/>
                    <a:gd name="connsiteY15" fmla="*/ 105442 h 3290623"/>
                    <a:gd name="connsiteX16" fmla="*/ 253220 w 4113828"/>
                    <a:gd name="connsiteY16" fmla="*/ 83235 h 3290623"/>
                    <a:gd name="connsiteX17" fmla="*/ 609890 w 4113828"/>
                    <a:gd name="connsiteY17" fmla="*/ 143614 h 3290623"/>
                    <a:gd name="connsiteX18" fmla="*/ 852467 w 4113828"/>
                    <a:gd name="connsiteY18" fmla="*/ 44695 h 3290623"/>
                    <a:gd name="connsiteX19" fmla="*/ 1191916 w 4113828"/>
                    <a:gd name="connsiteY19" fmla="*/ 33469 h 3290623"/>
                    <a:gd name="connsiteX20" fmla="*/ 1233846 w 4113828"/>
                    <a:gd name="connsiteY20" fmla="*/ 14176 h 3290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113828" h="3290623">
                      <a:moveTo>
                        <a:pt x="1253556" y="0"/>
                      </a:moveTo>
                      <a:lnTo>
                        <a:pt x="1283990" y="13463"/>
                      </a:lnTo>
                      <a:cubicBezTo>
                        <a:pt x="1437803" y="68906"/>
                        <a:pt x="1652737" y="77588"/>
                        <a:pt x="1828320" y="26987"/>
                      </a:cubicBezTo>
                      <a:cubicBezTo>
                        <a:pt x="1927508" y="98068"/>
                        <a:pt x="2108584" y="132023"/>
                        <a:pt x="2282084" y="112098"/>
                      </a:cubicBezTo>
                      <a:cubicBezTo>
                        <a:pt x="2392511" y="99414"/>
                        <a:pt x="2486209" y="66384"/>
                        <a:pt x="2544669" y="21366"/>
                      </a:cubicBezTo>
                      <a:lnTo>
                        <a:pt x="2557450" y="7841"/>
                      </a:lnTo>
                      <a:lnTo>
                        <a:pt x="2568504" y="8123"/>
                      </a:lnTo>
                      <a:cubicBezTo>
                        <a:pt x="2678142" y="88739"/>
                        <a:pt x="2923504" y="115643"/>
                        <a:pt x="3112416" y="67780"/>
                      </a:cubicBezTo>
                      <a:cubicBezTo>
                        <a:pt x="3192454" y="118206"/>
                        <a:pt x="3338570" y="142295"/>
                        <a:pt x="3478573" y="128159"/>
                      </a:cubicBezTo>
                      <a:cubicBezTo>
                        <a:pt x="3597382" y="116162"/>
                        <a:pt x="3692195" y="78503"/>
                        <a:pt x="3727603" y="29240"/>
                      </a:cubicBezTo>
                      <a:cubicBezTo>
                        <a:pt x="3837088" y="57921"/>
                        <a:pt x="3978314" y="53377"/>
                        <a:pt x="4076081" y="18014"/>
                      </a:cubicBezTo>
                      <a:lnTo>
                        <a:pt x="4113828" y="1096"/>
                      </a:lnTo>
                      <a:lnTo>
                        <a:pt x="4113828" y="3290623"/>
                      </a:lnTo>
                      <a:lnTo>
                        <a:pt x="0" y="3290623"/>
                      </a:lnTo>
                      <a:lnTo>
                        <a:pt x="0" y="102642"/>
                      </a:lnTo>
                      <a:lnTo>
                        <a:pt x="107822" y="105442"/>
                      </a:lnTo>
                      <a:cubicBezTo>
                        <a:pt x="157775" y="102493"/>
                        <a:pt x="207216" y="95201"/>
                        <a:pt x="253220" y="83235"/>
                      </a:cubicBezTo>
                      <a:cubicBezTo>
                        <a:pt x="331184" y="133661"/>
                        <a:pt x="473515" y="157750"/>
                        <a:pt x="609890" y="143614"/>
                      </a:cubicBezTo>
                      <a:cubicBezTo>
                        <a:pt x="725620" y="131617"/>
                        <a:pt x="817976" y="93958"/>
                        <a:pt x="852467" y="44695"/>
                      </a:cubicBezTo>
                      <a:cubicBezTo>
                        <a:pt x="959115" y="73376"/>
                        <a:pt x="1096682" y="68832"/>
                        <a:pt x="1191916" y="33469"/>
                      </a:cubicBezTo>
                      <a:cubicBezTo>
                        <a:pt x="1207586" y="27651"/>
                        <a:pt x="1221612" y="21175"/>
                        <a:pt x="1233846" y="14176"/>
                      </a:cubicBezTo>
                      <a:close/>
                    </a:path>
                  </a:pathLst>
                </a:custGeom>
                <a:solidFill>
                  <a:srgbClr val="CCE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4908550" y="3222170"/>
                  <a:ext cx="2374900" cy="87651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Rectangle 48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grpSp>
              <p:nvGrpSpPr>
                <p:cNvPr id="50" name="Group 49"/>
                <p:cNvGrpSpPr/>
                <p:nvPr/>
              </p:nvGrpSpPr>
              <p:grpSpPr>
                <a:xfrm>
                  <a:off x="4908550" y="3142667"/>
                  <a:ext cx="2371090" cy="73153"/>
                  <a:chOff x="4908550" y="3149017"/>
                  <a:chExt cx="2371090" cy="73153"/>
                </a:xfrm>
              </p:grpSpPr>
              <p:sp>
                <p:nvSpPr>
                  <p:cNvPr id="59" name="Isosceles Triangle 58"/>
                  <p:cNvSpPr/>
                  <p:nvPr/>
                </p:nvSpPr>
                <p:spPr>
                  <a:xfrm>
                    <a:off x="4908550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Isosceles Triangle 59"/>
                  <p:cNvSpPr/>
                  <p:nvPr/>
                </p:nvSpPr>
                <p:spPr>
                  <a:xfrm>
                    <a:off x="5146294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Isosceles Triangle 60"/>
                  <p:cNvSpPr/>
                  <p:nvPr/>
                </p:nvSpPr>
                <p:spPr>
                  <a:xfrm>
                    <a:off x="5382768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Isosceles Triangle 61"/>
                  <p:cNvSpPr/>
                  <p:nvPr/>
                </p:nvSpPr>
                <p:spPr>
                  <a:xfrm>
                    <a:off x="5620512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Isosceles Triangle 62"/>
                  <p:cNvSpPr/>
                  <p:nvPr/>
                </p:nvSpPr>
                <p:spPr>
                  <a:xfrm>
                    <a:off x="5856986" y="3176449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Isosceles Triangle 63"/>
                  <p:cNvSpPr/>
                  <p:nvPr/>
                </p:nvSpPr>
                <p:spPr>
                  <a:xfrm>
                    <a:off x="6094730" y="3149017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Isosceles Triangle 64"/>
                  <p:cNvSpPr/>
                  <p:nvPr/>
                </p:nvSpPr>
                <p:spPr>
                  <a:xfrm>
                    <a:off x="6331204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Isosceles Triangle 65"/>
                  <p:cNvSpPr/>
                  <p:nvPr/>
                </p:nvSpPr>
                <p:spPr>
                  <a:xfrm>
                    <a:off x="6568948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Isosceles Triangle 66"/>
                  <p:cNvSpPr/>
                  <p:nvPr/>
                </p:nvSpPr>
                <p:spPr>
                  <a:xfrm>
                    <a:off x="6804152" y="3176449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Isosceles Triangle 67"/>
                  <p:cNvSpPr/>
                  <p:nvPr/>
                </p:nvSpPr>
                <p:spPr>
                  <a:xfrm>
                    <a:off x="7041896" y="3149017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" name="Group 50"/>
                <p:cNvGrpSpPr/>
                <p:nvPr/>
              </p:nvGrpSpPr>
              <p:grpSpPr>
                <a:xfrm>
                  <a:off x="3945890" y="2015881"/>
                  <a:ext cx="4297680" cy="3840480"/>
                  <a:chOff x="3945890" y="2015881"/>
                  <a:chExt cx="4297680" cy="3840480"/>
                </a:xfrm>
              </p:grpSpPr>
              <p:sp>
                <p:nvSpPr>
                  <p:cNvPr id="55" name="Left Bracket 54"/>
                  <p:cNvSpPr/>
                  <p:nvPr/>
                </p:nvSpPr>
                <p:spPr>
                  <a:xfrm rot="16200000">
                    <a:off x="4265931" y="1879694"/>
                    <a:ext cx="3657600" cy="3929975"/>
                  </a:xfrm>
                  <a:prstGeom prst="leftBracket">
                    <a:avLst>
                      <a:gd name="adj" fmla="val 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Left Bracket 55"/>
                  <p:cNvSpPr/>
                  <p:nvPr/>
                </p:nvSpPr>
                <p:spPr>
                  <a:xfrm rot="16200000">
                    <a:off x="4174490" y="1787281"/>
                    <a:ext cx="3840480" cy="4297680"/>
                  </a:xfrm>
                  <a:prstGeom prst="leftBracket">
                    <a:avLst>
                      <a:gd name="adj" fmla="val 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57" name="Straight Connector 56"/>
                  <p:cNvCxnSpPr>
                    <a:stCxn id="56" idx="0"/>
                    <a:endCxn id="55" idx="0"/>
                  </p:cNvCxnSpPr>
                  <p:nvPr/>
                </p:nvCxnSpPr>
                <p:spPr>
                  <a:xfrm>
                    <a:off x="3945890" y="2015881"/>
                    <a:ext cx="183853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/>
                  <p:cNvCxnSpPr>
                    <a:stCxn id="55" idx="2"/>
                    <a:endCxn id="56" idx="2"/>
                  </p:cNvCxnSpPr>
                  <p:nvPr/>
                </p:nvCxnSpPr>
                <p:spPr>
                  <a:xfrm>
                    <a:off x="8059719" y="2015881"/>
                    <a:ext cx="183851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2" name="Rectangle 51"/>
                <p:cNvSpPr/>
                <p:nvPr/>
              </p:nvSpPr>
              <p:spPr>
                <a:xfrm>
                  <a:off x="4119582" y="5673482"/>
                  <a:ext cx="3945218" cy="182878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3945889" y="2015880"/>
                  <a:ext cx="183854" cy="3840481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8059717" y="2015880"/>
                  <a:ext cx="183854" cy="3840481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9" name="Group 68"/>
              <p:cNvGrpSpPr/>
              <p:nvPr/>
            </p:nvGrpSpPr>
            <p:grpSpPr>
              <a:xfrm>
                <a:off x="5067628" y="1080199"/>
                <a:ext cx="4297682" cy="3840481"/>
                <a:chOff x="3945889" y="2015880"/>
                <a:chExt cx="4297682" cy="3840481"/>
              </a:xfrm>
            </p:grpSpPr>
            <p:sp>
              <p:nvSpPr>
                <p:cNvPr id="70" name="Freeform 69"/>
                <p:cNvSpPr/>
                <p:nvPr/>
              </p:nvSpPr>
              <p:spPr>
                <a:xfrm>
                  <a:off x="4124662" y="2565737"/>
                  <a:ext cx="4113828" cy="3290623"/>
                </a:xfrm>
                <a:custGeom>
                  <a:avLst/>
                  <a:gdLst>
                    <a:gd name="connsiteX0" fmla="*/ 1253556 w 4113828"/>
                    <a:gd name="connsiteY0" fmla="*/ 0 h 3290623"/>
                    <a:gd name="connsiteX1" fmla="*/ 1283990 w 4113828"/>
                    <a:gd name="connsiteY1" fmla="*/ 13463 h 3290623"/>
                    <a:gd name="connsiteX2" fmla="*/ 1828320 w 4113828"/>
                    <a:gd name="connsiteY2" fmla="*/ 26987 h 3290623"/>
                    <a:gd name="connsiteX3" fmla="*/ 2282084 w 4113828"/>
                    <a:gd name="connsiteY3" fmla="*/ 112098 h 3290623"/>
                    <a:gd name="connsiteX4" fmla="*/ 2544669 w 4113828"/>
                    <a:gd name="connsiteY4" fmla="*/ 21366 h 3290623"/>
                    <a:gd name="connsiteX5" fmla="*/ 2557450 w 4113828"/>
                    <a:gd name="connsiteY5" fmla="*/ 7841 h 3290623"/>
                    <a:gd name="connsiteX6" fmla="*/ 2568504 w 4113828"/>
                    <a:gd name="connsiteY6" fmla="*/ 8123 h 3290623"/>
                    <a:gd name="connsiteX7" fmla="*/ 3112416 w 4113828"/>
                    <a:gd name="connsiteY7" fmla="*/ 67780 h 3290623"/>
                    <a:gd name="connsiteX8" fmla="*/ 3478573 w 4113828"/>
                    <a:gd name="connsiteY8" fmla="*/ 128159 h 3290623"/>
                    <a:gd name="connsiteX9" fmla="*/ 3727603 w 4113828"/>
                    <a:gd name="connsiteY9" fmla="*/ 29240 h 3290623"/>
                    <a:gd name="connsiteX10" fmla="*/ 4076081 w 4113828"/>
                    <a:gd name="connsiteY10" fmla="*/ 18014 h 3290623"/>
                    <a:gd name="connsiteX11" fmla="*/ 4113828 w 4113828"/>
                    <a:gd name="connsiteY11" fmla="*/ 1096 h 3290623"/>
                    <a:gd name="connsiteX12" fmla="*/ 4113828 w 4113828"/>
                    <a:gd name="connsiteY12" fmla="*/ 3290623 h 3290623"/>
                    <a:gd name="connsiteX13" fmla="*/ 0 w 4113828"/>
                    <a:gd name="connsiteY13" fmla="*/ 3290623 h 3290623"/>
                    <a:gd name="connsiteX14" fmla="*/ 0 w 4113828"/>
                    <a:gd name="connsiteY14" fmla="*/ 102642 h 3290623"/>
                    <a:gd name="connsiteX15" fmla="*/ 107822 w 4113828"/>
                    <a:gd name="connsiteY15" fmla="*/ 105442 h 3290623"/>
                    <a:gd name="connsiteX16" fmla="*/ 253220 w 4113828"/>
                    <a:gd name="connsiteY16" fmla="*/ 83235 h 3290623"/>
                    <a:gd name="connsiteX17" fmla="*/ 609890 w 4113828"/>
                    <a:gd name="connsiteY17" fmla="*/ 143614 h 3290623"/>
                    <a:gd name="connsiteX18" fmla="*/ 852467 w 4113828"/>
                    <a:gd name="connsiteY18" fmla="*/ 44695 h 3290623"/>
                    <a:gd name="connsiteX19" fmla="*/ 1191916 w 4113828"/>
                    <a:gd name="connsiteY19" fmla="*/ 33469 h 3290623"/>
                    <a:gd name="connsiteX20" fmla="*/ 1233846 w 4113828"/>
                    <a:gd name="connsiteY20" fmla="*/ 14176 h 3290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113828" h="3290623">
                      <a:moveTo>
                        <a:pt x="1253556" y="0"/>
                      </a:moveTo>
                      <a:lnTo>
                        <a:pt x="1283990" y="13463"/>
                      </a:lnTo>
                      <a:cubicBezTo>
                        <a:pt x="1437803" y="68906"/>
                        <a:pt x="1652737" y="77588"/>
                        <a:pt x="1828320" y="26987"/>
                      </a:cubicBezTo>
                      <a:cubicBezTo>
                        <a:pt x="1927508" y="98068"/>
                        <a:pt x="2108584" y="132023"/>
                        <a:pt x="2282084" y="112098"/>
                      </a:cubicBezTo>
                      <a:cubicBezTo>
                        <a:pt x="2392511" y="99414"/>
                        <a:pt x="2486209" y="66384"/>
                        <a:pt x="2544669" y="21366"/>
                      </a:cubicBezTo>
                      <a:lnTo>
                        <a:pt x="2557450" y="7841"/>
                      </a:lnTo>
                      <a:lnTo>
                        <a:pt x="2568504" y="8123"/>
                      </a:lnTo>
                      <a:cubicBezTo>
                        <a:pt x="2678142" y="88739"/>
                        <a:pt x="2923504" y="115643"/>
                        <a:pt x="3112416" y="67780"/>
                      </a:cubicBezTo>
                      <a:cubicBezTo>
                        <a:pt x="3192454" y="118206"/>
                        <a:pt x="3338570" y="142295"/>
                        <a:pt x="3478573" y="128159"/>
                      </a:cubicBezTo>
                      <a:cubicBezTo>
                        <a:pt x="3597382" y="116162"/>
                        <a:pt x="3692195" y="78503"/>
                        <a:pt x="3727603" y="29240"/>
                      </a:cubicBezTo>
                      <a:cubicBezTo>
                        <a:pt x="3837088" y="57921"/>
                        <a:pt x="3978314" y="53377"/>
                        <a:pt x="4076081" y="18014"/>
                      </a:cubicBezTo>
                      <a:lnTo>
                        <a:pt x="4113828" y="1096"/>
                      </a:lnTo>
                      <a:lnTo>
                        <a:pt x="4113828" y="3290623"/>
                      </a:lnTo>
                      <a:lnTo>
                        <a:pt x="0" y="3290623"/>
                      </a:lnTo>
                      <a:lnTo>
                        <a:pt x="0" y="102642"/>
                      </a:lnTo>
                      <a:lnTo>
                        <a:pt x="107822" y="105442"/>
                      </a:lnTo>
                      <a:cubicBezTo>
                        <a:pt x="157775" y="102493"/>
                        <a:pt x="207216" y="95201"/>
                        <a:pt x="253220" y="83235"/>
                      </a:cubicBezTo>
                      <a:cubicBezTo>
                        <a:pt x="331184" y="133661"/>
                        <a:pt x="473515" y="157750"/>
                        <a:pt x="609890" y="143614"/>
                      </a:cubicBezTo>
                      <a:cubicBezTo>
                        <a:pt x="725620" y="131617"/>
                        <a:pt x="817976" y="93958"/>
                        <a:pt x="852467" y="44695"/>
                      </a:cubicBezTo>
                      <a:cubicBezTo>
                        <a:pt x="959115" y="73376"/>
                        <a:pt x="1096682" y="68832"/>
                        <a:pt x="1191916" y="33469"/>
                      </a:cubicBezTo>
                      <a:cubicBezTo>
                        <a:pt x="1207586" y="27651"/>
                        <a:pt x="1221612" y="21175"/>
                        <a:pt x="1233846" y="14176"/>
                      </a:cubicBezTo>
                      <a:close/>
                    </a:path>
                  </a:pathLst>
                </a:custGeom>
                <a:solidFill>
                  <a:srgbClr val="CCEC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4908550" y="3222170"/>
                  <a:ext cx="2374900" cy="87651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" name="Rectangle 73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grpSp>
              <p:nvGrpSpPr>
                <p:cNvPr id="75" name="Group 74"/>
                <p:cNvGrpSpPr/>
                <p:nvPr/>
              </p:nvGrpSpPr>
              <p:grpSpPr>
                <a:xfrm>
                  <a:off x="3945890" y="2015881"/>
                  <a:ext cx="4297680" cy="3840480"/>
                  <a:chOff x="3945890" y="2015881"/>
                  <a:chExt cx="4297680" cy="3840480"/>
                </a:xfrm>
              </p:grpSpPr>
              <p:sp>
                <p:nvSpPr>
                  <p:cNvPr id="79" name="Left Bracket 78"/>
                  <p:cNvSpPr/>
                  <p:nvPr/>
                </p:nvSpPr>
                <p:spPr>
                  <a:xfrm rot="16200000">
                    <a:off x="4265931" y="1879694"/>
                    <a:ext cx="3657600" cy="3929975"/>
                  </a:xfrm>
                  <a:prstGeom prst="leftBracket">
                    <a:avLst>
                      <a:gd name="adj" fmla="val 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Left Bracket 79"/>
                  <p:cNvSpPr/>
                  <p:nvPr/>
                </p:nvSpPr>
                <p:spPr>
                  <a:xfrm rot="16200000">
                    <a:off x="4174490" y="1787281"/>
                    <a:ext cx="3840480" cy="4297680"/>
                  </a:xfrm>
                  <a:prstGeom prst="leftBracket">
                    <a:avLst>
                      <a:gd name="adj" fmla="val 0"/>
                    </a:avLst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81" name="Straight Connector 80"/>
                  <p:cNvCxnSpPr>
                    <a:stCxn id="80" idx="0"/>
                    <a:endCxn id="79" idx="0"/>
                  </p:cNvCxnSpPr>
                  <p:nvPr/>
                </p:nvCxnSpPr>
                <p:spPr>
                  <a:xfrm>
                    <a:off x="3945890" y="2015881"/>
                    <a:ext cx="183853" cy="1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/>
                  <p:cNvCxnSpPr>
                    <a:stCxn id="79" idx="2"/>
                    <a:endCxn id="80" idx="2"/>
                  </p:cNvCxnSpPr>
                  <p:nvPr/>
                </p:nvCxnSpPr>
                <p:spPr>
                  <a:xfrm>
                    <a:off x="8059719" y="2015881"/>
                    <a:ext cx="183851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6" name="Rectangle 75"/>
                <p:cNvSpPr/>
                <p:nvPr/>
              </p:nvSpPr>
              <p:spPr>
                <a:xfrm>
                  <a:off x="4119582" y="5673482"/>
                  <a:ext cx="3945218" cy="182878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3945889" y="2015880"/>
                  <a:ext cx="183854" cy="3840481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/>
                <p:cNvSpPr/>
                <p:nvPr/>
              </p:nvSpPr>
              <p:spPr>
                <a:xfrm>
                  <a:off x="8059717" y="2015880"/>
                  <a:ext cx="183854" cy="3840481"/>
                </a:xfrm>
                <a:prstGeom prst="rect">
                  <a:avLst/>
                </a:prstGeom>
                <a:solidFill>
                  <a:srgbClr val="66669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3" name="Group 82"/>
              <p:cNvGrpSpPr/>
              <p:nvPr/>
            </p:nvGrpSpPr>
            <p:grpSpPr>
              <a:xfrm>
                <a:off x="9542749" y="2292563"/>
                <a:ext cx="3471636" cy="2451312"/>
                <a:chOff x="4360182" y="3222170"/>
                <a:chExt cx="3471636" cy="2451312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4908550" y="3222170"/>
                  <a:ext cx="2374900" cy="87651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-3166677" y="6730569"/>
                <a:ext cx="3471636" cy="2451313"/>
                <a:chOff x="4360182" y="3222169"/>
                <a:chExt cx="3471636" cy="2451313"/>
              </a:xfrm>
            </p:grpSpPr>
            <p:sp>
              <p:nvSpPr>
                <p:cNvPr id="89" name="Rectangle 88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>
                  <a:off x="4908550" y="3467100"/>
                  <a:ext cx="2374900" cy="63158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4908550" y="3222169"/>
                  <a:ext cx="2374900" cy="244931"/>
                </a:xfrm>
                <a:prstGeom prst="rect">
                  <a:avLst/>
                </a:prstGeom>
                <a:solidFill>
                  <a:srgbClr val="FFB5B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</a:rPr>
                    <a:t>Backside Passivation Layer</a:t>
                  </a:r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94" name="Group 93"/>
              <p:cNvGrpSpPr/>
              <p:nvPr/>
            </p:nvGrpSpPr>
            <p:grpSpPr>
              <a:xfrm>
                <a:off x="953187" y="6485638"/>
                <a:ext cx="3471636" cy="2696244"/>
                <a:chOff x="4360182" y="2977238"/>
                <a:chExt cx="3471636" cy="2696244"/>
              </a:xfrm>
            </p:grpSpPr>
            <p:sp>
              <p:nvSpPr>
                <p:cNvPr id="95" name="Rectangle 94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6" name="Rectangle 95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7" name="Rectangle 96"/>
                <p:cNvSpPr/>
                <p:nvPr/>
              </p:nvSpPr>
              <p:spPr>
                <a:xfrm>
                  <a:off x="4908550" y="3467100"/>
                  <a:ext cx="2374900" cy="63158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8" name="Rectangle 97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sp>
              <p:nvSpPr>
                <p:cNvPr id="99" name="Rectangle 98"/>
                <p:cNvSpPr/>
                <p:nvPr/>
              </p:nvSpPr>
              <p:spPr>
                <a:xfrm>
                  <a:off x="4908550" y="3222169"/>
                  <a:ext cx="2374900" cy="244931"/>
                </a:xfrm>
                <a:prstGeom prst="rect">
                  <a:avLst/>
                </a:prstGeom>
                <a:solidFill>
                  <a:srgbClr val="FFB5B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</a:rPr>
                    <a:t>Backside Passivation Layer</a:t>
                  </a:r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0" name="Rectangle 99"/>
                <p:cNvSpPr/>
                <p:nvPr/>
              </p:nvSpPr>
              <p:spPr>
                <a:xfrm>
                  <a:off x="4908550" y="2977238"/>
                  <a:ext cx="2374900" cy="244931"/>
                </a:xfrm>
                <a:prstGeom prst="rect">
                  <a:avLst/>
                </a:prstGeom>
                <a:solidFill>
                  <a:srgbClr val="CC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Anti-reflection Coating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1" name="Group 100"/>
              <p:cNvGrpSpPr/>
              <p:nvPr/>
            </p:nvGrpSpPr>
            <p:grpSpPr>
              <a:xfrm>
                <a:off x="-2622119" y="-2899314"/>
                <a:ext cx="2374900" cy="2730500"/>
                <a:chOff x="4908550" y="2523882"/>
                <a:chExt cx="2374900" cy="2730500"/>
              </a:xfrm>
            </p:grpSpPr>
            <p:sp>
              <p:nvSpPr>
                <p:cNvPr id="102" name="Rectangle 101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 (drift charge transport)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4" name="Rectangle 103"/>
                <p:cNvSpPr/>
                <p:nvPr/>
              </p:nvSpPr>
              <p:spPr>
                <a:xfrm>
                  <a:off x="4908550" y="2523882"/>
                  <a:ext cx="2374900" cy="1574800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 (diffusion charge transport)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06" name="Group 105"/>
              <p:cNvGrpSpPr/>
              <p:nvPr/>
            </p:nvGrpSpPr>
            <p:grpSpPr>
              <a:xfrm>
                <a:off x="956996" y="-2896381"/>
                <a:ext cx="3471636" cy="3149600"/>
                <a:chOff x="4360182" y="2523882"/>
                <a:chExt cx="3471636" cy="31496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4908550" y="2523882"/>
                  <a:ext cx="2374900" cy="1574800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0" name="Rectangle 109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</p:grpSp>
          <p:grpSp>
            <p:nvGrpSpPr>
              <p:cNvPr id="111" name="Group 110"/>
              <p:cNvGrpSpPr/>
              <p:nvPr/>
            </p:nvGrpSpPr>
            <p:grpSpPr>
              <a:xfrm>
                <a:off x="5433774" y="-4429544"/>
                <a:ext cx="3560312" cy="4676463"/>
                <a:chOff x="4315844" y="997019"/>
                <a:chExt cx="3560312" cy="4676463"/>
              </a:xfrm>
            </p:grpSpPr>
            <p:sp>
              <p:nvSpPr>
                <p:cNvPr id="112" name="Rectangle 111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4908550" y="2523882"/>
                  <a:ext cx="2374900" cy="1574800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5955903" y="1376222"/>
                  <a:ext cx="280194" cy="76934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7" name="Rectangle 116"/>
                <p:cNvSpPr/>
                <p:nvPr/>
              </p:nvSpPr>
              <p:spPr>
                <a:xfrm>
                  <a:off x="4360182" y="2103792"/>
                  <a:ext cx="3471636" cy="252397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1"/>
                      </a:solidFill>
                    </a:rPr>
                    <a:t>Bulk Removal and Polishing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18" name="Rectangle 117"/>
                <p:cNvSpPr/>
                <p:nvPr/>
              </p:nvSpPr>
              <p:spPr>
                <a:xfrm>
                  <a:off x="5963445" y="2053052"/>
                  <a:ext cx="267890" cy="9251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Circular Arrow 118"/>
                <p:cNvSpPr/>
                <p:nvPr/>
              </p:nvSpPr>
              <p:spPr>
                <a:xfrm>
                  <a:off x="5454650" y="997019"/>
                  <a:ext cx="1282700" cy="135917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901170"/>
                    <a:gd name="adj5" fmla="val 12500"/>
                  </a:avLst>
                </a:prstGeom>
                <a:solidFill>
                  <a:srgbClr val="00B050"/>
                </a:solidFill>
                <a:ln>
                  <a:noFill/>
                </a:ln>
                <a:scene3d>
                  <a:camera prst="isometricOffAxis2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0" name="Rectangle 119"/>
                <p:cNvSpPr/>
                <p:nvPr/>
              </p:nvSpPr>
              <p:spPr>
                <a:xfrm>
                  <a:off x="5955903" y="1376222"/>
                  <a:ext cx="280194" cy="257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Rectangle 120"/>
                <p:cNvSpPr/>
                <p:nvPr/>
              </p:nvSpPr>
              <p:spPr>
                <a:xfrm>
                  <a:off x="5963445" y="1592182"/>
                  <a:ext cx="267890" cy="9251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Down Arrow 121"/>
                <p:cNvSpPr/>
                <p:nvPr/>
              </p:nvSpPr>
              <p:spPr>
                <a:xfrm>
                  <a:off x="7638316" y="2406929"/>
                  <a:ext cx="237840" cy="763873"/>
                </a:xfrm>
                <a:prstGeom prst="downArrow">
                  <a:avLst/>
                </a:prstGeom>
                <a:solidFill>
                  <a:srgbClr val="21D87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Down Arrow 122"/>
                <p:cNvSpPr/>
                <p:nvPr/>
              </p:nvSpPr>
              <p:spPr>
                <a:xfrm>
                  <a:off x="4315844" y="2406929"/>
                  <a:ext cx="237840" cy="763873"/>
                </a:xfrm>
                <a:prstGeom prst="downArrow">
                  <a:avLst/>
                </a:prstGeom>
                <a:solidFill>
                  <a:srgbClr val="21D87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6" name="Group 125"/>
              <p:cNvGrpSpPr/>
              <p:nvPr/>
            </p:nvGrpSpPr>
            <p:grpSpPr>
              <a:xfrm>
                <a:off x="9498411" y="-3718344"/>
                <a:ext cx="3560312" cy="3965263"/>
                <a:chOff x="4315844" y="1708219"/>
                <a:chExt cx="3560312" cy="3965263"/>
              </a:xfrm>
            </p:grpSpPr>
            <p:sp>
              <p:nvSpPr>
                <p:cNvPr id="127" name="Rectangle 126"/>
                <p:cNvSpPr/>
                <p:nvPr/>
              </p:nvSpPr>
              <p:spPr>
                <a:xfrm>
                  <a:off x="5955903" y="2087422"/>
                  <a:ext cx="280194" cy="76934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8" name="Rectangle 127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9" name="Rectangle 128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Rectangle 129"/>
                <p:cNvSpPr/>
                <p:nvPr/>
              </p:nvSpPr>
              <p:spPr>
                <a:xfrm>
                  <a:off x="4908550" y="3222170"/>
                  <a:ext cx="2374900" cy="87651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1" name="Rectangle 130"/>
                <p:cNvSpPr/>
                <p:nvPr/>
              </p:nvSpPr>
              <p:spPr>
                <a:xfrm>
                  <a:off x="4360182" y="5254382"/>
                  <a:ext cx="3471636" cy="419100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/>
                    <a:t>Front Side Mount and Protection</a:t>
                  </a:r>
                  <a:endParaRPr lang="en-US" dirty="0"/>
                </a:p>
              </p:txBody>
            </p:sp>
            <p:sp>
              <p:nvSpPr>
                <p:cNvPr id="132" name="Rectangle 131"/>
                <p:cNvSpPr/>
                <p:nvPr/>
              </p:nvSpPr>
              <p:spPr>
                <a:xfrm>
                  <a:off x="4360182" y="2814992"/>
                  <a:ext cx="3471636" cy="252397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bg1"/>
                      </a:solidFill>
                    </a:rPr>
                    <a:t>Bulk Removal and Polishing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3" name="Rectangle 132"/>
                <p:cNvSpPr/>
                <p:nvPr/>
              </p:nvSpPr>
              <p:spPr>
                <a:xfrm>
                  <a:off x="5963445" y="2764252"/>
                  <a:ext cx="267890" cy="9251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Circular Arrow 133"/>
                <p:cNvSpPr/>
                <p:nvPr/>
              </p:nvSpPr>
              <p:spPr>
                <a:xfrm>
                  <a:off x="5454650" y="1708219"/>
                  <a:ext cx="1282700" cy="1359170"/>
                </a:xfrm>
                <a:prstGeom prst="circularArrow">
                  <a:avLst>
                    <a:gd name="adj1" fmla="val 12500"/>
                    <a:gd name="adj2" fmla="val 1142319"/>
                    <a:gd name="adj3" fmla="val 20457681"/>
                    <a:gd name="adj4" fmla="val 901170"/>
                    <a:gd name="adj5" fmla="val 12500"/>
                  </a:avLst>
                </a:prstGeom>
                <a:solidFill>
                  <a:srgbClr val="00B050"/>
                </a:solidFill>
                <a:ln>
                  <a:noFill/>
                </a:ln>
                <a:scene3d>
                  <a:camera prst="isometricOffAxis2Top"/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5955903" y="2087422"/>
                  <a:ext cx="280194" cy="25773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6" name="Rectangle 135"/>
                <p:cNvSpPr/>
                <p:nvPr/>
              </p:nvSpPr>
              <p:spPr>
                <a:xfrm>
                  <a:off x="5963445" y="2303382"/>
                  <a:ext cx="267890" cy="92510"/>
                </a:xfrm>
                <a:prstGeom prst="rect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7" name="Down Arrow 136"/>
                <p:cNvSpPr/>
                <p:nvPr/>
              </p:nvSpPr>
              <p:spPr>
                <a:xfrm>
                  <a:off x="7638316" y="3118129"/>
                  <a:ext cx="237840" cy="763873"/>
                </a:xfrm>
                <a:prstGeom prst="downArrow">
                  <a:avLst/>
                </a:prstGeom>
                <a:solidFill>
                  <a:srgbClr val="21D87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Down Arrow 137"/>
                <p:cNvSpPr/>
                <p:nvPr/>
              </p:nvSpPr>
              <p:spPr>
                <a:xfrm>
                  <a:off x="4315844" y="3118129"/>
                  <a:ext cx="237840" cy="763873"/>
                </a:xfrm>
                <a:prstGeom prst="downArrow">
                  <a:avLst/>
                </a:prstGeom>
                <a:solidFill>
                  <a:srgbClr val="21D87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39" name="Group 138"/>
                <p:cNvGrpSpPr/>
                <p:nvPr/>
              </p:nvGrpSpPr>
              <p:grpSpPr>
                <a:xfrm>
                  <a:off x="4908550" y="3142667"/>
                  <a:ext cx="2371090" cy="73153"/>
                  <a:chOff x="4908550" y="3149017"/>
                  <a:chExt cx="2371090" cy="73153"/>
                </a:xfrm>
              </p:grpSpPr>
              <p:sp>
                <p:nvSpPr>
                  <p:cNvPr id="140" name="Isosceles Triangle 139"/>
                  <p:cNvSpPr/>
                  <p:nvPr/>
                </p:nvSpPr>
                <p:spPr>
                  <a:xfrm>
                    <a:off x="4908550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Isosceles Triangle 140"/>
                  <p:cNvSpPr/>
                  <p:nvPr/>
                </p:nvSpPr>
                <p:spPr>
                  <a:xfrm>
                    <a:off x="5146294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2" name="Isosceles Triangle 141"/>
                  <p:cNvSpPr/>
                  <p:nvPr/>
                </p:nvSpPr>
                <p:spPr>
                  <a:xfrm>
                    <a:off x="5382768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3" name="Isosceles Triangle 142"/>
                  <p:cNvSpPr/>
                  <p:nvPr/>
                </p:nvSpPr>
                <p:spPr>
                  <a:xfrm>
                    <a:off x="5620512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4" name="Isosceles Triangle 143"/>
                  <p:cNvSpPr/>
                  <p:nvPr/>
                </p:nvSpPr>
                <p:spPr>
                  <a:xfrm>
                    <a:off x="5856986" y="3176449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Isosceles Triangle 144"/>
                  <p:cNvSpPr/>
                  <p:nvPr/>
                </p:nvSpPr>
                <p:spPr>
                  <a:xfrm>
                    <a:off x="6094730" y="3149017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Isosceles Triangle 145"/>
                  <p:cNvSpPr/>
                  <p:nvPr/>
                </p:nvSpPr>
                <p:spPr>
                  <a:xfrm>
                    <a:off x="6331204" y="3176450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Isosceles Triangle 146"/>
                  <p:cNvSpPr/>
                  <p:nvPr/>
                </p:nvSpPr>
                <p:spPr>
                  <a:xfrm>
                    <a:off x="6568948" y="3149018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8" name="Isosceles Triangle 147"/>
                  <p:cNvSpPr/>
                  <p:nvPr/>
                </p:nvSpPr>
                <p:spPr>
                  <a:xfrm>
                    <a:off x="6804152" y="3176449"/>
                    <a:ext cx="237744" cy="45720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9" name="Isosceles Triangle 148"/>
                  <p:cNvSpPr/>
                  <p:nvPr/>
                </p:nvSpPr>
                <p:spPr>
                  <a:xfrm>
                    <a:off x="7041896" y="3149017"/>
                    <a:ext cx="237744" cy="73152"/>
                  </a:xfrm>
                  <a:prstGeom prst="triangle">
                    <a:avLst/>
                  </a:prstGeom>
                  <a:solidFill>
                    <a:srgbClr val="F0C8A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50" name="Group 149"/>
              <p:cNvGrpSpPr/>
              <p:nvPr/>
            </p:nvGrpSpPr>
            <p:grpSpPr>
              <a:xfrm>
                <a:off x="-3166677" y="1837653"/>
                <a:ext cx="3471636" cy="2900148"/>
                <a:chOff x="4360182" y="2773334"/>
                <a:chExt cx="3471636" cy="2900148"/>
              </a:xfrm>
            </p:grpSpPr>
            <p:grpSp>
              <p:nvGrpSpPr>
                <p:cNvPr id="151" name="Group 150"/>
                <p:cNvGrpSpPr/>
                <p:nvPr/>
              </p:nvGrpSpPr>
              <p:grpSpPr>
                <a:xfrm>
                  <a:off x="4360182" y="3142667"/>
                  <a:ext cx="3471636" cy="2530815"/>
                  <a:chOff x="4360182" y="3142667"/>
                  <a:chExt cx="3471636" cy="2530815"/>
                </a:xfrm>
              </p:grpSpPr>
              <p:sp>
                <p:nvSpPr>
                  <p:cNvPr id="153" name="Rectangle 152"/>
                  <p:cNvSpPr/>
                  <p:nvPr/>
                </p:nvSpPr>
                <p:spPr>
                  <a:xfrm>
                    <a:off x="4908550" y="4911482"/>
                    <a:ext cx="2374900" cy="342900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>
                        <a:solidFill>
                          <a:schemeClr val="tx1"/>
                        </a:solidFill>
                      </a:rPr>
                      <a:t>5T Pixel Structure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4" name="Rectangle 153"/>
                  <p:cNvSpPr/>
                  <p:nvPr/>
                </p:nvSpPr>
                <p:spPr>
                  <a:xfrm>
                    <a:off x="4908550" y="4098682"/>
                    <a:ext cx="2374900" cy="812800"/>
                  </a:xfrm>
                  <a:prstGeom prst="rect">
                    <a:avLst/>
                  </a:prstGeom>
                  <a:solidFill>
                    <a:srgbClr val="DAA52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>
                        <a:solidFill>
                          <a:schemeClr val="tx1"/>
                        </a:solidFill>
                      </a:rPr>
                      <a:t>Electric Field Region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5" name="Rectangle 154"/>
                  <p:cNvSpPr/>
                  <p:nvPr/>
                </p:nvSpPr>
                <p:spPr>
                  <a:xfrm>
                    <a:off x="4908550" y="3222170"/>
                    <a:ext cx="2374900" cy="876511"/>
                  </a:xfrm>
                  <a:prstGeom prst="rect">
                    <a:avLst/>
                  </a:prstGeom>
                  <a:solidFill>
                    <a:srgbClr val="F0C8A0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>
                        <a:solidFill>
                          <a:schemeClr val="tx1"/>
                        </a:solidFill>
                      </a:rPr>
                      <a:t>Field Free Region</a:t>
                    </a:r>
                    <a:endParaRPr lang="en-US" sz="140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6" name="Rectangle 155"/>
                  <p:cNvSpPr/>
                  <p:nvPr/>
                </p:nvSpPr>
                <p:spPr>
                  <a:xfrm>
                    <a:off x="4360182" y="5254382"/>
                    <a:ext cx="3471636" cy="419100"/>
                  </a:xfrm>
                  <a:prstGeom prst="rect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1400" dirty="0" smtClean="0"/>
                      <a:t>Front Side Mount and Protection</a:t>
                    </a:r>
                    <a:endParaRPr lang="en-US" sz="1400" dirty="0"/>
                  </a:p>
                </p:txBody>
              </p:sp>
              <p:grpSp>
                <p:nvGrpSpPr>
                  <p:cNvPr id="157" name="Group 156"/>
                  <p:cNvGrpSpPr/>
                  <p:nvPr/>
                </p:nvGrpSpPr>
                <p:grpSpPr>
                  <a:xfrm>
                    <a:off x="4908550" y="3142667"/>
                    <a:ext cx="2371090" cy="73153"/>
                    <a:chOff x="4908550" y="3149017"/>
                    <a:chExt cx="2371090" cy="73153"/>
                  </a:xfrm>
                </p:grpSpPr>
                <p:sp>
                  <p:nvSpPr>
                    <p:cNvPr id="158" name="Isosceles Triangle 157"/>
                    <p:cNvSpPr/>
                    <p:nvPr/>
                  </p:nvSpPr>
                  <p:spPr>
                    <a:xfrm>
                      <a:off x="4908550" y="3176450"/>
                      <a:ext cx="237744" cy="45720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59" name="Isosceles Triangle 158"/>
                    <p:cNvSpPr/>
                    <p:nvPr/>
                  </p:nvSpPr>
                  <p:spPr>
                    <a:xfrm>
                      <a:off x="5146294" y="3149018"/>
                      <a:ext cx="237744" cy="73152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0" name="Isosceles Triangle 159"/>
                    <p:cNvSpPr/>
                    <p:nvPr/>
                  </p:nvSpPr>
                  <p:spPr>
                    <a:xfrm>
                      <a:off x="5382768" y="3176450"/>
                      <a:ext cx="237744" cy="45720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1" name="Isosceles Triangle 160"/>
                    <p:cNvSpPr/>
                    <p:nvPr/>
                  </p:nvSpPr>
                  <p:spPr>
                    <a:xfrm>
                      <a:off x="5620512" y="3149018"/>
                      <a:ext cx="237744" cy="73152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2" name="Isosceles Triangle 161"/>
                    <p:cNvSpPr/>
                    <p:nvPr/>
                  </p:nvSpPr>
                  <p:spPr>
                    <a:xfrm>
                      <a:off x="5856986" y="3176449"/>
                      <a:ext cx="237744" cy="45720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3" name="Isosceles Triangle 162"/>
                    <p:cNvSpPr/>
                    <p:nvPr/>
                  </p:nvSpPr>
                  <p:spPr>
                    <a:xfrm>
                      <a:off x="6094730" y="3149017"/>
                      <a:ext cx="237744" cy="73152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4" name="Isosceles Triangle 163"/>
                    <p:cNvSpPr/>
                    <p:nvPr/>
                  </p:nvSpPr>
                  <p:spPr>
                    <a:xfrm>
                      <a:off x="6331204" y="3176450"/>
                      <a:ext cx="237744" cy="45720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5" name="Isosceles Triangle 164"/>
                    <p:cNvSpPr/>
                    <p:nvPr/>
                  </p:nvSpPr>
                  <p:spPr>
                    <a:xfrm>
                      <a:off x="6568948" y="3149018"/>
                      <a:ext cx="237744" cy="73152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6" name="Isosceles Triangle 165"/>
                    <p:cNvSpPr/>
                    <p:nvPr/>
                  </p:nvSpPr>
                  <p:spPr>
                    <a:xfrm>
                      <a:off x="6804152" y="3176449"/>
                      <a:ext cx="237744" cy="45720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  <p:sp>
                  <p:nvSpPr>
                    <p:cNvPr id="167" name="Isosceles Triangle 166"/>
                    <p:cNvSpPr/>
                    <p:nvPr/>
                  </p:nvSpPr>
                  <p:spPr>
                    <a:xfrm>
                      <a:off x="7041896" y="3149017"/>
                      <a:ext cx="237744" cy="73152"/>
                    </a:xfrm>
                    <a:prstGeom prst="triangle">
                      <a:avLst/>
                    </a:prstGeom>
                    <a:solidFill>
                      <a:srgbClr val="F0C8A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400"/>
                    </a:p>
                  </p:txBody>
                </p:sp>
              </p:grpSp>
            </p:grpSp>
            <p:sp>
              <p:nvSpPr>
                <p:cNvPr id="152" name="TextBox 151"/>
                <p:cNvSpPr txBox="1"/>
                <p:nvPr/>
              </p:nvSpPr>
              <p:spPr>
                <a:xfrm>
                  <a:off x="4844067" y="2773334"/>
                  <a:ext cx="250132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Uneven Polished Surface</a:t>
                  </a:r>
                  <a:endParaRPr lang="en-US" dirty="0"/>
                </a:p>
              </p:txBody>
            </p:sp>
          </p:grpSp>
          <p:grpSp>
            <p:nvGrpSpPr>
              <p:cNvPr id="168" name="Group 167"/>
              <p:cNvGrpSpPr/>
              <p:nvPr/>
            </p:nvGrpSpPr>
            <p:grpSpPr>
              <a:xfrm>
                <a:off x="6030289" y="6485638"/>
                <a:ext cx="2374900" cy="2277144"/>
                <a:chOff x="4908550" y="2977238"/>
                <a:chExt cx="2374900" cy="2277144"/>
              </a:xfrm>
            </p:grpSpPr>
            <p:sp>
              <p:nvSpPr>
                <p:cNvPr id="169" name="Rectangle 168"/>
                <p:cNvSpPr/>
                <p:nvPr/>
              </p:nvSpPr>
              <p:spPr>
                <a:xfrm>
                  <a:off x="4908550" y="4911482"/>
                  <a:ext cx="2374900" cy="3429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5T Pixel Structure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Rectangle 169"/>
                <p:cNvSpPr/>
                <p:nvPr/>
              </p:nvSpPr>
              <p:spPr>
                <a:xfrm>
                  <a:off x="4908550" y="4098682"/>
                  <a:ext cx="2374900" cy="812800"/>
                </a:xfrm>
                <a:prstGeom prst="rect">
                  <a:avLst/>
                </a:prstGeom>
                <a:solidFill>
                  <a:srgbClr val="DAA52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Electric Field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1" name="Rectangle 170"/>
                <p:cNvSpPr/>
                <p:nvPr/>
              </p:nvSpPr>
              <p:spPr>
                <a:xfrm>
                  <a:off x="4908550" y="3467100"/>
                  <a:ext cx="2374900" cy="631581"/>
                </a:xfrm>
                <a:prstGeom prst="rect">
                  <a:avLst/>
                </a:prstGeom>
                <a:solidFill>
                  <a:srgbClr val="F0C8A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Field Free Region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4908550" y="3222169"/>
                  <a:ext cx="2374900" cy="244931"/>
                </a:xfrm>
                <a:prstGeom prst="rect">
                  <a:avLst/>
                </a:prstGeom>
                <a:solidFill>
                  <a:srgbClr val="FFB5B5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1600" dirty="0" smtClean="0">
                      <a:solidFill>
                        <a:schemeClr val="tx1"/>
                      </a:solidFill>
                    </a:rPr>
                    <a:t>Backside Passivation Layer</a:t>
                  </a:r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3" name="Rectangle 172"/>
                <p:cNvSpPr/>
                <p:nvPr/>
              </p:nvSpPr>
              <p:spPr>
                <a:xfrm>
                  <a:off x="4908550" y="2977238"/>
                  <a:ext cx="2374900" cy="244931"/>
                </a:xfrm>
                <a:prstGeom prst="rect">
                  <a:avLst/>
                </a:prstGeom>
                <a:solidFill>
                  <a:srgbClr val="CC99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dirty="0" smtClean="0">
                      <a:solidFill>
                        <a:schemeClr val="tx1"/>
                      </a:solidFill>
                    </a:rPr>
                    <a:t>Anti-reflection Coating</a:t>
                  </a:r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175" name="TextBox 174"/>
            <p:cNvSpPr txBox="1"/>
            <p:nvPr/>
          </p:nvSpPr>
          <p:spPr>
            <a:xfrm>
              <a:off x="11752181" y="-3604167"/>
              <a:ext cx="1754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Uneven Polished Surface</a:t>
              </a:r>
              <a:endParaRPr lang="en-US" dirty="0"/>
            </a:p>
          </p:txBody>
        </p:sp>
        <p:cxnSp>
          <p:nvCxnSpPr>
            <p:cNvPr id="3" name="Elbow Connector 2"/>
            <p:cNvCxnSpPr/>
            <p:nvPr/>
          </p:nvCxnSpPr>
          <p:spPr>
            <a:xfrm rot="5400000">
              <a:off x="12071685" y="-2724133"/>
              <a:ext cx="825133" cy="290180"/>
            </a:xfrm>
            <a:prstGeom prst="bentConnector3">
              <a:avLst>
                <a:gd name="adj1" fmla="val 125033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6" name="TextBox 175"/>
            <p:cNvSpPr txBox="1"/>
            <p:nvPr/>
          </p:nvSpPr>
          <p:spPr>
            <a:xfrm>
              <a:off x="5654230" y="1837653"/>
              <a:ext cx="3209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Even Etched Surface</a:t>
              </a:r>
              <a:endParaRPr lang="en-US" dirty="0"/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512669" y="1156112"/>
              <a:ext cx="23637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HNA Etching Bath</a:t>
              </a:r>
              <a:endParaRPr lang="en-US" dirty="0"/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1446219" y="1825960"/>
              <a:ext cx="25013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Uneven Polished Surface</a:t>
              </a:r>
              <a:endParaRPr lang="en-US" dirty="0"/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026480" y="1154122"/>
              <a:ext cx="2374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HNA Etching Bath</a:t>
              </a:r>
              <a:endParaRPr lang="en-US" dirty="0"/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9672371" y="1822114"/>
              <a:ext cx="3209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Even Etched Surface</a:t>
              </a:r>
              <a:endParaRPr lang="en-US" dirty="0"/>
            </a:p>
          </p:txBody>
        </p:sp>
        <p:sp>
          <p:nvSpPr>
            <p:cNvPr id="14" name="Flowchart: Process 13"/>
            <p:cNvSpPr/>
            <p:nvPr/>
          </p:nvSpPr>
          <p:spPr>
            <a:xfrm>
              <a:off x="5621420" y="5296236"/>
              <a:ext cx="4469698" cy="3842103"/>
            </a:xfrm>
            <a:prstGeom prst="flowChartProcess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1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5846268" y="5942817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2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6093474" y="5639759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3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6490055" y="5791288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4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6883857" y="5942816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5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2741481" y="-3501151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6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2494275" y="-3804209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7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2097694" y="-3652680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8" name="Picture 2" descr="Radiation Photon Svg Png Icon Free Download - Radiation Arrow Png, Transparent Png - radiation symbol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117">
              <a:off x="-1703892" y="-3501152"/>
              <a:ext cx="714672" cy="243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6130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8246</TotalTime>
  <Words>973</Words>
  <Application>Microsoft Office PowerPoint</Application>
  <PresentationFormat>Widescreen</PresentationFormat>
  <Paragraphs>361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Edwin Alexani</dc:creator>
  <cp:lastModifiedBy>Edwin Alexani</cp:lastModifiedBy>
  <cp:revision>103</cp:revision>
  <dcterms:created xsi:type="dcterms:W3CDTF">2026-07-28T21:39:18Z</dcterms:created>
  <dcterms:modified xsi:type="dcterms:W3CDTF">2026-08-31T17:57:08Z</dcterms:modified>
</cp:coreProperties>
</file>