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35"/>
  </p:notesMasterIdLst>
  <p:sldIdLst>
    <p:sldId id="520" r:id="rId2"/>
    <p:sldId id="1718" r:id="rId3"/>
    <p:sldId id="1740" r:id="rId4"/>
    <p:sldId id="1743" r:id="rId5"/>
    <p:sldId id="1744" r:id="rId6"/>
    <p:sldId id="1707" r:id="rId7"/>
    <p:sldId id="1709" r:id="rId8"/>
    <p:sldId id="1710" r:id="rId9"/>
    <p:sldId id="1739" r:id="rId10"/>
    <p:sldId id="1708" r:id="rId11"/>
    <p:sldId id="1720" r:id="rId12"/>
    <p:sldId id="1716" r:id="rId13"/>
    <p:sldId id="1717" r:id="rId14"/>
    <p:sldId id="1728" r:id="rId15"/>
    <p:sldId id="1741" r:id="rId16"/>
    <p:sldId id="1721" r:id="rId17"/>
    <p:sldId id="1737" r:id="rId18"/>
    <p:sldId id="1738" r:id="rId19"/>
    <p:sldId id="1736" r:id="rId20"/>
    <p:sldId id="1722" r:id="rId21"/>
    <p:sldId id="1723" r:id="rId22"/>
    <p:sldId id="1724" r:id="rId23"/>
    <p:sldId id="1725" r:id="rId24"/>
    <p:sldId id="1726" r:id="rId25"/>
    <p:sldId id="1742" r:id="rId26"/>
    <p:sldId id="1729" r:id="rId27"/>
    <p:sldId id="1730" r:id="rId28"/>
    <p:sldId id="1731" r:id="rId29"/>
    <p:sldId id="1732" r:id="rId30"/>
    <p:sldId id="1733" r:id="rId31"/>
    <p:sldId id="1734" r:id="rId32"/>
    <p:sldId id="1735" r:id="rId33"/>
    <p:sldId id="1727" r:id="rId34"/>
  </p:sldIdLst>
  <p:sldSz cx="9144000" cy="6858000" type="screen4x3"/>
  <p:notesSz cx="6858000" cy="9144000"/>
  <p:custDataLst>
    <p:tags r:id="rId3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66FF"/>
    <a:srgbClr val="00FF00"/>
    <a:srgbClr val="0000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10" autoAdjust="0"/>
    <p:restoredTop sz="94640" autoAdjust="0"/>
  </p:normalViewPr>
  <p:slideViewPr>
    <p:cSldViewPr>
      <p:cViewPr varScale="1">
        <p:scale>
          <a:sx n="106" d="100"/>
          <a:sy n="106" d="100"/>
        </p:scale>
        <p:origin x="77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990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9.xml"/><Relationship Id="rId13" Type="http://schemas.openxmlformats.org/officeDocument/2006/relationships/slide" Target="slides/slide14.xml"/><Relationship Id="rId18" Type="http://schemas.openxmlformats.org/officeDocument/2006/relationships/slide" Target="slides/slide20.xml"/><Relationship Id="rId26" Type="http://schemas.openxmlformats.org/officeDocument/2006/relationships/slide" Target="slides/slide29.xml"/><Relationship Id="rId3" Type="http://schemas.openxmlformats.org/officeDocument/2006/relationships/slide" Target="slides/slide4.xml"/><Relationship Id="rId21" Type="http://schemas.openxmlformats.org/officeDocument/2006/relationships/slide" Target="slides/slide23.xml"/><Relationship Id="rId7" Type="http://schemas.openxmlformats.org/officeDocument/2006/relationships/slide" Target="slides/slide8.xml"/><Relationship Id="rId12" Type="http://schemas.openxmlformats.org/officeDocument/2006/relationships/slide" Target="slides/slide13.xml"/><Relationship Id="rId17" Type="http://schemas.openxmlformats.org/officeDocument/2006/relationships/slide" Target="slides/slide19.xml"/><Relationship Id="rId25" Type="http://schemas.openxmlformats.org/officeDocument/2006/relationships/slide" Target="slides/slide28.xml"/><Relationship Id="rId2" Type="http://schemas.openxmlformats.org/officeDocument/2006/relationships/slide" Target="slides/slide2.xml"/><Relationship Id="rId16" Type="http://schemas.openxmlformats.org/officeDocument/2006/relationships/slide" Target="slides/slide18.xml"/><Relationship Id="rId20" Type="http://schemas.openxmlformats.org/officeDocument/2006/relationships/slide" Target="slides/slide22.xml"/><Relationship Id="rId29" Type="http://schemas.openxmlformats.org/officeDocument/2006/relationships/slide" Target="slides/slide32.xml"/><Relationship Id="rId1" Type="http://schemas.openxmlformats.org/officeDocument/2006/relationships/slide" Target="slides/slide1.xml"/><Relationship Id="rId6" Type="http://schemas.openxmlformats.org/officeDocument/2006/relationships/slide" Target="slides/slide7.xml"/><Relationship Id="rId11" Type="http://schemas.openxmlformats.org/officeDocument/2006/relationships/slide" Target="slides/slide12.xml"/><Relationship Id="rId24" Type="http://schemas.openxmlformats.org/officeDocument/2006/relationships/slide" Target="slides/slide27.xml"/><Relationship Id="rId5" Type="http://schemas.openxmlformats.org/officeDocument/2006/relationships/slide" Target="slides/slide6.xml"/><Relationship Id="rId15" Type="http://schemas.openxmlformats.org/officeDocument/2006/relationships/slide" Target="slides/slide17.xml"/><Relationship Id="rId23" Type="http://schemas.openxmlformats.org/officeDocument/2006/relationships/slide" Target="slides/slide26.xml"/><Relationship Id="rId28" Type="http://schemas.openxmlformats.org/officeDocument/2006/relationships/slide" Target="slides/slide31.xml"/><Relationship Id="rId10" Type="http://schemas.openxmlformats.org/officeDocument/2006/relationships/slide" Target="slides/slide11.xml"/><Relationship Id="rId19" Type="http://schemas.openxmlformats.org/officeDocument/2006/relationships/slide" Target="slides/slide21.xml"/><Relationship Id="rId4" Type="http://schemas.openxmlformats.org/officeDocument/2006/relationships/slide" Target="slides/slide5.xml"/><Relationship Id="rId9" Type="http://schemas.openxmlformats.org/officeDocument/2006/relationships/slide" Target="slides/slide10.xml"/><Relationship Id="rId14" Type="http://schemas.openxmlformats.org/officeDocument/2006/relationships/slide" Target="slides/slide16.xml"/><Relationship Id="rId22" Type="http://schemas.openxmlformats.org/officeDocument/2006/relationships/slide" Target="slides/slide24.xml"/><Relationship Id="rId27" Type="http://schemas.openxmlformats.org/officeDocument/2006/relationships/slide" Target="slides/slide30.xml"/><Relationship Id="rId30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711A129-A1F6-4A06-834E-A9F511020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00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43797A3-D1BE-4603-B3D8-94DF49E7C3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009747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604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523999"/>
            <a:ext cx="7200900" cy="16764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1028700" y="3213847"/>
            <a:ext cx="7200900" cy="318695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6022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1527047"/>
            <a:ext cx="3335840" cy="45720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1527047"/>
            <a:ext cx="3335840" cy="457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1164FC-EDB3-4677-AD99-16BFEA955B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478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315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527048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2460687"/>
            <a:ext cx="3335839" cy="36576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1527048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2460687"/>
            <a:ext cx="3335840" cy="36576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4909D-F225-49BD-B535-665D62BA7E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012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9464C3-F72B-4578-BA21-31D6575E06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336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4CB930-2AD9-417C-B7C9-FD9DCB2CBC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765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4610431-892D-4A94-8C08-CB25A63EF69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3536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315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523999"/>
            <a:ext cx="7200900" cy="4876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C5958FB-8111-4A01-94AE-04E5FA4964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436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34" r:id="rId3"/>
    <p:sldLayoutId id="2147483726" r:id="rId4"/>
    <p:sldLayoutId id="2147483727" r:id="rId5"/>
    <p:sldLayoutId id="2147483728" r:id="rId6"/>
    <p:sldLayoutId id="2147483729" r:id="rId7"/>
    <p:sldLayoutId id="2147483733" r:id="rId8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36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5184">
          <p15:clr>
            <a:srgbClr val="F26B43"/>
          </p15:clr>
        </p15:guide>
        <p15:guide id="10" pos="702">
          <p15:clr>
            <a:srgbClr val="F26B43"/>
          </p15:clr>
        </p15:guide>
        <p15:guide id="11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6"/>
          <p:cNvSpPr>
            <a:spLocks noGrp="1" noChangeArrowheads="1"/>
          </p:cNvSpPr>
          <p:nvPr>
            <p:ph type="ctr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University Astronomy</a:t>
            </a:r>
            <a:endParaRPr lang="en-US" altLang="en-US" dirty="0" smtClean="0"/>
          </a:p>
        </p:txBody>
      </p:sp>
      <p:sp>
        <p:nvSpPr>
          <p:cNvPr id="2052" name="Rectangle 7"/>
          <p:cNvSpPr>
            <a:spLocks noGrp="1" noChangeArrowheads="1"/>
          </p:cNvSpPr>
          <p:nvPr>
            <p:ph type="subTitle" idx="1"/>
          </p:nvPr>
        </p:nvSpPr>
        <p:spPr>
          <a:noFill/>
        </p:spPr>
        <p:txBody>
          <a:bodyPr/>
          <a:lstStyle/>
          <a:p>
            <a:r>
              <a:rPr lang="en-US" altLang="en-US" dirty="0" smtClean="0"/>
              <a:t>Professor Don Figer</a:t>
            </a:r>
          </a:p>
          <a:p>
            <a:r>
              <a:rPr lang="en-US" dirty="0" smtClean="0"/>
              <a:t>Stellar Structure III</a:t>
            </a:r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3797A3-D1BE-4603-B3D8-94DF49E7C3B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Radiative vs. Convection Transport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4998" y="1524000"/>
            <a:ext cx="6348304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0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Heat Transfer vs. Mass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4306" y="1524000"/>
            <a:ext cx="4989688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8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Is Radiation Pressure Small?</a:t>
            </a:r>
            <a:endParaRPr lang="en-US" altLang="en-US" baseline="-25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66800" y="1523999"/>
            <a:ext cx="7200900" cy="685801"/>
          </a:xfrm>
        </p:spPr>
        <p:txBody>
          <a:bodyPr>
            <a:normAutofit/>
          </a:bodyPr>
          <a:lstStyle/>
          <a:p>
            <a:r>
              <a:rPr lang="en-US" dirty="0" smtClean="0"/>
              <a:t>Earlier, we assumed that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r</a:t>
            </a:r>
            <a:r>
              <a:rPr lang="en-US" dirty="0" smtClean="0"/>
              <a:t>&lt;&lt;</a:t>
            </a:r>
            <a:r>
              <a:rPr lang="en-US" dirty="0" err="1" smtClean="0"/>
              <a:t>P</a:t>
            </a:r>
            <a:r>
              <a:rPr lang="en-US" baseline="-25000" dirty="0" err="1" smtClean="0"/>
              <a:t>gas</a:t>
            </a:r>
            <a:r>
              <a:rPr lang="en-US" dirty="0" smtClean="0"/>
              <a:t>. Was that a reasonable assumption?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3307039" y="2489533"/>
                <a:ext cx="3696076" cy="9853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𝑔𝑎𝑠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𝑝𝑎𝑟𝑡𝑖𝑐𝑙𝑒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𝑝𝑎𝑟𝑡𝑖𝑐𝑙𝑒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7039" y="2489533"/>
                <a:ext cx="3696076" cy="98533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1"/>
          <p:cNvSpPr txBox="1">
            <a:spLocks/>
          </p:cNvSpPr>
          <p:nvPr/>
        </p:nvSpPr>
        <p:spPr>
          <a:xfrm>
            <a:off x="1066800" y="3677335"/>
            <a:ext cx="7200900" cy="3743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84048" indent="-384048" algn="l" defTabSz="6858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dirty="0" smtClean="0"/>
              <a:t>In center of the Sun, T~15(10</a:t>
            </a:r>
            <a:r>
              <a:rPr lang="en-US" baseline="30000" dirty="0" smtClean="0"/>
              <a:t>6</a:t>
            </a:r>
            <a:r>
              <a:rPr lang="en-US" dirty="0" smtClean="0"/>
              <a:t>) K, </a:t>
            </a:r>
            <a:r>
              <a:rPr lang="en-US" dirty="0" smtClean="0">
                <a:latin typeface="Symbol" panose="05050102010706020507" pitchFamily="18" charset="2"/>
              </a:rPr>
              <a:t>r</a:t>
            </a:r>
            <a:r>
              <a:rPr lang="en-US" dirty="0" smtClean="0"/>
              <a:t>~10</a:t>
            </a:r>
            <a:r>
              <a:rPr lang="en-US" baseline="30000" dirty="0" smtClean="0"/>
              <a:t>5</a:t>
            </a:r>
            <a:r>
              <a:rPr lang="en-US" dirty="0" smtClean="0"/>
              <a:t> kg/m</a:t>
            </a:r>
            <a:r>
              <a:rPr lang="en-US" baseline="30000" dirty="0" smtClean="0"/>
              <a:t>3</a:t>
            </a:r>
            <a:r>
              <a:rPr lang="en-US" dirty="0" smtClean="0"/>
              <a:t>, m=</a:t>
            </a:r>
            <a:r>
              <a:rPr lang="en-US" dirty="0" err="1" smtClean="0"/>
              <a:t>m</a:t>
            </a:r>
            <a:r>
              <a:rPr lang="en-US" baseline="-25000" dirty="0" err="1" smtClean="0"/>
              <a:t>p</a:t>
            </a:r>
            <a:r>
              <a:rPr lang="en-US" dirty="0" smtClean="0"/>
              <a:t>/2.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04159" y="4331433"/>
                <a:ext cx="2340064" cy="6661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𝑔𝑎𝑠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𝑐𝑒𝑛𝑡𝑒𝑟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~5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159" y="4331433"/>
                <a:ext cx="2340064" cy="66614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04159" y="5989549"/>
                <a:ext cx="2437847" cy="6661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𝑔𝑎𝑠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𝑐𝑒𝑛𝑡𝑒𝑟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~6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−10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159" y="5989549"/>
                <a:ext cx="2437847" cy="66614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1"/>
          <p:cNvSpPr txBox="1">
            <a:spLocks/>
          </p:cNvSpPr>
          <p:nvPr/>
        </p:nvSpPr>
        <p:spPr>
          <a:xfrm>
            <a:off x="1066800" y="5277310"/>
            <a:ext cx="7200900" cy="432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6858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dirty="0" smtClean="0"/>
              <a:t>At photosphere, T~5800 K, </a:t>
            </a:r>
            <a:r>
              <a:rPr lang="en-US" dirty="0" smtClean="0">
                <a:latin typeface="Symbol" panose="05050102010706020507" pitchFamily="18" charset="2"/>
              </a:rPr>
              <a:t>r</a:t>
            </a:r>
            <a:r>
              <a:rPr lang="en-US" dirty="0" smtClean="0"/>
              <a:t>~10</a:t>
            </a:r>
            <a:r>
              <a:rPr lang="en-US" baseline="30000" dirty="0" smtClean="0"/>
              <a:t>-2</a:t>
            </a:r>
            <a:r>
              <a:rPr lang="en-US" dirty="0" smtClean="0"/>
              <a:t> kg/m</a:t>
            </a:r>
            <a:r>
              <a:rPr lang="en-US" baseline="30000" dirty="0" smtClean="0"/>
              <a:t>3</a:t>
            </a:r>
            <a:r>
              <a:rPr lang="en-US" dirty="0" smtClean="0"/>
              <a:t>, m=</a:t>
            </a:r>
            <a:r>
              <a:rPr lang="en-US" dirty="0" err="1" smtClean="0"/>
              <a:t>m</a:t>
            </a:r>
            <a:r>
              <a:rPr lang="en-US" baseline="-25000" dirty="0" err="1" smtClean="0"/>
              <a:t>p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84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Radiation Pressure vs. Mass</a:t>
            </a:r>
            <a:endParaRPr lang="en-US" altLang="en-US" baseline="-25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66800" y="1523999"/>
            <a:ext cx="7200900" cy="388263"/>
          </a:xfrm>
        </p:spPr>
        <p:txBody>
          <a:bodyPr/>
          <a:lstStyle/>
          <a:p>
            <a:r>
              <a:rPr lang="en-US" dirty="0" smtClean="0"/>
              <a:t>Replace density with average density of star.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307039" y="2129523"/>
                <a:ext cx="3188758" cy="4269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𝑎𝑣𝑒𝑟𝑎𝑔𝑒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/3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7039" y="2129523"/>
                <a:ext cx="3188758" cy="426976"/>
              </a:xfrm>
              <a:prstGeom prst="rect">
                <a:avLst/>
              </a:prstGeom>
              <a:blipFill rotWithShape="0">
                <a:blip r:embed="rId2"/>
                <a:stretch>
                  <a:fillRect l="-1145" t="-138571" b="-19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1"/>
          <p:cNvSpPr txBox="1">
            <a:spLocks/>
          </p:cNvSpPr>
          <p:nvPr/>
        </p:nvSpPr>
        <p:spPr>
          <a:xfrm>
            <a:off x="1066800" y="3625234"/>
            <a:ext cx="7200900" cy="463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6858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dirty="0" smtClean="0"/>
              <a:t>Virial Theorem give T~M/R.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725665" y="2773760"/>
                <a:ext cx="1914307" cy="6342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𝑔𝑎𝑠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5665" y="2773760"/>
                <a:ext cx="1914307" cy="63421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1"/>
          <p:cNvSpPr txBox="1">
            <a:spLocks/>
          </p:cNvSpPr>
          <p:nvPr/>
        </p:nvSpPr>
        <p:spPr>
          <a:xfrm>
            <a:off x="1066800" y="5120243"/>
            <a:ext cx="7200900" cy="838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6858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dirty="0" smtClean="0"/>
              <a:t>So, radiation pressure is more important for more massive stars.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040348" y="4306026"/>
                <a:ext cx="1063304" cy="5969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𝑔𝑎𝑠</m:t>
                              </m:r>
                            </m:sub>
                          </m:sSub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0348" y="4306026"/>
                <a:ext cx="1063304" cy="59695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676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  <p:bldP spid="7" grpId="0"/>
      <p:bldP spid="8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Radiation Pressure vs. Mass</a:t>
            </a:r>
            <a:endParaRPr lang="en-US" altLang="en-US" baseline="-25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707" y="1524000"/>
            <a:ext cx="660288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generation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1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Energy Generation in Stars</a:t>
            </a:r>
            <a:endParaRPr lang="en-US" alt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Stars typically generate energy by converting hydrogen into helium.</a:t>
            </a:r>
          </a:p>
          <a:p>
            <a:r>
              <a:rPr lang="en-US" dirty="0" smtClean="0"/>
              <a:t>The liberated energy is equivalent to 27 MeV, which is equal to the difference in rest mass energy of a helium nucleus and four hydrogens.</a:t>
            </a:r>
          </a:p>
          <a:p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 smtClean="0"/>
              <a:t>E=</a:t>
            </a:r>
            <a:r>
              <a:rPr lang="en-US" dirty="0" smtClean="0">
                <a:latin typeface="Symbol" panose="05050102010706020507" pitchFamily="18" charset="2"/>
              </a:rPr>
              <a:t>D</a:t>
            </a:r>
            <a:r>
              <a:rPr lang="en-US" dirty="0" smtClean="0"/>
              <a:t>Mc</a:t>
            </a:r>
            <a:r>
              <a:rPr lang="en-US" baseline="30000" dirty="0" smtClean="0"/>
              <a:t>2</a:t>
            </a:r>
            <a:r>
              <a:rPr lang="en-US" dirty="0" smtClean="0"/>
              <a:t>=(4*1.0081 AMU*1.67(10</a:t>
            </a:r>
            <a:r>
              <a:rPr lang="en-US" baseline="30000" dirty="0" smtClean="0"/>
              <a:t>-27</a:t>
            </a:r>
            <a:r>
              <a:rPr lang="en-US" dirty="0" smtClean="0"/>
              <a:t> </a:t>
            </a:r>
            <a:r>
              <a:rPr lang="en-US" dirty="0"/>
              <a:t>kg</a:t>
            </a:r>
            <a:r>
              <a:rPr lang="en-US" dirty="0" smtClean="0"/>
              <a:t>) </a:t>
            </a:r>
            <a:r>
              <a:rPr lang="en-US" dirty="0" smtClean="0">
                <a:latin typeface="Symbol" panose="05050102010706020507" pitchFamily="18" charset="2"/>
              </a:rPr>
              <a:t>-</a:t>
            </a:r>
            <a:r>
              <a:rPr lang="en-US" dirty="0" smtClean="0"/>
              <a:t> 4.0039 AMU*1.67(10</a:t>
            </a:r>
            <a:r>
              <a:rPr lang="en-US" baseline="30000" dirty="0" smtClean="0"/>
              <a:t>-27</a:t>
            </a:r>
            <a:r>
              <a:rPr lang="en-US" dirty="0" smtClean="0"/>
              <a:t> </a:t>
            </a:r>
            <a:r>
              <a:rPr lang="en-US" dirty="0"/>
              <a:t>kg</a:t>
            </a:r>
            <a:r>
              <a:rPr lang="en-US" dirty="0" smtClean="0"/>
              <a:t>))*c</a:t>
            </a:r>
            <a:r>
              <a:rPr lang="en-US" baseline="30000" dirty="0" smtClean="0"/>
              <a:t>2</a:t>
            </a:r>
            <a:r>
              <a:rPr lang="en-US" dirty="0" smtClean="0"/>
              <a:t>=27 MeV.</a:t>
            </a:r>
          </a:p>
          <a:p>
            <a:r>
              <a:rPr lang="en-US" dirty="0" smtClean="0"/>
              <a:t>The total initial rest mass energy is 4*938.3 MeV, so </a:t>
            </a:r>
            <a:r>
              <a:rPr lang="en-US" dirty="0" smtClean="0">
                <a:latin typeface="Symbol" panose="05050102010706020507" pitchFamily="18" charset="2"/>
              </a:rPr>
              <a:t>D</a:t>
            </a:r>
            <a:r>
              <a:rPr lang="en-US" dirty="0" smtClean="0"/>
              <a:t>E/E=0.007=0.7%.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7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Quantum Tunneling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3142" y="1524000"/>
            <a:ext cx="6752016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6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Quantum Tunneling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1883" y="1524000"/>
            <a:ext cx="677453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Gamov</a:t>
            </a:r>
            <a:r>
              <a:rPr lang="en-US" altLang="en-US" dirty="0" smtClean="0"/>
              <a:t> Peak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8130" y="1524000"/>
            <a:ext cx="6822040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2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Review</a:t>
            </a:r>
            <a:endParaRPr lang="en-US" altLang="en-US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There are four equations of stellar structure</a:t>
            </a:r>
          </a:p>
          <a:p>
            <a:pPr lvl="1"/>
            <a:r>
              <a:rPr lang="en-US" altLang="en-US" dirty="0" smtClean="0"/>
              <a:t>conservation of mass, m(r)</a:t>
            </a:r>
          </a:p>
          <a:p>
            <a:pPr lvl="1"/>
            <a:r>
              <a:rPr lang="en-US" altLang="en-US" dirty="0" smtClean="0"/>
              <a:t>conservation of energy, L(r)</a:t>
            </a:r>
          </a:p>
          <a:p>
            <a:pPr lvl="1"/>
            <a:r>
              <a:rPr lang="en-US" altLang="en-US" dirty="0" smtClean="0"/>
              <a:t>hydrostatic equilibrium, </a:t>
            </a:r>
            <a:r>
              <a:rPr lang="en-US" altLang="en-US" dirty="0" smtClean="0">
                <a:latin typeface="Symbol" panose="05050102010706020507" pitchFamily="18" charset="2"/>
              </a:rPr>
              <a:t>r</a:t>
            </a:r>
            <a:r>
              <a:rPr lang="en-US" altLang="en-US" dirty="0" smtClean="0"/>
              <a:t>(r)</a:t>
            </a:r>
          </a:p>
          <a:p>
            <a:pPr lvl="1"/>
            <a:r>
              <a:rPr lang="en-US" altLang="en-US" dirty="0" smtClean="0"/>
              <a:t>energy transport, T(r)</a:t>
            </a:r>
          </a:p>
          <a:p>
            <a:r>
              <a:rPr lang="en-US" altLang="en-US" dirty="0" smtClean="0"/>
              <a:t>There are three additional ingredients</a:t>
            </a:r>
          </a:p>
          <a:p>
            <a:pPr lvl="1"/>
            <a:r>
              <a:rPr lang="en-US" altLang="en-US" dirty="0" smtClean="0"/>
              <a:t>equation of state, P(</a:t>
            </a:r>
            <a:r>
              <a:rPr lang="en-US" altLang="en-US" dirty="0" err="1" smtClean="0">
                <a:latin typeface="Symbol" panose="05050102010706020507" pitchFamily="18" charset="2"/>
              </a:rPr>
              <a:t>r</a:t>
            </a:r>
            <a:r>
              <a:rPr lang="en-US" altLang="en-US" dirty="0" err="1" smtClean="0"/>
              <a:t>,T</a:t>
            </a:r>
            <a:r>
              <a:rPr lang="en-US" altLang="en-US" dirty="0" smtClean="0"/>
              <a:t>)</a:t>
            </a:r>
          </a:p>
          <a:p>
            <a:pPr lvl="1"/>
            <a:r>
              <a:rPr lang="en-US" altLang="en-US" dirty="0" smtClean="0"/>
              <a:t>optical depth (</a:t>
            </a:r>
            <a:r>
              <a:rPr lang="en-US" altLang="en-US" dirty="0" smtClean="0">
                <a:latin typeface="Symbol" panose="05050102010706020507" pitchFamily="18" charset="2"/>
              </a:rPr>
              <a:t>t</a:t>
            </a:r>
            <a:r>
              <a:rPr lang="en-US" altLang="en-US" dirty="0" smtClean="0"/>
              <a:t>)</a:t>
            </a:r>
          </a:p>
          <a:p>
            <a:pPr lvl="1"/>
            <a:r>
              <a:rPr lang="en-US" altLang="en-US" dirty="0" smtClean="0"/>
              <a:t>energy generation rate, </a:t>
            </a:r>
            <a:r>
              <a:rPr lang="en-US" altLang="en-US" dirty="0" smtClean="0">
                <a:latin typeface="Symbol" panose="05050102010706020507" pitchFamily="18" charset="2"/>
              </a:rPr>
              <a:t>e</a:t>
            </a:r>
            <a:r>
              <a:rPr lang="en-US" altLang="en-US" dirty="0" smtClean="0"/>
              <a:t>(</a:t>
            </a:r>
            <a:r>
              <a:rPr lang="en-US" altLang="en-US" dirty="0" err="1" smtClean="0">
                <a:latin typeface="Symbol" panose="05050102010706020507" pitchFamily="18" charset="2"/>
              </a:rPr>
              <a:t>r</a:t>
            </a:r>
            <a:r>
              <a:rPr lang="en-US" altLang="en-US" dirty="0" err="1" smtClean="0"/>
              <a:t>,T</a:t>
            </a:r>
            <a:r>
              <a:rPr lang="en-US" altLang="en-US" dirty="0" smtClean="0"/>
              <a:t>)</a:t>
            </a:r>
          </a:p>
          <a:p>
            <a:r>
              <a:rPr lang="en-US" altLang="en-US" dirty="0" smtClean="0"/>
              <a:t>We can combine the ingredients and equations to determine the stellar structure under a set of simplifying assumptions.</a:t>
            </a:r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1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PP Chain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5138" y="1524000"/>
            <a:ext cx="6648023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PP Chain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1979251"/>
            <a:ext cx="7200900" cy="396629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2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PP Chain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1598234"/>
            <a:ext cx="7200900" cy="472833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6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PP Chain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1546681"/>
            <a:ext cx="7200900" cy="483143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7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Binding Energy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Fusion liberates energy to the left of the red line. Iron is the most bound nucleus. Energy has to be added to fuse Fe to heavier elements.</a:t>
            </a:r>
          </a:p>
          <a:p>
            <a:r>
              <a:rPr lang="en-US" dirty="0" smtClean="0"/>
              <a:t>Fusing H to He liberates the majority of the energy from H to Fe.</a:t>
            </a:r>
          </a:p>
          <a:p>
            <a:r>
              <a:rPr lang="en-US" dirty="0" smtClean="0"/>
              <a:t>Notice that once H fuses to He, there is no way back to Li, Be, B.</a:t>
            </a:r>
            <a:endParaRPr lang="en-US" dirty="0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2483009" y="3213100"/>
            <a:ext cx="4292282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5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effects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4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Rotation Not Important?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2084958"/>
            <a:ext cx="7200900" cy="375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9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Rotation Not Important?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8721" y="1524000"/>
            <a:ext cx="662085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5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B Field Not Important?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4364" y="1524000"/>
            <a:ext cx="6669571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7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Nearby Stars Not Important?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1638173"/>
            <a:ext cx="7200900" cy="464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6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transport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76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Dynamics Not Important?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1712500"/>
            <a:ext cx="7200900" cy="449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1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Dynamical Timescale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1918673"/>
            <a:ext cx="7200900" cy="408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2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Kelvin-</a:t>
            </a:r>
            <a:r>
              <a:rPr lang="en-US" altLang="en-US" dirty="0" err="1" smtClean="0"/>
              <a:t>Helmoltz</a:t>
            </a:r>
            <a:r>
              <a:rPr lang="en-US" altLang="en-US" dirty="0" smtClean="0"/>
              <a:t> Timescale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1970288"/>
            <a:ext cx="7200900" cy="398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6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Review</a:t>
            </a:r>
            <a:endParaRPr lang="en-US" altLang="en-US" dirty="0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5263" y="1524000"/>
            <a:ext cx="6387774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6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Schwarzchild</a:t>
            </a:r>
            <a:r>
              <a:rPr lang="en-US" altLang="en-US" dirty="0" smtClean="0"/>
              <a:t> Criterion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Consider a parcel of gas in a star.</a:t>
            </a:r>
          </a:p>
          <a:p>
            <a:r>
              <a:rPr lang="en-US" dirty="0" smtClean="0"/>
              <a:t>If the temperature of the parcel exceeds that of its surroundings, then the gas in the parcel will have less density than its surroundings.</a:t>
            </a:r>
          </a:p>
          <a:p>
            <a:r>
              <a:rPr lang="en-US" dirty="0" smtClean="0"/>
              <a:t>The parcel will be buoyant.</a:t>
            </a:r>
          </a:p>
          <a:p>
            <a:r>
              <a:rPr lang="en-US" dirty="0" smtClean="0"/>
              <a:t>It will drift upwards to a location of even cooler (and more dense) gas. </a:t>
            </a:r>
          </a:p>
          <a:p>
            <a:r>
              <a:rPr lang="en-US" dirty="0" smtClean="0"/>
              <a:t>If it transfers its energy to its surroundings more quickly than it rises, then it will sink back down. If not, it will continue to rise. </a:t>
            </a:r>
          </a:p>
          <a:p>
            <a:r>
              <a:rPr lang="en-US" dirty="0" smtClean="0"/>
              <a:t>The balance between these two effects (rising and transferring heat) is at the “adiabatic limit,” where heat is transferred without bulk motion.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6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Schwarzchild</a:t>
            </a:r>
            <a:r>
              <a:rPr lang="en-US" altLang="en-US" dirty="0" smtClean="0"/>
              <a:t> Criterion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1781157"/>
            <a:ext cx="7200900" cy="436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9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Schwarzchild</a:t>
            </a:r>
            <a:r>
              <a:rPr lang="en-US" altLang="en-US" dirty="0" smtClean="0"/>
              <a:t> Criterion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4750" y="1524000"/>
            <a:ext cx="6908800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76800" y="1776824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(convection)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66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Transport in the Sun</a:t>
            </a:r>
            <a:endParaRPr lang="en-US" altLang="en-US" dirty="0" smtClean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804" y="1524000"/>
            <a:ext cx="5114692" cy="48768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8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Convection and Granules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9189" y="1524000"/>
            <a:ext cx="6459922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1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Convection Movie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Sunspot, Granulation and Convective Flow[1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7950" y="15240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169246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TAG_VCONFIG" val="PD94bWwgdmVyc2lvbj0iMS4wIiBlbmNvZGluZz0iVVRGLTgiPz4NCjxjb25maWd1cmF0aW9u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+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+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+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+DQoJCTx1aXRleHQgbmFtZT0iVEFCX09VVExJTkUiIHZhbHVlPSJPdXRsaW5lIi8+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+DQoJCTx1aXRleHQgbmFtZT0iU0xJREVfTk9URVMiIHZhbHVlPSJTbGlkZSBOb3Rlcy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"/>
  <p:tag name="MMPROD_UIDATA" val="&lt;database version=&quot;6.0&quot;&gt;&lt;object type=&quot;1&quot; unique_id=&quot;10001&quot;&gt;&lt;property id=&quot;20141&quot; value=&quot;1051446&quot;/&gt;&lt;property id=&quot;20144&quot; value=&quot;0&quot;/&gt;&lt;property id=&quot;20146&quot; value=&quot;0&quot;/&gt;&lt;property id=&quot;20147&quot; value=&quot;0&quot;/&gt;&lt;property id=&quot;20148&quot; value=&quot;0&quot;/&gt;&lt;property id=&quot;20180&quot; value=&quot;0&quot;/&gt;&lt;property id=&quot;20181&quot; value=&quot;0&quot;/&gt;&lt;property id=&quot;20191&quot; value=&quot;rit&quot;/&gt;&lt;property id=&quot;20192&quot; value=&quot;https://connect.rit.edu&quot;/&gt;&lt;property id=&quot;20193&quot; value=&quot;0&quot;/&gt;&lt;property id=&quot;20224&quot; value=&quot;C:\Documents and Settings\dffpci\Desktop&quot;/&gt;&lt;property id=&quot;20250&quot; value=&quot;6&quot;/&gt;&lt;property id=&quot;20251&quot; value=&quot;0&quot;/&gt;&lt;property id=&quot;20259&quot; value=&quot;0&quot;/&gt;&lt;property id=&quot;20262&quot; value=&quot;4496691&quot;/&gt;&lt;object type=&quot;4&quot; unique_id=&quot;10005&quot;&gt;&lt;/object&gt;&lt;object type=&quot;2&quot; unique_id=&quot;10006&quot;&gt;&lt;object type=&quot;3&quot; unique_id=&quot;10042&quot;&gt;&lt;property id=&quot;20148&quot; value=&quot;5&quot;/&gt;&lt;property id=&quot;20300&quot; value=&quot;Slide 1 - &amp;quot;Astronomical Observational Techniques and Instrumentation&amp;quot;&quot;/&gt;&lt;property id=&quot;20303&quot; value=&quot;-1&quot;/&gt;&lt;property id=&quot;20307&quot; value=&quot;520&quot;/&gt;&lt;property id=&quot;20309&quot; value=&quot;-1&quot;/&gt;&lt;/object&gt;&lt;object type=&quot;3&quot; unique_id=&quot;10043&quot;&gt;&lt;property id=&quot;20148&quot; value=&quot;5&quot;/&gt;&lt;property id=&quot;20300&quot; value=&quot;Slide 2 - &amp;quot;Aims and outline for this lecture&amp;quot;&quot;/&gt;&lt;property id=&quot;20303&quot; value=&quot;-1&quot;/&gt;&lt;property id=&quot;20307&quot; value=&quot;524&quot;/&gt;&lt;property id=&quot;20309&quot; value=&quot;-1&quot;/&gt;&lt;/object&gt;&lt;object type=&quot;3&quot; unique_id=&quot;10045&quot;&gt;&lt;property id=&quot;20148&quot; value=&quot;5&quot;/&gt;&lt;property id=&quot;20300&quot; value=&quot;Slide 4 - &amp;quot;Blackbody Radiation: Heat Transfer&amp;quot;&quot;/&gt;&lt;property id=&quot;20303&quot; value=&quot;-1&quot;/&gt;&lt;property id=&quot;20307&quot; value=&quot;392&quot;/&gt;&lt;property id=&quot;20309&quot; value=&quot;-1&quot;/&gt;&lt;/object&gt;&lt;object type=&quot;3&quot; unique_id=&quot;10046&quot;&gt;&lt;property id=&quot;20148&quot; value=&quot;5&quot;/&gt;&lt;property id=&quot;20300&quot; value=&quot;Slide 3 - &amp;quot;Blackbody Radiation: Energy Transfer&amp;quot;&quot;/&gt;&lt;property id=&quot;20303&quot; value=&quot;-1&quot;/&gt;&lt;property id=&quot;20307&quot; value=&quot;393&quot;/&gt;&lt;property id=&quot;20309&quot; value=&quot;-1&quot;/&gt;&lt;/object&gt;&lt;object type=&quot;3&quot; unique_id=&quot;10047&quot;&gt;&lt;property id=&quot;20148&quot; value=&quot;5&quot;/&gt;&lt;property id=&quot;20300&quot; value=&quot;Slide 6 - &amp;quot;Blackbody Radiation: Planck’s Equation&amp;quot;&quot;/&gt;&lt;property id=&quot;20303&quot; value=&quot;-1&quot;/&gt;&lt;property id=&quot;20307&quot; value=&quot;394&quot;/&gt;&lt;property id=&quot;20309&quot; value=&quot;-1&quot;/&gt;&lt;/object&gt;&lt;object type=&quot;3&quot; unique_id=&quot;10048&quot;&gt;&lt;property id=&quot;20148&quot; value=&quot;5&quot;/&gt;&lt;property id=&quot;20300&quot; value=&quot;Slide 8 - &amp;quot;Blackbody Radiation: Wein’s Displacement Law&amp;quot;&quot;/&gt;&lt;property id=&quot;20303&quot; value=&quot;-1&quot;/&gt;&lt;property id=&quot;20307&quot; value=&quot;395&quot;/&gt;&lt;property id=&quot;20309&quot; value=&quot;-1&quot;/&gt;&lt;/object&gt;&lt;object type=&quot;3&quot; unique_id=&quot;10049&quot;&gt;&lt;property id=&quot;20148&quot; value=&quot;5&quot;/&gt;&lt;property id=&quot;20300&quot; value=&quot;Slide 9 - &amp;quot;Blackbody Radiation: Stefan-Boltzmann Law &amp;quot;&quot;/&gt;&lt;property id=&quot;20303&quot; value=&quot;-1&quot;/&gt;&lt;property id=&quot;20307&quot; value=&quot;396&quot;/&gt;&lt;property id=&quot;20309&quot; value=&quot;-1&quot;/&gt;&lt;/object&gt;&lt;object type=&quot;3&quot; unique_id=&quot;10050&quot;&gt;&lt;property id=&quot;20148&quot; value=&quot;5&quot;/&gt;&lt;property id=&quot;20300&quot; value=&quot;Slide 5 - &amp;quot;Blackbody Radiation: Objects&amp;quot;&quot;/&gt;&lt;property id=&quot;20303&quot; value=&quot;-1&quot;/&gt;&lt;property id=&quot;20307&quot; value=&quot;397&quot;/&gt;&lt;property id=&quot;20309&quot; value=&quot;-1&quot;/&gt;&lt;/object&gt;&lt;object type=&quot;3&quot; unique_id=&quot;10064&quot;&gt;&lt;property id=&quot;20148&quot; value=&quot;5&quot;/&gt;&lt;property id=&quot;20300&quot; value=&quot;Slide 16 - &amp;quot;Hydrogen-like lines&amp;quot;&quot;/&gt;&lt;property id=&quot;20303&quot; value=&quot;-1&quot;/&gt;&lt;property id=&quot;20307&quot; value=&quot;263&quot;/&gt;&lt;property id=&quot;20309&quot; value=&quot;-1&quot;/&gt;&lt;/object&gt;&lt;object type=&quot;3&quot; unique_id=&quot;10075&quot;&gt;&lt;property id=&quot;20148&quot; value=&quot;5&quot;/&gt;&lt;property id=&quot;20300&quot; value=&quot;Slide 34 - &amp;quot;Theory of Everything&amp;quot;&quot;/&gt;&lt;property id=&quot;20303&quot; value=&quot;-1&quot;/&gt;&lt;property id=&quot;20307&quot; value=&quot;265&quot;/&gt;&lt;property id=&quot;20309&quot; value=&quot;-1&quot;/&gt;&lt;/object&gt;&lt;object type=&quot;3&quot; unique_id=&quot;10544&quot;&gt;&lt;property id=&quot;20148&quot; value=&quot;5&quot;/&gt;&lt;property id=&quot;20300&quot; value=&quot;Slide 10 - &amp;quot;Blackbody Radiation: SB Law, derivation&amp;quot;&quot;/&gt;&lt;property id=&quot;20303&quot; value=&quot;-1&quot;/&gt;&lt;property id=&quot;20307&quot; value=&quot;1170&quot;/&gt;&lt;property id=&quot;20309&quot; value=&quot;-1&quot;/&gt;&lt;/object&gt;&lt;object type=&quot;3&quot; unique_id=&quot;10824&quot;&gt;&lt;property id=&quot;20148&quot; value=&quot;5&quot;/&gt;&lt;property id=&quot;20300&quot; value=&quot;Slide 7 - &amp;quot;Blackbody Radiation: Curves&amp;quot;&quot;/&gt;&lt;property id=&quot;20303&quot; value=&quot;-1&quot;/&gt;&lt;property id=&quot;20307&quot; value=&quot;1557&quot;/&gt;&lt;property id=&quot;20309&quot; value=&quot;-1&quot;/&gt;&lt;/object&gt;&lt;object type=&quot;3&quot; unique_id=&quot;10826&quot;&gt;&lt;property id=&quot;20148&quot; value=&quot;5&quot;/&gt;&lt;property id=&quot;20300&quot; value=&quot;Slide 11 - &amp;quot;Interactions Between Charged Particles&amp;quot;&quot;/&gt;&lt;property id=&quot;20303&quot; value=&quot;-1&quot;/&gt;&lt;property id=&quot;20307&quot; value=&quot;1545&quot;/&gt;&lt;property id=&quot;20309&quot; value=&quot;-1&quot;/&gt;&lt;/object&gt;&lt;object type=&quot;3&quot; unique_id=&quot;10827&quot;&gt;&lt;property id=&quot;20148&quot; value=&quot;5&quot;/&gt;&lt;property id=&quot;20300&quot; value=&quot;Slide 13 - &amp;quot;Hydrogen emission lines&amp;quot;&quot;/&gt;&lt;property id=&quot;20303&quot; value=&quot;-1&quot;/&gt;&lt;property id=&quot;20307&quot; value=&quot;1544&quot;/&gt;&lt;property id=&quot;20309&quot; value=&quot;-1&quot;/&gt;&lt;/object&gt;&lt;object type=&quot;3&quot; unique_id=&quot;10828&quot;&gt;&lt;property id=&quot;20148&quot; value=&quot;5&quot;/&gt;&lt;property id=&quot;20300&quot; value=&quot;Slide 15 - &amp;quot;Helium and carbon atoms&amp;quot;&quot;/&gt;&lt;property id=&quot;20303&quot; value=&quot;-1&quot;/&gt;&lt;property id=&quot;20307&quot; value=&quot;1546&quot;/&gt;&lt;property id=&quot;20309&quot; value=&quot;-1&quot;/&gt;&lt;/object&gt;&lt;object type=&quot;3&quot; unique_id=&quot;10874&quot;&gt;&lt;property id=&quot;20148&quot; value=&quot;5&quot;/&gt;&lt;property id=&quot;20300&quot; value=&quot;Slide 17 - &amp;quot;Free-free (Bremsstrahlung) Emission&amp;quot;&quot;/&gt;&lt;property id=&quot;20303&quot; value=&quot;-1&quot;/&gt;&lt;property id=&quot;20307&quot; value=&quot;1571&quot;/&gt;&lt;property id=&quot;20309&quot; value=&quot;-1&quot;/&gt;&lt;/object&gt;&lt;object type=&quot;3&quot; unique_id=&quot;10875&quot;&gt;&lt;property id=&quot;20148&quot; value=&quot;5&quot;/&gt;&lt;property id=&quot;20300&quot; value=&quot;Slide 18 - &amp;quot;Bremsstrahlung Emission: Notes&amp;quot;&quot;/&gt;&lt;property id=&quot;20303&quot; value=&quot;-1&quot;/&gt;&lt;property id=&quot;20307&quot; value=&quot;1670&quot;/&gt;&lt;property id=&quot;20309&quot; value=&quot;-1&quot;/&gt;&lt;/object&gt;&lt;object type=&quot;3&quot; unique_id=&quot;10876&quot;&gt;&lt;property id=&quot;20148&quot; value=&quot;5&quot;/&gt;&lt;property id=&quot;20300&quot; value=&quot;Slide 19 - &amp;quot;Free-free Emission: Spectrum&amp;quot;&quot;/&gt;&lt;property id=&quot;20303&quot; value=&quot;-1&quot;/&gt;&lt;property id=&quot;20307&quot; value=&quot;1671&quot;/&gt;&lt;property id=&quot;20309&quot; value=&quot;-1&quot;/&gt;&lt;/object&gt;&lt;object type=&quot;3&quot; unique_id=&quot;10877&quot;&gt;&lt;property id=&quot;20148&quot; value=&quot;5&quot;/&gt;&lt;property id=&quot;20300&quot; value=&quot;Slide 20 - &amp;quot;Free-free Emission: Stromgren Sphere&amp;quot;&quot;/&gt;&lt;property id=&quot;20303&quot; value=&quot;-1&quot;/&gt;&lt;property id=&quot;20307&quot; value=&quot;1573&quot;/&gt;&lt;property id=&quot;20309&quot; value=&quot;-1&quot;/&gt;&lt;/object&gt;&lt;object type=&quot;3&quot; unique_id=&quot;10878&quot;&gt;&lt;property id=&quot;20148&quot; value=&quot;5&quot;/&gt;&lt;property id=&quot;20300&quot; value=&quot;Slide 23 - &amp;quot;Free-free Emission: Star Formation Region&amp;quot;&quot;/&gt;&lt;property id=&quot;20303&quot; value=&quot;-1&quot;/&gt;&lt;property id=&quot;20307&quot; value=&quot;1668&quot;/&gt;&lt;property id=&quot;20309&quot; value=&quot;-1&quot;/&gt;&lt;/object&gt;&lt;object type=&quot;3&quot; unique_id=&quot;10879&quot;&gt;&lt;property id=&quot;20148&quot; value=&quot;5&quot;/&gt;&lt;property id=&quot;20300&quot; value=&quot;Slide 24 - &amp;quot;Free-free Emission: Galaxy Cluster&amp;quot;&quot;/&gt;&lt;property id=&quot;20303&quot; value=&quot;-1&quot;/&gt;&lt;property id=&quot;20307&quot; value=&quot;1669&quot;/&gt;&lt;property id=&quot;20309&quot; value=&quot;-1&quot;/&gt;&lt;/object&gt;&lt;object type=&quot;3&quot; unique_id=&quot;10880&quot;&gt;&lt;property id=&quot;20148&quot; value=&quot;5&quot;/&gt;&lt;property id=&quot;20300&quot; value=&quot;Slide 25 - &amp;quot;Synchrotron Radiation&amp;quot;&quot;/&gt;&lt;property id=&quot;20303&quot; value=&quot;-1&quot;/&gt;&lt;property id=&quot;20307&quot; value=&quot;1565&quot;/&gt;&lt;property id=&quot;20309&quot; value=&quot;-1&quot;/&gt;&lt;/object&gt;&lt;object type=&quot;3&quot; unique_id=&quot;10881&quot;&gt;&lt;property id=&quot;20148&quot; value=&quot;5&quot;/&gt;&lt;property id=&quot;20300&quot; value=&quot;Slide 26 - &amp;quot;Synchrotron Radiation: Illustration&amp;quot;&quot;/&gt;&lt;property id=&quot;20303&quot; value=&quot;-1&quot;/&gt;&lt;property id=&quot;20307&quot; value=&quot;1567&quot;/&gt;&lt;property id=&quot;20309&quot; value=&quot;-1&quot;/&gt;&lt;/object&gt;&lt;object type=&quot;3&quot; unique_id=&quot;10882&quot;&gt;&lt;property id=&quot;20148&quot; value=&quot;5&quot;/&gt;&lt;property id=&quot;20300&quot; value=&quot;Slide 27 - &amp;quot;Synchrotron Radiation: M87 Jet&amp;quot;&quot;/&gt;&lt;property id=&quot;20303&quot; value=&quot;-1&quot;/&gt;&lt;property id=&quot;20307&quot; value=&quot;1566&quot;/&gt;&lt;property id=&quot;20309&quot; value=&quot;-1&quot;/&gt;&lt;/object&gt;&lt;object type=&quot;3&quot; unique_id=&quot;10883&quot;&gt;&lt;property id=&quot;20148&quot; value=&quot;5&quot;/&gt;&lt;property id=&quot;20300&quot; value=&quot;Slide 28 - &amp;quot;Synchrotron Radiation: Relations&amp;quot;&quot;/&gt;&lt;property id=&quot;20303&quot; value=&quot;-1&quot;/&gt;&lt;property id=&quot;20307&quot; value=&quot;1568&quot;/&gt;&lt;property id=&quot;20309&quot; value=&quot;-1&quot;/&gt;&lt;/object&gt;&lt;object type=&quot;3&quot; unique_id=&quot;10884&quot;&gt;&lt;property id=&quot;20148&quot; value=&quot;5&quot;/&gt;&lt;property id=&quot;20300&quot; value=&quot;Slide 31 - &amp;quot;Inverse Compton Scattering&amp;quot;&quot;/&gt;&lt;property id=&quot;20303&quot; value=&quot;-1&quot;/&gt;&lt;property id=&quot;20307&quot; value=&quot;1564&quot;/&gt;&lt;property id=&quot;20309&quot; value=&quot;-1&quot;/&gt;&lt;/object&gt;&lt;object type=&quot;3&quot; unique_id=&quot;10885&quot;&gt;&lt;property id=&quot;20148&quot; value=&quot;5&quot;/&gt;&lt;property id=&quot;20300&quot; value=&quot;Slide 33 - &amp;quot;Multiwavelength Spectrum: M82&amp;quot;&quot;/&gt;&lt;property id=&quot;20303&quot; value=&quot;-1&quot;/&gt;&lt;property id=&quot;20307&quot; value=&quot;1562&quot;/&gt;&lt;property id=&quot;20309&quot; value=&quot;-1&quot;/&gt;&lt;/object&gt;&lt;object type=&quot;3&quot; unique_id=&quot;11166&quot;&gt;&lt;property id=&quot;20148&quot; value=&quot;5&quot;/&gt;&lt;property id=&quot;20300&quot; value=&quot;Slide 29 - &amp;quot;Synchrotron Radiation: Spectrum&amp;quot;&quot;/&gt;&lt;property id=&quot;20307&quot; value=&quot;1672&quot;/&gt;&lt;/object&gt;&lt;object type=&quot;3&quot; unique_id=&quot;11391&quot;&gt;&lt;property id=&quot;20148&quot; value=&quot;5&quot;/&gt;&lt;property id=&quot;20300&quot; value=&quot;Slide 30 - &amp;quot;Synchrotron Radiation: Spectral Ageing&amp;quot;&quot;/&gt;&lt;property id=&quot;20307&quot; value=&quot;1673&quot;/&gt;&lt;/object&gt;&lt;object type=&quot;3&quot; unique_id=&quot;11590&quot;&gt;&lt;property id=&quot;20148&quot; value=&quot;5&quot;/&gt;&lt;property id=&quot;20300&quot; value=&quot;Slide 32 - &amp;quot;Inverse Compton Scattering: Spectrum&amp;quot;&quot;/&gt;&lt;property id=&quot;20307&quot; value=&quot;1674&quot;/&gt;&lt;/object&gt;&lt;object type=&quot;3&quot; unique_id=&quot;11932&quot;&gt;&lt;property id=&quot;20148&quot; value=&quot;5&quot;/&gt;&lt;property id=&quot;20300&quot; value=&quot;Slide 14 - &amp;quot;Hydrogen emission line series&amp;quot;&quot;/&gt;&lt;property id=&quot;20307&quot; value=&quot;1675&quot;/&gt;&lt;/object&gt;&lt;object type=&quot;3&quot; unique_id=&quot;28224&quot;&gt;&lt;property id=&quot;20148&quot; value=&quot;5&quot;/&gt;&lt;property id=&quot;20300&quot; value=&quot;Slide 12 - &amp;quot; Bound-Bound Emission-line radiation&amp;quot;&quot;/&gt;&lt;property id=&quot;20307&quot; value=&quot;1676&quot;/&gt;&lt;/object&gt;&lt;object type=&quot;3&quot; unique_id=&quot;28436&quot;&gt;&lt;property id=&quot;20148&quot; value=&quot;5&quot;/&gt;&lt;property id=&quot;20300&quot; value=&quot;Slide 21 - &amp;quot;Stromgren Sphere Radius: Derivation&amp;quot;&quot;/&gt;&lt;property id=&quot;20307&quot; value=&quot;1677&quot;/&gt;&lt;/object&gt;&lt;object type=&quot;3&quot; unique_id=&quot;28474&quot;&gt;&lt;property id=&quot;20148&quot; value=&quot;5&quot;/&gt;&lt;property id=&quot;20300&quot; value=&quot;Slide 22 - &amp;quot;Recombination Timescale: Derivation&amp;quot;&quot;/&gt;&lt;property id=&quot;20307&quot; value=&quot;1678&quot;/&gt;&lt;/object&gt;&lt;/object&gt;&lt;object type=&quot;8&quot; unique_id=&quot;10760&quot;&gt;&lt;/object&gt;&lt;/object&gt;&lt;/database&gt;"/>
</p:tagLst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5073</TotalTime>
  <Words>515</Words>
  <Application>Microsoft Office PowerPoint</Application>
  <PresentationFormat>On-screen Show (4:3)</PresentationFormat>
  <Paragraphs>101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Cambria Math</vt:lpstr>
      <vt:lpstr>Franklin Gothic Book</vt:lpstr>
      <vt:lpstr>Symbol</vt:lpstr>
      <vt:lpstr>Times New Roman</vt:lpstr>
      <vt:lpstr>Crop</vt:lpstr>
      <vt:lpstr>University Astronomy</vt:lpstr>
      <vt:lpstr>Review</vt:lpstr>
      <vt:lpstr>heat transport</vt:lpstr>
      <vt:lpstr>Schwarzchild Criterion</vt:lpstr>
      <vt:lpstr>Schwarzchild Criterion</vt:lpstr>
      <vt:lpstr>Schwarzchild Criterion</vt:lpstr>
      <vt:lpstr>Transport in the Sun</vt:lpstr>
      <vt:lpstr>Convection and Granules</vt:lpstr>
      <vt:lpstr>Convection Movie</vt:lpstr>
      <vt:lpstr>Radiative vs. Convection Transport</vt:lpstr>
      <vt:lpstr>Heat Transfer vs. Mass</vt:lpstr>
      <vt:lpstr>Is Radiation Pressure Small?</vt:lpstr>
      <vt:lpstr>Radiation Pressure vs. Mass</vt:lpstr>
      <vt:lpstr>Radiation Pressure vs. Mass</vt:lpstr>
      <vt:lpstr>energy generation</vt:lpstr>
      <vt:lpstr>Energy Generation in Stars</vt:lpstr>
      <vt:lpstr>Quantum Tunneling</vt:lpstr>
      <vt:lpstr>Quantum Tunneling</vt:lpstr>
      <vt:lpstr>Gamov Peak</vt:lpstr>
      <vt:lpstr>PP Chain</vt:lpstr>
      <vt:lpstr>PP Chain</vt:lpstr>
      <vt:lpstr>PP Chain</vt:lpstr>
      <vt:lpstr>PP Chain</vt:lpstr>
      <vt:lpstr>Binding Energy</vt:lpstr>
      <vt:lpstr>other effects</vt:lpstr>
      <vt:lpstr>Rotation Not Important?</vt:lpstr>
      <vt:lpstr>Rotation Not Important?</vt:lpstr>
      <vt:lpstr>B Field Not Important?</vt:lpstr>
      <vt:lpstr>Nearby Stars Not Important?</vt:lpstr>
      <vt:lpstr>Dynamics Not Important?</vt:lpstr>
      <vt:lpstr>Dynamical Timescale</vt:lpstr>
      <vt:lpstr>Kelvin-Helmoltz Timescale</vt:lpstr>
      <vt:lpstr>Review</vt:lpstr>
    </vt:vector>
  </TitlesOfParts>
  <Company>Center for Imaging Science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 Figer</dc:creator>
  <cp:lastModifiedBy>Don Figer</cp:lastModifiedBy>
  <cp:revision>580</cp:revision>
  <dcterms:created xsi:type="dcterms:W3CDTF">2007-01-08T01:06:37Z</dcterms:created>
  <dcterms:modified xsi:type="dcterms:W3CDTF">2020-03-25T18:55:59Z</dcterms:modified>
</cp:coreProperties>
</file>