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video/unknown"/>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19.gif" ContentType="image/gif"/>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49"/>
  </p:notesMasterIdLst>
  <p:sldIdLst>
    <p:sldId id="520" r:id="rId2"/>
    <p:sldId id="1696" r:id="rId3"/>
    <p:sldId id="1809" r:id="rId4"/>
    <p:sldId id="1845" r:id="rId5"/>
    <p:sldId id="1843" r:id="rId6"/>
    <p:sldId id="1812" r:id="rId7"/>
    <p:sldId id="1813" r:id="rId8"/>
    <p:sldId id="1814" r:id="rId9"/>
    <p:sldId id="1830" r:id="rId10"/>
    <p:sldId id="1815" r:id="rId11"/>
    <p:sldId id="1816" r:id="rId12"/>
    <p:sldId id="1817" r:id="rId13"/>
    <p:sldId id="1818" r:id="rId14"/>
    <p:sldId id="1819" r:id="rId15"/>
    <p:sldId id="1831" r:id="rId16"/>
    <p:sldId id="1820" r:id="rId17"/>
    <p:sldId id="1810" r:id="rId18"/>
    <p:sldId id="1821" r:id="rId19"/>
    <p:sldId id="1846" r:id="rId20"/>
    <p:sldId id="1824" r:id="rId21"/>
    <p:sldId id="1825" r:id="rId22"/>
    <p:sldId id="1826" r:id="rId23"/>
    <p:sldId id="1827" r:id="rId24"/>
    <p:sldId id="1849" r:id="rId25"/>
    <p:sldId id="1822" r:id="rId26"/>
    <p:sldId id="1842" r:id="rId27"/>
    <p:sldId id="1828" r:id="rId28"/>
    <p:sldId id="1850" r:id="rId29"/>
    <p:sldId id="1853" r:id="rId30"/>
    <p:sldId id="1854" r:id="rId31"/>
    <p:sldId id="1855" r:id="rId32"/>
    <p:sldId id="1847" r:id="rId33"/>
    <p:sldId id="1829" r:id="rId34"/>
    <p:sldId id="1836" r:id="rId35"/>
    <p:sldId id="1857" r:id="rId36"/>
    <p:sldId id="1851" r:id="rId37"/>
    <p:sldId id="1852" r:id="rId38"/>
    <p:sldId id="1856" r:id="rId39"/>
    <p:sldId id="1858" r:id="rId40"/>
    <p:sldId id="1848" r:id="rId41"/>
    <p:sldId id="1838" r:id="rId42"/>
    <p:sldId id="1832" r:id="rId43"/>
    <p:sldId id="1834" r:id="rId44"/>
    <p:sldId id="1835" r:id="rId45"/>
    <p:sldId id="1839" r:id="rId46"/>
    <p:sldId id="1840" r:id="rId47"/>
    <p:sldId id="1841" r:id="rId48"/>
  </p:sldIdLst>
  <p:sldSz cx="9144000" cy="6858000" type="screen4x3"/>
  <p:notesSz cx="6858000" cy="9144000"/>
  <p:custDataLst>
    <p:tags r:id="rId5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15" autoAdjust="0"/>
    <p:restoredTop sz="90707" autoAdjust="0"/>
  </p:normalViewPr>
  <p:slideViewPr>
    <p:cSldViewPr>
      <p:cViewPr varScale="1">
        <p:scale>
          <a:sx n="106" d="100"/>
          <a:sy n="106" d="100"/>
        </p:scale>
        <p:origin x="307" y="67"/>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00" d="100"/>
        <a:sy n="100" d="100"/>
      </p:scale>
      <p:origin x="0" y="-16680"/>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4224390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93259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757857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32755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950245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21201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01055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563434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967845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061727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1843024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998120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030972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1925312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4131414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815515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504751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757101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3653381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332198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459761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23866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91574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202376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786768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778011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sz="1200" b="0" i="0" kern="1200" dirty="0" smtClean="0">
                <a:solidFill>
                  <a:schemeClr val="tx1"/>
                </a:solidFill>
                <a:effectLst/>
                <a:latin typeface="Arial" charset="0"/>
                <a:ea typeface="+mn-ea"/>
                <a:cs typeface="+mn-cs"/>
              </a:rPr>
              <a:t>'This movie shows dynamic rings, wisps and jets of matter and antimatter around the pulsar in the Crab Nebula as observed in X-ray light by Chandra (left, blue) and optical light by Hubble (right, red). The movie was made from 7 still images of Chandra and Hubble observations taken between November 2000 and April 2001. To produce a movie of reasonable length the sequence was looped several times, as in looped weather satellite images. The inner ring is about one light year across.'</a:t>
            </a:r>
            <a:endParaRPr lang="en-US" altLang="en-US" dirty="0"/>
          </a:p>
        </p:txBody>
      </p:sp>
    </p:spTree>
    <p:extLst>
      <p:ext uri="{BB962C8B-B14F-4D97-AF65-F5344CB8AC3E}">
        <p14:creationId xmlns:p14="http://schemas.microsoft.com/office/powerpoint/2010/main" val="2249538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685848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1555324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sz="1200" b="0" i="0" kern="1200" dirty="0" smtClean="0">
                <a:solidFill>
                  <a:schemeClr val="tx1"/>
                </a:solidFill>
                <a:effectLst/>
                <a:latin typeface="Arial" charset="0"/>
                <a:ea typeface="+mn-ea"/>
                <a:cs typeface="+mn-cs"/>
              </a:rPr>
              <a:t>'This movie shows dynamic rings, wisps and jets of matter and antimatter around the pulsar in the Crab Nebula as observed in X-ray light by Chandra (left, blue) and optical light by Hubble (right, red). The movie was made from 7 still images of Chandra and Hubble observations taken between November 2000 and April 2001. To produce a movie of reasonable length the sequence was looped several times, as in looped weather satellite images. The inner ring is about one light year across.'</a:t>
            </a:r>
            <a:endParaRPr lang="en-US" altLang="en-US" dirty="0"/>
          </a:p>
        </p:txBody>
      </p:sp>
    </p:spTree>
    <p:extLst>
      <p:ext uri="{BB962C8B-B14F-4D97-AF65-F5344CB8AC3E}">
        <p14:creationId xmlns:p14="http://schemas.microsoft.com/office/powerpoint/2010/main" val="2034549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sz="1200" b="0" i="0" kern="1200" dirty="0" smtClean="0">
                <a:solidFill>
                  <a:schemeClr val="tx1"/>
                </a:solidFill>
                <a:effectLst/>
                <a:latin typeface="Arial" charset="0"/>
                <a:ea typeface="+mn-ea"/>
                <a:cs typeface="+mn-cs"/>
              </a:rPr>
              <a:t>'This movie shows dynamic rings, wisps and jets of matter and antimatter around the pulsar in the Crab Nebula as observed in X-ray light by Chandra (left, blue) and optical light by Hubble (right, red). The movie was made from 7 still images of Chandra and Hubble observations taken between November 2000 and April 2001. To produce a movie of reasonable length the sequence was looped several times, as in looped weather satellite images. The inner ring is about one light year across.'</a:t>
            </a:r>
            <a:endParaRPr lang="en-US" altLang="en-US" dirty="0"/>
          </a:p>
        </p:txBody>
      </p:sp>
    </p:spTree>
    <p:extLst>
      <p:ext uri="{BB962C8B-B14F-4D97-AF65-F5344CB8AC3E}">
        <p14:creationId xmlns:p14="http://schemas.microsoft.com/office/powerpoint/2010/main" val="1610940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sz="1200" b="0" i="0" kern="1200" dirty="0" smtClean="0">
                <a:solidFill>
                  <a:schemeClr val="tx1"/>
                </a:solidFill>
                <a:effectLst/>
                <a:latin typeface="Arial" charset="0"/>
                <a:ea typeface="+mn-ea"/>
                <a:cs typeface="+mn-cs"/>
              </a:rPr>
              <a:t>'This movie shows dynamic rings, wisps and jets of matter and antimatter around the pulsar in the Crab Nebula as observed in X-ray light by Chandra (left, blue) and optical light by Hubble (right, red). The movie was made from 7 still images of Chandra and Hubble observations taken between November 2000 and April 2001. To produce a movie of reasonable length the sequence was looped several times, as in looped weather satellite images. The inner ring is about one light year across.'</a:t>
            </a:r>
            <a:endParaRPr lang="en-US" altLang="en-US" dirty="0"/>
          </a:p>
        </p:txBody>
      </p:sp>
    </p:spTree>
    <p:extLst>
      <p:ext uri="{BB962C8B-B14F-4D97-AF65-F5344CB8AC3E}">
        <p14:creationId xmlns:p14="http://schemas.microsoft.com/office/powerpoint/2010/main" val="816436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sz="1200" b="0" i="0" kern="1200" dirty="0" smtClean="0">
                <a:solidFill>
                  <a:schemeClr val="tx1"/>
                </a:solidFill>
                <a:effectLst/>
                <a:latin typeface="Arial" charset="0"/>
                <a:ea typeface="+mn-ea"/>
                <a:cs typeface="+mn-cs"/>
              </a:rPr>
              <a:t>'This movie shows dynamic rings, wisps and jets of matter and antimatter around the pulsar in the Crab Nebula as observed in X-ray light by Chandra (left, blue) and optical light by Hubble (right, red). The movie was made from 7 still images of Chandra and Hubble observations taken between November 2000 and April 2001. To produce a movie of reasonable length the sequence was looped several times, as in looped weather satellite images. The inner ring is about one light year across.'</a:t>
            </a:r>
            <a:endParaRPr lang="en-US" altLang="en-US" dirty="0"/>
          </a:p>
        </p:txBody>
      </p:sp>
    </p:spTree>
    <p:extLst>
      <p:ext uri="{BB962C8B-B14F-4D97-AF65-F5344CB8AC3E}">
        <p14:creationId xmlns:p14="http://schemas.microsoft.com/office/powerpoint/2010/main" val="3994204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099693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205259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937657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923978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4230244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927139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7DE6118-2437-4B30-8E3C-4D2BE6020583}" type="datetimeFigureOut">
              <a:rPr lang="en-US" dirty="0"/>
              <a:pPr/>
              <a:t>4/9/2020</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010919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8A695-23A2-4F83-97B9-37C92BD5A09D}" type="slidenum">
              <a:rPr lang="en-US"/>
              <a:pPr>
                <a:defRPr/>
              </a:pPr>
              <a:t>‹#›</a:t>
            </a:fld>
            <a:endParaRPr lang="en-US"/>
          </a:p>
        </p:txBody>
      </p:sp>
    </p:spTree>
    <p:extLst>
      <p:ext uri="{BB962C8B-B14F-4D97-AF65-F5344CB8AC3E}">
        <p14:creationId xmlns:p14="http://schemas.microsoft.com/office/powerpoint/2010/main" val="3567270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593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36DDA-F617-45B1-9DAF-F9021562C585}" type="slidenum">
              <a:rPr lang="en-US"/>
              <a:pPr>
                <a:defRPr/>
              </a:pPr>
              <a:t>‹#›</a:t>
            </a:fld>
            <a:endParaRPr lang="en-US"/>
          </a:p>
        </p:txBody>
      </p:sp>
    </p:spTree>
    <p:extLst>
      <p:ext uri="{BB962C8B-B14F-4D97-AF65-F5344CB8AC3E}">
        <p14:creationId xmlns:p14="http://schemas.microsoft.com/office/powerpoint/2010/main" val="261305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40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38862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5301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 id="2147483728" r:id="rId5"/>
    <p:sldLayoutId id="2147483729" r:id="rId6"/>
    <p:sldLayoutId id="2147483731" r:id="rId7"/>
    <p:sldLayoutId id="2147483732" r:id="rId8"/>
    <p:sldLayoutId id="2147483733" r:id="rId9"/>
    <p:sldLayoutId id="2147483734"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5.png"/><Relationship Id="rId4"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6.png"/><Relationship Id="rId4"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r>
              <a:rPr lang="en-US" altLang="en-US" dirty="0" smtClean="0"/>
              <a:t>Professor Don Figer</a:t>
            </a:r>
          </a:p>
          <a:p>
            <a:r>
              <a:rPr lang="en-US" smtClean="0"/>
              <a:t>Stellar Remnants I</a:t>
            </a:r>
            <a:endParaRPr lang="en-US" altLang="en-US" dirty="0" smtClean="0"/>
          </a:p>
        </p:txBody>
      </p:sp>
      <p:sp>
        <p:nvSpPr>
          <p:cNvPr id="3" name="Slide Number Placeholder 2"/>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White Dwarf Mass vs. Radius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10</a:t>
            </a:fld>
            <a:endParaRPr lang="en-US"/>
          </a:p>
        </p:txBody>
      </p:sp>
      <p:pic>
        <p:nvPicPr>
          <p:cNvPr id="5" name="Picture 15" descr="figure-22-09"/>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607" t="3539" r="5058" b="4194"/>
          <a:stretch/>
        </p:blipFill>
        <p:spPr bwMode="auto">
          <a:xfrm>
            <a:off x="1792971" y="1524000"/>
            <a:ext cx="5672358" cy="4876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82357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t>White Dwarf in a Binary</a:t>
            </a:r>
            <a:endParaRPr lang="en-US" altLang="en-US" dirty="0" smtClean="0"/>
          </a:p>
        </p:txBody>
      </p:sp>
      <p:sp>
        <p:nvSpPr>
          <p:cNvPr id="2" name="Content Placeholder 1"/>
          <p:cNvSpPr>
            <a:spLocks noGrp="1"/>
          </p:cNvSpPr>
          <p:nvPr>
            <p:ph sz="half" idx="1"/>
          </p:nvPr>
        </p:nvSpPr>
        <p:spPr/>
        <p:txBody>
          <a:bodyPr/>
          <a:lstStyle/>
          <a:p>
            <a:r>
              <a:rPr lang="en-US" altLang="en-US" dirty="0" smtClean="0"/>
              <a:t>A white dwarf can accrete matter from a nearby star if it is in a binary system.</a:t>
            </a:r>
          </a:p>
          <a:p>
            <a:r>
              <a:rPr lang="en-US" altLang="en-US" dirty="0" smtClean="0"/>
              <a:t>The mass flows from the nearby star to the white dwarf.</a:t>
            </a:r>
          </a:p>
          <a:p>
            <a:r>
              <a:rPr lang="en-US" altLang="en-US" dirty="0" smtClean="0"/>
              <a:t>As the material spirals inward, it can create a disk around the white dwarf.</a:t>
            </a:r>
          </a:p>
          <a:p>
            <a:r>
              <a:rPr lang="en-US" altLang="en-US" dirty="0" smtClean="0"/>
              <a:t>The temperature of the disk is high and it radiates photons.</a:t>
            </a:r>
          </a:p>
          <a:p>
            <a:endParaRPr lang="en-US" dirty="0"/>
          </a:p>
        </p:txBody>
      </p:sp>
      <p:pic>
        <p:nvPicPr>
          <p:cNvPr id="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5000" t="2083" r="25000" b="6250"/>
          <a:stretch>
            <a:fillRect/>
          </a:stretch>
        </p:blipFill>
        <p:spPr>
          <a:xfrm>
            <a:off x="5342731" y="2136769"/>
            <a:ext cx="2438400" cy="3352812"/>
          </a:xfrm>
        </p:spPr>
      </p:pic>
      <p:sp>
        <p:nvSpPr>
          <p:cNvPr id="3" name="Slide Number Placeholder 2"/>
          <p:cNvSpPr>
            <a:spLocks noGrp="1"/>
          </p:cNvSpPr>
          <p:nvPr>
            <p:ph type="sldNum" sz="quarter" idx="12"/>
          </p:nvPr>
        </p:nvSpPr>
        <p:spPr/>
        <p:txBody>
          <a:bodyPr/>
          <a:lstStyle/>
          <a:p>
            <a:fld id="{A80E317C-2D38-45AD-93CC-2F339010EF5B}" type="slidenum">
              <a:rPr lang="en-US" smtClean="0"/>
              <a:pPr/>
              <a:t>11</a:t>
            </a:fld>
            <a:endParaRPr lang="en-US"/>
          </a:p>
        </p:txBody>
      </p:sp>
    </p:spTree>
    <p:extLst>
      <p:ext uri="{BB962C8B-B14F-4D97-AF65-F5344CB8AC3E}">
        <p14:creationId xmlns:p14="http://schemas.microsoft.com/office/powerpoint/2010/main" val="3838899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Accretion Disk</a:t>
            </a:r>
          </a:p>
        </p:txBody>
      </p:sp>
      <p:sp>
        <p:nvSpPr>
          <p:cNvPr id="2" name="Content Placeholder 1"/>
          <p:cNvSpPr>
            <a:spLocks noGrp="1"/>
          </p:cNvSpPr>
          <p:nvPr>
            <p:ph sz="half" idx="1"/>
          </p:nvPr>
        </p:nvSpPr>
        <p:spPr/>
        <p:txBody>
          <a:bodyPr>
            <a:normAutofit/>
          </a:bodyPr>
          <a:lstStyle/>
          <a:p>
            <a:pPr>
              <a:lnSpc>
                <a:spcPct val="90000"/>
              </a:lnSpc>
            </a:pPr>
            <a:r>
              <a:rPr lang="en-US" altLang="en-US" dirty="0" smtClean="0">
                <a:latin typeface="Arial" charset="0"/>
                <a:ea typeface="Arial" charset="0"/>
                <a:cs typeface="Arial" charset="0"/>
              </a:rPr>
              <a:t>The </a:t>
            </a:r>
            <a:r>
              <a:rPr lang="en-US" altLang="en-US" dirty="0" err="1" smtClean="0">
                <a:latin typeface="Arial" charset="0"/>
                <a:ea typeface="Arial" charset="0"/>
                <a:cs typeface="Arial" charset="0"/>
              </a:rPr>
              <a:t>infalling</a:t>
            </a:r>
            <a:r>
              <a:rPr lang="en-US" altLang="en-US" dirty="0" smtClean="0">
                <a:latin typeface="Arial" charset="0"/>
                <a:ea typeface="Arial" charset="0"/>
                <a:cs typeface="Arial" charset="0"/>
              </a:rPr>
              <a:t> gas is differentially rotating around the white dwarf.</a:t>
            </a:r>
          </a:p>
          <a:p>
            <a:pPr>
              <a:lnSpc>
                <a:spcPct val="90000"/>
              </a:lnSpc>
            </a:pPr>
            <a:r>
              <a:rPr lang="en-US" altLang="en-US" dirty="0" smtClean="0">
                <a:latin typeface="Arial" charset="0"/>
                <a:ea typeface="Arial" charset="0"/>
                <a:cs typeface="Arial" charset="0"/>
              </a:rPr>
              <a:t>This induces friction which generates heat.</a:t>
            </a:r>
          </a:p>
          <a:p>
            <a:pPr>
              <a:lnSpc>
                <a:spcPct val="90000"/>
              </a:lnSpc>
            </a:pPr>
            <a:r>
              <a:rPr lang="en-US" altLang="en-US" dirty="0" smtClean="0">
                <a:latin typeface="Arial" charset="0"/>
                <a:ea typeface="Arial" charset="0"/>
                <a:cs typeface="Arial" charset="0"/>
              </a:rPr>
              <a:t>The gas heats to a high temperature.</a:t>
            </a:r>
          </a:p>
          <a:p>
            <a:pPr>
              <a:lnSpc>
                <a:spcPct val="90000"/>
              </a:lnSpc>
            </a:pPr>
            <a:r>
              <a:rPr lang="en-US" altLang="en-US" dirty="0" smtClean="0">
                <a:latin typeface="Arial" charset="0"/>
                <a:ea typeface="Arial" charset="0"/>
                <a:cs typeface="Arial" charset="0"/>
              </a:rPr>
              <a:t>Given Wien’s law, we can see that the radiation peaks in the UV and x-ray regions.</a:t>
            </a:r>
          </a:p>
          <a:p>
            <a:pPr>
              <a:lnSpc>
                <a:spcPct val="90000"/>
              </a:lnSpc>
            </a:pPr>
            <a:r>
              <a:rPr lang="en-US" altLang="en-US" dirty="0" smtClean="0">
                <a:latin typeface="Arial" charset="0"/>
                <a:ea typeface="Arial" charset="0"/>
                <a:cs typeface="Arial" charset="0"/>
              </a:rPr>
              <a:t>The </a:t>
            </a:r>
            <a:r>
              <a:rPr lang="en-US" altLang="en-US" dirty="0" err="1" smtClean="0">
                <a:latin typeface="Arial" charset="0"/>
                <a:ea typeface="Arial" charset="0"/>
                <a:cs typeface="Arial" charset="0"/>
              </a:rPr>
              <a:t>infalling</a:t>
            </a:r>
            <a:r>
              <a:rPr lang="en-US" altLang="en-US" dirty="0" smtClean="0">
                <a:latin typeface="Arial" charset="0"/>
                <a:ea typeface="Arial" charset="0"/>
                <a:cs typeface="Arial" charset="0"/>
              </a:rPr>
              <a:t> gas delivers fresh hydrogen to the white dwarf. </a:t>
            </a:r>
            <a:endParaRPr lang="en-US" altLang="en-US" dirty="0">
              <a:latin typeface="Arial" charset="0"/>
              <a:ea typeface="Arial" charset="0"/>
              <a:cs typeface="Arial" charset="0"/>
            </a:endParaRPr>
          </a:p>
          <a:p>
            <a:pPr marL="0" indent="0">
              <a:buNone/>
            </a:pP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12</a:t>
            </a:fld>
            <a:endParaRPr lang="en-US"/>
          </a:p>
        </p:txBody>
      </p:sp>
      <p:pic>
        <p:nvPicPr>
          <p:cNvPr id="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3125" t="2083" r="3879" b="6250"/>
          <a:stretch>
            <a:fillRect/>
          </a:stretch>
        </p:blipFill>
        <p:spPr bwMode="auto">
          <a:xfrm>
            <a:off x="4894263" y="2580298"/>
            <a:ext cx="3335337" cy="2465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34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t>Mass Transfer in Binary Stars</a:t>
            </a:r>
            <a:endParaRPr lang="en-US" altLang="en-US" dirty="0" smtClean="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13</a:t>
            </a:fld>
            <a:endParaRPr lang="en-US"/>
          </a:p>
        </p:txBody>
      </p:sp>
      <p:pic>
        <p:nvPicPr>
          <p:cNvPr id="5" name="Picture 18" descr="figure-21-1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28700" y="1727549"/>
            <a:ext cx="7200900" cy="4469701"/>
          </a:xfrm>
          <a:prstGeom prst="rect">
            <a:avLst/>
          </a:prstGeom>
        </p:spPr>
      </p:pic>
    </p:spTree>
    <p:extLst>
      <p:ext uri="{BB962C8B-B14F-4D97-AF65-F5344CB8AC3E}">
        <p14:creationId xmlns:p14="http://schemas.microsoft.com/office/powerpoint/2010/main" val="214962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t>Novae</a:t>
            </a:r>
            <a:endParaRPr lang="en-US" altLang="en-US" dirty="0" smtClean="0"/>
          </a:p>
        </p:txBody>
      </p:sp>
      <p:sp>
        <p:nvSpPr>
          <p:cNvPr id="2" name="Content Placeholder 1"/>
          <p:cNvSpPr>
            <a:spLocks noGrp="1"/>
          </p:cNvSpPr>
          <p:nvPr>
            <p:ph sz="half" idx="1"/>
          </p:nvPr>
        </p:nvSpPr>
        <p:spPr/>
        <p:txBody>
          <a:bodyPr>
            <a:normAutofit fontScale="92500" lnSpcReduction="20000"/>
          </a:bodyPr>
          <a:lstStyle/>
          <a:p>
            <a:r>
              <a:rPr lang="en-US" altLang="en-US" dirty="0" smtClean="0"/>
              <a:t>A nova is a star that suddenly brightens by hundreds to thousands of times in a single day. </a:t>
            </a:r>
          </a:p>
          <a:p>
            <a:r>
              <a:rPr lang="en-US" altLang="en-US" dirty="0" smtClean="0"/>
              <a:t>This can happen when the accreting hydrogen on to the white dwarf becomes hot enough to induce shell hydrogen fusion. </a:t>
            </a:r>
          </a:p>
          <a:p>
            <a:r>
              <a:rPr lang="en-US" altLang="en-US" dirty="0" smtClean="0"/>
              <a:t>The event generally lasts a few weeks. </a:t>
            </a:r>
          </a:p>
          <a:p>
            <a:r>
              <a:rPr lang="en-US" altLang="en-US" dirty="0" smtClean="0"/>
              <a:t>The explosion often ejects some gas in the outer part of the white dwarf. This ejecta can sometimes be seen later receding from the star.</a:t>
            </a:r>
          </a:p>
          <a:p>
            <a:r>
              <a:rPr lang="en-US" altLang="en-US" dirty="0" smtClean="0"/>
              <a:t>This sequence can repeat. </a:t>
            </a:r>
            <a:endParaRPr lang="en-US" dirty="0"/>
          </a:p>
        </p:txBody>
      </p:sp>
      <p:pic>
        <p:nvPicPr>
          <p:cNvPr id="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4306" t="2083" r="25000" b="5325"/>
          <a:stretch>
            <a:fillRect/>
          </a:stretch>
        </p:blipFill>
        <p:spPr>
          <a:xfrm>
            <a:off x="5325809" y="2119852"/>
            <a:ext cx="2472245" cy="3386645"/>
          </a:xfrm>
        </p:spPr>
      </p:pic>
      <p:sp>
        <p:nvSpPr>
          <p:cNvPr id="3" name="Slide Number Placeholder 2"/>
          <p:cNvSpPr>
            <a:spLocks noGrp="1"/>
          </p:cNvSpPr>
          <p:nvPr>
            <p:ph type="sldNum" sz="quarter" idx="12"/>
          </p:nvPr>
        </p:nvSpPr>
        <p:spPr/>
        <p:txBody>
          <a:bodyPr/>
          <a:lstStyle/>
          <a:p>
            <a:fld id="{A80E317C-2D38-45AD-93CC-2F339010EF5B}" type="slidenum">
              <a:rPr lang="en-US" smtClean="0"/>
              <a:pPr/>
              <a:t>14</a:t>
            </a:fld>
            <a:endParaRPr lang="en-US"/>
          </a:p>
        </p:txBody>
      </p:sp>
    </p:spTree>
    <p:extLst>
      <p:ext uri="{BB962C8B-B14F-4D97-AF65-F5344CB8AC3E}">
        <p14:creationId xmlns:p14="http://schemas.microsoft.com/office/powerpoint/2010/main" val="2805030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smtClean="0"/>
              <a:t>Accretion Simulation</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15</a:t>
            </a:fld>
            <a:endParaRPr lang="en-US"/>
          </a:p>
        </p:txBody>
      </p:sp>
      <p:pic>
        <p:nvPicPr>
          <p:cNvPr id="8" name="massxf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182938" y="1524000"/>
            <a:ext cx="2894012" cy="4876800"/>
          </a:xfrm>
        </p:spPr>
      </p:pic>
    </p:spTree>
    <p:extLst>
      <p:ext uri="{BB962C8B-B14F-4D97-AF65-F5344CB8AC3E}">
        <p14:creationId xmlns:p14="http://schemas.microsoft.com/office/powerpoint/2010/main" val="2813044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t>White Dwarf Supernovae</a:t>
            </a:r>
            <a:endParaRPr lang="en-US" altLang="en-US" dirty="0" smtClean="0"/>
          </a:p>
        </p:txBody>
      </p:sp>
      <p:sp>
        <p:nvSpPr>
          <p:cNvPr id="2" name="Content Placeholder 1"/>
          <p:cNvSpPr>
            <a:spLocks noGrp="1"/>
          </p:cNvSpPr>
          <p:nvPr>
            <p:ph idx="1"/>
          </p:nvPr>
        </p:nvSpPr>
        <p:spPr/>
        <p:txBody>
          <a:bodyPr>
            <a:normAutofit/>
          </a:bodyPr>
          <a:lstStyle/>
          <a:p>
            <a:r>
              <a:rPr lang="en-US" altLang="en-US" dirty="0" smtClean="0"/>
              <a:t>If the White Dwarf accretes enough mass to put it over the 1.4 </a:t>
            </a:r>
            <a:r>
              <a:rPr lang="en-US" dirty="0" smtClean="0"/>
              <a:t>M</a:t>
            </a:r>
            <a:r>
              <a:rPr lang="en-US" baseline="-25000" dirty="0" smtClean="0">
                <a:sym typeface="Wingdings" charset="0"/>
              </a:rPr>
              <a:t></a:t>
            </a:r>
            <a:r>
              <a:rPr lang="en-US" altLang="en-US" dirty="0" smtClean="0"/>
              <a:t> Chandrasekhar limit. </a:t>
            </a:r>
          </a:p>
          <a:p>
            <a:pPr lvl="1"/>
            <a:r>
              <a:rPr lang="en-US" altLang="en-US" dirty="0" smtClean="0"/>
              <a:t>Temperature gets high enough for carbon fusion to start</a:t>
            </a:r>
          </a:p>
          <a:p>
            <a:pPr lvl="1"/>
            <a:r>
              <a:rPr lang="en-US" altLang="en-US" dirty="0" smtClean="0"/>
              <a:t>Fusion ignites through entire star all at once</a:t>
            </a:r>
          </a:p>
          <a:p>
            <a:pPr lvl="1"/>
            <a:r>
              <a:rPr lang="en-US" altLang="en-US" dirty="0" smtClean="0"/>
              <a:t>White dwarf completely explodes in a white dwarf supernova</a:t>
            </a:r>
          </a:p>
          <a:p>
            <a:pPr lvl="1"/>
            <a:r>
              <a:rPr lang="en-US" altLang="en-US" dirty="0" smtClean="0"/>
              <a:t>Nothing is left of the white dwarf</a:t>
            </a:r>
          </a:p>
          <a:p>
            <a:pPr lvl="1"/>
            <a:r>
              <a:rPr lang="en-US" altLang="en-US" dirty="0" smtClean="0"/>
              <a:t>Also known as Type </a:t>
            </a:r>
            <a:r>
              <a:rPr lang="en-US" altLang="en-US" dirty="0" err="1" smtClean="0"/>
              <a:t>Ia</a:t>
            </a:r>
            <a:r>
              <a:rPr lang="en-US" altLang="en-US" dirty="0" smtClean="0"/>
              <a:t> </a:t>
            </a:r>
            <a:r>
              <a:rPr lang="en-US" altLang="en-US" dirty="0" err="1" smtClean="0"/>
              <a:t>supernoave</a:t>
            </a:r>
            <a:r>
              <a:rPr lang="en-US" altLang="en-US" dirty="0" smtClean="0"/>
              <a:t> </a:t>
            </a:r>
          </a:p>
          <a:p>
            <a:r>
              <a:rPr lang="en-US" altLang="en-US" dirty="0" smtClean="0"/>
              <a:t>Can be caused by the coalescence of two white dwarfs.</a:t>
            </a:r>
          </a:p>
          <a:p>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16</a:t>
            </a:fld>
            <a:endParaRPr lang="en-US"/>
          </a:p>
        </p:txBody>
      </p:sp>
    </p:spTree>
    <p:extLst>
      <p:ext uri="{BB962C8B-B14F-4D97-AF65-F5344CB8AC3E}">
        <p14:creationId xmlns:p14="http://schemas.microsoft.com/office/powerpoint/2010/main" val="2622416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White Dwarf Animation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17</a:t>
            </a:fld>
            <a:endParaRPr lang="en-US"/>
          </a:p>
        </p:txBody>
      </p:sp>
      <p:pic>
        <p:nvPicPr>
          <p:cNvPr id="5" name="heic0415b.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77950" y="1524000"/>
            <a:ext cx="6502400" cy="4876800"/>
          </a:xfrm>
        </p:spPr>
      </p:pic>
    </p:spTree>
    <p:extLst>
      <p:ext uri="{BB962C8B-B14F-4D97-AF65-F5344CB8AC3E}">
        <p14:creationId xmlns:p14="http://schemas.microsoft.com/office/powerpoint/2010/main" val="3841002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en-US" altLang="en-US" dirty="0" smtClean="0"/>
              <a:t>White Dwarf White Dwarf Merger</a:t>
            </a:r>
          </a:p>
        </p:txBody>
      </p:sp>
      <p:pic>
        <p:nvPicPr>
          <p:cNvPr id="4" name="Animation of Merger Trigger for Supernova[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700" y="1562100"/>
            <a:ext cx="7200900" cy="4800600"/>
          </a:xfr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18</a:t>
            </a:fld>
            <a:endParaRPr lang="en-US"/>
          </a:p>
        </p:txBody>
      </p:sp>
    </p:spTree>
    <p:extLst>
      <p:ext uri="{BB962C8B-B14F-4D97-AF65-F5344CB8AC3E}">
        <p14:creationId xmlns:p14="http://schemas.microsoft.com/office/powerpoint/2010/main" val="841272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supernovae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475569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pPr eaLnBrk="1" hangingPunct="1"/>
            <a:r>
              <a:rPr lang="en-US" altLang="en-US" smtClean="0"/>
              <a:t>Aims and outline for this lecture</a:t>
            </a:r>
          </a:p>
        </p:txBody>
      </p:sp>
      <p:sp>
        <p:nvSpPr>
          <p:cNvPr id="6148" name="Rectangle 3"/>
          <p:cNvSpPr>
            <a:spLocks noGrp="1" noChangeArrowheads="1"/>
          </p:cNvSpPr>
          <p:nvPr>
            <p:ph idx="1"/>
          </p:nvPr>
        </p:nvSpPr>
        <p:spPr/>
        <p:txBody>
          <a:bodyPr/>
          <a:lstStyle/>
          <a:p>
            <a:pPr eaLnBrk="1" hangingPunct="1">
              <a:spcBef>
                <a:spcPct val="5000"/>
              </a:spcBef>
            </a:pPr>
            <a:r>
              <a:rPr lang="en-US" altLang="en-US" dirty="0" smtClean="0"/>
              <a:t>introduce stellar end states</a:t>
            </a:r>
          </a:p>
          <a:p>
            <a:pPr lvl="1">
              <a:spcBef>
                <a:spcPct val="5000"/>
              </a:spcBef>
            </a:pPr>
            <a:r>
              <a:rPr lang="en-US" altLang="en-US" dirty="0" smtClean="0"/>
              <a:t>white dwarfs</a:t>
            </a:r>
          </a:p>
          <a:p>
            <a:pPr lvl="1">
              <a:spcBef>
                <a:spcPct val="5000"/>
              </a:spcBef>
            </a:pPr>
            <a:r>
              <a:rPr lang="en-US" altLang="en-US" dirty="0" smtClean="0"/>
              <a:t>neutron stars</a:t>
            </a:r>
          </a:p>
          <a:p>
            <a:pPr lvl="1">
              <a:spcBef>
                <a:spcPct val="5000"/>
              </a:spcBef>
            </a:pPr>
            <a:r>
              <a:rPr lang="en-US" altLang="en-US" dirty="0" smtClean="0"/>
              <a:t>black holes</a:t>
            </a:r>
          </a:p>
          <a:p>
            <a:pPr>
              <a:spcBef>
                <a:spcPct val="5000"/>
              </a:spcBef>
            </a:pPr>
            <a:r>
              <a:rPr lang="en-US" altLang="en-US" dirty="0" smtClean="0"/>
              <a:t>give examples of supernovae</a:t>
            </a:r>
          </a:p>
          <a:p>
            <a:pPr lvl="1">
              <a:spcBef>
                <a:spcPct val="5000"/>
              </a:spcBef>
            </a:pPr>
            <a:r>
              <a:rPr lang="en-US" altLang="en-US" dirty="0"/>
              <a:t>C</a:t>
            </a:r>
            <a:r>
              <a:rPr lang="en-US" altLang="en-US" dirty="0" smtClean="0"/>
              <a:t>rab</a:t>
            </a:r>
          </a:p>
          <a:p>
            <a:pPr lvl="1">
              <a:spcBef>
                <a:spcPct val="5000"/>
              </a:spcBef>
            </a:pPr>
            <a:r>
              <a:rPr lang="en-US" altLang="en-US" dirty="0" smtClean="0"/>
              <a:t>1987A</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a:t>
            </a:fld>
            <a:endParaRPr lang="en-US"/>
          </a:p>
        </p:txBody>
      </p:sp>
    </p:spTree>
    <p:extLst>
      <p:ext uri="{BB962C8B-B14F-4D97-AF65-F5344CB8AC3E}">
        <p14:creationId xmlns:p14="http://schemas.microsoft.com/office/powerpoint/2010/main" val="42156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4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4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4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smtClean="0"/>
              <a:t>SNI and SNII</a:t>
            </a:r>
          </a:p>
        </p:txBody>
      </p:sp>
      <p:sp>
        <p:nvSpPr>
          <p:cNvPr id="2" name="Content Placeholder 1"/>
          <p:cNvSpPr>
            <a:spLocks noGrp="1"/>
          </p:cNvSpPr>
          <p:nvPr>
            <p:ph idx="1"/>
          </p:nvPr>
        </p:nvSpPr>
        <p:spPr/>
        <p:txBody>
          <a:bodyPr/>
          <a:lstStyle/>
          <a:p>
            <a:r>
              <a:rPr lang="en-US" dirty="0" smtClean="0"/>
              <a:t>There are generally two types of supernovae (SN).</a:t>
            </a:r>
          </a:p>
          <a:p>
            <a:r>
              <a:rPr lang="en-US" dirty="0"/>
              <a:t>SNI are white dwarf supernova and comes from mass overflow/merger.</a:t>
            </a:r>
          </a:p>
          <a:p>
            <a:r>
              <a:rPr lang="en-US" dirty="0" smtClean="0"/>
              <a:t>SNII are collapse supernova. They are produced by a massive star that has fused lighter elements into iron and collapses beyond the white dwarf limit into a neutron star.</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20</a:t>
            </a:fld>
            <a:endParaRPr lang="en-US"/>
          </a:p>
        </p:txBody>
      </p:sp>
    </p:spTree>
    <p:extLst>
      <p:ext uri="{BB962C8B-B14F-4D97-AF65-F5344CB8AC3E}">
        <p14:creationId xmlns:p14="http://schemas.microsoft.com/office/powerpoint/2010/main" val="3221458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SN Pathways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21</a:t>
            </a:fld>
            <a:endParaRPr lang="en-US"/>
          </a:p>
        </p:txBody>
      </p:sp>
      <p:pic>
        <p:nvPicPr>
          <p:cNvPr id="1026" name="Picture 2" descr="http://hyperphysics.phy-astr.gsu.edu/hbase/Astro/astpic/supnovform.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8700" y="1733835"/>
            <a:ext cx="7200900" cy="4457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58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t>SN Spectra</a:t>
            </a:r>
            <a:endParaRPr lang="en-US" altLang="en-US" dirty="0" smtClean="0"/>
          </a:p>
        </p:txBody>
      </p:sp>
      <p:sp>
        <p:nvSpPr>
          <p:cNvPr id="2" name="Content Placeholder 1"/>
          <p:cNvSpPr>
            <a:spLocks noGrp="1"/>
          </p:cNvSpPr>
          <p:nvPr>
            <p:ph sz="half" idx="1"/>
          </p:nvPr>
        </p:nvSpPr>
        <p:spPr/>
        <p:txBody>
          <a:bodyPr>
            <a:normAutofit/>
          </a:bodyPr>
          <a:lstStyle/>
          <a:p>
            <a:r>
              <a:rPr lang="en-US" dirty="0" smtClean="0"/>
              <a:t>Type </a:t>
            </a:r>
            <a:r>
              <a:rPr lang="en-US" dirty="0" err="1" smtClean="0"/>
              <a:t>Ia</a:t>
            </a:r>
            <a:r>
              <a:rPr lang="en-US" dirty="0" smtClean="0"/>
              <a:t> </a:t>
            </a:r>
            <a:r>
              <a:rPr lang="en-US" dirty="0" err="1" smtClean="0"/>
              <a:t>SNe</a:t>
            </a:r>
            <a:r>
              <a:rPr lang="en-US" dirty="0" smtClean="0"/>
              <a:t> spectra have features associated with heavy elements, but not hydrogen. </a:t>
            </a:r>
          </a:p>
          <a:p>
            <a:r>
              <a:rPr lang="en-US" dirty="0" smtClean="0"/>
              <a:t>Type </a:t>
            </a:r>
            <a:r>
              <a:rPr lang="en-US" dirty="0" err="1" smtClean="0"/>
              <a:t>Ib+c</a:t>
            </a:r>
            <a:r>
              <a:rPr lang="en-US" dirty="0" smtClean="0"/>
              <a:t> </a:t>
            </a:r>
            <a:r>
              <a:rPr lang="en-US" dirty="0" err="1" smtClean="0"/>
              <a:t>SNe</a:t>
            </a:r>
            <a:r>
              <a:rPr lang="en-US" dirty="0" smtClean="0"/>
              <a:t> have little to no H, and are produced by collapse of WR stars (whose outer layers are gone).</a:t>
            </a:r>
          </a:p>
          <a:p>
            <a:r>
              <a:rPr lang="en-US" dirty="0" smtClean="0"/>
              <a:t>Type II </a:t>
            </a:r>
            <a:r>
              <a:rPr lang="en-US" dirty="0" err="1" smtClean="0"/>
              <a:t>SNe</a:t>
            </a:r>
            <a:r>
              <a:rPr lang="en-US" dirty="0" smtClean="0"/>
              <a:t> have hydrogen lines in their spectra, and are produced </a:t>
            </a:r>
            <a:r>
              <a:rPr lang="en-US" smtClean="0"/>
              <a:t>by collapse of RSGs.</a:t>
            </a:r>
            <a:endParaRPr lang="en-US" dirty="0"/>
          </a:p>
        </p:txBody>
      </p:sp>
      <p:pic>
        <p:nvPicPr>
          <p:cNvPr id="6" name="Content Placeholder 5"/>
          <p:cNvPicPr>
            <a:picLocks noGrp="1" noChangeAspect="1"/>
          </p:cNvPicPr>
          <p:nvPr>
            <p:ph sz="half" idx="2"/>
          </p:nvPr>
        </p:nvPicPr>
        <p:blipFill rotWithShape="1">
          <a:blip r:embed="rId3"/>
          <a:srcRect l="5836" t="2778" r="4756" b="1111"/>
          <a:stretch/>
        </p:blipFill>
        <p:spPr>
          <a:xfrm>
            <a:off x="4905800" y="1527175"/>
            <a:ext cx="3312263" cy="4572000"/>
          </a:xfrm>
        </p:spPr>
      </p:pic>
      <p:sp>
        <p:nvSpPr>
          <p:cNvPr id="3" name="Slide Number Placeholder 2"/>
          <p:cNvSpPr>
            <a:spLocks noGrp="1"/>
          </p:cNvSpPr>
          <p:nvPr>
            <p:ph type="sldNum" sz="quarter" idx="12"/>
          </p:nvPr>
        </p:nvSpPr>
        <p:spPr/>
        <p:txBody>
          <a:bodyPr/>
          <a:lstStyle/>
          <a:p>
            <a:fld id="{A80E317C-2D38-45AD-93CC-2F339010EF5B}" type="slidenum">
              <a:rPr lang="en-US" smtClean="0"/>
              <a:pPr/>
              <a:t>22</a:t>
            </a:fld>
            <a:endParaRPr lang="en-US"/>
          </a:p>
        </p:txBody>
      </p:sp>
    </p:spTree>
    <p:extLst>
      <p:ext uri="{BB962C8B-B14F-4D97-AF65-F5344CB8AC3E}">
        <p14:creationId xmlns:p14="http://schemas.microsoft.com/office/powerpoint/2010/main" val="1250813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Type I and II </a:t>
            </a:r>
            <a:r>
              <a:rPr lang="en-US" altLang="en-US" dirty="0" err="1" smtClean="0"/>
              <a:t>SNe</a:t>
            </a:r>
            <a:r>
              <a:rPr lang="en-US" altLang="en-US" dirty="0" smtClean="0"/>
              <a:t> Light Curves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23</a:t>
            </a:fld>
            <a:endParaRPr lang="en-US"/>
          </a:p>
        </p:txBody>
      </p:sp>
      <p:pic>
        <p:nvPicPr>
          <p:cNvPr id="5" name="Content Placeholder 4" descr="18_05_Figure.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8700" y="1655662"/>
            <a:ext cx="7200900" cy="4613475"/>
          </a:xfrm>
          <a:prstGeom prst="rect">
            <a:avLst/>
          </a:prstGeom>
        </p:spPr>
      </p:pic>
    </p:spTree>
    <p:extLst>
      <p:ext uri="{BB962C8B-B14F-4D97-AF65-F5344CB8AC3E}">
        <p14:creationId xmlns:p14="http://schemas.microsoft.com/office/powerpoint/2010/main" val="598775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Type </a:t>
            </a:r>
            <a:r>
              <a:rPr lang="en-US" altLang="en-US" dirty="0" err="1"/>
              <a:t>Ia</a:t>
            </a:r>
            <a:r>
              <a:rPr lang="en-US" altLang="en-US" dirty="0"/>
              <a:t> Supernova</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735485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Type </a:t>
            </a:r>
            <a:r>
              <a:rPr lang="en-US" altLang="en-US" dirty="0" err="1" smtClean="0"/>
              <a:t>Ia</a:t>
            </a:r>
            <a:r>
              <a:rPr lang="en-US" altLang="en-US" dirty="0" smtClean="0"/>
              <a:t> Supernova</a:t>
            </a:r>
          </a:p>
        </p:txBody>
      </p:sp>
      <p:sp>
        <p:nvSpPr>
          <p:cNvPr id="2" name="Content Placeholder 1"/>
          <p:cNvSpPr>
            <a:spLocks noGrp="1"/>
          </p:cNvSpPr>
          <p:nvPr>
            <p:ph sz="half" idx="1"/>
          </p:nvPr>
        </p:nvSpPr>
        <p:spPr/>
        <p:txBody>
          <a:bodyPr/>
          <a:lstStyle/>
          <a:p>
            <a:r>
              <a:rPr lang="en-US" dirty="0" smtClean="0"/>
              <a:t>Type </a:t>
            </a:r>
            <a:r>
              <a:rPr lang="en-US" dirty="0" err="1" smtClean="0"/>
              <a:t>Ia</a:t>
            </a:r>
            <a:r>
              <a:rPr lang="en-US" dirty="0" smtClean="0"/>
              <a:t> Supernova refers to the thermonuclear ignition of a white dwarf due to mass accretion.</a:t>
            </a:r>
          </a:p>
          <a:p>
            <a:r>
              <a:rPr lang="en-US" dirty="0" smtClean="0"/>
              <a:t>There is an explosion as the star collapses due to break down of electron degeneracy.</a:t>
            </a:r>
          </a:p>
          <a:p>
            <a:r>
              <a:rPr lang="en-US" dirty="0" smtClean="0"/>
              <a:t>There is no left over compact object. </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25</a:t>
            </a:fld>
            <a:endParaRPr lang="en-US"/>
          </a:p>
        </p:txBody>
      </p:sp>
      <p:pic>
        <p:nvPicPr>
          <p:cNvPr id="6" name="Content Placeholder 5"/>
          <p:cNvPicPr>
            <a:picLocks noGrp="1" noChangeAspect="1"/>
          </p:cNvPicPr>
          <p:nvPr>
            <p:ph sz="half" idx="13"/>
          </p:nvPr>
        </p:nvPicPr>
        <p:blipFill>
          <a:blip r:embed="rId3"/>
          <a:stretch>
            <a:fillRect/>
          </a:stretch>
        </p:blipFill>
        <p:spPr>
          <a:xfrm>
            <a:off x="2235994" y="3886200"/>
            <a:ext cx="4800600" cy="2286000"/>
          </a:xfrm>
          <a:prstGeom prst="rect">
            <a:avLst/>
          </a:prstGeom>
        </p:spPr>
      </p:pic>
    </p:spTree>
    <p:extLst>
      <p:ext uri="{BB962C8B-B14F-4D97-AF65-F5344CB8AC3E}">
        <p14:creationId xmlns:p14="http://schemas.microsoft.com/office/powerpoint/2010/main" val="2393624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smtClean="0"/>
              <a:t>Type </a:t>
            </a:r>
            <a:r>
              <a:rPr lang="en-US" altLang="en-US" dirty="0" err="1" smtClean="0"/>
              <a:t>Ia</a:t>
            </a:r>
            <a:r>
              <a:rPr lang="en-US" altLang="en-US" dirty="0" smtClean="0"/>
              <a:t> </a:t>
            </a:r>
            <a:r>
              <a:rPr lang="en-US" altLang="en-US" dirty="0" err="1" smtClean="0"/>
              <a:t>SNe</a:t>
            </a:r>
            <a:r>
              <a:rPr lang="en-US" altLang="en-US" dirty="0" smtClean="0"/>
              <a:t> Light Curve</a:t>
            </a:r>
          </a:p>
        </p:txBody>
      </p:sp>
      <p:sp>
        <p:nvSpPr>
          <p:cNvPr id="7" name="Content Placeholder 6"/>
          <p:cNvSpPr>
            <a:spLocks noGrp="1"/>
          </p:cNvSpPr>
          <p:nvPr>
            <p:ph sz="half" idx="1"/>
          </p:nvPr>
        </p:nvSpPr>
        <p:spPr/>
        <p:txBody>
          <a:bodyPr/>
          <a:lstStyle/>
          <a:p>
            <a:r>
              <a:rPr lang="en-US" dirty="0" smtClean="0"/>
              <a:t>SN Type </a:t>
            </a:r>
            <a:r>
              <a:rPr lang="en-US" dirty="0" err="1" smtClean="0"/>
              <a:t>Ia</a:t>
            </a:r>
            <a:r>
              <a:rPr lang="en-US" dirty="0" smtClean="0"/>
              <a:t> have a characteristic light curve. </a:t>
            </a:r>
          </a:p>
          <a:p>
            <a:r>
              <a:rPr lang="en-US" dirty="0" smtClean="0"/>
              <a:t>The radioactive decay of Ni</a:t>
            </a:r>
            <a:r>
              <a:rPr lang="en-US" baseline="-25000" dirty="0"/>
              <a:t>56</a:t>
            </a:r>
            <a:r>
              <a:rPr lang="en-US" dirty="0" smtClean="0"/>
              <a:t> through Co</a:t>
            </a:r>
            <a:r>
              <a:rPr lang="en-US" baseline="-25000" dirty="0"/>
              <a:t>56</a:t>
            </a:r>
            <a:r>
              <a:rPr lang="en-US" dirty="0" smtClean="0"/>
              <a:t> to Fe</a:t>
            </a:r>
            <a:r>
              <a:rPr lang="en-US" baseline="-25000" dirty="0" smtClean="0"/>
              <a:t>56</a:t>
            </a:r>
            <a:r>
              <a:rPr lang="en-US" dirty="0" smtClean="0"/>
              <a:t> produces high-energy photons, which dominate the energy output of the ejecta at intermediate to late times.</a:t>
            </a:r>
          </a:p>
          <a:p>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26</a:t>
            </a:fld>
            <a:endParaRPr lang="en-US"/>
          </a:p>
        </p:txBody>
      </p:sp>
      <p:pic>
        <p:nvPicPr>
          <p:cNvPr id="10" name="Content Placeholder 3"/>
          <p:cNvPicPr>
            <a:picLocks noGrp="1" noChangeAspect="1"/>
          </p:cNvPicPr>
          <p:nvPr>
            <p:ph sz="half" idx="13"/>
          </p:nvPr>
        </p:nvPicPr>
        <p:blipFill>
          <a:blip r:embed="rId3"/>
          <a:stretch>
            <a:fillRect/>
          </a:stretch>
        </p:blipFill>
        <p:spPr>
          <a:xfrm>
            <a:off x="1966092" y="3886200"/>
            <a:ext cx="5340403" cy="2286000"/>
          </a:xfrm>
        </p:spPr>
      </p:pic>
    </p:spTree>
    <p:extLst>
      <p:ext uri="{BB962C8B-B14F-4D97-AF65-F5344CB8AC3E}">
        <p14:creationId xmlns:p14="http://schemas.microsoft.com/office/powerpoint/2010/main" val="2965278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US" altLang="en-US" smtClean="0"/>
              <a:t>Type Ia SNe in Distant Galaxies</a:t>
            </a:r>
            <a:endParaRPr lang="en-US" altLang="en-US" dirty="0" smtClean="0"/>
          </a:p>
        </p:txBody>
      </p:sp>
      <p:sp>
        <p:nvSpPr>
          <p:cNvPr id="2" name="Content Placeholder 1"/>
          <p:cNvSpPr>
            <a:spLocks noGrp="1"/>
          </p:cNvSpPr>
          <p:nvPr>
            <p:ph sz="half" idx="1"/>
          </p:nvPr>
        </p:nvSpPr>
        <p:spPr/>
        <p:txBody>
          <a:bodyPr>
            <a:normAutofit fontScale="92500" lnSpcReduction="20000"/>
          </a:bodyPr>
          <a:lstStyle/>
          <a:p>
            <a:r>
              <a:rPr lang="en-US" dirty="0" smtClean="0"/>
              <a:t>Type </a:t>
            </a:r>
            <a:r>
              <a:rPr lang="en-US" dirty="0" err="1" smtClean="0"/>
              <a:t>Ia</a:t>
            </a:r>
            <a:r>
              <a:rPr lang="en-US" dirty="0" smtClean="0"/>
              <a:t> Supernova are excellent “standard candles” because they always produce the same amount of energy. </a:t>
            </a:r>
          </a:p>
          <a:p>
            <a:r>
              <a:rPr lang="en-US" dirty="0"/>
              <a:t>By comparing the known luminosity to an object's observed brightness, the distance to the object can be computed using the inverse square </a:t>
            </a:r>
            <a:r>
              <a:rPr lang="en-US" dirty="0" smtClean="0"/>
              <a:t>law.</a:t>
            </a:r>
            <a:endParaRPr lang="en-US" dirty="0"/>
          </a:p>
          <a:p>
            <a:r>
              <a:rPr lang="en-US" dirty="0" smtClean="0"/>
              <a:t>The example on the right shows that the object emits as much light as its host galaxy. </a:t>
            </a:r>
          </a:p>
          <a:p>
            <a:r>
              <a:rPr lang="en-US" dirty="0" smtClean="0"/>
              <a:t>It is at a distance of 6.4 </a:t>
            </a:r>
            <a:r>
              <a:rPr lang="en-US" dirty="0" err="1" smtClean="0"/>
              <a:t>Mpc</a:t>
            </a:r>
            <a:endParaRPr lang="en-US" dirty="0" smtClean="0"/>
          </a:p>
          <a:p>
            <a:endParaRPr lang="en-US" dirty="0"/>
          </a:p>
        </p:txBody>
      </p:sp>
      <p:pic>
        <p:nvPicPr>
          <p:cNvPr id="6" name="Content Placeholder 5"/>
          <p:cNvPicPr>
            <a:picLocks noGrp="1" noChangeAspect="1"/>
          </p:cNvPicPr>
          <p:nvPr>
            <p:ph sz="half" idx="2"/>
          </p:nvPr>
        </p:nvPicPr>
        <p:blipFill rotWithShape="1">
          <a:blip r:embed="rId3"/>
          <a:srcRect t="13414" b="1220"/>
          <a:stretch/>
        </p:blipFill>
        <p:spPr>
          <a:xfrm>
            <a:off x="4894263" y="2389553"/>
            <a:ext cx="3335337" cy="2847243"/>
          </a:xfrm>
        </p:spPr>
      </p:pic>
      <p:sp>
        <p:nvSpPr>
          <p:cNvPr id="3" name="Slide Number Placeholder 2"/>
          <p:cNvSpPr>
            <a:spLocks noGrp="1"/>
          </p:cNvSpPr>
          <p:nvPr>
            <p:ph type="sldNum" sz="quarter" idx="12"/>
          </p:nvPr>
        </p:nvSpPr>
        <p:spPr/>
        <p:txBody>
          <a:bodyPr/>
          <a:lstStyle/>
          <a:p>
            <a:fld id="{A80E317C-2D38-45AD-93CC-2F339010EF5B}" type="slidenum">
              <a:rPr lang="en-US" smtClean="0"/>
              <a:pPr/>
              <a:t>27</a:t>
            </a:fld>
            <a:endParaRPr lang="en-US"/>
          </a:p>
        </p:txBody>
      </p:sp>
    </p:spTree>
    <p:extLst>
      <p:ext uri="{BB962C8B-B14F-4D97-AF65-F5344CB8AC3E}">
        <p14:creationId xmlns:p14="http://schemas.microsoft.com/office/powerpoint/2010/main" val="130367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Type </a:t>
            </a:r>
            <a:r>
              <a:rPr lang="en-US" altLang="en-US" dirty="0" smtClean="0"/>
              <a:t>II </a:t>
            </a:r>
            <a:r>
              <a:rPr lang="en-US" altLang="en-US" dirty="0"/>
              <a:t>Supernova</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996893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Type II Supernova</a:t>
            </a:r>
          </a:p>
        </p:txBody>
      </p:sp>
      <p:sp>
        <p:nvSpPr>
          <p:cNvPr id="2" name="Content Placeholder 1"/>
          <p:cNvSpPr>
            <a:spLocks noGrp="1"/>
          </p:cNvSpPr>
          <p:nvPr>
            <p:ph sz="half" idx="1"/>
          </p:nvPr>
        </p:nvSpPr>
        <p:spPr/>
        <p:txBody>
          <a:bodyPr/>
          <a:lstStyle/>
          <a:p>
            <a:r>
              <a:rPr lang="en-US" dirty="0" smtClean="0"/>
              <a:t>Type II Supernova refers to the explosion that is produced when a massive star collapses due to nuclear exhaustion.</a:t>
            </a:r>
          </a:p>
          <a:p>
            <a:r>
              <a:rPr lang="en-US" dirty="0" smtClean="0"/>
              <a:t>The core collapses, reaching temperatures of 10</a:t>
            </a:r>
            <a:r>
              <a:rPr lang="en-US" baseline="30000" dirty="0" smtClean="0"/>
              <a:t>11</a:t>
            </a:r>
            <a:r>
              <a:rPr lang="en-US" dirty="0" smtClean="0"/>
              <a:t> K. About 10</a:t>
            </a:r>
            <a:r>
              <a:rPr lang="en-US" baseline="30000" dirty="0" smtClean="0"/>
              <a:t>46</a:t>
            </a:r>
            <a:r>
              <a:rPr lang="en-US" dirty="0" smtClean="0"/>
              <a:t> J are released.</a:t>
            </a:r>
          </a:p>
          <a:p>
            <a:r>
              <a:rPr lang="en-US" dirty="0" smtClean="0"/>
              <a:t>Neutron degeneracy halts collapse.</a:t>
            </a:r>
          </a:p>
          <a:p>
            <a:r>
              <a:rPr lang="en-US" dirty="0" smtClean="0"/>
              <a:t>The end state is neutron star or black hole.</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29</a:t>
            </a:fld>
            <a:endParaRPr lang="en-US"/>
          </a:p>
        </p:txBody>
      </p:sp>
      <p:sp>
        <p:nvSpPr>
          <p:cNvPr id="4" name="Content Placeholder 3"/>
          <p:cNvSpPr>
            <a:spLocks noGrp="1"/>
          </p:cNvSpPr>
          <p:nvPr>
            <p:ph sz="half" idx="13"/>
          </p:nvPr>
        </p:nvSpPr>
        <p:spPr/>
        <p:txBody>
          <a:bodyPr/>
          <a:lstStyle/>
          <a:p>
            <a:endParaRPr lang="en-US"/>
          </a:p>
        </p:txBody>
      </p:sp>
    </p:spTree>
    <p:extLst>
      <p:ext uri="{BB962C8B-B14F-4D97-AF65-F5344CB8AC3E}">
        <p14:creationId xmlns:p14="http://schemas.microsoft.com/office/powerpoint/2010/main" val="1065397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Three End States</a:t>
            </a:r>
          </a:p>
        </p:txBody>
      </p:sp>
      <p:sp>
        <p:nvSpPr>
          <p:cNvPr id="2" name="Content Placeholder 1"/>
          <p:cNvSpPr>
            <a:spLocks noGrp="1"/>
          </p:cNvSpPr>
          <p:nvPr>
            <p:ph idx="1"/>
          </p:nvPr>
        </p:nvSpPr>
        <p:spPr/>
        <p:txBody>
          <a:bodyPr/>
          <a:lstStyle/>
          <a:p>
            <a:r>
              <a:rPr lang="en-US" dirty="0" smtClean="0"/>
              <a:t>The end state depends on the remaining mass just before death.</a:t>
            </a:r>
          </a:p>
          <a:p>
            <a:r>
              <a:rPr lang="en-US" dirty="0" smtClean="0"/>
              <a:t>White dwarfs represent the end states for stars that cease fusion with masses below ~1.4 </a:t>
            </a:r>
            <a:r>
              <a:rPr lang="en-US" dirty="0" err="1" smtClean="0"/>
              <a:t>M</a:t>
            </a:r>
            <a:r>
              <a:rPr lang="en-US" baseline="-25000" dirty="0" err="1" smtClean="0"/>
              <a:t>Sun</a:t>
            </a:r>
            <a:r>
              <a:rPr lang="en-US" dirty="0" smtClean="0"/>
              <a:t>. Size is roughly that of Earth.</a:t>
            </a:r>
          </a:p>
          <a:p>
            <a:r>
              <a:rPr lang="en-US" dirty="0" smtClean="0"/>
              <a:t>Neutron stars are the end states of stars that have masses between 1.4 </a:t>
            </a:r>
            <a:r>
              <a:rPr lang="en-US" dirty="0" err="1" smtClean="0"/>
              <a:t>M</a:t>
            </a:r>
            <a:r>
              <a:rPr lang="en-US" baseline="-25000" dirty="0" err="1" smtClean="0"/>
              <a:t>Sun</a:t>
            </a:r>
            <a:r>
              <a:rPr lang="en-US" baseline="-25000" dirty="0" smtClean="0"/>
              <a:t> </a:t>
            </a:r>
            <a:r>
              <a:rPr lang="en-US" dirty="0" smtClean="0"/>
              <a:t>and 3.0 </a:t>
            </a:r>
            <a:r>
              <a:rPr lang="en-US" dirty="0" err="1" smtClean="0"/>
              <a:t>M</a:t>
            </a:r>
            <a:r>
              <a:rPr lang="en-US" baseline="-25000" dirty="0" err="1" smtClean="0"/>
              <a:t>Sun</a:t>
            </a:r>
            <a:r>
              <a:rPr lang="en-US" dirty="0" smtClean="0"/>
              <a:t>. Size is roughly that of a city.</a:t>
            </a:r>
          </a:p>
          <a:p>
            <a:r>
              <a:rPr lang="en-US" dirty="0" smtClean="0"/>
              <a:t>Black holes are the end states for stars with higher masses.</a:t>
            </a:r>
          </a:p>
          <a:p>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a:t>
            </a:fld>
            <a:endParaRPr lang="en-US"/>
          </a:p>
        </p:txBody>
      </p:sp>
    </p:spTree>
    <p:extLst>
      <p:ext uri="{BB962C8B-B14F-4D97-AF65-F5344CB8AC3E}">
        <p14:creationId xmlns:p14="http://schemas.microsoft.com/office/powerpoint/2010/main" val="3559715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Autofit/>
          </a:bodyPr>
          <a:lstStyle/>
          <a:p>
            <a:pPr eaLnBrk="1" hangingPunct="1"/>
            <a:r>
              <a:rPr lang="en-US" altLang="en-US" sz="3200" dirty="0" smtClean="0"/>
              <a:t>Stellar Evolution Leading to Type II Supernova</a:t>
            </a:r>
          </a:p>
        </p:txBody>
      </p:sp>
      <p:pic>
        <p:nvPicPr>
          <p:cNvPr id="6" name="Content Placeholder 5"/>
          <p:cNvPicPr>
            <a:picLocks noGrp="1" noChangeAspect="1"/>
          </p:cNvPicPr>
          <p:nvPr>
            <p:ph idx="1"/>
          </p:nvPr>
        </p:nvPicPr>
        <p:blipFill>
          <a:blip r:embed="rId3"/>
          <a:stretch>
            <a:fillRect/>
          </a:stretch>
        </p:blipFill>
        <p:spPr>
          <a:xfrm>
            <a:off x="1028700" y="1932442"/>
            <a:ext cx="7200900" cy="4059916"/>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30</a:t>
            </a:fld>
            <a:endParaRPr lang="en-US"/>
          </a:p>
        </p:txBody>
      </p:sp>
    </p:spTree>
    <p:extLst>
      <p:ext uri="{BB962C8B-B14F-4D97-AF65-F5344CB8AC3E}">
        <p14:creationId xmlns:p14="http://schemas.microsoft.com/office/powerpoint/2010/main" val="434480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r>
              <a:rPr lang="en-US" altLang="en-US" dirty="0" smtClean="0"/>
              <a:t>Type II-L and II-P Light Curves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31</a:t>
            </a:fld>
            <a:endParaRPr lang="en-US"/>
          </a:p>
        </p:txBody>
      </p:sp>
      <p:sp>
        <p:nvSpPr>
          <p:cNvPr id="13" name="Content Placeholder 12"/>
          <p:cNvSpPr>
            <a:spLocks noGrp="1"/>
          </p:cNvSpPr>
          <p:nvPr>
            <p:ph sz="half" idx="1"/>
          </p:nvPr>
        </p:nvSpPr>
        <p:spPr/>
        <p:txBody>
          <a:bodyPr>
            <a:normAutofit lnSpcReduction="10000"/>
          </a:bodyPr>
          <a:lstStyle/>
          <a:p>
            <a:r>
              <a:rPr lang="en-US" dirty="0" smtClean="0"/>
              <a:t>Type II </a:t>
            </a:r>
            <a:r>
              <a:rPr lang="en-US" dirty="0" err="1" smtClean="0"/>
              <a:t>SNe</a:t>
            </a:r>
            <a:r>
              <a:rPr lang="en-US" dirty="0" smtClean="0"/>
              <a:t> can be further classified as II-L (linear) and II-P (plateau), based on the shape of their light curves.</a:t>
            </a:r>
          </a:p>
          <a:p>
            <a:r>
              <a:rPr lang="en-US" dirty="0" smtClean="0"/>
              <a:t>II-L are thought to have ejected their hydrogen before explosion.</a:t>
            </a:r>
          </a:p>
          <a:p>
            <a:r>
              <a:rPr lang="en-US" dirty="0" smtClean="0"/>
              <a:t>II-P are thought to still contain hydrogen which is ionized by the explosion and provides increased opacity that traps the photons until it cools, whereupon it releases the photons.</a:t>
            </a:r>
            <a:endParaRPr lang="en-US" dirty="0"/>
          </a:p>
        </p:txBody>
      </p:sp>
      <p:pic>
        <p:nvPicPr>
          <p:cNvPr id="15"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13929" y="2860542"/>
            <a:ext cx="2896004" cy="1905266"/>
          </a:xfrm>
        </p:spPr>
      </p:pic>
    </p:spTree>
    <p:extLst>
      <p:ext uri="{BB962C8B-B14F-4D97-AF65-F5344CB8AC3E}">
        <p14:creationId xmlns:p14="http://schemas.microsoft.com/office/powerpoint/2010/main" val="2450908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neutron stars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609792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Neutron Stars</a:t>
            </a:r>
            <a:endParaRPr lang="en-US" altLang="en-US" dirty="0" smtClean="0"/>
          </a:p>
        </p:txBody>
      </p:sp>
      <p:sp>
        <p:nvSpPr>
          <p:cNvPr id="2" name="Content Placeholder 1"/>
          <p:cNvSpPr>
            <a:spLocks noGrp="1"/>
          </p:cNvSpPr>
          <p:nvPr>
            <p:ph sz="half" idx="1"/>
          </p:nvPr>
        </p:nvSpPr>
        <p:spPr/>
        <p:txBody>
          <a:bodyPr/>
          <a:lstStyle/>
          <a:p>
            <a:pPr>
              <a:lnSpc>
                <a:spcPct val="80000"/>
              </a:lnSpc>
            </a:pPr>
            <a:r>
              <a:rPr lang="en-US" altLang="en-US" dirty="0">
                <a:latin typeface="Arial" charset="0"/>
                <a:ea typeface="Arial" charset="0"/>
                <a:cs typeface="Arial" charset="0"/>
              </a:rPr>
              <a:t>A neutron star is the ball of neutrons left behind by a massive-star </a:t>
            </a:r>
            <a:r>
              <a:rPr lang="en-US" altLang="en-US" dirty="0" smtClean="0">
                <a:latin typeface="Arial" charset="0"/>
                <a:ea typeface="Arial" charset="0"/>
                <a:cs typeface="Arial" charset="0"/>
              </a:rPr>
              <a:t>supernova.</a:t>
            </a:r>
            <a:endParaRPr lang="en-US" altLang="en-US" sz="900" dirty="0">
              <a:latin typeface="Arial" charset="0"/>
              <a:ea typeface="Arial" charset="0"/>
              <a:cs typeface="Arial" charset="0"/>
            </a:endParaRPr>
          </a:p>
          <a:p>
            <a:pPr>
              <a:lnSpc>
                <a:spcPct val="80000"/>
              </a:lnSpc>
            </a:pPr>
            <a:r>
              <a:rPr lang="en-US" altLang="en-US" dirty="0">
                <a:latin typeface="Arial" charset="0"/>
                <a:ea typeface="Arial" charset="0"/>
                <a:cs typeface="Arial" charset="0"/>
              </a:rPr>
              <a:t>Degeneracy pressure of neutrons supports a neutron star against </a:t>
            </a:r>
            <a:r>
              <a:rPr lang="en-US" altLang="en-US" dirty="0" smtClean="0">
                <a:latin typeface="Arial" charset="0"/>
                <a:ea typeface="Arial" charset="0"/>
                <a:cs typeface="Arial" charset="0"/>
              </a:rPr>
              <a:t>gravity.</a:t>
            </a:r>
            <a:endParaRPr lang="en-US" altLang="en-US" sz="1100" dirty="0">
              <a:latin typeface="Arial" charset="0"/>
              <a:ea typeface="Arial" charset="0"/>
              <a:cs typeface="Arial" charset="0"/>
            </a:endParaRPr>
          </a:p>
          <a:p>
            <a:pPr>
              <a:lnSpc>
                <a:spcPct val="80000"/>
              </a:lnSpc>
            </a:pPr>
            <a:r>
              <a:rPr lang="en-US" altLang="en-US" dirty="0" smtClean="0">
                <a:latin typeface="Arial" charset="0"/>
                <a:ea typeface="Arial" charset="0"/>
                <a:cs typeface="Arial" charset="0"/>
              </a:rPr>
              <a:t>They are ~20 </a:t>
            </a:r>
            <a:r>
              <a:rPr lang="en-US" altLang="en-US" dirty="0">
                <a:latin typeface="Arial" charset="0"/>
                <a:ea typeface="Arial" charset="0"/>
                <a:cs typeface="Arial" charset="0"/>
              </a:rPr>
              <a:t>km in radius (smaller than a white dwarf of similar mass</a:t>
            </a:r>
            <a:r>
              <a:rPr lang="en-US" altLang="en-US" dirty="0" smtClean="0">
                <a:latin typeface="Arial" charset="0"/>
                <a:ea typeface="Arial" charset="0"/>
                <a:cs typeface="Arial" charset="0"/>
              </a:rPr>
              <a:t>).</a:t>
            </a:r>
            <a:endParaRPr lang="en-US" altLang="en-US" sz="1100" dirty="0">
              <a:latin typeface="Arial" charset="0"/>
              <a:ea typeface="Arial" charset="0"/>
              <a:cs typeface="Arial" charset="0"/>
            </a:endParaRPr>
          </a:p>
          <a:p>
            <a:pPr>
              <a:lnSpc>
                <a:spcPct val="80000"/>
              </a:lnSpc>
            </a:pPr>
            <a:r>
              <a:rPr lang="en-US" altLang="en-US" dirty="0">
                <a:latin typeface="Arial" charset="0"/>
                <a:ea typeface="Arial" charset="0"/>
                <a:cs typeface="Arial" charset="0"/>
              </a:rPr>
              <a:t>1.4 M</a:t>
            </a:r>
            <a:r>
              <a:rPr lang="en-US" baseline="-25000" dirty="0">
                <a:sym typeface="Wingdings" charset="0"/>
              </a:rPr>
              <a:t>  </a:t>
            </a:r>
            <a:r>
              <a:rPr lang="en-US" altLang="en-US" dirty="0">
                <a:latin typeface="Arial" charset="0"/>
                <a:ea typeface="Arial" charset="0"/>
                <a:cs typeface="Arial" charset="0"/>
              </a:rPr>
              <a:t>&lt; M &lt; 3 M</a:t>
            </a:r>
            <a:r>
              <a:rPr lang="en-US" baseline="-25000" dirty="0">
                <a:sym typeface="Wingdings" charset="0"/>
              </a:rPr>
              <a:t> </a:t>
            </a:r>
            <a:endParaRPr lang="en-US" altLang="en-US" dirty="0">
              <a:latin typeface="Arial" charset="0"/>
              <a:ea typeface="Arial" charset="0"/>
              <a:cs typeface="Arial" charset="0"/>
            </a:endParaRPr>
          </a:p>
          <a:p>
            <a:pPr>
              <a:lnSpc>
                <a:spcPct val="80000"/>
              </a:lnSpc>
            </a:pPr>
            <a:endParaRPr lang="en-US" altLang="en-US" dirty="0">
              <a:latin typeface="Arial" charset="0"/>
              <a:ea typeface="Arial" charset="0"/>
              <a:cs typeface="Arial" charset="0"/>
            </a:endParaRPr>
          </a:p>
          <a:p>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33</a:t>
            </a:fld>
            <a:endParaRPr lang="en-US"/>
          </a:p>
        </p:txBody>
      </p:sp>
      <p:pic>
        <p:nvPicPr>
          <p:cNvPr id="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4063" t="4167" r="15625" b="6250"/>
          <a:stretch>
            <a:fillRect/>
          </a:stretch>
        </p:blipFill>
        <p:spPr bwMode="auto">
          <a:xfrm>
            <a:off x="4894263" y="2219620"/>
            <a:ext cx="3335337" cy="318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900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smtClean="0"/>
              <a:t>Neutron Degeneracy</a:t>
            </a:r>
            <a:endParaRPr lang="en-US" altLang="en-US" dirty="0" smtClean="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34</a:t>
            </a:fld>
            <a:endParaRPr lang="en-US"/>
          </a:p>
        </p:txBody>
      </p:sp>
      <p:pic>
        <p:nvPicPr>
          <p:cNvPr id="1026" name="Picture 2" descr="electrons are squeezed in a white dwarf; neutrons are squeezed in a neutron sta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8700" y="2190366"/>
            <a:ext cx="7200900" cy="354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108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smtClean="0"/>
              <a:t>Neutron Star Radius</a:t>
            </a:r>
            <a:endParaRPr lang="en-US" altLang="en-US" dirty="0" smtClean="0"/>
          </a:p>
        </p:txBody>
      </p:sp>
      <p:sp>
        <p:nvSpPr>
          <p:cNvPr id="2" name="Content Placeholder 1"/>
          <p:cNvSpPr>
            <a:spLocks noGrp="1"/>
          </p:cNvSpPr>
          <p:nvPr>
            <p:ph sz="half" idx="1"/>
          </p:nvPr>
        </p:nvSpPr>
        <p:spPr/>
        <p:txBody>
          <a:bodyPr/>
          <a:lstStyle/>
          <a:p>
            <a:r>
              <a:rPr lang="en-US" dirty="0" smtClean="0"/>
              <a:t>Neutron stars are much smaller than white dwarfs.</a:t>
            </a:r>
          </a:p>
          <a:p>
            <a:r>
              <a:rPr lang="en-US" dirty="0" smtClean="0"/>
              <a:t>The are the size of a typical big city, as compared to the size of the Earth for a white dwarf.</a:t>
            </a:r>
          </a:p>
          <a:p>
            <a:r>
              <a:rPr lang="en-US" dirty="0" smtClean="0"/>
              <a:t>The expression on the right is the result of detailed modelling and can be found in the book.</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35</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5638800" y="3124845"/>
                <a:ext cx="2750433" cy="6882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𝑛𝑠</m:t>
                          </m:r>
                        </m:sub>
                      </m:sSub>
                      <m:r>
                        <a:rPr lang="en-US" b="0" i="1" smtClean="0">
                          <a:latin typeface="Cambria Math" panose="02040503050406030204" pitchFamily="18" charset="0"/>
                          <a:ea typeface="Cambria Math" panose="02040503050406030204" pitchFamily="18" charset="0"/>
                        </a:rPr>
                        <m:t>≈11 </m:t>
                      </m:r>
                      <m:r>
                        <a:rPr lang="en-US" b="0" i="1" smtClean="0">
                          <a:latin typeface="Cambria Math" panose="02040503050406030204" pitchFamily="18" charset="0"/>
                          <a:ea typeface="Cambria Math" panose="02040503050406030204" pitchFamily="18" charset="0"/>
                        </a:rPr>
                        <m:t>𝑘𝑚</m:t>
                      </m:r>
                      <m:sSup>
                        <m:sSupPr>
                          <m:ctrlPr>
                            <a:rPr lang="en-US" b="0" i="1" smtClean="0">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𝑀</m:t>
                                  </m:r>
                                </m:num>
                                <m:den>
                                  <m:r>
                                    <a:rPr lang="en-US" i="1">
                                      <a:latin typeface="Cambria Math" panose="02040503050406030204" pitchFamily="18" charset="0"/>
                                      <a:ea typeface="Cambria Math" panose="02040503050406030204" pitchFamily="18" charset="0"/>
                                    </a:rPr>
                                    <m:t>1.4 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𝑀</m:t>
                                      </m:r>
                                    </m:e>
                                    <m:sub>
                                      <m:r>
                                        <a:rPr lang="en-US" i="1">
                                          <a:latin typeface="Cambria Math" panose="02040503050406030204" pitchFamily="18" charset="0"/>
                                          <a:ea typeface="Cambria Math" panose="02040503050406030204" pitchFamily="18" charset="0"/>
                                        </a:rPr>
                                        <m:t>⨀</m:t>
                                      </m:r>
                                    </m:sub>
                                  </m:sSub>
                                </m:den>
                              </m:f>
                            </m:e>
                          </m:d>
                        </m:e>
                        <m:sup>
                          <m:r>
                            <a:rPr lang="en-US" b="0" i="1" smtClean="0">
                              <a:latin typeface="Cambria Math" panose="02040503050406030204" pitchFamily="18" charset="0"/>
                              <a:ea typeface="Cambria Math" panose="02040503050406030204" pitchFamily="18" charset="0"/>
                            </a:rPr>
                            <m:t>−1/3</m:t>
                          </m:r>
                        </m:sup>
                      </m:sSup>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5638800" y="3124845"/>
                <a:ext cx="2750433" cy="688202"/>
              </a:xfrm>
              <a:prstGeom prst="rect">
                <a:avLst/>
              </a:prstGeom>
              <a:blipFill rotWithShape="0">
                <a:blip r:embed="rId3"/>
                <a:stretch>
                  <a:fillRect b="-893"/>
                </a:stretch>
              </a:blipFill>
            </p:spPr>
            <p:txBody>
              <a:bodyPr/>
              <a:lstStyle/>
              <a:p>
                <a:r>
                  <a:rPr lang="en-US">
                    <a:noFill/>
                  </a:rPr>
                  <a:t> </a:t>
                </a:r>
              </a:p>
            </p:txBody>
          </p:sp>
        </mc:Fallback>
      </mc:AlternateContent>
    </p:spTree>
    <p:extLst>
      <p:ext uri="{BB962C8B-B14F-4D97-AF65-F5344CB8AC3E}">
        <p14:creationId xmlns:p14="http://schemas.microsoft.com/office/powerpoint/2010/main" val="3836793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Question</a:t>
            </a:r>
          </a:p>
        </p:txBody>
      </p:sp>
      <p:sp>
        <p:nvSpPr>
          <p:cNvPr id="2" name="Content Placeholder 1"/>
          <p:cNvSpPr>
            <a:spLocks noGrp="1"/>
          </p:cNvSpPr>
          <p:nvPr>
            <p:ph idx="1"/>
          </p:nvPr>
        </p:nvSpPr>
        <p:spPr/>
        <p:txBody>
          <a:bodyPr/>
          <a:lstStyle/>
          <a:p>
            <a:r>
              <a:rPr lang="en-US" dirty="0" smtClean="0"/>
              <a:t>The magnetic field strength is high in neutron star. Why?</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36</a:t>
            </a:fld>
            <a:endParaRPr lang="en-US"/>
          </a:p>
        </p:txBody>
      </p:sp>
    </p:spTree>
    <p:extLst>
      <p:ext uri="{BB962C8B-B14F-4D97-AF65-F5344CB8AC3E}">
        <p14:creationId xmlns:p14="http://schemas.microsoft.com/office/powerpoint/2010/main" val="3369348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Answer</a:t>
            </a:r>
          </a:p>
        </p:txBody>
      </p:sp>
      <p:sp>
        <p:nvSpPr>
          <p:cNvPr id="2" name="Content Placeholder 1"/>
          <p:cNvSpPr>
            <a:spLocks noGrp="1"/>
          </p:cNvSpPr>
          <p:nvPr>
            <p:ph idx="1"/>
          </p:nvPr>
        </p:nvSpPr>
        <p:spPr/>
        <p:txBody>
          <a:bodyPr/>
          <a:lstStyle/>
          <a:p>
            <a:r>
              <a:rPr lang="en-US" dirty="0" smtClean="0"/>
              <a:t>As a star collapses, it drags its magnetic field inward.</a:t>
            </a:r>
          </a:p>
          <a:p>
            <a:r>
              <a:rPr lang="en-US" dirty="0" smtClean="0"/>
              <a:t>Conservation of </a:t>
            </a:r>
            <a:r>
              <a:rPr lang="en-US" smtClean="0"/>
              <a:t>magnetic </a:t>
            </a:r>
            <a:r>
              <a:rPr lang="en-US" smtClean="0"/>
              <a:t>flux </a:t>
            </a:r>
            <a:r>
              <a:rPr lang="en-US" dirty="0" smtClean="0"/>
              <a:t>says that B</a:t>
            </a:r>
            <a:r>
              <a:rPr lang="en-US" dirty="0" smtClean="0">
                <a:latin typeface="Symbol" panose="05050102010706020507" pitchFamily="18" charset="2"/>
              </a:rPr>
              <a:t>p</a:t>
            </a:r>
            <a:r>
              <a:rPr lang="en-US" dirty="0" smtClean="0"/>
              <a:t>R</a:t>
            </a:r>
            <a:r>
              <a:rPr lang="en-US" baseline="30000" dirty="0" smtClean="0"/>
              <a:t>2</a:t>
            </a:r>
            <a:r>
              <a:rPr lang="en-US" dirty="0" smtClean="0"/>
              <a:t> is conserved.</a:t>
            </a:r>
          </a:p>
          <a:p>
            <a:r>
              <a:rPr lang="en-US" dirty="0" smtClean="0"/>
              <a:t>If Sun shrank to 10 km in size, its radius would have to shrink by 10</a:t>
            </a:r>
            <a:r>
              <a:rPr lang="en-US" baseline="30000" dirty="0" smtClean="0"/>
              <a:t>5</a:t>
            </a:r>
            <a:r>
              <a:rPr lang="en-US" dirty="0" smtClean="0"/>
              <a:t> times compared to its current radius.</a:t>
            </a:r>
          </a:p>
          <a:p>
            <a:r>
              <a:rPr lang="en-US" dirty="0" smtClean="0"/>
              <a:t>To preserve magnetic flux, magnetic field strength would have to increase by (10</a:t>
            </a:r>
            <a:r>
              <a:rPr lang="en-US" baseline="30000" dirty="0" smtClean="0"/>
              <a:t>5</a:t>
            </a:r>
            <a:r>
              <a:rPr lang="en-US" dirty="0" smtClean="0"/>
              <a:t>)</a:t>
            </a:r>
            <a:r>
              <a:rPr lang="en-US" baseline="30000" dirty="0" smtClean="0"/>
              <a:t>2</a:t>
            </a:r>
            <a:r>
              <a:rPr lang="en-US" dirty="0" smtClean="0"/>
              <a:t>=10</a:t>
            </a:r>
            <a:r>
              <a:rPr lang="en-US" baseline="30000" dirty="0" smtClean="0"/>
              <a:t>10</a:t>
            </a:r>
            <a:r>
              <a:rPr lang="en-US" dirty="0" smtClean="0"/>
              <a:t> -&gt; 10 billion Gauss.</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37</a:t>
            </a:fld>
            <a:endParaRPr lang="en-US"/>
          </a:p>
        </p:txBody>
      </p:sp>
    </p:spTree>
    <p:extLst>
      <p:ext uri="{BB962C8B-B14F-4D97-AF65-F5344CB8AC3E}">
        <p14:creationId xmlns:p14="http://schemas.microsoft.com/office/powerpoint/2010/main" val="583237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Lighthouse Model</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38</a:t>
            </a:fld>
            <a:endParaRPr lang="en-US"/>
          </a:p>
        </p:txBody>
      </p:sp>
      <p:pic>
        <p:nvPicPr>
          <p:cNvPr id="1026" name="Picture 2" descr="https://pages.uoregon.edu/soper/NeutronStars/nsmodel.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14500" y="1814512"/>
            <a:ext cx="5829300"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46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Neutron Star Rotation Rate</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39</a:t>
            </a:fld>
            <a:endParaRPr lang="en-US"/>
          </a:p>
        </p:txBody>
      </p:sp>
      <p:sp>
        <p:nvSpPr>
          <p:cNvPr id="2" name="Content Placeholder 1"/>
          <p:cNvSpPr>
            <a:spLocks noGrp="1"/>
          </p:cNvSpPr>
          <p:nvPr>
            <p:ph idx="1"/>
          </p:nvPr>
        </p:nvSpPr>
        <p:spPr>
          <a:xfrm>
            <a:off x="1028700" y="1523999"/>
            <a:ext cx="7200900" cy="2514601"/>
          </a:xfrm>
        </p:spPr>
        <p:txBody>
          <a:bodyPr/>
          <a:lstStyle/>
          <a:p>
            <a:r>
              <a:rPr lang="en-US" dirty="0" smtClean="0"/>
              <a:t>Neutron stars spin fast.</a:t>
            </a:r>
          </a:p>
          <a:p>
            <a:r>
              <a:rPr lang="en-US" dirty="0" smtClean="0"/>
              <a:t>Why is that?</a:t>
            </a:r>
          </a:p>
          <a:p>
            <a:r>
              <a:rPr lang="en-US" dirty="0" smtClean="0"/>
              <a:t>Assume that a star like the Sun was crunched down to be the size of a city, say ~10 km.</a:t>
            </a:r>
          </a:p>
          <a:p>
            <a:r>
              <a:rPr lang="en-US" dirty="0" smtClean="0"/>
              <a:t>Assume conservation of angular momentum.</a:t>
            </a:r>
          </a:p>
          <a:p>
            <a:r>
              <a:rPr lang="en-US" dirty="0" smtClean="0"/>
              <a:t>The angular momentum for a uniform sphere is </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738870" y="4106300"/>
                <a:ext cx="366626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r>
                        <a:rPr lang="en-US" b="0" i="1" smtClean="0">
                          <a:latin typeface="Cambria Math" panose="02040503050406030204" pitchFamily="18" charset="0"/>
                        </a:rPr>
                        <m:t>𝐼</m:t>
                      </m:r>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5</m:t>
                              </m:r>
                            </m:den>
                          </m:f>
                          <m:r>
                            <a:rPr lang="en-US" b="0" i="1" smtClean="0">
                              <a:latin typeface="Cambria Math" panose="02040503050406030204" pitchFamily="18" charset="0"/>
                            </a:rPr>
                            <m:t>𝑀</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e>
                      </m:d>
                      <m:r>
                        <a:rPr lang="en-US" i="1">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5</m:t>
                              </m:r>
                            </m:den>
                          </m:f>
                          <m:r>
                            <a:rPr lang="en-US" i="1">
                              <a:latin typeface="Cambria Math" panose="02040503050406030204" pitchFamily="18" charset="0"/>
                            </a:rPr>
                            <m:t>𝑀</m:t>
                          </m:r>
                          <m:sSup>
                            <m:sSupPr>
                              <m:ctrlPr>
                                <a:rPr lang="en-US" i="1">
                                  <a:latin typeface="Cambria Math" panose="02040503050406030204" pitchFamily="18" charset="0"/>
                                </a:rPr>
                              </m:ctrlPr>
                            </m:sSupPr>
                            <m:e>
                              <m:r>
                                <a:rPr lang="en-US" i="1">
                                  <a:latin typeface="Cambria Math" panose="02040503050406030204" pitchFamily="18" charset="0"/>
                                </a:rPr>
                                <m:t>𝑅</m:t>
                              </m:r>
                            </m:e>
                            <m:sup>
                              <m:r>
                                <a:rPr lang="en-US" i="1">
                                  <a:latin typeface="Cambria Math" panose="02040503050406030204" pitchFamily="18" charset="0"/>
                                </a:rPr>
                                <m:t>2</m:t>
                              </m:r>
                            </m:sup>
                          </m:sSup>
                        </m:e>
                      </m:d>
                      <m:f>
                        <m:fPr>
                          <m:ctrlPr>
                            <a:rPr lang="en-US"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num>
                        <m:den>
                          <m:r>
                            <a:rPr lang="en-US" b="0" i="1" smtClean="0">
                              <a:latin typeface="Cambria Math" panose="02040503050406030204" pitchFamily="18" charset="0"/>
                            </a:rPr>
                            <m:t>𝑃</m:t>
                          </m:r>
                        </m:den>
                      </m:f>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2738870" y="4106300"/>
                <a:ext cx="3666260" cy="622350"/>
              </a:xfrm>
              <a:prstGeom prst="rect">
                <a:avLst/>
              </a:prstGeom>
              <a:blipFill rotWithShape="0">
                <a:blip r:embed="rId3"/>
                <a:stretch>
                  <a:fillRect/>
                </a:stretch>
              </a:blipFill>
            </p:spPr>
            <p:txBody>
              <a:bodyPr/>
              <a:lstStyle/>
              <a:p>
                <a:r>
                  <a:rPr lang="en-US">
                    <a:noFill/>
                  </a:rPr>
                  <a:t> </a:t>
                </a:r>
              </a:p>
            </p:txBody>
          </p:sp>
        </mc:Fallback>
      </mc:AlternateContent>
      <p:sp>
        <p:nvSpPr>
          <p:cNvPr id="7" name="Content Placeholder 1"/>
          <p:cNvSpPr txBox="1">
            <a:spLocks/>
          </p:cNvSpPr>
          <p:nvPr/>
        </p:nvSpPr>
        <p:spPr>
          <a:xfrm>
            <a:off x="1028700" y="4796350"/>
            <a:ext cx="7200900" cy="381001"/>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The new period after collapse would be</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3217270" y="5245050"/>
                <a:ext cx="2709460" cy="6602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𝑅</m:t>
                              </m:r>
                            </m:e>
                            <m:sub>
                              <m:r>
                                <a:rPr lang="en-US" b="0" i="1" smtClean="0">
                                  <a:latin typeface="Cambria Math" panose="02040503050406030204" pitchFamily="18" charset="0"/>
                                </a:rPr>
                                <m:t>𝑓𝑖𝑛𝑎𝑙</m:t>
                              </m:r>
                            </m:sub>
                            <m:sup>
                              <m:r>
                                <a:rPr lang="en-US" b="0" i="1" smtClean="0">
                                  <a:latin typeface="Cambria Math" panose="02040503050406030204" pitchFamily="18" charset="0"/>
                                </a:rPr>
                                <m:t>2</m:t>
                              </m:r>
                            </m:sup>
                          </m:sSub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𝑓𝑖𝑛𝑎𝑙</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rPr>
                                <m:t>2</m:t>
                              </m:r>
                            </m:sup>
                          </m:sSubSup>
                        </m:num>
                        <m:den>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smtClean="0">
                                  <a:latin typeface="Cambria Math" panose="02040503050406030204" pitchFamily="18" charset="0"/>
                                  <a:ea typeface="Cambria Math" panose="02040503050406030204" pitchFamily="18" charset="0"/>
                                </a:rPr>
                                <m:t>⨀</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𝑓𝑖𝑛𝑎𝑙</m:t>
                          </m:r>
                        </m:sub>
                      </m:sSub>
                      <m:r>
                        <a:rPr lang="en-US" b="0" i="1" smtClean="0">
                          <a:latin typeface="Cambria Math" panose="02040503050406030204" pitchFamily="18" charset="0"/>
                        </a:rPr>
                        <m:t>=6 </m:t>
                      </m:r>
                      <m:r>
                        <a:rPr lang="en-US" b="0" i="1" smtClean="0">
                          <a:latin typeface="Cambria Math" panose="02040503050406030204" pitchFamily="18" charset="0"/>
                        </a:rPr>
                        <m:t>𝑚𝑠</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3217270" y="5245050"/>
                <a:ext cx="2709460" cy="660245"/>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08271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white dwarfs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664644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sne</a:t>
            </a:r>
            <a:r>
              <a:rPr lang="en-US" dirty="0" smtClean="0"/>
              <a:t> examples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02206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Supernovae History</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41</a:t>
            </a:fld>
            <a:endParaRPr lang="en-US"/>
          </a:p>
        </p:txBody>
      </p:sp>
      <p:sp>
        <p:nvSpPr>
          <p:cNvPr id="2" name="Content Placeholder 1"/>
          <p:cNvSpPr>
            <a:spLocks noGrp="1"/>
          </p:cNvSpPr>
          <p:nvPr>
            <p:ph idx="1"/>
          </p:nvPr>
        </p:nvSpPr>
        <p:spPr/>
        <p:txBody>
          <a:bodyPr>
            <a:normAutofit fontScale="77500" lnSpcReduction="20000"/>
          </a:bodyPr>
          <a:lstStyle/>
          <a:p>
            <a:r>
              <a:rPr lang="en-US" dirty="0"/>
              <a:t>1054. Chinese astronomer Yang Wei-</a:t>
            </a:r>
            <a:r>
              <a:rPr lang="en-US" dirty="0" err="1"/>
              <a:t>te</a:t>
            </a:r>
            <a:r>
              <a:rPr lang="en-US" dirty="0"/>
              <a:t> reported a “guest star” (supernova) in constellation Taurus, which was recorded in the Annals of the Sung Dynasty.</a:t>
            </a:r>
          </a:p>
          <a:p>
            <a:r>
              <a:rPr lang="en-US" dirty="0"/>
              <a:t>1931. Fritz Zwicky points out that some novae (new stars) are exceptionally bright. He calls them “supernovae</a:t>
            </a:r>
            <a:r>
              <a:rPr lang="en-US" dirty="0" smtClean="0"/>
              <a:t>.” </a:t>
            </a:r>
            <a:r>
              <a:rPr lang="en-US" dirty="0"/>
              <a:t>He begins a solo campaign to discover supernovae.</a:t>
            </a:r>
          </a:p>
          <a:p>
            <a:r>
              <a:rPr lang="en-US" dirty="0"/>
              <a:t>1932. James Chadwick discovers the neutron.</a:t>
            </a:r>
          </a:p>
          <a:p>
            <a:r>
              <a:rPr lang="en-US" dirty="0"/>
              <a:t>1933. Baade &amp; Zwicky make their remarkable prediction that supernovae produce neutrons stars.</a:t>
            </a:r>
          </a:p>
          <a:p>
            <a:r>
              <a:rPr lang="en-US" dirty="0"/>
              <a:t>1940s. Nicholas </a:t>
            </a:r>
            <a:r>
              <a:rPr lang="en-US" dirty="0" err="1"/>
              <a:t>Mayall</a:t>
            </a:r>
            <a:r>
              <a:rPr lang="en-US" dirty="0"/>
              <a:t> measures the expansion rate of Messier 1, the Crab nebula, and shows that it must have originated in an explosion around 1054. He concludes that the Crab nebula is the remnant of the Supernova of 1054.</a:t>
            </a:r>
          </a:p>
          <a:p>
            <a:r>
              <a:rPr lang="en-US" dirty="0"/>
              <a:t>1967. Jocelyn Bell discovers a pulsar, with a precise period of 1.337301 seconds, then three more. The first few pulsars are given the name “LGM” (Little Green Men). Observations that pulsars pulse over a wide range of radio frequencies ruled out the possibility of the source being intelligent life.</a:t>
            </a:r>
          </a:p>
          <a:p>
            <a:r>
              <a:rPr lang="en-US" dirty="0"/>
              <a:t>1968. American astronomers discover a 0.033 second pulsar in the Crab nebula. The period is too short and too regular to be anything other than a rotating neutron star.</a:t>
            </a:r>
          </a:p>
        </p:txBody>
      </p:sp>
    </p:spTree>
    <p:extLst>
      <p:ext uri="{BB962C8B-B14F-4D97-AF65-F5344CB8AC3E}">
        <p14:creationId xmlns:p14="http://schemas.microsoft.com/office/powerpoint/2010/main" val="2014981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Crab Nebula</a:t>
            </a:r>
          </a:p>
        </p:txBody>
      </p:sp>
      <p:sp>
        <p:nvSpPr>
          <p:cNvPr id="2" name="Content Placeholder 1"/>
          <p:cNvSpPr>
            <a:spLocks noGrp="1"/>
          </p:cNvSpPr>
          <p:nvPr>
            <p:ph sz="half" idx="1"/>
          </p:nvPr>
        </p:nvSpPr>
        <p:spPr/>
        <p:txBody>
          <a:bodyPr>
            <a:normAutofit lnSpcReduction="10000"/>
          </a:bodyPr>
          <a:lstStyle/>
          <a:p>
            <a:pPr>
              <a:lnSpc>
                <a:spcPct val="80000"/>
              </a:lnSpc>
            </a:pPr>
            <a:r>
              <a:rPr lang="en-US" altLang="en-US" dirty="0" smtClean="0">
                <a:latin typeface="Arial" charset="0"/>
                <a:ea typeface="Arial" charset="0"/>
                <a:cs typeface="Arial" charset="0"/>
              </a:rPr>
              <a:t>The Crab Nebula (M1) is a supernova remnant.</a:t>
            </a:r>
          </a:p>
          <a:p>
            <a:pPr>
              <a:lnSpc>
                <a:spcPct val="80000"/>
              </a:lnSpc>
            </a:pPr>
            <a:r>
              <a:rPr lang="en-US" altLang="en-US" dirty="0" smtClean="0">
                <a:latin typeface="Arial" charset="0"/>
                <a:ea typeface="Arial" charset="0"/>
                <a:cs typeface="Arial" charset="0"/>
              </a:rPr>
              <a:t>The star collapsed but had too much mass to become a white dwarf.</a:t>
            </a:r>
          </a:p>
          <a:p>
            <a:pPr>
              <a:lnSpc>
                <a:spcPct val="80000"/>
              </a:lnSpc>
            </a:pPr>
            <a:r>
              <a:rPr lang="en-US" altLang="en-US" dirty="0" smtClean="0">
                <a:latin typeface="Arial" charset="0"/>
                <a:ea typeface="Arial" charset="0"/>
                <a:cs typeface="Arial" charset="0"/>
              </a:rPr>
              <a:t>Instead, it became a neutron star.</a:t>
            </a:r>
          </a:p>
          <a:p>
            <a:pPr>
              <a:lnSpc>
                <a:spcPct val="80000"/>
              </a:lnSpc>
            </a:pPr>
            <a:r>
              <a:rPr lang="en-US" altLang="en-US" dirty="0" smtClean="0">
                <a:latin typeface="Arial" charset="0"/>
                <a:ea typeface="Arial" charset="0"/>
                <a:cs typeface="Arial" charset="0"/>
              </a:rPr>
              <a:t>It emits intense radiation along its magnetic poles, thus producing “pulses” of light that we can see.</a:t>
            </a:r>
          </a:p>
          <a:p>
            <a:pPr>
              <a:lnSpc>
                <a:spcPct val="80000"/>
              </a:lnSpc>
            </a:pPr>
            <a:r>
              <a:rPr lang="en-US" altLang="en-US" dirty="0" smtClean="0">
                <a:latin typeface="Arial" charset="0"/>
                <a:ea typeface="Arial" charset="0"/>
                <a:cs typeface="Arial" charset="0"/>
              </a:rPr>
              <a:t>The SN event was seen in 1054 AD and documented in cave drawings.</a:t>
            </a:r>
            <a:endParaRPr lang="en-US" altLang="en-US" dirty="0">
              <a:latin typeface="Arial" charset="0"/>
              <a:ea typeface="Arial" charset="0"/>
              <a:cs typeface="Arial" charset="0"/>
            </a:endParaRPr>
          </a:p>
          <a:p>
            <a:pPr>
              <a:lnSpc>
                <a:spcPct val="80000"/>
              </a:lnSpc>
            </a:pPr>
            <a:endParaRPr lang="en-US" altLang="en-US" dirty="0">
              <a:latin typeface="Arial" charset="0"/>
              <a:ea typeface="Arial" charset="0"/>
              <a:cs typeface="Arial" charset="0"/>
            </a:endParaRPr>
          </a:p>
          <a:p>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42</a:t>
            </a:fld>
            <a:endParaRPr lang="en-US"/>
          </a:p>
        </p:txBody>
      </p:sp>
      <p:pic>
        <p:nvPicPr>
          <p:cNvPr id="1026" name="Picture 2" descr="https://upload.wikimedia.org/wikipedia/commons/0/00/Crab_Nebula.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94263" y="2145506"/>
            <a:ext cx="3335337" cy="3335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896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Pulsar Wind Nebula</a:t>
            </a:r>
          </a:p>
        </p:txBody>
      </p:sp>
      <p:sp>
        <p:nvSpPr>
          <p:cNvPr id="2" name="Content Placeholder 1"/>
          <p:cNvSpPr>
            <a:spLocks noGrp="1"/>
          </p:cNvSpPr>
          <p:nvPr>
            <p:ph idx="1"/>
          </p:nvPr>
        </p:nvSpPr>
        <p:spPr/>
        <p:txBody>
          <a:bodyPr>
            <a:normAutofit/>
          </a:bodyPr>
          <a:lstStyle/>
          <a:p>
            <a:pPr>
              <a:lnSpc>
                <a:spcPct val="80000"/>
              </a:lnSpc>
            </a:pPr>
            <a:r>
              <a:rPr lang="en-US" altLang="en-US" dirty="0" smtClean="0">
                <a:latin typeface="Arial" charset="0"/>
                <a:ea typeface="Arial" charset="0"/>
                <a:cs typeface="Arial" charset="0"/>
              </a:rPr>
              <a:t>Pulsars emit relativistic charged particles into their local environment.</a:t>
            </a:r>
          </a:p>
          <a:p>
            <a:pPr>
              <a:lnSpc>
                <a:spcPct val="80000"/>
              </a:lnSpc>
            </a:pPr>
            <a:r>
              <a:rPr lang="en-US" dirty="0" smtClean="0">
                <a:latin typeface="Arial" charset="0"/>
                <a:cs typeface="Arial" charset="0"/>
              </a:rPr>
              <a:t>It is not clear what process is driving the wind, but it likely is related to their strong rotating magnetic fields.</a:t>
            </a:r>
          </a:p>
          <a:p>
            <a:pPr>
              <a:lnSpc>
                <a:spcPct val="80000"/>
              </a:lnSpc>
            </a:pPr>
            <a:r>
              <a:rPr lang="en-US" dirty="0" smtClean="0">
                <a:latin typeface="Arial" charset="0"/>
                <a:cs typeface="Arial" charset="0"/>
              </a:rPr>
              <a:t>The particles shock nearby gas.</a:t>
            </a:r>
          </a:p>
          <a:p>
            <a:pPr>
              <a:lnSpc>
                <a:spcPct val="80000"/>
              </a:lnSpc>
            </a:pPr>
            <a:r>
              <a:rPr lang="en-US" dirty="0" smtClean="0">
                <a:latin typeface="Arial" charset="0"/>
                <a:cs typeface="Arial" charset="0"/>
              </a:rPr>
              <a:t>The winds tend to die down as the neutron star spins down and the magnetic field strength decreases.</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43</a:t>
            </a:fld>
            <a:endParaRPr lang="en-US"/>
          </a:p>
        </p:txBody>
      </p:sp>
    </p:spTree>
    <p:extLst>
      <p:ext uri="{BB962C8B-B14F-4D97-AF65-F5344CB8AC3E}">
        <p14:creationId xmlns:p14="http://schemas.microsoft.com/office/powerpoint/2010/main" val="1391113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Crab </a:t>
            </a:r>
            <a:r>
              <a:rPr lang="en-US" altLang="en-US" dirty="0" err="1" smtClean="0"/>
              <a:t>PWNe</a:t>
            </a:r>
            <a:endParaRPr lang="en-US" altLang="en-US" dirty="0" smtClean="0"/>
          </a:p>
        </p:txBody>
      </p:sp>
      <p:pic>
        <p:nvPicPr>
          <p:cNvPr id="4" name="Time Lapse Movie Of Crab Pulsar Win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700" y="1562100"/>
            <a:ext cx="7200900" cy="4800600"/>
          </a:xfr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44</a:t>
            </a:fld>
            <a:endParaRPr lang="en-US"/>
          </a:p>
        </p:txBody>
      </p:sp>
    </p:spTree>
    <p:extLst>
      <p:ext uri="{BB962C8B-B14F-4D97-AF65-F5344CB8AC3E}">
        <p14:creationId xmlns:p14="http://schemas.microsoft.com/office/powerpoint/2010/main" val="189894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1987A</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45</a:t>
            </a:fld>
            <a:endParaRPr lang="en-US"/>
          </a:p>
        </p:txBody>
      </p:sp>
      <p:pic>
        <p:nvPicPr>
          <p:cNvPr id="3074" name="Picture 2" descr="SN 1987A after and befo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47900" y="2176462"/>
            <a:ext cx="4762500" cy="35718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2747605579"/>
              </p:ext>
            </p:extLst>
          </p:nvPr>
        </p:nvGraphicFramePr>
        <p:xfrm>
          <a:off x="2247900" y="1600200"/>
          <a:ext cx="4762500" cy="502920"/>
        </p:xfrm>
        <a:graphic>
          <a:graphicData uri="http://schemas.openxmlformats.org/drawingml/2006/table">
            <a:tbl>
              <a:tblPr/>
              <a:tblGrid>
                <a:gridCol w="2381250"/>
                <a:gridCol w="2381250"/>
              </a:tblGrid>
              <a:tr h="0">
                <a:tc>
                  <a:txBody>
                    <a:bodyPr/>
                    <a:lstStyle/>
                    <a:p>
                      <a:pPr algn="ctr"/>
                      <a:r>
                        <a:rPr lang="en-US"/>
                        <a:t>After: </a:t>
                      </a:r>
                      <a:br>
                        <a:rPr lang="en-US"/>
                      </a:br>
                      <a:r>
                        <a:rPr lang="en-US"/>
                        <a:t>SN 1987A</a:t>
                      </a:r>
                    </a:p>
                  </a:txBody>
                  <a:tcPr anchor="ctr">
                    <a:lnL>
                      <a:noFill/>
                    </a:lnL>
                    <a:lnR>
                      <a:noFill/>
                    </a:lnR>
                    <a:lnT>
                      <a:noFill/>
                    </a:lnT>
                    <a:lnB>
                      <a:noFill/>
                    </a:lnB>
                    <a:solidFill>
                      <a:srgbClr val="FFF1ED"/>
                    </a:solidFill>
                  </a:tcPr>
                </a:tc>
                <a:tc>
                  <a:txBody>
                    <a:bodyPr/>
                    <a:lstStyle/>
                    <a:p>
                      <a:pPr algn="ctr"/>
                      <a:r>
                        <a:rPr lang="en-US" dirty="0"/>
                        <a:t>Before: </a:t>
                      </a:r>
                      <a:br>
                        <a:rPr lang="en-US" dirty="0"/>
                      </a:br>
                      <a:r>
                        <a:rPr lang="en-US" dirty="0"/>
                        <a:t>Blue supergiant</a:t>
                      </a:r>
                    </a:p>
                  </a:txBody>
                  <a:tcPr anchor="ctr">
                    <a:lnL>
                      <a:noFill/>
                    </a:lnL>
                    <a:lnR>
                      <a:noFill/>
                    </a:lnR>
                    <a:lnT>
                      <a:noFill/>
                    </a:lnT>
                    <a:lnB>
                      <a:noFill/>
                    </a:lnB>
                    <a:solidFill>
                      <a:srgbClr val="FFF1ED"/>
                    </a:solidFill>
                  </a:tcPr>
                </a:tc>
              </a:tr>
            </a:tbl>
          </a:graphicData>
        </a:graphic>
      </p:graphicFrame>
    </p:spTree>
    <p:extLst>
      <p:ext uri="{BB962C8B-B14F-4D97-AF65-F5344CB8AC3E}">
        <p14:creationId xmlns:p14="http://schemas.microsoft.com/office/powerpoint/2010/main" val="4005375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1987A HST Time Lapse</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46</a:t>
            </a:fld>
            <a:endParaRPr lang="en-US"/>
          </a:p>
        </p:txBody>
      </p:sp>
      <p:pic>
        <p:nvPicPr>
          <p:cNvPr id="4" name="1987A Hubb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700" y="1936750"/>
            <a:ext cx="7200900" cy="4051300"/>
          </a:xfrm>
        </p:spPr>
      </p:pic>
    </p:spTree>
    <p:extLst>
      <p:ext uri="{BB962C8B-B14F-4D97-AF65-F5344CB8AC3E}">
        <p14:creationId xmlns:p14="http://schemas.microsoft.com/office/powerpoint/2010/main" val="1151517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1987A Simulation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47</a:t>
            </a:fld>
            <a:endParaRPr lang="en-US"/>
          </a:p>
        </p:txBody>
      </p:sp>
      <p:pic>
        <p:nvPicPr>
          <p:cNvPr id="5" name="1987A simula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700" y="1936750"/>
            <a:ext cx="7200900" cy="4051300"/>
          </a:xfrm>
        </p:spPr>
      </p:pic>
    </p:spTree>
    <p:extLst>
      <p:ext uri="{BB962C8B-B14F-4D97-AF65-F5344CB8AC3E}">
        <p14:creationId xmlns:p14="http://schemas.microsoft.com/office/powerpoint/2010/main" val="505725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White Dwarfs</a:t>
            </a:r>
          </a:p>
        </p:txBody>
      </p:sp>
      <p:sp>
        <p:nvSpPr>
          <p:cNvPr id="2" name="Content Placeholder 1"/>
          <p:cNvSpPr>
            <a:spLocks noGrp="1"/>
          </p:cNvSpPr>
          <p:nvPr>
            <p:ph idx="1"/>
          </p:nvPr>
        </p:nvSpPr>
        <p:spPr/>
        <p:txBody>
          <a:bodyPr/>
          <a:lstStyle/>
          <a:p>
            <a:r>
              <a:rPr lang="en-US" dirty="0" smtClean="0"/>
              <a:t>White dwarfs are the remnants of low mass stars.</a:t>
            </a:r>
          </a:p>
          <a:p>
            <a:r>
              <a:rPr lang="en-US" dirty="0" smtClean="0"/>
              <a:t>They are supported by electron degeneracy.</a:t>
            </a:r>
          </a:p>
          <a:p>
            <a:r>
              <a:rPr lang="en-US" dirty="0" smtClean="0"/>
              <a:t>Their composition reflects the cessation of nucleosynthesis at the time that the star stopped burning fuel. They contain helium, carbon, oxygen, depending on star’s mass.</a:t>
            </a:r>
          </a:p>
          <a:p>
            <a:r>
              <a:rPr lang="en-US" dirty="0" smtClean="0"/>
              <a:t>They have surface temperature of T~15,000 K, L~0.01 </a:t>
            </a:r>
            <a:r>
              <a:rPr lang="en-US" dirty="0" err="1" smtClean="0"/>
              <a:t>L</a:t>
            </a:r>
            <a:r>
              <a:rPr lang="en-US" baseline="-25000" dirty="0" err="1" smtClean="0"/>
              <a:t>Sun</a:t>
            </a:r>
            <a:r>
              <a:rPr lang="en-US" dirty="0" smtClean="0"/>
              <a:t>, and M~1 </a:t>
            </a:r>
            <a:r>
              <a:rPr lang="en-US" dirty="0" err="1" smtClean="0"/>
              <a:t>M</a:t>
            </a:r>
            <a:r>
              <a:rPr lang="en-US" baseline="-25000" dirty="0" err="1" smtClean="0"/>
              <a:t>Sun</a:t>
            </a:r>
            <a:r>
              <a:rPr lang="en-US" dirty="0" smtClean="0"/>
              <a:t>, R~1 </a:t>
            </a:r>
            <a:r>
              <a:rPr lang="en-US" dirty="0" err="1" smtClean="0"/>
              <a:t>R</a:t>
            </a:r>
            <a:r>
              <a:rPr lang="en-US" baseline="-25000" dirty="0" err="1" smtClean="0"/>
              <a:t>Earth</a:t>
            </a:r>
            <a:r>
              <a:rPr lang="en-US" dirty="0" smtClean="0"/>
              <a:t>.</a:t>
            </a:r>
          </a:p>
          <a:p>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5</a:t>
            </a:fld>
            <a:endParaRPr lang="en-US"/>
          </a:p>
        </p:txBody>
      </p:sp>
    </p:spTree>
    <p:extLst>
      <p:ext uri="{BB962C8B-B14F-4D97-AF65-F5344CB8AC3E}">
        <p14:creationId xmlns:p14="http://schemas.microsoft.com/office/powerpoint/2010/main" val="1471370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Let’s Calculate</a:t>
            </a:r>
          </a:p>
        </p:txBody>
      </p:sp>
      <p:sp>
        <p:nvSpPr>
          <p:cNvPr id="2" name="Content Placeholder 1"/>
          <p:cNvSpPr>
            <a:spLocks noGrp="1"/>
          </p:cNvSpPr>
          <p:nvPr>
            <p:ph idx="1"/>
          </p:nvPr>
        </p:nvSpPr>
        <p:spPr/>
        <p:txBody>
          <a:bodyPr/>
          <a:lstStyle/>
          <a:p>
            <a:r>
              <a:rPr lang="en-US" dirty="0" smtClean="0"/>
              <a:t>White dwarf radius.</a:t>
            </a:r>
          </a:p>
          <a:p>
            <a:r>
              <a:rPr lang="en-US" dirty="0" smtClean="0"/>
              <a:t>White dwarf density.</a:t>
            </a:r>
          </a:p>
          <a:p>
            <a:r>
              <a:rPr lang="en-US" dirty="0" smtClean="0"/>
              <a:t>White dwarf surface gravity.</a:t>
            </a:r>
          </a:p>
          <a:p>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6</a:t>
            </a:fld>
            <a:endParaRPr lang="en-US"/>
          </a:p>
        </p:txBody>
      </p:sp>
    </p:spTree>
    <p:extLst>
      <p:ext uri="{BB962C8B-B14F-4D97-AF65-F5344CB8AC3E}">
        <p14:creationId xmlns:p14="http://schemas.microsoft.com/office/powerpoint/2010/main" val="3515848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Answers</a:t>
            </a: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dirty="0" smtClean="0"/>
                  <a:t>White dwarf radius.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𝐿</m:t>
                                </m:r>
                              </m:num>
                              <m:den>
                                <m:r>
                                  <a:rPr lang="en-US" i="1">
                                    <a:latin typeface="Cambria Math" panose="02040503050406030204" pitchFamily="18" charset="0"/>
                                  </a:rPr>
                                  <m:t>4</m:t>
                                </m:r>
                                <m:r>
                                  <a:rPr lang="en-US" i="1">
                                    <a:latin typeface="Cambria Math" panose="02040503050406030204" pitchFamily="18" charset="0"/>
                                    <a:ea typeface="Cambria Math" panose="02040503050406030204" pitchFamily="18" charset="0"/>
                                  </a:rPr>
                                  <m:t>𝜋</m:t>
                                </m:r>
                                <m:sSup>
                                  <m:sSupPr>
                                    <m:ctrlPr>
                                      <a:rPr lang="en-US" i="1">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𝑇</m:t>
                                    </m:r>
                                  </m:e>
                                  <m:sup>
                                    <m:r>
                                      <a:rPr lang="en-US" i="1">
                                        <a:latin typeface="Cambria Math" panose="02040503050406030204" pitchFamily="18" charset="0"/>
                                        <a:ea typeface="Cambria Math" panose="02040503050406030204" pitchFamily="18" charset="0"/>
                                      </a:rPr>
                                      <m:t>4</m:t>
                                    </m:r>
                                  </m:sup>
                                </m:sSup>
                              </m:den>
                            </m:f>
                          </m:e>
                        </m:d>
                      </m:e>
                      <m:sup>
                        <m:r>
                          <a:rPr lang="en-US" b="0" i="1" smtClean="0">
                            <a:latin typeface="Cambria Math" panose="02040503050406030204" pitchFamily="18" charset="0"/>
                          </a:rPr>
                          <m:t>1/2</m:t>
                        </m:r>
                      </m:sup>
                    </m:sSup>
                    <m:r>
                      <a:rPr lang="en-US" b="0" i="1" smtClean="0">
                        <a:latin typeface="Cambria Math" panose="02040503050406030204" pitchFamily="18" charset="0"/>
                      </a:rPr>
                      <m:t>~0.015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i="1">
                            <a:latin typeface="Cambria Math" panose="02040503050406030204" pitchFamily="18" charset="0"/>
                          </a:rPr>
                          <m:t>𝑆𝑢𝑛</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rPr>
                      <m:t>.</m:t>
                    </m:r>
                  </m:oMath>
                </a14:m>
                <a:endParaRPr lang="en-US" dirty="0" smtClean="0"/>
              </a:p>
              <a:p>
                <a:r>
                  <a:rPr lang="en-US" dirty="0" smtClean="0"/>
                  <a:t>White dwarf density. </a:t>
                </a:r>
                <a14:m>
                  <m:oMath xmlns:m="http://schemas.openxmlformats.org/officeDocument/2006/math">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𝑀</m:t>
                        </m:r>
                      </m:num>
                      <m:den>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4</m:t>
                            </m:r>
                          </m:num>
                          <m:den>
                            <m:r>
                              <a:rPr lang="en-US" b="0" i="1" smtClean="0">
                                <a:latin typeface="Cambria Math" panose="02040503050406030204" pitchFamily="18" charset="0"/>
                                <a:ea typeface="Cambria Math" panose="02040503050406030204" pitchFamily="18" charset="0"/>
                              </a:rPr>
                              <m:t>3</m:t>
                            </m:r>
                          </m:den>
                        </m:f>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𝑅</m:t>
                            </m:r>
                          </m:e>
                          <m:sup>
                            <m:r>
                              <a:rPr lang="en-US" b="0" i="1" smtClean="0">
                                <a:latin typeface="Cambria Math" panose="02040503050406030204" pitchFamily="18" charset="0"/>
                                <a:ea typeface="Cambria Math" panose="02040503050406030204" pitchFamily="18" charset="0"/>
                              </a:rPr>
                              <m:t>3</m:t>
                            </m:r>
                          </m:sup>
                        </m:sSup>
                      </m:den>
                    </m:f>
                    <m:r>
                      <a:rPr lang="en-US" b="0" i="1" smtClean="0">
                        <a:latin typeface="Cambria Math" panose="02040503050406030204" pitchFamily="18" charset="0"/>
                        <a:ea typeface="Cambria Math" panose="02040503050406030204" pitchFamily="18" charset="0"/>
                      </a:rPr>
                      <m:t>~10</m:t>
                    </m:r>
                    <m:r>
                      <a:rPr lang="en-US" b="0" i="1" baseline="30000" smtClean="0">
                        <a:latin typeface="Cambria Math" panose="02040503050406030204" pitchFamily="18" charset="0"/>
                        <a:ea typeface="Cambria Math" panose="02040503050406030204" pitchFamily="18" charset="0"/>
                      </a:rPr>
                      <m:t>5</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𝑔</m:t>
                        </m:r>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𝑐𝑚</m:t>
                            </m:r>
                          </m:e>
                          <m:sup>
                            <m:r>
                              <a:rPr lang="en-US" b="0" i="1" smtClean="0">
                                <a:latin typeface="Cambria Math" panose="02040503050406030204" pitchFamily="18" charset="0"/>
                                <a:ea typeface="Cambria Math" panose="02040503050406030204" pitchFamily="18" charset="0"/>
                              </a:rPr>
                              <m:t>3</m:t>
                            </m:r>
                          </m:sup>
                        </m:sSup>
                      </m:den>
                    </m:f>
                    <m:r>
                      <a:rPr lang="en-US" b="0" i="1" smtClean="0">
                        <a:latin typeface="Cambria Math" panose="02040503050406030204" pitchFamily="18" charset="0"/>
                        <a:ea typeface="Cambria Math" panose="02040503050406030204" pitchFamily="18" charset="0"/>
                      </a:rPr>
                      <m:t>~20,000 </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oMath>
                </a14:m>
                <a:endParaRPr lang="en-US" dirty="0" smtClean="0"/>
              </a:p>
              <a:p>
                <a:r>
                  <a:rPr lang="en-US" dirty="0" smtClean="0"/>
                  <a:t>White dwarf surface gravity.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i="1">
                        <a:latin typeface="Cambria Math" panose="02040503050406030204" pitchFamily="18" charset="0"/>
                      </a:rPr>
                      <m:t>𝐺</m:t>
                    </m:r>
                    <m:f>
                      <m:fPr>
                        <m:ctrlPr>
                          <a:rPr lang="en-US" b="0" i="1" smtClean="0">
                            <a:latin typeface="Cambria Math" panose="02040503050406030204" pitchFamily="18" charset="0"/>
                          </a:rPr>
                        </m:ctrlPr>
                      </m:fPr>
                      <m:num>
                        <m:r>
                          <a:rPr lang="en-US" b="0" i="1" smtClean="0">
                            <a:latin typeface="Cambria Math" panose="02040503050406030204" pitchFamily="18" charset="0"/>
                          </a:rPr>
                          <m:t>𝑀</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den>
                    </m:f>
                    <m:r>
                      <a:rPr lang="en-US" b="0" i="1" smtClean="0">
                        <a:latin typeface="Cambria Math" panose="02040503050406030204" pitchFamily="18" charset="0"/>
                      </a:rPr>
                      <m:t>=10</m:t>
                    </m:r>
                    <m:r>
                      <a:rPr lang="en-US" b="0" i="1" baseline="30000" smtClean="0">
                        <a:latin typeface="Cambria Math" panose="02040503050406030204" pitchFamily="18" charset="0"/>
                      </a:rPr>
                      <m:t>8</m:t>
                    </m:r>
                    <m:f>
                      <m:fPr>
                        <m:ctrlPr>
                          <a:rPr lang="en-US" b="0" i="1" smtClean="0">
                            <a:latin typeface="Cambria Math" panose="02040503050406030204" pitchFamily="18" charset="0"/>
                          </a:rPr>
                        </m:ctrlPr>
                      </m:fPr>
                      <m:num>
                        <m:r>
                          <a:rPr lang="en-US" b="0" i="1" smtClean="0">
                            <a:latin typeface="Cambria Math" panose="02040503050406030204" pitchFamily="18" charset="0"/>
                          </a:rPr>
                          <m:t>𝑐𝑚</m:t>
                        </m:r>
                      </m:num>
                      <m:den>
                        <m:r>
                          <a:rPr lang="en-US" b="0" i="1" smtClean="0">
                            <a:latin typeface="Cambria Math" panose="02040503050406030204" pitchFamily="18" charset="0"/>
                          </a:rPr>
                          <m:t>𝑠</m:t>
                        </m:r>
                        <m:r>
                          <a:rPr lang="en-US" b="0" i="1" baseline="30000" smtClean="0">
                            <a:latin typeface="Cambria Math" panose="02040503050406030204" pitchFamily="18" charset="0"/>
                          </a:rPr>
                          <m:t>2</m:t>
                        </m:r>
                      </m:den>
                    </m:f>
                    <m:r>
                      <a:rPr lang="en-US" b="0" i="1" baseline="30000" smtClean="0">
                        <a:latin typeface="Cambria Math" panose="02040503050406030204" pitchFamily="18" charset="0"/>
                      </a:rPr>
                      <m:t> </m:t>
                    </m:r>
                    <m:r>
                      <a:rPr lang="en-US" b="0" i="1" smtClean="0">
                        <a:latin typeface="Cambria Math" panose="02040503050406030204" pitchFamily="18" charset="0"/>
                      </a:rPr>
                      <m:t>~100,000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rPr>
                      <m:t>.</m:t>
                    </m:r>
                  </m:oMath>
                </a14:m>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0">
                <a:blip r:embed="rId3"/>
                <a:stretch>
                  <a:fillRect l="-762"/>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7</a:t>
            </a:fld>
            <a:endParaRPr lang="en-US"/>
          </a:p>
        </p:txBody>
      </p:sp>
    </p:spTree>
    <p:extLst>
      <p:ext uri="{BB962C8B-B14F-4D97-AF65-F5344CB8AC3E}">
        <p14:creationId xmlns:p14="http://schemas.microsoft.com/office/powerpoint/2010/main" val="217069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smtClean="0"/>
              <a:t>Electron Degeneracy</a:t>
            </a:r>
            <a:endParaRPr lang="en-US" altLang="en-US" dirty="0" smtClean="0"/>
          </a:p>
        </p:txBody>
      </p:sp>
      <p:sp>
        <p:nvSpPr>
          <p:cNvPr id="2" name="Content Placeholder 1"/>
          <p:cNvSpPr>
            <a:spLocks noGrp="1"/>
          </p:cNvSpPr>
          <p:nvPr>
            <p:ph idx="1"/>
          </p:nvPr>
        </p:nvSpPr>
        <p:spPr/>
        <p:txBody>
          <a:bodyPr>
            <a:normAutofit/>
          </a:bodyPr>
          <a:lstStyle/>
          <a:p>
            <a:r>
              <a:rPr lang="en-US" dirty="0" smtClean="0"/>
              <a:t>Electron degeneracy provides pressure support in a white dwarf. Why?</a:t>
            </a:r>
          </a:p>
          <a:p>
            <a:r>
              <a:rPr lang="en-US" dirty="0" smtClean="0"/>
              <a:t>Electrons are fermions (as opposed to bosons, like photons).</a:t>
            </a:r>
          </a:p>
          <a:p>
            <a:r>
              <a:rPr lang="en-US" dirty="0" smtClean="0"/>
              <a:t>The Pauli exclusion principle says that no more than one fermion can occupy the same space and energy.</a:t>
            </a:r>
          </a:p>
          <a:p>
            <a:r>
              <a:rPr lang="en-US" dirty="0" smtClean="0"/>
              <a:t>Given that “spin” has two states, this means that at most only two electrons can occupy the same space (where spin up and spin down correspond to slightly different energies).</a:t>
            </a:r>
          </a:p>
          <a:p>
            <a:r>
              <a:rPr lang="en-US" dirty="0" smtClean="0"/>
              <a:t>A plasma of electrons, then, can only be “squeezed” together so far until all the available space and energy states are occupied. </a:t>
            </a:r>
          </a:p>
          <a:p>
            <a:r>
              <a:rPr lang="en-US" dirty="0" smtClean="0"/>
              <a:t>This condition is called “degenerate.”</a:t>
            </a:r>
          </a:p>
          <a:p>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8</a:t>
            </a:fld>
            <a:endParaRPr lang="en-US"/>
          </a:p>
        </p:txBody>
      </p:sp>
    </p:spTree>
    <p:extLst>
      <p:ext uri="{BB962C8B-B14F-4D97-AF65-F5344CB8AC3E}">
        <p14:creationId xmlns:p14="http://schemas.microsoft.com/office/powerpoint/2010/main" val="79300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t>The Chandrasekhar Limit</a:t>
            </a:r>
            <a:endParaRPr lang="en-US" altLang="en-US" dirty="0" smtClean="0"/>
          </a:p>
        </p:txBody>
      </p:sp>
      <p:sp>
        <p:nvSpPr>
          <p:cNvPr id="2" name="Content Placeholder 1"/>
          <p:cNvSpPr>
            <a:spLocks noGrp="1"/>
          </p:cNvSpPr>
          <p:nvPr>
            <p:ph idx="1"/>
          </p:nvPr>
        </p:nvSpPr>
        <p:spPr/>
        <p:txBody>
          <a:bodyPr>
            <a:normAutofit/>
          </a:bodyPr>
          <a:lstStyle/>
          <a:p>
            <a:r>
              <a:rPr lang="en-US" dirty="0" smtClean="0"/>
              <a:t>Chandrasekhar derived expressions for the total energy of electrons in a white dwarf.</a:t>
            </a:r>
          </a:p>
          <a:p>
            <a:r>
              <a:rPr lang="en-US" dirty="0" smtClean="0"/>
              <a:t>For more massive white dwarfs, the radius decreases and the temperature increases.</a:t>
            </a:r>
          </a:p>
          <a:p>
            <a:r>
              <a:rPr lang="en-US" dirty="0" smtClean="0"/>
              <a:t>The increased temperatures correspond to higher electron speeds.</a:t>
            </a:r>
          </a:p>
          <a:p>
            <a:r>
              <a:rPr lang="en-US" dirty="0" smtClean="0"/>
              <a:t>At some point, the electrons become relativistic, and electron degeneracy pressure can no longer support the star. </a:t>
            </a:r>
          </a:p>
          <a:p>
            <a:r>
              <a:rPr lang="en-US" dirty="0" smtClean="0"/>
              <a:t>This point is the </a:t>
            </a:r>
            <a:r>
              <a:rPr lang="en-US" dirty="0" err="1" smtClean="0"/>
              <a:t>Chandarsekhar</a:t>
            </a:r>
            <a:r>
              <a:rPr lang="en-US" dirty="0" smtClean="0"/>
              <a:t> limit. </a:t>
            </a:r>
          </a:p>
          <a:p>
            <a:r>
              <a:rPr lang="en-US" dirty="0" smtClean="0"/>
              <a:t>Chandrasekhar calculated this to be 1.7 </a:t>
            </a:r>
            <a:r>
              <a:rPr lang="en-US" dirty="0" err="1" smtClean="0"/>
              <a:t>M</a:t>
            </a:r>
            <a:r>
              <a:rPr lang="en-US" baseline="-25000" dirty="0" err="1" smtClean="0"/>
              <a:t>Sun</a:t>
            </a:r>
            <a:r>
              <a:rPr lang="en-US" dirty="0" smtClean="0"/>
              <a:t>.</a:t>
            </a:r>
          </a:p>
          <a:p>
            <a:r>
              <a:rPr lang="en-US" dirty="0" smtClean="0"/>
              <a:t>More realistic assumptions give 1.4 </a:t>
            </a:r>
            <a:r>
              <a:rPr lang="en-US" dirty="0" err="1" smtClean="0"/>
              <a:t>M</a:t>
            </a:r>
            <a:r>
              <a:rPr lang="en-US" baseline="-25000" dirty="0" err="1" smtClean="0"/>
              <a:t>Sun</a:t>
            </a:r>
            <a:r>
              <a:rPr lang="en-US" dirty="0" smtClean="0"/>
              <a:t>.</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9</a:t>
            </a:fld>
            <a:endParaRPr lang="en-US"/>
          </a:p>
        </p:txBody>
      </p:sp>
    </p:spTree>
    <p:extLst>
      <p:ext uri="{BB962C8B-B14F-4D97-AF65-F5344CB8AC3E}">
        <p14:creationId xmlns:p14="http://schemas.microsoft.com/office/powerpoint/2010/main" val="2197273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4868</TotalTime>
  <Words>2301</Words>
  <Application>Microsoft Office PowerPoint</Application>
  <PresentationFormat>On-screen Show (4:3)</PresentationFormat>
  <Paragraphs>289</Paragraphs>
  <Slides>47</Slides>
  <Notes>39</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Cambria Math</vt:lpstr>
      <vt:lpstr>Franklin Gothic Book</vt:lpstr>
      <vt:lpstr>Symbol</vt:lpstr>
      <vt:lpstr>Times New Roman</vt:lpstr>
      <vt:lpstr>Wingdings</vt:lpstr>
      <vt:lpstr>Crop</vt:lpstr>
      <vt:lpstr>University Astronomy</vt:lpstr>
      <vt:lpstr>Aims and outline for this lecture</vt:lpstr>
      <vt:lpstr>Three End States</vt:lpstr>
      <vt:lpstr>white dwarfs</vt:lpstr>
      <vt:lpstr>White Dwarfs</vt:lpstr>
      <vt:lpstr>Let’s Calculate</vt:lpstr>
      <vt:lpstr>Answers</vt:lpstr>
      <vt:lpstr>Electron Degeneracy</vt:lpstr>
      <vt:lpstr>The Chandrasekhar Limit</vt:lpstr>
      <vt:lpstr>White Dwarf Mass vs. Radius</vt:lpstr>
      <vt:lpstr>White Dwarf in a Binary</vt:lpstr>
      <vt:lpstr>Accretion Disk</vt:lpstr>
      <vt:lpstr>Mass Transfer in Binary Stars</vt:lpstr>
      <vt:lpstr>Novae</vt:lpstr>
      <vt:lpstr>Accretion Simulation</vt:lpstr>
      <vt:lpstr>White Dwarf Supernovae</vt:lpstr>
      <vt:lpstr>White Dwarf Animation</vt:lpstr>
      <vt:lpstr>White Dwarf White Dwarf Merger</vt:lpstr>
      <vt:lpstr>supernovae</vt:lpstr>
      <vt:lpstr>SNI and SNII</vt:lpstr>
      <vt:lpstr>SN Pathways</vt:lpstr>
      <vt:lpstr>SN Spectra</vt:lpstr>
      <vt:lpstr>Type I and II SNe Light Curves</vt:lpstr>
      <vt:lpstr>Type Ia Supernova</vt:lpstr>
      <vt:lpstr>Type Ia Supernova</vt:lpstr>
      <vt:lpstr>Type Ia SNe Light Curve</vt:lpstr>
      <vt:lpstr>Type Ia SNe in Distant Galaxies</vt:lpstr>
      <vt:lpstr>Type II Supernova</vt:lpstr>
      <vt:lpstr>Type II Supernova</vt:lpstr>
      <vt:lpstr>Stellar Evolution Leading to Type II Supernova</vt:lpstr>
      <vt:lpstr>Type II-L and II-P Light Curves</vt:lpstr>
      <vt:lpstr>neutron stars</vt:lpstr>
      <vt:lpstr>Neutron Stars</vt:lpstr>
      <vt:lpstr>Neutron Degeneracy</vt:lpstr>
      <vt:lpstr>Neutron Star Radius</vt:lpstr>
      <vt:lpstr>Question</vt:lpstr>
      <vt:lpstr>Answer</vt:lpstr>
      <vt:lpstr>Lighthouse Model</vt:lpstr>
      <vt:lpstr>Neutron Star Rotation Rate</vt:lpstr>
      <vt:lpstr>sne examples</vt:lpstr>
      <vt:lpstr>Supernovae History</vt:lpstr>
      <vt:lpstr>Crab Nebula</vt:lpstr>
      <vt:lpstr>Pulsar Wind Nebula</vt:lpstr>
      <vt:lpstr>Crab PWNe</vt:lpstr>
      <vt:lpstr>1987A</vt:lpstr>
      <vt:lpstr>1987A HST Time Lapse</vt:lpstr>
      <vt:lpstr>1987A Simulation</vt:lpstr>
    </vt:vector>
  </TitlesOfParts>
  <Company>Center for Imaging Science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597</cp:revision>
  <dcterms:created xsi:type="dcterms:W3CDTF">2007-01-08T01:06:37Z</dcterms:created>
  <dcterms:modified xsi:type="dcterms:W3CDTF">2020-04-09T19:51:44Z</dcterms:modified>
</cp:coreProperties>
</file>