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4"/>
  </p:notesMasterIdLst>
  <p:sldIdLst>
    <p:sldId id="520" r:id="rId2"/>
    <p:sldId id="1696" r:id="rId3"/>
    <p:sldId id="1705" r:id="rId4"/>
    <p:sldId id="1791" r:id="rId5"/>
    <p:sldId id="1811" r:id="rId6"/>
    <p:sldId id="1792" r:id="rId7"/>
    <p:sldId id="1799" r:id="rId8"/>
    <p:sldId id="1802" r:id="rId9"/>
    <p:sldId id="1800" r:id="rId10"/>
    <p:sldId id="1803" r:id="rId11"/>
    <p:sldId id="1793" r:id="rId12"/>
    <p:sldId id="1806" r:id="rId13"/>
    <p:sldId id="1805" r:id="rId14"/>
    <p:sldId id="1810" r:id="rId15"/>
    <p:sldId id="1801" r:id="rId16"/>
    <p:sldId id="1809" r:id="rId17"/>
    <p:sldId id="1807" r:id="rId18"/>
    <p:sldId id="1796" r:id="rId19"/>
    <p:sldId id="1808" r:id="rId20"/>
    <p:sldId id="1812" r:id="rId21"/>
    <p:sldId id="1794" r:id="rId22"/>
    <p:sldId id="1795" r:id="rId23"/>
    <p:sldId id="1813" r:id="rId24"/>
    <p:sldId id="1790" r:id="rId25"/>
    <p:sldId id="1706" r:id="rId26"/>
    <p:sldId id="1785" r:id="rId27"/>
    <p:sldId id="1786" r:id="rId28"/>
    <p:sldId id="1784" r:id="rId29"/>
    <p:sldId id="1781" r:id="rId30"/>
    <p:sldId id="1712" r:id="rId31"/>
    <p:sldId id="1787" r:id="rId32"/>
    <p:sldId id="1780" r:id="rId33"/>
    <p:sldId id="1779" r:id="rId34"/>
    <p:sldId id="1788" r:id="rId35"/>
    <p:sldId id="1815" r:id="rId36"/>
    <p:sldId id="1782" r:id="rId37"/>
    <p:sldId id="1814" r:id="rId38"/>
    <p:sldId id="1783" r:id="rId39"/>
    <p:sldId id="1789" r:id="rId40"/>
    <p:sldId id="1708" r:id="rId41"/>
    <p:sldId id="1816" r:id="rId42"/>
    <p:sldId id="1778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FF"/>
    <a:srgbClr val="00FF00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0" autoAdjust="0"/>
    <p:restoredTop sz="93387" autoAdjust="0"/>
  </p:normalViewPr>
  <p:slideViewPr>
    <p:cSldViewPr>
      <p:cViewPr varScale="1">
        <p:scale>
          <a:sx n="89" d="100"/>
          <a:sy n="89" d="100"/>
        </p:scale>
        <p:origin x="76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99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22.xml"/><Relationship Id="rId18" Type="http://schemas.openxmlformats.org/officeDocument/2006/relationships/slide" Target="slides/slide40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21.xml"/><Relationship Id="rId17" Type="http://schemas.openxmlformats.org/officeDocument/2006/relationships/slide" Target="slides/slide33.xml"/><Relationship Id="rId2" Type="http://schemas.openxmlformats.org/officeDocument/2006/relationships/slide" Target="slides/slide2.xml"/><Relationship Id="rId16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5" Type="http://schemas.openxmlformats.org/officeDocument/2006/relationships/slide" Target="slides/slide7.xml"/><Relationship Id="rId15" Type="http://schemas.openxmlformats.org/officeDocument/2006/relationships/slide" Target="slides/slide25.xml"/><Relationship Id="rId10" Type="http://schemas.openxmlformats.org/officeDocument/2006/relationships/slide" Target="slides/slide1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11A129-A1F6-4A06-834E-A9F51102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0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1B40857-25B9-4540-81D5-5209B2D18168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95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C0F78-8F3F-416D-AF57-7B6E0A1F099C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Dust will tend to redden a spectral energy distribution from a star.</a:t>
            </a:r>
          </a:p>
        </p:txBody>
      </p:sp>
    </p:spTree>
    <p:extLst>
      <p:ext uri="{BB962C8B-B14F-4D97-AF65-F5344CB8AC3E}">
        <p14:creationId xmlns:p14="http://schemas.microsoft.com/office/powerpoint/2010/main" val="343863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9E4AAA-53B3-4271-814A-CD2A9938B375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Complete 2.4-25 um SWS flux spectrum of W33A. The observations were made in mode S01 (speed 4) with a resolving power of  500 1000. The principal identified and unidentified spectral features are labelled. Detections of NH3 and CH3OH features near 10  m are reported in </a:t>
            </a:r>
            <a:r>
              <a:rPr lang="en-US" altLang="en-US" smtClean="0">
                <a:hlinkClick r:id="" action="ppaction://noaction"/>
              </a:rPr>
              <a:t>§ 4</a:t>
            </a:r>
            <a:r>
              <a:rPr lang="en-US" altLang="en-US" smtClean="0"/>
              <a:t>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http://www.journals.uchicago.edu/ApJ/journal/issues/ApJ/v536n1/50933/50933.html</a:t>
            </a:r>
          </a:p>
        </p:txBody>
      </p:sp>
    </p:spTree>
    <p:extLst>
      <p:ext uri="{BB962C8B-B14F-4D97-AF65-F5344CB8AC3E}">
        <p14:creationId xmlns:p14="http://schemas.microsoft.com/office/powerpoint/2010/main" val="107425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E49693B-00CE-48CA-96FB-96976948283C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72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B81032D-B4DF-4BAD-8EB9-95B719903F1F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72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F37503E-F971-4032-9130-421A2A379C17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8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A036D6D-6CF7-4776-97F8-B9D72335506F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88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3A036D6D-6CF7-4776-97F8-B9D72335506F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34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1FAB5A-1041-43ED-8C07-BCC30B03C972}" type="slidenum">
              <a:rPr lang="en-US" altLang="en-US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Blue light scatters more strongly than red light. </a:t>
            </a:r>
          </a:p>
        </p:txBody>
      </p:sp>
    </p:spTree>
    <p:extLst>
      <p:ext uri="{BB962C8B-B14F-4D97-AF65-F5344CB8AC3E}">
        <p14:creationId xmlns:p14="http://schemas.microsoft.com/office/powerpoint/2010/main" val="5037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A6C7D74D-B9CD-4A2B-8E76-3AF1D516984A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6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C0F78-8F3F-416D-AF57-7B6E0A1F099C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Dust will tend to redden a spectral energy distribution from a star.</a:t>
            </a:r>
          </a:p>
        </p:txBody>
      </p:sp>
    </p:spTree>
    <p:extLst>
      <p:ext uri="{BB962C8B-B14F-4D97-AF65-F5344CB8AC3E}">
        <p14:creationId xmlns:p14="http://schemas.microsoft.com/office/powerpoint/2010/main" val="20743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974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0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27047"/>
            <a:ext cx="3335840" cy="4572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527047"/>
            <a:ext cx="3335840" cy="45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164FC-EDB3-4677-AD99-16BFEA955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7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460687"/>
            <a:ext cx="3335839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52704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460687"/>
            <a:ext cx="3335840" cy="36576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09D-F225-49BD-B535-665D62BA7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1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3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B930-2AD9-417C-B7C9-FD9DCB2CB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6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A695-23A2-4F83-97B9-37C92BD5A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0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363"/>
            <a:ext cx="8915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36DDA-F617-45B1-9DAF-F9021562C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553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5057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31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523999"/>
            <a:ext cx="72009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5958FB-8111-4A01-94AE-04E5FA496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8" r:id="rId5"/>
    <p:sldLayoutId id="2147483729" r:id="rId6"/>
    <p:sldLayoutId id="2147483731" r:id="rId7"/>
    <p:sldLayoutId id="2147483732" r:id="rId8"/>
    <p:sldLayoutId id="2147483733" r:id="rId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University Astronomy</a:t>
            </a:r>
            <a:endParaRPr lang="en-US" altLang="en-US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Professor Don Figer</a:t>
            </a:r>
          </a:p>
          <a:p>
            <a:r>
              <a:rPr lang="en-US" dirty="0" smtClean="0"/>
              <a:t>The Interstellar Medium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797A3-D1BE-4603-B3D8-94DF49E7C3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Pleaides</a:t>
            </a:r>
          </a:p>
        </p:txBody>
      </p:sp>
      <p:pic>
        <p:nvPicPr>
          <p:cNvPr id="4098" name="Picture 2" descr="https://upload.wikimedia.org/wikipedia/commons/4/4e/Pleiades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13" y="1524000"/>
            <a:ext cx="67664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Molecular Clouds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Molecular clouds contain molecular gas and dust.</a:t>
            </a:r>
          </a:p>
          <a:p>
            <a:r>
              <a:rPr lang="en-US" altLang="en-US" dirty="0" smtClean="0"/>
              <a:t>They can sometimes be seen because they are blocking background light.</a:t>
            </a:r>
          </a:p>
          <a:p>
            <a:r>
              <a:rPr lang="en-US" altLang="en-US" dirty="0" smtClean="0"/>
              <a:t>Some of the clouds are dense enough to fragment and collapse into stars.</a:t>
            </a:r>
          </a:p>
          <a:p>
            <a:r>
              <a:rPr lang="en-US" altLang="en-US" dirty="0" smtClean="0"/>
              <a:t>They also emit radiation, such as molecular lines and blackbody continuum radiation.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and Dust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interstellar medium consists of gas and dust.</a:t>
            </a:r>
          </a:p>
          <a:p>
            <a:r>
              <a:rPr lang="en-US" dirty="0" smtClean="0"/>
              <a:t>Gas is atoms and small molecules, mostly hydrogen and helium.</a:t>
            </a:r>
          </a:p>
          <a:p>
            <a:r>
              <a:rPr lang="en-US" dirty="0" smtClean="0"/>
              <a:t>Dust is more like soot or smoke, larger clumps of particles.</a:t>
            </a:r>
          </a:p>
          <a:p>
            <a:r>
              <a:rPr lang="en-US" dirty="0" smtClean="0"/>
              <a:t>Dust absorbs light and reddens light that gets through.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dust clouds block light, then inside thick dust clouds there should be no light at all.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Without light, there is little energy.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With little energy, any gas inside is very, very cold.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Inside molecules can form.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317C-2D38-45AD-93CC-2F339010EF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8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Barnard 68</a:t>
            </a:r>
          </a:p>
        </p:txBody>
      </p:sp>
      <p:pic>
        <p:nvPicPr>
          <p:cNvPr id="5122" name="Picture 2" descr="https://upload.wikimedia.org/wikipedia/commons/1/10/Barnard_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Horsehead Nebula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1028700" y="2076460"/>
            <a:ext cx="7200900" cy="37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26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Trifid</a:t>
            </a:r>
            <a:r>
              <a:rPr lang="en-US" altLang="en-US" dirty="0" smtClean="0"/>
              <a:t> Nebula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3"/>
          <a:stretch/>
        </p:blipFill>
        <p:spPr>
          <a:xfrm>
            <a:off x="1798604" y="1524000"/>
            <a:ext cx="5661092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Near M4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portion of this cloud is very dark and can be seen only by its obscuration of the background stars. Nearby are reflection and emission nebulae; M4 is a globular star cluster.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"/>
          <a:stretch/>
        </p:blipFill>
        <p:spPr>
          <a:xfrm>
            <a:off x="2133600" y="2795974"/>
            <a:ext cx="4831324" cy="4062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3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a contour map of H</a:t>
            </a:r>
            <a:r>
              <a:rPr lang="en-US" baseline="-25000" dirty="0"/>
              <a:t>2</a:t>
            </a:r>
            <a:r>
              <a:rPr lang="en-US" dirty="0"/>
              <a:t>CO near the </a:t>
            </a:r>
            <a:r>
              <a:rPr lang="en-US" dirty="0" smtClean="0"/>
              <a:t>M20, the </a:t>
            </a:r>
            <a:r>
              <a:rPr lang="en-US" dirty="0" err="1" smtClean="0"/>
              <a:t>Trifid</a:t>
            </a:r>
            <a:r>
              <a:rPr lang="en-US" dirty="0" smtClean="0"/>
              <a:t> </a:t>
            </a:r>
            <a:r>
              <a:rPr lang="en-US" dirty="0"/>
              <a:t>Nebula. </a:t>
            </a:r>
            <a:endParaRPr lang="en-US" dirty="0" smtClean="0"/>
          </a:p>
          <a:p>
            <a:r>
              <a:rPr lang="en-US" dirty="0"/>
              <a:t>Here, the red and green lines correspond to different rotational transitions.</a:t>
            </a:r>
          </a:p>
          <a:p>
            <a:r>
              <a:rPr lang="en-US" dirty="0" smtClean="0"/>
              <a:t>Other </a:t>
            </a:r>
            <a:r>
              <a:rPr lang="en-US" dirty="0"/>
              <a:t>molecules that can be useful for mapping out these clouds are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"/>
          <a:stretch/>
        </p:blipFill>
        <p:spPr>
          <a:xfrm>
            <a:off x="4894263" y="2209173"/>
            <a:ext cx="3335337" cy="32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059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field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Photoionization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is a strong interaction between the nebula and the stars within it.</a:t>
            </a:r>
          </a:p>
          <a:p>
            <a:r>
              <a:rPr lang="en-US" dirty="0" smtClean="0"/>
              <a:t>The fuzzy areas near the pillars are due to </a:t>
            </a:r>
            <a:r>
              <a:rPr lang="en-US" dirty="0" err="1" smtClean="0"/>
              <a:t>photoevaporation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Eagle Nebula (Pillars of Creation) and the Lagoon Nebula (M8) are shown on the right.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"/>
          <a:stretch/>
        </p:blipFill>
        <p:spPr>
          <a:xfrm>
            <a:off x="4894263" y="2049990"/>
            <a:ext cx="3335337" cy="35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29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Aims and outline for this lecture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describe components of the interstellar medium </a:t>
            </a:r>
          </a:p>
          <a:p>
            <a:r>
              <a:rPr lang="en-US" altLang="en-US" dirty="0" smtClean="0"/>
              <a:t>explain the source and effects of extinction</a:t>
            </a:r>
          </a:p>
          <a:p>
            <a:endParaRPr lang="en-US" alt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Pillars of Creation </a:t>
            </a:r>
            <a:r>
              <a:rPr lang="en-US" dirty="0" err="1" smtClean="0"/>
              <a:t>Closeup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2021732"/>
            <a:ext cx="7200900" cy="3881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8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Ionization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 descr="Schematic of an H II/photodissociation region and its fluorescent H 2. Ultraviolet light from the massive star excites H 2 to the Lyman and Werner bands. The 2.12 mm emission line radiates as H 2 molecules cascade down to their lower states. Infrared lines like 2.12 mm penetrate through intervening dust, which absorbs ultraviolet and optical light, and 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92742"/>
            <a:ext cx="7200900" cy="39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5042" y="5894871"/>
            <a:ext cx="72045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Schematic of an H II/</a:t>
            </a:r>
            <a:r>
              <a:rPr lang="en-US" sz="1400" dirty="0" err="1">
                <a:solidFill>
                  <a:srgbClr val="111111"/>
                </a:solidFill>
                <a:latin typeface="Roboto" panose="02000000000000000000" pitchFamily="2" charset="0"/>
              </a:rPr>
              <a:t>photodissociation</a:t>
            </a:r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 region and its fluorescent H 2. Ultraviolet light from the massive star excites H 2 to the Lyman and Werner bands. The 2.12 </a:t>
            </a:r>
            <a:r>
              <a:rPr lang="en-US" sz="1400" dirty="0">
                <a:solidFill>
                  <a:srgbClr val="111111"/>
                </a:solidFill>
                <a:latin typeface="Symbol" panose="05050102010706020507" pitchFamily="18" charset="2"/>
              </a:rPr>
              <a:t>m</a:t>
            </a:r>
            <a:r>
              <a:rPr lang="en-US" sz="1400" dirty="0">
                <a:solidFill>
                  <a:srgbClr val="111111"/>
                </a:solidFill>
                <a:latin typeface="Roboto" panose="02000000000000000000" pitchFamily="2" charset="0"/>
              </a:rPr>
              <a:t>m emission line radiates as H 2 molecules cascade down to their lower states.</a:t>
            </a:r>
            <a:endParaRPr lang="en-US" sz="1400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Photodissociation</a:t>
            </a:r>
            <a:r>
              <a:rPr lang="en-US" altLang="en-US" dirty="0" smtClean="0"/>
              <a:t> Regions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Photons with energies greater than 13.6 eV ionize hydrogen.</a:t>
            </a:r>
          </a:p>
          <a:p>
            <a:r>
              <a:rPr lang="en-US" altLang="en-US" dirty="0" smtClean="0"/>
              <a:t>Photons with slightly less energies can ionize other atoms with lower ionization potentials and can also break apart molecules.</a:t>
            </a:r>
          </a:p>
          <a:p>
            <a:r>
              <a:rPr lang="en-US" altLang="en-US" dirty="0" err="1" smtClean="0"/>
              <a:t>Photodissociation</a:t>
            </a:r>
            <a:r>
              <a:rPr lang="en-US" altLang="en-US" dirty="0" smtClean="0"/>
              <a:t> </a:t>
            </a:r>
            <a:r>
              <a:rPr lang="en-US" altLang="en-US" dirty="0"/>
              <a:t>regions (PDRs) are interstellar gas phases in which far-ultraviolet (FUV; 6 eV &lt; </a:t>
            </a:r>
            <a:r>
              <a:rPr lang="en-US" altLang="en-US" dirty="0" err="1" smtClean="0"/>
              <a:t>h</a:t>
            </a:r>
            <a:r>
              <a:rPr lang="en-US" altLang="en-US" dirty="0" err="1" smtClean="0">
                <a:latin typeface="Symbol" panose="05050102010706020507" pitchFamily="18" charset="2"/>
              </a:rPr>
              <a:t>n</a:t>
            </a:r>
            <a:r>
              <a:rPr lang="en-US" altLang="en-US" dirty="0" smtClean="0"/>
              <a:t> </a:t>
            </a:r>
            <a:r>
              <a:rPr lang="en-US" altLang="en-US" dirty="0"/>
              <a:t>&lt; 13.6 eV) radiation plays a role in the heating and or chemistry. </a:t>
            </a:r>
            <a:endParaRPr lang="en-US" altLang="en-US" dirty="0" smtClean="0"/>
          </a:p>
          <a:p>
            <a:r>
              <a:rPr lang="en-US" altLang="en-US" dirty="0" smtClean="0"/>
              <a:t>These </a:t>
            </a:r>
            <a:r>
              <a:rPr lang="en-US" altLang="en-US" dirty="0"/>
              <a:t>include the diffuse atomic interstellar medium, and the surfaces of molecular clouds exposed to the interstellar radiation field and to intense radiation from nearby OB stars.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PDR Schematic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75" y="1447800"/>
            <a:ext cx="6836851" cy="491943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Extinction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Why are sunsets red?</a:t>
            </a:r>
          </a:p>
          <a:p>
            <a:r>
              <a:rPr lang="en-US" altLang="en-US" dirty="0" smtClean="0"/>
              <a:t>Light is absorbed or scattered by objects the same size or smaller than its wavelength.</a:t>
            </a:r>
          </a:p>
          <a:p>
            <a:r>
              <a:rPr lang="en-US" altLang="en-US" dirty="0" smtClean="0"/>
              <a:t>Dust grains have a size approximately equal to a wavelength of blue light</a:t>
            </a:r>
          </a:p>
          <a:p>
            <a:r>
              <a:rPr lang="en-US" altLang="en-US" dirty="0" smtClean="0"/>
              <a:t>Dust clouds:</a:t>
            </a:r>
          </a:p>
          <a:p>
            <a:pPr lvl="1"/>
            <a:r>
              <a:rPr lang="en-US" altLang="en-US" dirty="0" smtClean="0"/>
              <a:t>Opaque to blue light, UV, X-rays</a:t>
            </a:r>
          </a:p>
          <a:p>
            <a:pPr lvl="1"/>
            <a:r>
              <a:rPr lang="en-US" altLang="en-US" dirty="0" smtClean="0"/>
              <a:t>Transparent to red light, IR, radio</a:t>
            </a:r>
          </a:p>
          <a:p>
            <a:r>
              <a:rPr lang="en-US" altLang="en-US" dirty="0" smtClean="0"/>
              <a:t>Whenever there is a lot of dust between you and the Sun, the blue light is absorbed or scattered leaving the only the red light.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Examples of the Effects of Dust</a:t>
            </a:r>
            <a:endParaRPr lang="en-US" altLang="en-US" dirty="0" smtClean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/>
          <a:stretch/>
        </p:blipFill>
        <p:spPr>
          <a:xfrm>
            <a:off x="1214901" y="1524000"/>
            <a:ext cx="6828497" cy="4876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smtClean="0"/>
              <a:t>Where is the Center of the Galaxy?</a:t>
            </a:r>
            <a:endParaRPr lang="en-US" altLang="en-US" sz="36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500188" y="1539875"/>
            <a:ext cx="5999162" cy="5013325"/>
            <a:chOff x="1500188" y="1219200"/>
            <a:chExt cx="5999162" cy="5013325"/>
          </a:xfrm>
        </p:grpSpPr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4794250" y="1228725"/>
              <a:ext cx="2674938" cy="5003800"/>
              <a:chOff x="2971" y="1040"/>
              <a:chExt cx="1685" cy="3152"/>
            </a:xfrm>
          </p:grpSpPr>
          <p:graphicFrame>
            <p:nvGraphicFramePr>
              <p:cNvPr id="29" name="Object 4"/>
              <p:cNvGraphicFramePr>
                <a:graphicFrameLocks noChangeAspect="1"/>
              </p:cNvGraphicFramePr>
              <p:nvPr/>
            </p:nvGraphicFramePr>
            <p:xfrm>
              <a:off x="2971" y="1040"/>
              <a:ext cx="1685" cy="3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2" name="Image" r:id="rId3" imgW="2388987" imgH="3939287" progId="Photoshop.Image.4">
                      <p:embed/>
                    </p:oleObj>
                  </mc:Choice>
                  <mc:Fallback>
                    <p:oleObj name="Image" r:id="rId3" imgW="2388987" imgH="3939287" progId="Photoshop.Image.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" y="1040"/>
                            <a:ext cx="1685" cy="3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3246" y="4000"/>
                <a:ext cx="6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5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5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5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5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i="1">
                    <a:solidFill>
                      <a:srgbClr val="FFFF66"/>
                    </a:solidFill>
                    <a:latin typeface="Arial" charset="0"/>
                    <a:ea typeface="ＭＳ Ｐゴシック" pitchFamily="1" charset="-128"/>
                  </a:rPr>
                  <a:t>Figer 1995</a:t>
                </a:r>
              </a:p>
            </p:txBody>
          </p:sp>
        </p:grpSp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1500188" y="1219200"/>
              <a:ext cx="2687637" cy="5013325"/>
              <a:chOff x="896" y="1034"/>
              <a:chExt cx="1693" cy="3158"/>
            </a:xfrm>
          </p:grpSpPr>
          <p:graphicFrame>
            <p:nvGraphicFramePr>
              <p:cNvPr id="27" name="Object 7"/>
              <p:cNvGraphicFramePr>
                <a:graphicFrameLocks noChangeAspect="1"/>
              </p:cNvGraphicFramePr>
              <p:nvPr/>
            </p:nvGraphicFramePr>
            <p:xfrm>
              <a:off x="896" y="1034"/>
              <a:ext cx="1693" cy="3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3" name="Image" r:id="rId5" imgW="2401694" imgH="3951994" progId="Photoshop.Image.4">
                      <p:embed/>
                    </p:oleObj>
                  </mc:Choice>
                  <mc:Fallback>
                    <p:oleObj name="Image" r:id="rId5" imgW="2401694" imgH="3951994" progId="Photoshop.Image.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6" y="1034"/>
                            <a:ext cx="1693" cy="3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935" y="4000"/>
                <a:ext cx="114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5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5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5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5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5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i="1">
                    <a:solidFill>
                      <a:srgbClr val="FFFF66"/>
                    </a:solidFill>
                    <a:latin typeface="Arial" charset="0"/>
                    <a:ea typeface="ＭＳ Ｐゴシック" pitchFamily="1" charset="-128"/>
                  </a:rPr>
                  <a:t>Digitized Sky Survey</a:t>
                </a:r>
              </a:p>
            </p:txBody>
          </p:sp>
        </p:grp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549400" y="12446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FF99"/>
                  </a:solidFill>
                  <a:latin typeface="Arial" charset="0"/>
                  <a:ea typeface="ＭＳ Ｐゴシック" pitchFamily="1" charset="-128"/>
                </a:rPr>
                <a:t>optical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6280150" y="1241425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5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5000"/>
                </a:spcBef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5000"/>
                </a:spcBef>
                <a:buChar char="–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5000"/>
                </a:spcBef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FF99"/>
                  </a:solidFill>
                  <a:latin typeface="Arial" charset="0"/>
                  <a:ea typeface="ＭＳ Ｐゴシック" pitchFamily="1" charset="-128"/>
                </a:rPr>
                <a:t>infrared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Proof of Dust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existence of dust was controversial until ~100 years ago.</a:t>
            </a:r>
          </a:p>
          <a:p>
            <a:r>
              <a:rPr lang="en-US" dirty="0" smtClean="0"/>
              <a:t>William Herschel showed that star counts were fewer in some directions.</a:t>
            </a:r>
          </a:p>
          <a:p>
            <a:r>
              <a:rPr lang="en-US" dirty="0" smtClean="0"/>
              <a:t>Barnard’s images showed reduction in star counts.</a:t>
            </a:r>
          </a:p>
          <a:p>
            <a:r>
              <a:rPr lang="en-US" dirty="0" err="1" smtClean="0"/>
              <a:t>Trumpler</a:t>
            </a:r>
            <a:r>
              <a:rPr lang="en-US" dirty="0" smtClean="0"/>
              <a:t> conclusively demonstrated interstellar absorption by observing star clusters and estimated 2 mag/</a:t>
            </a:r>
            <a:r>
              <a:rPr lang="en-US" dirty="0" err="1" smtClean="0"/>
              <a:t>kpc</a:t>
            </a:r>
            <a:r>
              <a:rPr lang="en-US" dirty="0" smtClean="0"/>
              <a:t> in V-band.</a:t>
            </a:r>
          </a:p>
          <a:p>
            <a:r>
              <a:rPr lang="en-US" dirty="0" smtClean="0"/>
              <a:t>Starlight is polarized in regions of high extinction with one polarization state selectively removed by scattering from small elongated conducting or dielectric particles aligned in the galactic magnetic field.</a:t>
            </a:r>
          </a:p>
          <a:p>
            <a:r>
              <a:rPr lang="en-US" dirty="0" smtClean="0"/>
              <a:t>Dust grains are aspherical and polarize background light.</a:t>
            </a:r>
          </a:p>
          <a:p>
            <a:r>
              <a:rPr lang="en-US" dirty="0" smtClean="0"/>
              <a:t>Reflection nebulae are signs of dust.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Extinction by Dust: Wavelength Dependence</a:t>
            </a:r>
          </a:p>
        </p:txBody>
      </p:sp>
      <p:pic>
        <p:nvPicPr>
          <p:cNvPr id="19" name="Picture 7" descr="dustefc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1981200"/>
            <a:ext cx="4914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17775" y="1169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Extinction by Dust: Wavelength Dependence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"/>
          <a:stretch/>
        </p:blipFill>
        <p:spPr>
          <a:xfrm>
            <a:off x="2941429" y="1524000"/>
            <a:ext cx="33754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0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Magnitudes vs. Optical Depth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55805" y="1442890"/>
                <a:ext cx="7467600" cy="492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spherical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dust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particles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with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radius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𝑒𝑥𝑡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efficiency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factor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extinction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optical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depth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is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/>
                      </m:sSub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𝑑𝑢𝑠𝑡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𝑑𝑢𝑠𝑡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𝑑𝑢𝑠𝑡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en-US" b="0" i="0" dirty="0" smtClean="0">
                    <a:latin typeface="Cambria Math"/>
                    <a:ea typeface="Cambria Math"/>
                  </a:rPr>
                  <a:t>In magnitudes, </a:t>
                </a:r>
              </a:p>
              <a:p>
                <a:endParaRPr lang="en-US" dirty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=−2.5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=2.5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  <m:sup/>
                    </m:sSubSup>
                  </m:oMath>
                </a14:m>
                <a:r>
                  <a:rPr lang="en-US" b="0" i="0" dirty="0" smtClean="0">
                    <a:latin typeface="Cambria Math"/>
                    <a:ea typeface="Cambria Math"/>
                  </a:rPr>
                  <a:t>=1.086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sub>
                      <m:sup/>
                    </m:sSubSup>
                  </m:oMath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pPr algn="ctr"/>
                <a:endParaRPr lang="en-US" dirty="0">
                  <a:latin typeface="Cambria Math"/>
                  <a:ea typeface="Cambria Math"/>
                </a:endParaRPr>
              </a:p>
              <a:p>
                <a:r>
                  <a:rPr lang="en-US" b="0" i="0" dirty="0" smtClean="0">
                    <a:latin typeface="Cambria Math"/>
                    <a:ea typeface="Cambria Math"/>
                  </a:rPr>
                  <a:t>So, the extinction is directly proportional to the column density, N.</a:t>
                </a: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5" y="1442890"/>
                <a:ext cx="7467600" cy="4921988"/>
              </a:xfrm>
              <a:prstGeom prst="rect">
                <a:avLst/>
              </a:prstGeom>
              <a:blipFill rotWithShape="0"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6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Extinction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</a:t>
            </a:r>
            <a:r>
              <a:rPr lang="en-US" altLang="en-US" baseline="-25000" dirty="0" smtClean="0"/>
              <a:t>obs</a:t>
            </a:r>
            <a:r>
              <a:rPr lang="en-US" altLang="en-US" dirty="0" smtClean="0"/>
              <a:t>(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)=m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(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)+A(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), where m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 is called the “</a:t>
            </a:r>
            <a:r>
              <a:rPr lang="en-US" altLang="en-US" dirty="0" err="1" smtClean="0"/>
              <a:t>dereddened</a:t>
            </a:r>
            <a:r>
              <a:rPr lang="en-US" altLang="en-US" dirty="0" smtClean="0"/>
              <a:t>” magnitude.</a:t>
            </a:r>
          </a:p>
          <a:p>
            <a:r>
              <a:rPr lang="en-US" altLang="en-US" dirty="0" smtClean="0"/>
              <a:t>The distance modulus, m</a:t>
            </a:r>
            <a:r>
              <a:rPr lang="en-US" altLang="en-US" dirty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 needs to be modified to account for extinction when using the apparent “reddened” magnitude.</a:t>
            </a:r>
          </a:p>
          <a:p>
            <a:r>
              <a:rPr lang="en-US" altLang="en-US" dirty="0" smtClean="0"/>
              <a:t>m</a:t>
            </a:r>
            <a:r>
              <a:rPr lang="en-US" altLang="en-US" baseline="-25000" dirty="0" smtClean="0"/>
              <a:t>obs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)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M=5log(d)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5+A(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Without taking account of the extinction, one will mistakenly calculate distances that are too far compared to the real distances (as was done by Shapley).</a:t>
            </a:r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Excess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color excess is written as E(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  <a:r>
              <a:rPr lang="en-US" altLang="en-US" baseline="-25000" dirty="0" smtClean="0"/>
              <a:t>1</a:t>
            </a:r>
            <a:r>
              <a:rPr lang="en-US" altLang="en-US" dirty="0" smtClean="0">
                <a:latin typeface="Symbol" panose="05050102010706020507" pitchFamily="18" charset="2"/>
              </a:rPr>
              <a:t>-l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).</a:t>
            </a:r>
          </a:p>
          <a:p>
            <a:r>
              <a:rPr lang="en-US" altLang="en-US" dirty="0" smtClean="0"/>
              <a:t>E(B-V)=(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V</a:t>
            </a:r>
            <a:r>
              <a:rPr lang="en-US" altLang="en-US" dirty="0" smtClean="0"/>
              <a:t>)</a:t>
            </a:r>
            <a:r>
              <a:rPr lang="en-US" altLang="en-US" dirty="0" smtClean="0">
                <a:latin typeface="Symbol" panose="05050102010706020507" pitchFamily="18" charset="2"/>
              </a:rPr>
              <a:t> -</a:t>
            </a:r>
            <a:r>
              <a:rPr lang="en-US" altLang="en-US" dirty="0" smtClean="0"/>
              <a:t>(m</a:t>
            </a:r>
            <a:r>
              <a:rPr lang="en-US" altLang="en-US" baseline="-25000" dirty="0" smtClean="0"/>
              <a:t>B,0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V,0</a:t>
            </a:r>
            <a:r>
              <a:rPr lang="en-US" altLang="en-US" dirty="0" smtClean="0"/>
              <a:t>)=(m</a:t>
            </a:r>
            <a:r>
              <a:rPr lang="en-US" altLang="en-US" baseline="-25000" dirty="0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m</a:t>
            </a:r>
            <a:r>
              <a:rPr lang="en-US" altLang="en-US" baseline="-25000" dirty="0" smtClean="0"/>
              <a:t>B,0</a:t>
            </a:r>
            <a:r>
              <a:rPr lang="en-US" altLang="en-US" smtClean="0"/>
              <a:t>)</a:t>
            </a:r>
            <a:r>
              <a:rPr lang="en-US" altLang="en-US" smtClean="0">
                <a:latin typeface="Symbol" panose="05050102010706020507" pitchFamily="18" charset="2"/>
              </a:rPr>
              <a:t>-</a:t>
            </a:r>
            <a:r>
              <a:rPr lang="en-US" altLang="en-US" smtClean="0"/>
              <a:t>(m</a:t>
            </a:r>
            <a:r>
              <a:rPr lang="en-US" altLang="en-US" baseline="-25000" smtClean="0"/>
              <a:t>V</a:t>
            </a:r>
            <a:r>
              <a:rPr lang="en-US" altLang="en-US" smtClean="0">
                <a:latin typeface="Symbol" panose="05050102010706020507" pitchFamily="18" charset="2"/>
              </a:rPr>
              <a:t>-</a:t>
            </a:r>
            <a:r>
              <a:rPr lang="en-US" altLang="en-US" smtClean="0"/>
              <a:t>m</a:t>
            </a:r>
            <a:r>
              <a:rPr lang="en-US" altLang="en-US" baseline="-25000"/>
              <a:t>V,0</a:t>
            </a:r>
            <a:r>
              <a:rPr lang="en-US" altLang="en-US" smtClean="0"/>
              <a:t>)=</a:t>
            </a:r>
            <a:r>
              <a:rPr lang="en-US" altLang="en-US" dirty="0" smtClean="0"/>
              <a:t>A</a:t>
            </a:r>
            <a:r>
              <a:rPr lang="en-US" altLang="en-US" baseline="-25000" dirty="0" smtClean="0"/>
              <a:t>B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A</a:t>
            </a:r>
            <a:r>
              <a:rPr lang="en-US" altLang="en-US" baseline="-25000" dirty="0" smtClean="0"/>
              <a:t>V</a:t>
            </a:r>
            <a:endParaRPr lang="en-US" altLang="en-US" dirty="0" smtClean="0"/>
          </a:p>
          <a:p>
            <a:r>
              <a:rPr lang="en-US" altLang="en-US" dirty="0" smtClean="0"/>
              <a:t>This quantity is useful for estimating extinction.</a:t>
            </a:r>
          </a:p>
          <a:p>
            <a:r>
              <a:rPr lang="en-US" altLang="en-US" dirty="0" smtClean="0"/>
              <a:t>To calculate it, one must know the intrinsic colors of an object. </a:t>
            </a:r>
          </a:p>
          <a:p>
            <a:r>
              <a:rPr lang="en-US" altLang="en-US" dirty="0" smtClean="0"/>
              <a:t>This is possible if one knows the spectral type of the star. </a:t>
            </a:r>
          </a:p>
          <a:p>
            <a:r>
              <a:rPr lang="en-US" altLang="en-US" dirty="0" smtClean="0"/>
              <a:t>Once one has the color excess, it is possible to estimate the absolute value of the extinction at any wavelength, assuming an appropriate extinction law.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Extinction Law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2057401"/>
          </a:xfrm>
        </p:spPr>
        <p:txBody>
          <a:bodyPr>
            <a:normAutofit/>
          </a:bodyPr>
          <a:lstStyle/>
          <a:p>
            <a:r>
              <a:rPr lang="en-US" dirty="0" smtClean="0"/>
              <a:t>The extinction law describes the amount of extinction as a function of wavelength.</a:t>
            </a:r>
          </a:p>
          <a:p>
            <a:r>
              <a:rPr lang="en-US" dirty="0" smtClean="0"/>
              <a:t>It is often expressed as a power law.</a:t>
            </a:r>
          </a:p>
          <a:p>
            <a:r>
              <a:rPr lang="en-US" dirty="0" smtClean="0"/>
              <a:t>Sometimes, it is expressed as the selective extinction, R</a:t>
            </a:r>
            <a:r>
              <a:rPr lang="en-US" baseline="-25000" dirty="0" smtClean="0"/>
              <a:t>V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generally the same in all directions.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49024" y="3910616"/>
                <a:ext cx="25602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~−1.6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24" y="3910616"/>
                <a:ext cx="256025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76" r="-71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6308" y="4516831"/>
                <a:ext cx="1565685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08" y="4516831"/>
                <a:ext cx="1565685" cy="576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849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 Example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8700" y="1523999"/>
            <a:ext cx="7200900" cy="2438401"/>
          </a:xfrm>
        </p:spPr>
        <p:txBody>
          <a:bodyPr>
            <a:normAutofit/>
          </a:bodyPr>
          <a:lstStyle/>
          <a:p>
            <a:r>
              <a:rPr lang="en-US" dirty="0" smtClean="0"/>
              <a:t>Imagine that we observe star near the Galactic Center and find H=14 and K=12.</a:t>
            </a:r>
          </a:p>
          <a:p>
            <a:r>
              <a:rPr lang="en-US" dirty="0" smtClean="0"/>
              <a:t>We take a spectrum and find that it is an O-star. </a:t>
            </a:r>
          </a:p>
          <a:p>
            <a:r>
              <a:rPr lang="en-US" dirty="0" smtClean="0"/>
              <a:t>We look up the intrinsic color of an O-star in 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 and fine that it is 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0.05.</a:t>
            </a:r>
          </a:p>
          <a:p>
            <a:r>
              <a:rPr lang="en-US" dirty="0" smtClean="0"/>
              <a:t>So, E(H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K)=(H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(H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K)</a:t>
            </a:r>
            <a:r>
              <a:rPr lang="en-US" baseline="-25000" dirty="0" smtClean="0"/>
              <a:t>0</a:t>
            </a:r>
            <a:r>
              <a:rPr lang="en-US" dirty="0" smtClean="0"/>
              <a:t>=14</a:t>
            </a:r>
            <a:r>
              <a:rPr lang="en-US" dirty="0" smtClean="0">
                <a:latin typeface="Symbol" panose="05050102010706020507" pitchFamily="18" charset="2"/>
              </a:rPr>
              <a:t>-</a:t>
            </a:r>
            <a:r>
              <a:rPr lang="en-US" dirty="0" smtClean="0"/>
              <a:t>12</a:t>
            </a:r>
            <a:r>
              <a:rPr lang="en-US" dirty="0" smtClean="0">
                <a:latin typeface="Symbol" panose="05050102010706020507" pitchFamily="18" charset="2"/>
              </a:rPr>
              <a:t>-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 smtClean="0"/>
              <a:t>0.05=2.05.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A695-23A2-4F83-97B9-37C92BD5A0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5467" y="4154412"/>
                <a:ext cx="2629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67" y="4154412"/>
                <a:ext cx="262988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624" r="-25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0999" y="4623423"/>
                <a:ext cx="3898823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99" y="4623423"/>
                <a:ext cx="3898823" cy="58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5402135"/>
                <a:ext cx="5366021" cy="862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2.05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1.6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−1.6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402135"/>
                <a:ext cx="5366021" cy="8629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46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Extinction by Dust: Effect on Spectrum</a:t>
            </a:r>
            <a:endParaRPr lang="en-US" altLang="en-US" dirty="0" smtClean="0"/>
          </a:p>
        </p:txBody>
      </p:sp>
      <p:pic>
        <p:nvPicPr>
          <p:cNvPr id="19" name="Picture 4" descr="ISdust_extinc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35967"/>
            <a:ext cx="7200900" cy="385286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Schematic Plot vs. </a:t>
            </a:r>
            <a:r>
              <a:rPr lang="en-US" altLang="en-US" dirty="0" smtClean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1732056"/>
            <a:ext cx="7200900" cy="44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2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Extinction by dust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17775" y="1169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52600" y="2112963"/>
          <a:ext cx="584835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3" imgW="5848160" imgH="3638740" progId="Excel.Sheet.8">
                  <p:embed/>
                </p:oleObj>
              </mc:Choice>
              <mc:Fallback>
                <p:oleObj name="Worksheet" r:id="rId3" imgW="5848160" imgH="36387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2963"/>
                        <a:ext cx="5848350" cy="363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59000" y="1287463"/>
            <a:ext cx="46529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20000"/>
              </a:lnSpc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en-US" altLang="en-US" sz="2400"/>
              <a:t>J. S. Mathis 1990, </a:t>
            </a:r>
            <a:r>
              <a:rPr lang="en-US" altLang="en-US" sz="2400" i="1"/>
              <a:t>ARAA</a:t>
            </a:r>
            <a:r>
              <a:rPr lang="en-US" altLang="en-US" sz="2400"/>
              <a:t>, </a:t>
            </a:r>
            <a:r>
              <a:rPr lang="en-US" altLang="en-US" sz="2400" b="1"/>
              <a:t>28</a:t>
            </a:r>
            <a:r>
              <a:rPr lang="en-US" altLang="en-US" sz="2400"/>
              <a:t>, 37.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Silicates and Ices in Interstellar Medium: W3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17775" y="1169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5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5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5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5000"/>
              </a:spcBef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37" y="1868905"/>
            <a:ext cx="6106026" cy="418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ISM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ISM is the interstellar medium, also known as “the stuff between the stars.”</a:t>
            </a:r>
          </a:p>
          <a:p>
            <a:r>
              <a:rPr lang="en-US" altLang="en-US" dirty="0" smtClean="0"/>
              <a:t>It contains atoms and molecules in the form of gas and also grains of dust. </a:t>
            </a:r>
          </a:p>
          <a:p>
            <a:r>
              <a:rPr lang="en-US" altLang="en-US" dirty="0" smtClean="0"/>
              <a:t>The material varies in density with the densest parts representing gas/dust clouds.</a:t>
            </a:r>
          </a:p>
          <a:p>
            <a:r>
              <a:rPr lang="en-US" altLang="en-US" dirty="0" smtClean="0"/>
              <a:t>The temperature and ionization states of the material depend on the local photon radiation field and matter-matter collisions, such as due to jets.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Properties of Dust Grains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785" y="1524000"/>
            <a:ext cx="6882729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16.1, 16.2, 16.3, 16.7, 19.8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the K-band extinction for a red giant that has observed H-K=2.35? Note that (H-K)</a:t>
            </a:r>
            <a:r>
              <a:rPr lang="en-US" baseline="-25000" dirty="0" smtClean="0"/>
              <a:t>0</a:t>
            </a:r>
            <a:r>
              <a:rPr lang="en-US" dirty="0" smtClean="0"/>
              <a:t>=0.30.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9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Stuff Between Stars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28700" y="1523999"/>
            <a:ext cx="7200900" cy="106680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Space isn’t </a:t>
            </a:r>
            <a:r>
              <a:rPr lang="en-US" altLang="en-US" dirty="0" smtClean="0"/>
              <a:t>empty, but is nearly so.</a:t>
            </a:r>
          </a:p>
          <a:p>
            <a:r>
              <a:rPr lang="en-US" altLang="en-US" dirty="0"/>
              <a:t>All the interstellar gas and dust in a volume the size of the Earth only yields enough matter to make a pair of </a:t>
            </a:r>
            <a:r>
              <a:rPr lang="en-US" altLang="en-US" dirty="0" smtClean="0"/>
              <a:t>dice.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7" descr="C:\Documents and Settings\Tyler_Nordgren\My Documents\My Pictures\astro images\ism\milkyway_lund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" y="2630456"/>
            <a:ext cx="7024687" cy="37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339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Nebulae</a:t>
            </a:r>
            <a:endParaRPr lang="en-US" alt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Nebula is a general term used for fuzzy objects in the sky.</a:t>
            </a:r>
          </a:p>
          <a:p>
            <a:r>
              <a:rPr lang="en-US" dirty="0" smtClean="0"/>
              <a:t>The term was used to name things that we now know are actually galaxies and star clusters, so we no longer use this word for those objects.</a:t>
            </a:r>
          </a:p>
          <a:p>
            <a:r>
              <a:rPr lang="en-US" dirty="0" smtClean="0"/>
              <a:t>We continue to use the word to describe gas/dust that reflects or emits radiation.</a:t>
            </a:r>
          </a:p>
          <a:p>
            <a:pPr lvl="1"/>
            <a:r>
              <a:rPr lang="en-US" dirty="0" smtClean="0"/>
              <a:t>Emission nebula: glows, due to hot stars</a:t>
            </a:r>
          </a:p>
          <a:p>
            <a:pPr lvl="1"/>
            <a:r>
              <a:rPr lang="en-US" dirty="0" smtClean="0"/>
              <a:t>Reflection nebula: light from star bounces off of cloud particles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Emission Nebulae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 nebulae emit their own light.</a:t>
            </a:r>
          </a:p>
          <a:p>
            <a:r>
              <a:rPr lang="en-US" dirty="0" smtClean="0"/>
              <a:t>The emission can come from bound-bound transitions as electrons recombine and cascade to lower energy levels. This means that the electrons were ionized initially, telling us that there is an ionizing source (hot star) nearby.</a:t>
            </a:r>
          </a:p>
          <a:p>
            <a:r>
              <a:rPr lang="en-US" dirty="0" smtClean="0"/>
              <a:t>The emission can also be in the form of blackbody radiation from warm dust.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"/>
          <a:stretch/>
        </p:blipFill>
        <p:spPr>
          <a:xfrm>
            <a:off x="1614430" y="1524000"/>
            <a:ext cx="602944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Reflection Nebulae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Reflection nebulae appear to emit light, but they actually reflect light from a nearby source.</a:t>
            </a:r>
          </a:p>
          <a:p>
            <a:r>
              <a:rPr lang="en-US" dirty="0" smtClean="0"/>
              <a:t>The spectrum of the reflected light is the same as the spectrum of the source.</a:t>
            </a:r>
          </a:p>
          <a:p>
            <a:r>
              <a:rPr lang="en-US" dirty="0" smtClean="0"/>
              <a:t>Dust in the nebula provides the reflective surfaces.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317C-2D38-45AD-93CC-2F339010EF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"/>
  <p:tag name="MMPROD_UIDATA" val="&lt;database version=&quot;6.0&quot;&gt;&lt;object type=&quot;1&quot; unique_id=&quot;10001&quot;&gt;&lt;property id=&quot;20141&quot; value=&quot;1051446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0&quot;/&gt;&lt;property id=&quot;20181&quot; value=&quot;0&quot;/&gt;&lt;property id=&quot;20191&quot; value=&quot;rit&quot;/&gt;&lt;property id=&quot;20192&quot; value=&quot;https://connect.rit.edu&quot;/&gt;&lt;property id=&quot;20193&quot; value=&quot;0&quot;/&gt;&lt;property id=&quot;20224&quot; value=&quot;C:\Documents and Settings\dffpci\Desktop&quot;/&gt;&lt;property id=&quot;20250&quot; value=&quot;6&quot;/&gt;&lt;property id=&quot;20251&quot; value=&quot;0&quot;/&gt;&lt;property id=&quot;20259&quot; value=&quot;0&quot;/&gt;&lt;property id=&quot;20262&quot; value=&quot;4496691&quot;/&gt;&lt;object type=&quot;4&quot; unique_id=&quot;10005&quot;&gt;&lt;/object&gt;&lt;object type=&quot;2&quot; unique_id=&quot;10006&quot;&gt;&lt;object type=&quot;3&quot; unique_id=&quot;10042&quot;&gt;&lt;property id=&quot;20148&quot; value=&quot;5&quot;/&gt;&lt;property id=&quot;20300&quot; value=&quot;Slide 1 - &amp;quot;Astronomical Observational Techniques and Instrumentation&amp;quot;&quot;/&gt;&lt;property id=&quot;20303&quot; value=&quot;-1&quot;/&gt;&lt;property id=&quot;20307&quot; value=&quot;520&quot;/&gt;&lt;property id=&quot;20309&quot; value=&quot;-1&quot;/&gt;&lt;/object&gt;&lt;object type=&quot;3&quot; unique_id=&quot;10043&quot;&gt;&lt;property id=&quot;20148&quot; value=&quot;5&quot;/&gt;&lt;property id=&quot;20300&quot; value=&quot;Slide 2 - &amp;quot;Aims and outline for this lecture&amp;quot;&quot;/&gt;&lt;property id=&quot;20303&quot; value=&quot;-1&quot;/&gt;&lt;property id=&quot;20307&quot; value=&quot;524&quot;/&gt;&lt;property id=&quot;20309&quot; value=&quot;-1&quot;/&gt;&lt;/object&gt;&lt;object type=&quot;3&quot; unique_id=&quot;10045&quot;&gt;&lt;property id=&quot;20148&quot; value=&quot;5&quot;/&gt;&lt;property id=&quot;20300&quot; value=&quot;Slide 4 - &amp;quot;Blackbody Radiation: Heat Transfer&amp;quot;&quot;/&gt;&lt;property id=&quot;20303&quot; value=&quot;-1&quot;/&gt;&lt;property id=&quot;20307&quot; value=&quot;392&quot;/&gt;&lt;property id=&quot;20309&quot; value=&quot;-1&quot;/&gt;&lt;/object&gt;&lt;object type=&quot;3&quot; unique_id=&quot;10046&quot;&gt;&lt;property id=&quot;20148&quot; value=&quot;5&quot;/&gt;&lt;property id=&quot;20300&quot; value=&quot;Slide 3 - &amp;quot;Blackbody Radiation: Energy Transfer&amp;quot;&quot;/&gt;&lt;property id=&quot;20303&quot; value=&quot;-1&quot;/&gt;&lt;property id=&quot;20307&quot; value=&quot;393&quot;/&gt;&lt;property id=&quot;20309&quot; value=&quot;-1&quot;/&gt;&lt;/object&gt;&lt;object type=&quot;3&quot; unique_id=&quot;10047&quot;&gt;&lt;property id=&quot;20148&quot; value=&quot;5&quot;/&gt;&lt;property id=&quot;20300&quot; value=&quot;Slide 6 - &amp;quot;Blackbody Radiation: Planck’s Equation&amp;quot;&quot;/&gt;&lt;property id=&quot;20303&quot; value=&quot;-1&quot;/&gt;&lt;property id=&quot;20307&quot; value=&quot;394&quot;/&gt;&lt;property id=&quot;20309&quot; value=&quot;-1&quot;/&gt;&lt;/object&gt;&lt;object type=&quot;3&quot; unique_id=&quot;10048&quot;&gt;&lt;property id=&quot;20148&quot; value=&quot;5&quot;/&gt;&lt;property id=&quot;20300&quot; value=&quot;Slide 8 - &amp;quot;Blackbody Radiation: Wein’s Displacement Law&amp;quot;&quot;/&gt;&lt;property id=&quot;20303&quot; value=&quot;-1&quot;/&gt;&lt;property id=&quot;20307&quot; value=&quot;395&quot;/&gt;&lt;property id=&quot;20309&quot; value=&quot;-1&quot;/&gt;&lt;/object&gt;&lt;object type=&quot;3&quot; unique_id=&quot;10049&quot;&gt;&lt;property id=&quot;20148&quot; value=&quot;5&quot;/&gt;&lt;property id=&quot;20300&quot; value=&quot;Slide 9 - &amp;quot;Blackbody Radiation: Stefan-Boltzmann Law &amp;quot;&quot;/&gt;&lt;property id=&quot;20303&quot; value=&quot;-1&quot;/&gt;&lt;property id=&quot;20307&quot; value=&quot;396&quot;/&gt;&lt;property id=&quot;20309&quot; value=&quot;-1&quot;/&gt;&lt;/object&gt;&lt;object type=&quot;3&quot; unique_id=&quot;10050&quot;&gt;&lt;property id=&quot;20148&quot; value=&quot;5&quot;/&gt;&lt;property id=&quot;20300&quot; value=&quot;Slide 5 - &amp;quot;Blackbody Radiation: Objects&amp;quot;&quot;/&gt;&lt;property id=&quot;20303&quot; value=&quot;-1&quot;/&gt;&lt;property id=&quot;20307&quot; value=&quot;397&quot;/&gt;&lt;property id=&quot;20309&quot; value=&quot;-1&quot;/&gt;&lt;/object&gt;&lt;object type=&quot;3&quot; unique_id=&quot;10064&quot;&gt;&lt;property id=&quot;20148&quot; value=&quot;5&quot;/&gt;&lt;property id=&quot;20300&quot; value=&quot;Slide 16 - &amp;quot;Hydrogen-like lines&amp;quot;&quot;/&gt;&lt;property id=&quot;20303&quot; value=&quot;-1&quot;/&gt;&lt;property id=&quot;20307&quot; value=&quot;263&quot;/&gt;&lt;property id=&quot;20309&quot; value=&quot;-1&quot;/&gt;&lt;/object&gt;&lt;object type=&quot;3&quot; unique_id=&quot;10075&quot;&gt;&lt;property id=&quot;20148&quot; value=&quot;5&quot;/&gt;&lt;property id=&quot;20300&quot; value=&quot;Slide 34 - &amp;quot;Theory of Everything&amp;quot;&quot;/&gt;&lt;property id=&quot;20303&quot; value=&quot;-1&quot;/&gt;&lt;property id=&quot;20307&quot; value=&quot;265&quot;/&gt;&lt;property id=&quot;20309&quot; value=&quot;-1&quot;/&gt;&lt;/object&gt;&lt;object type=&quot;3&quot; unique_id=&quot;10544&quot;&gt;&lt;property id=&quot;20148&quot; value=&quot;5&quot;/&gt;&lt;property id=&quot;20300&quot; value=&quot;Slide 10 - &amp;quot;Blackbody Radiation: SB Law, derivation&amp;quot;&quot;/&gt;&lt;property id=&quot;20303&quot; value=&quot;-1&quot;/&gt;&lt;property id=&quot;20307&quot; value=&quot;1170&quot;/&gt;&lt;property id=&quot;20309&quot; value=&quot;-1&quot;/&gt;&lt;/object&gt;&lt;object type=&quot;3&quot; unique_id=&quot;10824&quot;&gt;&lt;property id=&quot;20148&quot; value=&quot;5&quot;/&gt;&lt;property id=&quot;20300&quot; value=&quot;Slide 7 - &amp;quot;Blackbody Radiation: Curves&amp;quot;&quot;/&gt;&lt;property id=&quot;20303&quot; value=&quot;-1&quot;/&gt;&lt;property id=&quot;20307&quot; value=&quot;1557&quot;/&gt;&lt;property id=&quot;20309&quot; value=&quot;-1&quot;/&gt;&lt;/object&gt;&lt;object type=&quot;3&quot; unique_id=&quot;10826&quot;&gt;&lt;property id=&quot;20148&quot; value=&quot;5&quot;/&gt;&lt;property id=&quot;20300&quot; value=&quot;Slide 11 - &amp;quot;Interactions Between Charged Particles&amp;quot;&quot;/&gt;&lt;property id=&quot;20303&quot; value=&quot;-1&quot;/&gt;&lt;property id=&quot;20307&quot; value=&quot;1545&quot;/&gt;&lt;property id=&quot;20309&quot; value=&quot;-1&quot;/&gt;&lt;/object&gt;&lt;object type=&quot;3&quot; unique_id=&quot;10827&quot;&gt;&lt;property id=&quot;20148&quot; value=&quot;5&quot;/&gt;&lt;property id=&quot;20300&quot; value=&quot;Slide 13 - &amp;quot;Hydrogen emission lines&amp;quot;&quot;/&gt;&lt;property id=&quot;20303&quot; value=&quot;-1&quot;/&gt;&lt;property id=&quot;20307&quot; value=&quot;1544&quot;/&gt;&lt;property id=&quot;20309&quot; value=&quot;-1&quot;/&gt;&lt;/object&gt;&lt;object type=&quot;3&quot; unique_id=&quot;10828&quot;&gt;&lt;property id=&quot;20148&quot; value=&quot;5&quot;/&gt;&lt;property id=&quot;20300&quot; value=&quot;Slide 15 - &amp;quot;Helium and carbon atoms&amp;quot;&quot;/&gt;&lt;property id=&quot;20303&quot; value=&quot;-1&quot;/&gt;&lt;property id=&quot;20307&quot; value=&quot;1546&quot;/&gt;&lt;property id=&quot;20309&quot; value=&quot;-1&quot;/&gt;&lt;/object&gt;&lt;object type=&quot;3&quot; unique_id=&quot;10874&quot;&gt;&lt;property id=&quot;20148&quot; value=&quot;5&quot;/&gt;&lt;property id=&quot;20300&quot; value=&quot;Slide 17 - &amp;quot;Free-free (Bremsstrahlung) Emission&amp;quot;&quot;/&gt;&lt;property id=&quot;20303&quot; value=&quot;-1&quot;/&gt;&lt;property id=&quot;20307&quot; value=&quot;1571&quot;/&gt;&lt;property id=&quot;20309&quot; value=&quot;-1&quot;/&gt;&lt;/object&gt;&lt;object type=&quot;3&quot; unique_id=&quot;10875&quot;&gt;&lt;property id=&quot;20148&quot; value=&quot;5&quot;/&gt;&lt;property id=&quot;20300&quot; value=&quot;Slide 18 - &amp;quot;Bremsstrahlung Emission: Notes&amp;quot;&quot;/&gt;&lt;property id=&quot;20303&quot; value=&quot;-1&quot;/&gt;&lt;property id=&quot;20307&quot; value=&quot;1670&quot;/&gt;&lt;property id=&quot;20309&quot; value=&quot;-1&quot;/&gt;&lt;/object&gt;&lt;object type=&quot;3&quot; unique_id=&quot;10876&quot;&gt;&lt;property id=&quot;20148&quot; value=&quot;5&quot;/&gt;&lt;property id=&quot;20300&quot; value=&quot;Slide 19 - &amp;quot;Free-free Emission: Spectrum&amp;quot;&quot;/&gt;&lt;property id=&quot;20303&quot; value=&quot;-1&quot;/&gt;&lt;property id=&quot;20307&quot; value=&quot;1671&quot;/&gt;&lt;property id=&quot;20309&quot; value=&quot;-1&quot;/&gt;&lt;/object&gt;&lt;object type=&quot;3&quot; unique_id=&quot;10877&quot;&gt;&lt;property id=&quot;20148&quot; value=&quot;5&quot;/&gt;&lt;property id=&quot;20300&quot; value=&quot;Slide 20 - &amp;quot;Free-free Emission: Stromgren Sphere&amp;quot;&quot;/&gt;&lt;property id=&quot;20303&quot; value=&quot;-1&quot;/&gt;&lt;property id=&quot;20307&quot; value=&quot;1573&quot;/&gt;&lt;property id=&quot;20309&quot; value=&quot;-1&quot;/&gt;&lt;/object&gt;&lt;object type=&quot;3&quot; unique_id=&quot;10878&quot;&gt;&lt;property id=&quot;20148&quot; value=&quot;5&quot;/&gt;&lt;property id=&quot;20300&quot; value=&quot;Slide 23 - &amp;quot;Free-free Emission: Star Formation Region&amp;quot;&quot;/&gt;&lt;property id=&quot;20303&quot; value=&quot;-1&quot;/&gt;&lt;property id=&quot;20307&quot; value=&quot;1668&quot;/&gt;&lt;property id=&quot;20309&quot; value=&quot;-1&quot;/&gt;&lt;/object&gt;&lt;object type=&quot;3&quot; unique_id=&quot;10879&quot;&gt;&lt;property id=&quot;20148&quot; value=&quot;5&quot;/&gt;&lt;property id=&quot;20300&quot; value=&quot;Slide 24 - &amp;quot;Free-free Emission: Galaxy Cluster&amp;quot;&quot;/&gt;&lt;property id=&quot;20303&quot; value=&quot;-1&quot;/&gt;&lt;property id=&quot;20307&quot; value=&quot;1669&quot;/&gt;&lt;property id=&quot;20309&quot; value=&quot;-1&quot;/&gt;&lt;/object&gt;&lt;object type=&quot;3&quot; unique_id=&quot;10880&quot;&gt;&lt;property id=&quot;20148&quot; value=&quot;5&quot;/&gt;&lt;property id=&quot;20300&quot; value=&quot;Slide 25 - &amp;quot;Synchrotron Radiation&amp;quot;&quot;/&gt;&lt;property id=&quot;20303&quot; value=&quot;-1&quot;/&gt;&lt;property id=&quot;20307&quot; value=&quot;1565&quot;/&gt;&lt;property id=&quot;20309&quot; value=&quot;-1&quot;/&gt;&lt;/object&gt;&lt;object type=&quot;3&quot; unique_id=&quot;10881&quot;&gt;&lt;property id=&quot;20148&quot; value=&quot;5&quot;/&gt;&lt;property id=&quot;20300&quot; value=&quot;Slide 26 - &amp;quot;Synchrotron Radiation: Illustration&amp;quot;&quot;/&gt;&lt;property id=&quot;20303&quot; value=&quot;-1&quot;/&gt;&lt;property id=&quot;20307&quot; value=&quot;1567&quot;/&gt;&lt;property id=&quot;20309&quot; value=&quot;-1&quot;/&gt;&lt;/object&gt;&lt;object type=&quot;3&quot; unique_id=&quot;10882&quot;&gt;&lt;property id=&quot;20148&quot; value=&quot;5&quot;/&gt;&lt;property id=&quot;20300&quot; value=&quot;Slide 27 - &amp;quot;Synchrotron Radiation: M87 Jet&amp;quot;&quot;/&gt;&lt;property id=&quot;20303&quot; value=&quot;-1&quot;/&gt;&lt;property id=&quot;20307&quot; value=&quot;1566&quot;/&gt;&lt;property id=&quot;20309&quot; value=&quot;-1&quot;/&gt;&lt;/object&gt;&lt;object type=&quot;3&quot; unique_id=&quot;10883&quot;&gt;&lt;property id=&quot;20148&quot; value=&quot;5&quot;/&gt;&lt;property id=&quot;20300&quot; value=&quot;Slide 28 - &amp;quot;Synchrotron Radiation: Relations&amp;quot;&quot;/&gt;&lt;property id=&quot;20303&quot; value=&quot;-1&quot;/&gt;&lt;property id=&quot;20307&quot; value=&quot;1568&quot;/&gt;&lt;property id=&quot;20309&quot; value=&quot;-1&quot;/&gt;&lt;/object&gt;&lt;object type=&quot;3&quot; unique_id=&quot;10884&quot;&gt;&lt;property id=&quot;20148&quot; value=&quot;5&quot;/&gt;&lt;property id=&quot;20300&quot; value=&quot;Slide 31 - &amp;quot;Inverse Compton Scattering&amp;quot;&quot;/&gt;&lt;property id=&quot;20303&quot; value=&quot;-1&quot;/&gt;&lt;property id=&quot;20307&quot; value=&quot;1564&quot;/&gt;&lt;property id=&quot;20309&quot; value=&quot;-1&quot;/&gt;&lt;/object&gt;&lt;object type=&quot;3&quot; unique_id=&quot;10885&quot;&gt;&lt;property id=&quot;20148&quot; value=&quot;5&quot;/&gt;&lt;property id=&quot;20300&quot; value=&quot;Slide 33 - &amp;quot;Multiwavelength Spectrum: M82&amp;quot;&quot;/&gt;&lt;property id=&quot;20303&quot; value=&quot;-1&quot;/&gt;&lt;property id=&quot;20307&quot; value=&quot;1562&quot;/&gt;&lt;property id=&quot;20309&quot; value=&quot;-1&quot;/&gt;&lt;/object&gt;&lt;object type=&quot;3&quot; unique_id=&quot;11166&quot;&gt;&lt;property id=&quot;20148&quot; value=&quot;5&quot;/&gt;&lt;property id=&quot;20300&quot; value=&quot;Slide 29 - &amp;quot;Synchrotron Radiation: Spectrum&amp;quot;&quot;/&gt;&lt;property id=&quot;20307&quot; value=&quot;1672&quot;/&gt;&lt;/object&gt;&lt;object type=&quot;3&quot; unique_id=&quot;11391&quot;&gt;&lt;property id=&quot;20148&quot; value=&quot;5&quot;/&gt;&lt;property id=&quot;20300&quot; value=&quot;Slide 30 - &amp;quot;Synchrotron Radiation: Spectral Ageing&amp;quot;&quot;/&gt;&lt;property id=&quot;20307&quot; value=&quot;1673&quot;/&gt;&lt;/object&gt;&lt;object type=&quot;3&quot; unique_id=&quot;11590&quot;&gt;&lt;property id=&quot;20148&quot; value=&quot;5&quot;/&gt;&lt;property id=&quot;20300&quot; value=&quot;Slide 32 - &amp;quot;Inverse Compton Scattering: Spectrum&amp;quot;&quot;/&gt;&lt;property id=&quot;20307&quot; value=&quot;1674&quot;/&gt;&lt;/object&gt;&lt;object type=&quot;3&quot; unique_id=&quot;11932&quot;&gt;&lt;property id=&quot;20148&quot; value=&quot;5&quot;/&gt;&lt;property id=&quot;20300&quot; value=&quot;Slide 14 - &amp;quot;Hydrogen emission line series&amp;quot;&quot;/&gt;&lt;property id=&quot;20307&quot; value=&quot;1675&quot;/&gt;&lt;/object&gt;&lt;object type=&quot;3&quot; unique_id=&quot;28224&quot;&gt;&lt;property id=&quot;20148&quot; value=&quot;5&quot;/&gt;&lt;property id=&quot;20300&quot; value=&quot;Slide 12 - &amp;quot; Bound-Bound Emission-line radiation&amp;quot;&quot;/&gt;&lt;property id=&quot;20307&quot; value=&quot;1676&quot;/&gt;&lt;/object&gt;&lt;object type=&quot;3&quot; unique_id=&quot;28436&quot;&gt;&lt;property id=&quot;20148&quot; value=&quot;5&quot;/&gt;&lt;property id=&quot;20300&quot; value=&quot;Slide 21 - &amp;quot;Stromgren Sphere Radius: Derivation&amp;quot;&quot;/&gt;&lt;property id=&quot;20307&quot; value=&quot;1677&quot;/&gt;&lt;/object&gt;&lt;object type=&quot;3&quot; unique_id=&quot;28474&quot;&gt;&lt;property id=&quot;20148&quot; value=&quot;5&quot;/&gt;&lt;property id=&quot;20300&quot; value=&quot;Slide 22 - &amp;quot;Recombination Timescale: Derivation&amp;quot;&quot;/&gt;&lt;property id=&quot;20307&quot; value=&quot;1678&quot;/&gt;&lt;/object&gt;&lt;/object&gt;&lt;object type=&quot;8&quot; unique_id=&quot;10760&quot;&gt;&lt;/object&gt;&lt;/object&gt;&lt;/database&gt;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4820</TotalTime>
  <Words>1467</Words>
  <Application>Microsoft Office PowerPoint</Application>
  <PresentationFormat>On-screen Show (4:3)</PresentationFormat>
  <Paragraphs>203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Arial</vt:lpstr>
      <vt:lpstr>Cambria Math</vt:lpstr>
      <vt:lpstr>Franklin Gothic Book</vt:lpstr>
      <vt:lpstr>Roboto</vt:lpstr>
      <vt:lpstr>Symbol</vt:lpstr>
      <vt:lpstr>Times New Roman</vt:lpstr>
      <vt:lpstr>Wingdings</vt:lpstr>
      <vt:lpstr>ヒラギノ角ゴ Pro W3</vt:lpstr>
      <vt:lpstr>Crop</vt:lpstr>
      <vt:lpstr>Image</vt:lpstr>
      <vt:lpstr>Worksheet</vt:lpstr>
      <vt:lpstr>University Astronomy</vt:lpstr>
      <vt:lpstr>Aims and outline for this lecture</vt:lpstr>
      <vt:lpstr>components of the ism</vt:lpstr>
      <vt:lpstr>The ISM</vt:lpstr>
      <vt:lpstr>The Stuff Between Stars</vt:lpstr>
      <vt:lpstr>Nebulae</vt:lpstr>
      <vt:lpstr>Emission Nebulae</vt:lpstr>
      <vt:lpstr>M17</vt:lpstr>
      <vt:lpstr>Reflection Nebulae</vt:lpstr>
      <vt:lpstr>Pleaides</vt:lpstr>
      <vt:lpstr>Molecular Clouds</vt:lpstr>
      <vt:lpstr>Gas and Dust</vt:lpstr>
      <vt:lpstr>Barnard 68</vt:lpstr>
      <vt:lpstr>Horsehead Nebula</vt:lpstr>
      <vt:lpstr>Trifid Nebula</vt:lpstr>
      <vt:lpstr>Region Near M4</vt:lpstr>
      <vt:lpstr>Molecular Lines</vt:lpstr>
      <vt:lpstr>radiation field</vt:lpstr>
      <vt:lpstr>Photoionization</vt:lpstr>
      <vt:lpstr>Pillars of Creation Closeup</vt:lpstr>
      <vt:lpstr>Ionization</vt:lpstr>
      <vt:lpstr>Photodissociation Regions</vt:lpstr>
      <vt:lpstr>PDR Schematic</vt:lpstr>
      <vt:lpstr>extinction</vt:lpstr>
      <vt:lpstr>Extinction</vt:lpstr>
      <vt:lpstr>Examples of the Effects of Dust</vt:lpstr>
      <vt:lpstr>Where is the Center of the Galaxy?</vt:lpstr>
      <vt:lpstr>Proof of Dust</vt:lpstr>
      <vt:lpstr>Extinction by Dust: Wavelength Dependence</vt:lpstr>
      <vt:lpstr>Extinction by Dust: Wavelength Dependence</vt:lpstr>
      <vt:lpstr>Magnitudes vs. Optical Depth</vt:lpstr>
      <vt:lpstr>Extinction</vt:lpstr>
      <vt:lpstr>Color Excess</vt:lpstr>
      <vt:lpstr>Extinction Law</vt:lpstr>
      <vt:lpstr>An Example</vt:lpstr>
      <vt:lpstr>Extinction by Dust: Effect on Spectrum</vt:lpstr>
      <vt:lpstr>Schematic Plot vs. l</vt:lpstr>
      <vt:lpstr>Extinction by dust</vt:lpstr>
      <vt:lpstr>Silicates and Ices in Interstellar Medium: W3</vt:lpstr>
      <vt:lpstr>Properties of Dust Grains</vt:lpstr>
      <vt:lpstr>homework</vt:lpstr>
      <vt:lpstr>Homework #13</vt:lpstr>
    </vt:vector>
  </TitlesOfParts>
  <Company>Center for Imaging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Figer</dc:creator>
  <cp:lastModifiedBy>Don Figer</cp:lastModifiedBy>
  <cp:revision>576</cp:revision>
  <dcterms:created xsi:type="dcterms:W3CDTF">2007-01-08T01:06:37Z</dcterms:created>
  <dcterms:modified xsi:type="dcterms:W3CDTF">2020-04-15T16:05:48Z</dcterms:modified>
</cp:coreProperties>
</file>