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9"/>
  </p:notesMasterIdLst>
  <p:sldIdLst>
    <p:sldId id="970" r:id="rId2"/>
    <p:sldId id="993" r:id="rId3"/>
    <p:sldId id="1003" r:id="rId4"/>
    <p:sldId id="971" r:id="rId5"/>
    <p:sldId id="995" r:id="rId6"/>
    <p:sldId id="972" r:id="rId7"/>
    <p:sldId id="996" r:id="rId8"/>
    <p:sldId id="973" r:id="rId9"/>
    <p:sldId id="997" r:id="rId10"/>
    <p:sldId id="974" r:id="rId11"/>
    <p:sldId id="1001" r:id="rId12"/>
    <p:sldId id="998" r:id="rId13"/>
    <p:sldId id="975" r:id="rId14"/>
    <p:sldId id="977" r:id="rId15"/>
    <p:sldId id="976" r:id="rId16"/>
    <p:sldId id="991" r:id="rId17"/>
    <p:sldId id="978" r:id="rId18"/>
    <p:sldId id="979" r:id="rId19"/>
    <p:sldId id="980" r:id="rId20"/>
    <p:sldId id="981" r:id="rId21"/>
    <p:sldId id="999" r:id="rId22"/>
    <p:sldId id="982" r:id="rId23"/>
    <p:sldId id="983" r:id="rId24"/>
    <p:sldId id="1000" r:id="rId25"/>
    <p:sldId id="1004" r:id="rId26"/>
    <p:sldId id="984" r:id="rId27"/>
    <p:sldId id="985" r:id="rId28"/>
    <p:sldId id="986" r:id="rId29"/>
    <p:sldId id="987" r:id="rId30"/>
    <p:sldId id="988" r:id="rId31"/>
    <p:sldId id="1007" r:id="rId32"/>
    <p:sldId id="1016" r:id="rId33"/>
    <p:sldId id="1009" r:id="rId34"/>
    <p:sldId id="1010" r:id="rId35"/>
    <p:sldId id="1011" r:id="rId36"/>
    <p:sldId id="1012" r:id="rId37"/>
    <p:sldId id="1013" r:id="rId38"/>
    <p:sldId id="1014" r:id="rId39"/>
    <p:sldId id="1015" r:id="rId40"/>
    <p:sldId id="1005" r:id="rId41"/>
    <p:sldId id="989" r:id="rId42"/>
    <p:sldId id="990" r:id="rId43"/>
    <p:sldId id="992" r:id="rId44"/>
    <p:sldId id="1006" r:id="rId45"/>
    <p:sldId id="994" r:id="rId46"/>
    <p:sldId id="1002" r:id="rId47"/>
    <p:sldId id="1008" r:id="rId48"/>
  </p:sldIdLst>
  <p:sldSz cx="9144000" cy="6858000" type="screen4x3"/>
  <p:notesSz cx="7315200" cy="96012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autoAdjust="0"/>
    <p:restoredTop sz="83090" autoAdjust="0"/>
  </p:normalViewPr>
  <p:slideViewPr>
    <p:cSldViewPr>
      <p:cViewPr varScale="1">
        <p:scale>
          <a:sx n="105" d="100"/>
          <a:sy n="105" d="100"/>
        </p:scale>
        <p:origin x="245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00" d="100"/>
        <a:sy n="100" d="100"/>
      </p:scale>
      <p:origin x="0" y="0"/>
    </p:cViewPr>
  </p:notesTextViewPr>
  <p:sorterViewPr>
    <p:cViewPr varScale="1">
      <p:scale>
        <a:sx n="100" d="100"/>
        <a:sy n="100" d="100"/>
      </p:scale>
      <p:origin x="0" y="-2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9" Type="http://schemas.openxmlformats.org/officeDocument/2006/relationships/slide" Target="slides/slide47.xml"/><Relationship Id="rId21" Type="http://schemas.openxmlformats.org/officeDocument/2006/relationships/slide" Target="slides/slide22.xml"/><Relationship Id="rId34" Type="http://schemas.openxmlformats.org/officeDocument/2006/relationships/slide" Target="slides/slide4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4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30.xml"/><Relationship Id="rId36" Type="http://schemas.openxmlformats.org/officeDocument/2006/relationships/slide" Target="slides/slide43.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42.xml"/><Relationship Id="rId8" Type="http://schemas.openxmlformats.org/officeDocument/2006/relationships/slide" Target="slides/slide9.xml"/><Relationship Id="rId3"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30</a:t>
            </a:fld>
            <a:endParaRPr lang="en-US" altLang="en-US"/>
          </a:p>
        </p:txBody>
      </p:sp>
    </p:spTree>
    <p:extLst>
      <p:ext uri="{BB962C8B-B14F-4D97-AF65-F5344CB8AC3E}">
        <p14:creationId xmlns:p14="http://schemas.microsoft.com/office/powerpoint/2010/main" val="298616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89594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31</a:t>
            </a:fld>
            <a:endParaRPr lang="en-US" altLang="en-US"/>
          </a:p>
        </p:txBody>
      </p:sp>
    </p:spTree>
    <p:extLst>
      <p:ext uri="{BB962C8B-B14F-4D97-AF65-F5344CB8AC3E}">
        <p14:creationId xmlns:p14="http://schemas.microsoft.com/office/powerpoint/2010/main" val="251480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32</a:t>
            </a:fld>
            <a:endParaRPr lang="en-US" altLang="en-US"/>
          </a:p>
        </p:txBody>
      </p:sp>
    </p:spTree>
    <p:extLst>
      <p:ext uri="{BB962C8B-B14F-4D97-AF65-F5344CB8AC3E}">
        <p14:creationId xmlns:p14="http://schemas.microsoft.com/office/powerpoint/2010/main" val="257384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33</a:t>
            </a:fld>
            <a:endParaRPr lang="en-US" altLang="en-US"/>
          </a:p>
        </p:txBody>
      </p:sp>
    </p:spTree>
    <p:extLst>
      <p:ext uri="{BB962C8B-B14F-4D97-AF65-F5344CB8AC3E}">
        <p14:creationId xmlns:p14="http://schemas.microsoft.com/office/powerpoint/2010/main" val="399001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34</a:t>
            </a:fld>
            <a:endParaRPr lang="en-US" altLang="en-US"/>
          </a:p>
        </p:txBody>
      </p:sp>
    </p:spTree>
    <p:extLst>
      <p:ext uri="{BB962C8B-B14F-4D97-AF65-F5344CB8AC3E}">
        <p14:creationId xmlns:p14="http://schemas.microsoft.com/office/powerpoint/2010/main" val="25412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35</a:t>
            </a:fld>
            <a:endParaRPr lang="en-US" altLang="en-US"/>
          </a:p>
        </p:txBody>
      </p:sp>
    </p:spTree>
    <p:extLst>
      <p:ext uri="{BB962C8B-B14F-4D97-AF65-F5344CB8AC3E}">
        <p14:creationId xmlns:p14="http://schemas.microsoft.com/office/powerpoint/2010/main" val="256000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13976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404676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63816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351463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171048826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41148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104250"/>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388517250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803757204"/>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2566883725"/>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046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28700" y="1527048"/>
            <a:ext cx="7200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a:t>
            </a:fld>
            <a:endParaRPr lang="en-US" altLang="en-US"/>
          </a:p>
        </p:txBody>
      </p:sp>
    </p:spTree>
    <p:extLst>
      <p:ext uri="{BB962C8B-B14F-4D97-AF65-F5344CB8AC3E}">
        <p14:creationId xmlns:p14="http://schemas.microsoft.com/office/powerpoint/2010/main" val="208843607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69111925"/>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50663333-93E5-4619-96E3-1B687F2BC516}"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208014"/>
      </p:ext>
    </p:extLst>
  </p:cSld>
  <p:clrMap bg1="lt1" tx1="dk1" bg2="lt2" tx2="dk2" accent1="accent1" accent2="accent2" accent3="accent3" accent4="accent4" accent5="accent5" accent6="accent6" hlink="hlink" folHlink="folHlink"/>
  <p:sldLayoutIdLst>
    <p:sldLayoutId id="2147484027" r:id="rId1"/>
    <p:sldLayoutId id="2147484030" r:id="rId2"/>
    <p:sldLayoutId id="2147484034" r:id="rId3"/>
    <p:sldLayoutId id="2147484031" r:id="rId4"/>
    <p:sldLayoutId id="2147484032" r:id="rId5"/>
    <p:sldLayoutId id="2147484033" r:id="rId6"/>
    <p:sldLayoutId id="2147484035" r:id="rId7"/>
    <p:sldLayoutId id="2147484036" r:id="rId8"/>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Motion of the Sky</a:t>
            </a:r>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eaLnBrk="1" hangingPunct="1">
              <a:spcBef>
                <a:spcPct val="5000"/>
              </a:spcBef>
            </a:pPr>
            <a:r>
              <a:rPr lang="en-US" altLang="en-US" dirty="0" smtClean="0"/>
              <a:t>At what time will Star B be highest in the sky (see picture on next slide)?</a:t>
            </a:r>
          </a:p>
          <a:p>
            <a:pPr>
              <a:spcBef>
                <a:spcPct val="5000"/>
              </a:spcBef>
            </a:pPr>
            <a:r>
              <a:rPr lang="en-US" altLang="en-US" dirty="0"/>
              <a:t>a</a:t>
            </a:r>
            <a:r>
              <a:rPr lang="en-US" altLang="en-US" dirty="0" smtClean="0"/>
              <a:t>) morning</a:t>
            </a:r>
            <a:endParaRPr lang="en-US" altLang="en-US" dirty="0"/>
          </a:p>
          <a:p>
            <a:pPr>
              <a:spcBef>
                <a:spcPct val="5000"/>
              </a:spcBef>
            </a:pPr>
            <a:r>
              <a:rPr lang="en-US" altLang="en-US" dirty="0"/>
              <a:t>b) </a:t>
            </a:r>
            <a:r>
              <a:rPr lang="en-US" altLang="en-US" dirty="0" smtClean="0"/>
              <a:t>noon</a:t>
            </a:r>
            <a:endParaRPr lang="en-US" altLang="en-US" dirty="0"/>
          </a:p>
          <a:p>
            <a:pPr>
              <a:spcBef>
                <a:spcPct val="5000"/>
              </a:spcBef>
            </a:pPr>
            <a:r>
              <a:rPr lang="en-US" altLang="en-US" dirty="0"/>
              <a:t>c) </a:t>
            </a:r>
            <a:r>
              <a:rPr lang="en-US" altLang="en-US" dirty="0" smtClean="0"/>
              <a:t>afternoon</a:t>
            </a:r>
            <a:endParaRPr lang="en-US" altLang="en-US" dirty="0"/>
          </a:p>
          <a:p>
            <a:pPr>
              <a:spcBef>
                <a:spcPct val="5000"/>
              </a:spcBef>
            </a:pPr>
            <a:r>
              <a:rPr lang="en-US" altLang="en-US" dirty="0"/>
              <a:t>d) midnight</a:t>
            </a:r>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10</a:t>
            </a:fld>
            <a:endParaRPr lang="en-US" altLang="en-US"/>
          </a:p>
        </p:txBody>
      </p:sp>
    </p:spTree>
    <p:extLst>
      <p:ext uri="{BB962C8B-B14F-4D97-AF65-F5344CB8AC3E}">
        <p14:creationId xmlns:p14="http://schemas.microsoft.com/office/powerpoint/2010/main" val="41602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Question</a:t>
            </a:r>
            <a:endParaRPr lang="en-US" altLang="en-US" dirty="0" smtClean="0"/>
          </a:p>
        </p:txBody>
      </p:sp>
      <p:pic>
        <p:nvPicPr>
          <p:cNvPr id="8" name="Content Placeholder 4"/>
          <p:cNvPicPr>
            <a:picLocks noGrp="1" noChangeAspect="1"/>
          </p:cNvPicPr>
          <p:nvPr>
            <p:ph idx="1"/>
          </p:nvPr>
        </p:nvPicPr>
        <p:blipFill>
          <a:blip r:embed="rId2"/>
          <a:stretch>
            <a:fillRect/>
          </a:stretch>
        </p:blipFill>
        <p:spPr>
          <a:xfrm>
            <a:off x="1028700" y="2442590"/>
            <a:ext cx="7200900" cy="2741170"/>
          </a:xfrm>
        </p:spPr>
      </p:pic>
      <p:sp>
        <p:nvSpPr>
          <p:cNvPr id="5" name="Slide Number Placeholder 4"/>
          <p:cNvSpPr>
            <a:spLocks noGrp="1"/>
          </p:cNvSpPr>
          <p:nvPr>
            <p:ph type="sldNum" sz="quarter" idx="12"/>
          </p:nvPr>
        </p:nvSpPr>
        <p:spPr/>
        <p:txBody>
          <a:bodyPr/>
          <a:lstStyle/>
          <a:p>
            <a:pPr>
              <a:defRPr/>
            </a:pPr>
            <a:fld id="{06B25441-66C2-44D6-B67B-E001FDB56436}" type="slidenum">
              <a:rPr lang="en-US" altLang="en-US" smtClean="0"/>
              <a:pPr>
                <a:defRPr/>
              </a:pPr>
              <a:t>11</a:t>
            </a:fld>
            <a:endParaRPr lang="en-US" altLang="en-US"/>
          </a:p>
        </p:txBody>
      </p:sp>
    </p:spTree>
    <p:extLst>
      <p:ext uri="{BB962C8B-B14F-4D97-AF65-F5344CB8AC3E}">
        <p14:creationId xmlns:p14="http://schemas.microsoft.com/office/powerpoint/2010/main" val="10093412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At what time will Star B be highest in the sky?</a:t>
            </a:r>
          </a:p>
          <a:p>
            <a:pPr>
              <a:spcBef>
                <a:spcPct val="5000"/>
              </a:spcBef>
            </a:pPr>
            <a:r>
              <a:rPr lang="en-US" altLang="en-US" b="1" dirty="0">
                <a:solidFill>
                  <a:srgbClr val="FF0000"/>
                </a:solidFill>
              </a:rPr>
              <a:t>a</a:t>
            </a:r>
            <a:r>
              <a:rPr lang="en-US" altLang="en-US" b="1" dirty="0" smtClean="0">
                <a:solidFill>
                  <a:srgbClr val="FF0000"/>
                </a:solidFill>
              </a:rPr>
              <a:t>) morning</a:t>
            </a:r>
            <a:endParaRPr lang="en-US" altLang="en-US" b="1" dirty="0">
              <a:solidFill>
                <a:srgbClr val="FF0000"/>
              </a:solidFill>
            </a:endParaRPr>
          </a:p>
          <a:p>
            <a:pPr>
              <a:spcBef>
                <a:spcPct val="5000"/>
              </a:spcBef>
            </a:pPr>
            <a:r>
              <a:rPr lang="en-US" altLang="en-US" dirty="0"/>
              <a:t>b) </a:t>
            </a:r>
            <a:r>
              <a:rPr lang="en-US" altLang="en-US" dirty="0" smtClean="0"/>
              <a:t>noon</a:t>
            </a:r>
            <a:endParaRPr lang="en-US" altLang="en-US" dirty="0"/>
          </a:p>
          <a:p>
            <a:pPr>
              <a:spcBef>
                <a:spcPct val="5000"/>
              </a:spcBef>
            </a:pPr>
            <a:r>
              <a:rPr lang="en-US" altLang="en-US" dirty="0"/>
              <a:t>c) </a:t>
            </a:r>
            <a:r>
              <a:rPr lang="en-US" altLang="en-US" dirty="0" smtClean="0"/>
              <a:t>afternoon</a:t>
            </a:r>
            <a:endParaRPr lang="en-US" altLang="en-US" dirty="0"/>
          </a:p>
          <a:p>
            <a:pPr>
              <a:spcBef>
                <a:spcPct val="5000"/>
              </a:spcBef>
            </a:pPr>
            <a:r>
              <a:rPr lang="en-US" altLang="en-US" dirty="0"/>
              <a:t>d) </a:t>
            </a:r>
            <a:r>
              <a:rPr lang="en-US" altLang="en-US" dirty="0" smtClean="0"/>
              <a:t>midnight</a:t>
            </a:r>
          </a:p>
          <a:p>
            <a:pPr>
              <a:spcBef>
                <a:spcPct val="5000"/>
              </a:spcBef>
            </a:pPr>
            <a:endParaRPr lang="en-US" altLang="en-US" dirty="0"/>
          </a:p>
          <a:p>
            <a:pPr eaLnBrk="1" hangingPunct="1">
              <a:spcBef>
                <a:spcPct val="5000"/>
              </a:spcBef>
            </a:pPr>
            <a:endParaRPr lang="en-US" altLang="en-US" dirty="0" smtClean="0"/>
          </a:p>
        </p:txBody>
      </p:sp>
      <p:pic>
        <p:nvPicPr>
          <p:cNvPr id="5" name="Content Placeholder 4"/>
          <p:cNvPicPr>
            <a:picLocks noGrp="1" noChangeAspect="1"/>
          </p:cNvPicPr>
          <p:nvPr>
            <p:ph sz="half" idx="13"/>
          </p:nvPr>
        </p:nvPicPr>
        <p:blipFill>
          <a:blip r:embed="rId2"/>
          <a:stretch>
            <a:fillRect/>
          </a:stretch>
        </p:blipFill>
        <p:spPr>
          <a:xfrm>
            <a:off x="2234217" y="4114800"/>
            <a:ext cx="4804153" cy="182880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12</a:t>
            </a:fld>
            <a:endParaRPr lang="en-US" altLang="en-US"/>
          </a:p>
        </p:txBody>
      </p:sp>
    </p:spTree>
    <p:extLst>
      <p:ext uri="{BB962C8B-B14F-4D97-AF65-F5344CB8AC3E}">
        <p14:creationId xmlns:p14="http://schemas.microsoft.com/office/powerpoint/2010/main" val="2774042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ecliptic plane is defined by a circle through which the Sun appears to travel in the sky over the course of a year.</a:t>
            </a:r>
          </a:p>
          <a:p>
            <a:pPr eaLnBrk="1" hangingPunct="1">
              <a:spcBef>
                <a:spcPct val="5000"/>
              </a:spcBef>
            </a:pPr>
            <a:r>
              <a:rPr lang="en-US" altLang="en-US" dirty="0" smtClean="0"/>
              <a:t>The plane is tilted by 23.5 degrees with respect to the Earth’s orbital plane.</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13</a:t>
            </a:fld>
            <a:endParaRPr lang="en-US" altLang="en-US"/>
          </a:p>
        </p:txBody>
      </p:sp>
    </p:spTree>
    <p:extLst>
      <p:ext uri="{BB962C8B-B14F-4D97-AF65-F5344CB8AC3E}">
        <p14:creationId xmlns:p14="http://schemas.microsoft.com/office/powerpoint/2010/main" val="2343925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Zodiac</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constellations along the ecliptic make up the zodiac.</a:t>
            </a:r>
          </a:p>
          <a:p>
            <a:pPr eaLnBrk="1" hangingPunct="1">
              <a:spcBef>
                <a:spcPct val="5000"/>
              </a:spcBef>
            </a:pPr>
            <a:r>
              <a:rPr lang="en-US" altLang="en-US" dirty="0" smtClean="0"/>
              <a:t>Your “sign” is the constellation behind the Sun when you were born.</a:t>
            </a:r>
          </a:p>
          <a:p>
            <a:pPr eaLnBrk="1" hangingPunct="1">
              <a:spcBef>
                <a:spcPct val="5000"/>
              </a:spcBef>
            </a:pPr>
            <a:r>
              <a:rPr lang="en-US" altLang="en-US" dirty="0" smtClean="0"/>
              <a:t>Today’s zodiac is off by roughly one constellation, due to precession of the equinoxes.</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14</a:t>
            </a:fld>
            <a:endParaRPr lang="en-US" altLang="en-US"/>
          </a:p>
        </p:txBody>
      </p:sp>
    </p:spTree>
    <p:extLst>
      <p:ext uri="{BB962C8B-B14F-4D97-AF65-F5344CB8AC3E}">
        <p14:creationId xmlns:p14="http://schemas.microsoft.com/office/powerpoint/2010/main" val="100039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Precession of the Equinoxes</a:t>
            </a:r>
            <a:endParaRPr lang="en-US" altLang="en-US" dirty="0" smtClean="0"/>
          </a:p>
        </p:txBody>
      </p:sp>
      <p:sp>
        <p:nvSpPr>
          <p:cNvPr id="9" name="Content Placeholder 8"/>
          <p:cNvSpPr>
            <a:spLocks noGrp="1"/>
          </p:cNvSpPr>
          <p:nvPr>
            <p:ph sz="half" idx="1"/>
          </p:nvPr>
        </p:nvSpPr>
        <p:spPr/>
        <p:txBody>
          <a:bodyPr/>
          <a:lstStyle/>
          <a:p>
            <a:r>
              <a:rPr lang="en-US" dirty="0" smtClean="0"/>
              <a:t>The NCP traces a circle in the sky once every 26,000 years.</a:t>
            </a:r>
          </a:p>
          <a:p>
            <a:r>
              <a:rPr lang="en-US" dirty="0" smtClean="0"/>
              <a:t>NCP is near Polaris.</a:t>
            </a:r>
          </a:p>
          <a:p>
            <a:r>
              <a:rPr lang="en-US" dirty="0" smtClean="0"/>
              <a:t>In 12,000 years, it will point near Vega.</a:t>
            </a:r>
          </a:p>
          <a:p>
            <a:r>
              <a:rPr lang="en-US" dirty="0" smtClean="0"/>
              <a:t>Positions of equinoxes shift.</a:t>
            </a:r>
            <a:endParaRPr lang="en-US" dirty="0"/>
          </a:p>
        </p:txBody>
      </p:sp>
      <p:pic>
        <p:nvPicPr>
          <p:cNvPr id="13" name="Content Placeholder 3"/>
          <p:cNvPicPr>
            <a:picLocks noGrp="1" noChangeAspect="1"/>
          </p:cNvPicPr>
          <p:nvPr>
            <p:ph sz="half" idx="2"/>
          </p:nvPr>
        </p:nvPicPr>
        <p:blipFill>
          <a:blip r:embed="rId2"/>
          <a:stretch>
            <a:fillRect/>
          </a:stretch>
        </p:blipFill>
        <p:spPr>
          <a:xfrm>
            <a:off x="4894263" y="2742971"/>
            <a:ext cx="3335337" cy="2667458"/>
          </a:xfr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15</a:t>
            </a:fld>
            <a:endParaRPr lang="en-US" altLang="en-US"/>
          </a:p>
        </p:txBody>
      </p:sp>
    </p:spTree>
    <p:extLst>
      <p:ext uri="{BB962C8B-B14F-4D97-AF65-F5344CB8AC3E}">
        <p14:creationId xmlns:p14="http://schemas.microsoft.com/office/powerpoint/2010/main" val="3148224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Precession Caused by Gravity</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288684" y="2180050"/>
            <a:ext cx="6680931" cy="3266250"/>
          </a:xfrm>
        </p:spPr>
      </p:pic>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16</a:t>
            </a:fld>
            <a:endParaRPr lang="en-US" altLang="en-US"/>
          </a:p>
        </p:txBody>
      </p:sp>
    </p:spTree>
    <p:extLst>
      <p:ext uri="{BB962C8B-B14F-4D97-AF65-F5344CB8AC3E}">
        <p14:creationId xmlns:p14="http://schemas.microsoft.com/office/powerpoint/2010/main" val="13078377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Solar System Bodies</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Most objects in the Solar System appear to travel along the ecliptic plane because those objects orbit in roughly the same plane.</a:t>
            </a:r>
          </a:p>
          <a:p>
            <a:pPr eaLnBrk="1" hangingPunct="1">
              <a:spcBef>
                <a:spcPct val="5000"/>
              </a:spcBef>
            </a:pPr>
            <a:r>
              <a:rPr lang="en-US" altLang="en-US" dirty="0" smtClean="0"/>
              <a:t>This is why other planets appear in constellations of the Zodiac.</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17</a:t>
            </a:fld>
            <a:endParaRPr lang="en-US" altLang="en-US"/>
          </a:p>
        </p:txBody>
      </p:sp>
    </p:spTree>
    <p:extLst>
      <p:ext uri="{BB962C8B-B14F-4D97-AF65-F5344CB8AC3E}">
        <p14:creationId xmlns:p14="http://schemas.microsoft.com/office/powerpoint/2010/main" val="1478769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Equinoxes</a:t>
            </a:r>
          </a:p>
        </p:txBody>
      </p:sp>
      <p:sp>
        <p:nvSpPr>
          <p:cNvPr id="5124" name="Rectangle 3"/>
          <p:cNvSpPr>
            <a:spLocks noGrp="1" noChangeArrowheads="1"/>
          </p:cNvSpPr>
          <p:nvPr>
            <p:ph sz="half" idx="1"/>
          </p:nvPr>
        </p:nvSpPr>
        <p:spPr/>
        <p:txBody>
          <a:bodyPr>
            <a:normAutofit fontScale="92500" lnSpcReduction="10000"/>
          </a:bodyPr>
          <a:lstStyle/>
          <a:p>
            <a:pPr eaLnBrk="1" hangingPunct="1">
              <a:spcBef>
                <a:spcPct val="5000"/>
              </a:spcBef>
            </a:pPr>
            <a:r>
              <a:rPr lang="en-US" altLang="en-US" dirty="0" smtClean="0"/>
              <a:t>The ecliptic and celestial equator cross at two points called “equinoxes.”</a:t>
            </a:r>
          </a:p>
          <a:p>
            <a:pPr eaLnBrk="1" hangingPunct="1">
              <a:spcBef>
                <a:spcPct val="5000"/>
              </a:spcBef>
            </a:pPr>
            <a:r>
              <a:rPr lang="en-US" altLang="en-US" dirty="0" smtClean="0"/>
              <a:t>The word equinox means equal time for day and night.</a:t>
            </a:r>
          </a:p>
          <a:p>
            <a:pPr eaLnBrk="1" hangingPunct="1">
              <a:spcBef>
                <a:spcPct val="5000"/>
              </a:spcBef>
            </a:pPr>
            <a:r>
              <a:rPr lang="en-US" altLang="en-US" dirty="0" smtClean="0"/>
              <a:t>Autumnal equinox ~ Sep 20.</a:t>
            </a:r>
          </a:p>
          <a:p>
            <a:pPr eaLnBrk="1" hangingPunct="1">
              <a:spcBef>
                <a:spcPct val="5000"/>
              </a:spcBef>
            </a:pPr>
            <a:r>
              <a:rPr lang="en-US" altLang="en-US" dirty="0" smtClean="0"/>
              <a:t>Vernal equinox ~ Mar 20</a:t>
            </a:r>
          </a:p>
          <a:p>
            <a:pPr eaLnBrk="1" hangingPunct="1">
              <a:spcBef>
                <a:spcPct val="5000"/>
              </a:spcBef>
            </a:pPr>
            <a:r>
              <a:rPr lang="en-US" altLang="en-US" dirty="0" smtClean="0"/>
              <a:t>Other points are solstices.</a:t>
            </a:r>
          </a:p>
          <a:p>
            <a:pPr eaLnBrk="1" hangingPunct="1">
              <a:spcBef>
                <a:spcPct val="5000"/>
              </a:spcBef>
            </a:pPr>
            <a:r>
              <a:rPr lang="en-US" altLang="en-US" dirty="0" smtClean="0"/>
              <a:t>The word solstice means the point when “sol” is highest and lowest.</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18</a:t>
            </a:fld>
            <a:endParaRPr lang="en-US" altLang="en-US"/>
          </a:p>
        </p:txBody>
      </p:sp>
    </p:spTree>
    <p:extLst>
      <p:ext uri="{BB962C8B-B14F-4D97-AF65-F5344CB8AC3E}">
        <p14:creationId xmlns:p14="http://schemas.microsoft.com/office/powerpoint/2010/main" val="90718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Sun’s Path in Sky</a:t>
            </a:r>
          </a:p>
        </p:txBody>
      </p:sp>
      <p:sp>
        <p:nvSpPr>
          <p:cNvPr id="5124" name="Rectangle 3"/>
          <p:cNvSpPr>
            <a:spLocks noGrp="1" noChangeArrowheads="1"/>
          </p:cNvSpPr>
          <p:nvPr>
            <p:ph sz="half" idx="1"/>
          </p:nvPr>
        </p:nvSpPr>
        <p:spPr/>
        <p:txBody>
          <a:bodyPr>
            <a:normAutofit lnSpcReduction="10000"/>
          </a:bodyPr>
          <a:lstStyle/>
          <a:p>
            <a:pPr eaLnBrk="1" hangingPunct="1">
              <a:spcBef>
                <a:spcPct val="5000"/>
              </a:spcBef>
            </a:pPr>
            <a:r>
              <a:rPr lang="en-US" altLang="en-US" dirty="0" smtClean="0"/>
              <a:t>Daytime is longer in summers.</a:t>
            </a:r>
          </a:p>
          <a:p>
            <a:pPr eaLnBrk="1" hangingPunct="1">
              <a:spcBef>
                <a:spcPct val="5000"/>
              </a:spcBef>
            </a:pPr>
            <a:r>
              <a:rPr lang="en-US" altLang="en-US" dirty="0" smtClean="0"/>
              <a:t>Daytime and nighttime are equal on equinoxes.</a:t>
            </a:r>
          </a:p>
          <a:p>
            <a:pPr eaLnBrk="1" hangingPunct="1">
              <a:spcBef>
                <a:spcPct val="5000"/>
              </a:spcBef>
            </a:pPr>
            <a:r>
              <a:rPr lang="en-US" altLang="en-US" dirty="0" smtClean="0"/>
              <a:t>The sun reaches its lowest height in the sky on winter solstice.</a:t>
            </a:r>
          </a:p>
          <a:p>
            <a:pPr eaLnBrk="1" hangingPunct="1">
              <a:spcBef>
                <a:spcPct val="5000"/>
              </a:spcBef>
            </a:pPr>
            <a:r>
              <a:rPr lang="en-US" altLang="en-US" dirty="0" smtClean="0"/>
              <a:t>The variation of maximum height for the sun is greater for locations toward the Earth’s poles.</a:t>
            </a:r>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19</a:t>
            </a:fld>
            <a:endParaRPr lang="en-US" altLang="en-US"/>
          </a:p>
        </p:txBody>
      </p:sp>
    </p:spTree>
    <p:extLst>
      <p:ext uri="{BB962C8B-B14F-4D97-AF65-F5344CB8AC3E}">
        <p14:creationId xmlns:p14="http://schemas.microsoft.com/office/powerpoint/2010/main" val="395402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eaLnBrk="1" hangingPunct="1"/>
            <a:r>
              <a:rPr lang="en-US" altLang="en-US" dirty="0" smtClean="0"/>
              <a:t>Aims and outline for this lecture</a:t>
            </a:r>
          </a:p>
        </p:txBody>
      </p:sp>
      <p:sp>
        <p:nvSpPr>
          <p:cNvPr id="3076" name="Rectangle 3"/>
          <p:cNvSpPr>
            <a:spLocks noGrp="1" noChangeArrowheads="1"/>
          </p:cNvSpPr>
          <p:nvPr>
            <p:ph idx="1"/>
          </p:nvPr>
        </p:nvSpPr>
        <p:spPr/>
        <p:txBody>
          <a:bodyPr/>
          <a:lstStyle/>
          <a:p>
            <a:pPr eaLnBrk="1" hangingPunct="1">
              <a:spcBef>
                <a:spcPct val="5000"/>
              </a:spcBef>
            </a:pPr>
            <a:r>
              <a:rPr lang="en-US" altLang="en-US" dirty="0" smtClean="0"/>
              <a:t>explore how objects move in the sky</a:t>
            </a:r>
          </a:p>
          <a:p>
            <a:pPr lvl="1">
              <a:spcBef>
                <a:spcPct val="5000"/>
              </a:spcBef>
            </a:pPr>
            <a:r>
              <a:rPr lang="en-US" altLang="en-US" dirty="0" smtClean="0"/>
              <a:t>sun</a:t>
            </a:r>
          </a:p>
          <a:p>
            <a:pPr lvl="1">
              <a:spcBef>
                <a:spcPct val="5000"/>
              </a:spcBef>
            </a:pPr>
            <a:r>
              <a:rPr lang="en-US" altLang="en-US" dirty="0" smtClean="0"/>
              <a:t>stars</a:t>
            </a:r>
          </a:p>
          <a:p>
            <a:pPr lvl="1">
              <a:spcBef>
                <a:spcPct val="5000"/>
              </a:spcBef>
            </a:pPr>
            <a:r>
              <a:rPr lang="en-US" altLang="en-US" dirty="0" smtClean="0"/>
              <a:t>ecliptic</a:t>
            </a:r>
          </a:p>
          <a:p>
            <a:pPr lvl="1">
              <a:spcBef>
                <a:spcPct val="5000"/>
              </a:spcBef>
            </a:pPr>
            <a:r>
              <a:rPr lang="en-US" altLang="en-US" dirty="0" smtClean="0"/>
              <a:t>zodiac</a:t>
            </a:r>
          </a:p>
          <a:p>
            <a:pPr lvl="1">
              <a:spcBef>
                <a:spcPct val="5000"/>
              </a:spcBef>
            </a:pPr>
            <a:r>
              <a:rPr lang="en-US" altLang="en-US" dirty="0" smtClean="0"/>
              <a:t>planets</a:t>
            </a:r>
          </a:p>
          <a:p>
            <a:pPr lvl="1">
              <a:spcBef>
                <a:spcPct val="5000"/>
              </a:spcBef>
            </a:pPr>
            <a:r>
              <a:rPr lang="en-US" altLang="en-US" dirty="0" smtClean="0"/>
              <a:t>retrograde and prograde motion</a:t>
            </a:r>
          </a:p>
          <a:p>
            <a:pPr>
              <a:spcBef>
                <a:spcPct val="5000"/>
              </a:spcBef>
            </a:pPr>
            <a:r>
              <a:rPr lang="en-US" altLang="en-US" dirty="0" smtClean="0"/>
              <a:t>review laws of motion for orbital bodies</a:t>
            </a:r>
          </a:p>
          <a:p>
            <a:pPr lvl="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extLst>
      <p:ext uri="{BB962C8B-B14F-4D97-AF65-F5344CB8AC3E}">
        <p14:creationId xmlns:p14="http://schemas.microsoft.com/office/powerpoint/2010/main" val="37153882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At what latitude will sun no longer set during summer?</a:t>
            </a:r>
          </a:p>
          <a:p>
            <a:pPr>
              <a:spcBef>
                <a:spcPct val="5000"/>
              </a:spcBef>
            </a:pPr>
            <a:r>
              <a:rPr lang="en-US" altLang="en-US" dirty="0"/>
              <a:t>a) </a:t>
            </a:r>
            <a:r>
              <a:rPr lang="en-US" altLang="en-US" dirty="0" smtClean="0"/>
              <a:t>23.5 degrees</a:t>
            </a:r>
            <a:endParaRPr lang="en-US" altLang="en-US" dirty="0"/>
          </a:p>
          <a:p>
            <a:pPr>
              <a:spcBef>
                <a:spcPct val="5000"/>
              </a:spcBef>
            </a:pPr>
            <a:r>
              <a:rPr lang="en-US" altLang="en-US" dirty="0"/>
              <a:t>b) </a:t>
            </a:r>
            <a:r>
              <a:rPr lang="en-US" altLang="en-US" dirty="0" smtClean="0"/>
              <a:t>0 </a:t>
            </a:r>
            <a:r>
              <a:rPr lang="en-US" altLang="en-US" dirty="0"/>
              <a:t>degrees </a:t>
            </a:r>
            <a:endParaRPr lang="en-US" altLang="en-US" dirty="0" smtClean="0"/>
          </a:p>
          <a:p>
            <a:pPr>
              <a:spcBef>
                <a:spcPct val="5000"/>
              </a:spcBef>
            </a:pPr>
            <a:r>
              <a:rPr lang="en-US" altLang="en-US" dirty="0" smtClean="0"/>
              <a:t>c</a:t>
            </a:r>
            <a:r>
              <a:rPr lang="en-US" altLang="en-US" dirty="0"/>
              <a:t>) </a:t>
            </a:r>
            <a:r>
              <a:rPr lang="en-US" altLang="en-US" dirty="0" smtClean="0"/>
              <a:t>90 </a:t>
            </a:r>
            <a:r>
              <a:rPr lang="en-US" altLang="en-US" dirty="0"/>
              <a:t>degrees</a:t>
            </a:r>
          </a:p>
          <a:p>
            <a:pPr>
              <a:spcBef>
                <a:spcPct val="5000"/>
              </a:spcBef>
            </a:pPr>
            <a:r>
              <a:rPr lang="en-US" altLang="en-US" dirty="0"/>
              <a:t>d) </a:t>
            </a:r>
            <a:r>
              <a:rPr lang="en-US" altLang="en-US" dirty="0" smtClean="0"/>
              <a:t>66.5 </a:t>
            </a:r>
            <a:r>
              <a:rPr lang="en-US" altLang="en-US" dirty="0"/>
              <a:t>degrees</a:t>
            </a:r>
          </a:p>
          <a:p>
            <a:pPr>
              <a:spcBef>
                <a:spcPct val="5000"/>
              </a:spcBef>
            </a:pPr>
            <a:endParaRPr lang="en-US" altLang="en-US" dirty="0"/>
          </a:p>
          <a:p>
            <a:pPr>
              <a:spcBef>
                <a:spcPct val="5000"/>
              </a:spcBef>
            </a:pPr>
            <a:r>
              <a:rPr lang="en-US" altLang="en-US" dirty="0"/>
              <a:t>vote!</a:t>
            </a:r>
          </a:p>
          <a:p>
            <a:pPr>
              <a:spcBef>
                <a:spcPct val="5000"/>
              </a:spcBef>
            </a:pP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20</a:t>
            </a:fld>
            <a:endParaRPr lang="en-US" altLang="en-US"/>
          </a:p>
        </p:txBody>
      </p:sp>
    </p:spTree>
    <p:extLst>
      <p:ext uri="{BB962C8B-B14F-4D97-AF65-F5344CB8AC3E}">
        <p14:creationId xmlns:p14="http://schemas.microsoft.com/office/powerpoint/2010/main" val="1190161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At what latitude will sun no longer set during summer?</a:t>
            </a:r>
          </a:p>
          <a:p>
            <a:pPr>
              <a:spcBef>
                <a:spcPct val="5000"/>
              </a:spcBef>
            </a:pPr>
            <a:r>
              <a:rPr lang="en-US" altLang="en-US" dirty="0"/>
              <a:t>a) </a:t>
            </a:r>
            <a:r>
              <a:rPr lang="en-US" altLang="en-US" dirty="0" smtClean="0"/>
              <a:t>23.5 degrees</a:t>
            </a:r>
            <a:endParaRPr lang="en-US" altLang="en-US" dirty="0"/>
          </a:p>
          <a:p>
            <a:pPr>
              <a:spcBef>
                <a:spcPct val="5000"/>
              </a:spcBef>
            </a:pPr>
            <a:r>
              <a:rPr lang="en-US" altLang="en-US" dirty="0"/>
              <a:t>b) </a:t>
            </a:r>
            <a:r>
              <a:rPr lang="en-US" altLang="en-US" dirty="0" smtClean="0"/>
              <a:t>0 </a:t>
            </a:r>
            <a:r>
              <a:rPr lang="en-US" altLang="en-US" dirty="0"/>
              <a:t>degrees </a:t>
            </a:r>
            <a:endParaRPr lang="en-US" altLang="en-US" dirty="0" smtClean="0"/>
          </a:p>
          <a:p>
            <a:pPr>
              <a:spcBef>
                <a:spcPct val="5000"/>
              </a:spcBef>
            </a:pPr>
            <a:r>
              <a:rPr lang="en-US" altLang="en-US" dirty="0" smtClean="0"/>
              <a:t>c</a:t>
            </a:r>
            <a:r>
              <a:rPr lang="en-US" altLang="en-US" dirty="0"/>
              <a:t>) </a:t>
            </a:r>
            <a:r>
              <a:rPr lang="en-US" altLang="en-US" dirty="0" smtClean="0"/>
              <a:t>90 </a:t>
            </a:r>
            <a:r>
              <a:rPr lang="en-US" altLang="en-US" dirty="0"/>
              <a:t>degrees</a:t>
            </a:r>
          </a:p>
          <a:p>
            <a:pPr>
              <a:spcBef>
                <a:spcPct val="5000"/>
              </a:spcBef>
            </a:pPr>
            <a:r>
              <a:rPr lang="en-US" altLang="en-US" b="1" dirty="0">
                <a:solidFill>
                  <a:srgbClr val="FF0000"/>
                </a:solidFill>
              </a:rPr>
              <a:t>d) </a:t>
            </a:r>
            <a:r>
              <a:rPr lang="en-US" altLang="en-US" b="1" dirty="0" smtClean="0">
                <a:solidFill>
                  <a:srgbClr val="FF0000"/>
                </a:solidFill>
              </a:rPr>
              <a:t>66.5 </a:t>
            </a:r>
            <a:r>
              <a:rPr lang="en-US" altLang="en-US" b="1" dirty="0">
                <a:solidFill>
                  <a:srgbClr val="FF0000"/>
                </a:solidFill>
              </a:rPr>
              <a:t>degrees</a:t>
            </a:r>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21</a:t>
            </a:fld>
            <a:endParaRPr lang="en-US" altLang="en-US"/>
          </a:p>
        </p:txBody>
      </p:sp>
    </p:spTree>
    <p:extLst>
      <p:ext uri="{BB962C8B-B14F-4D97-AF65-F5344CB8AC3E}">
        <p14:creationId xmlns:p14="http://schemas.microsoft.com/office/powerpoint/2010/main" val="2463391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Seasons</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Seasons occur because temperature varies.</a:t>
            </a:r>
          </a:p>
          <a:p>
            <a:pPr eaLnBrk="1" hangingPunct="1">
              <a:spcBef>
                <a:spcPct val="5000"/>
              </a:spcBef>
            </a:pPr>
            <a:r>
              <a:rPr lang="en-US" altLang="en-US" dirty="0" smtClean="0"/>
              <a:t>Temperature is related to the amount of solar flux absorbed by the Earth.</a:t>
            </a:r>
          </a:p>
          <a:p>
            <a:pPr eaLnBrk="1" hangingPunct="1">
              <a:spcBef>
                <a:spcPct val="5000"/>
              </a:spcBef>
            </a:pPr>
            <a:r>
              <a:rPr lang="en-US" altLang="en-US" dirty="0" smtClean="0"/>
              <a:t>This is a maximum during the summer. </a:t>
            </a:r>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3137701"/>
            <a:ext cx="3335337" cy="187799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22</a:t>
            </a:fld>
            <a:endParaRPr lang="en-US" altLang="en-US"/>
          </a:p>
        </p:txBody>
      </p:sp>
    </p:spTree>
    <p:extLst>
      <p:ext uri="{BB962C8B-B14F-4D97-AF65-F5344CB8AC3E}">
        <p14:creationId xmlns:p14="http://schemas.microsoft.com/office/powerpoint/2010/main" val="255267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Why is it cold in January in northern latitudes?</a:t>
            </a:r>
          </a:p>
          <a:p>
            <a:pPr>
              <a:spcBef>
                <a:spcPct val="5000"/>
              </a:spcBef>
            </a:pPr>
            <a:r>
              <a:rPr lang="en-US" altLang="en-US" dirty="0"/>
              <a:t>a) </a:t>
            </a:r>
            <a:r>
              <a:rPr lang="en-US" altLang="en-US" dirty="0" smtClean="0"/>
              <a:t>Earth is farthest from sun</a:t>
            </a:r>
            <a:endParaRPr lang="en-US" altLang="en-US" dirty="0"/>
          </a:p>
          <a:p>
            <a:pPr>
              <a:spcBef>
                <a:spcPct val="5000"/>
              </a:spcBef>
            </a:pPr>
            <a:r>
              <a:rPr lang="en-US" altLang="en-US" dirty="0"/>
              <a:t>b) </a:t>
            </a:r>
            <a:r>
              <a:rPr lang="en-US" altLang="en-US" dirty="0" smtClean="0"/>
              <a:t>sun is lower in the sky</a:t>
            </a:r>
          </a:p>
          <a:p>
            <a:pPr>
              <a:spcBef>
                <a:spcPct val="5000"/>
              </a:spcBef>
            </a:pPr>
            <a:r>
              <a:rPr lang="en-US" altLang="en-US" dirty="0" smtClean="0"/>
              <a:t>c</a:t>
            </a:r>
            <a:r>
              <a:rPr lang="en-US" altLang="en-US" dirty="0"/>
              <a:t>) </a:t>
            </a:r>
            <a:r>
              <a:rPr lang="en-US" altLang="en-US" dirty="0" smtClean="0"/>
              <a:t>the orbital velocity of the Earth is highest</a:t>
            </a:r>
            <a:endParaRPr lang="en-US" altLang="en-US" dirty="0"/>
          </a:p>
          <a:p>
            <a:pPr>
              <a:spcBef>
                <a:spcPct val="5000"/>
              </a:spcBef>
            </a:pPr>
            <a:r>
              <a:rPr lang="en-US" altLang="en-US" dirty="0"/>
              <a:t>d) </a:t>
            </a:r>
            <a:r>
              <a:rPr lang="en-US" altLang="en-US" dirty="0" smtClean="0"/>
              <a:t>that is ski </a:t>
            </a:r>
            <a:r>
              <a:rPr lang="en-US" altLang="en-US" dirty="0"/>
              <a:t>season</a:t>
            </a:r>
          </a:p>
          <a:p>
            <a:pPr>
              <a:spcBef>
                <a:spcPct val="5000"/>
              </a:spcBef>
            </a:pPr>
            <a:endParaRPr lang="en-US" altLang="en-US" dirty="0"/>
          </a:p>
          <a:p>
            <a:pPr>
              <a:spcBef>
                <a:spcPct val="5000"/>
              </a:spcBef>
            </a:pPr>
            <a:r>
              <a:rPr lang="en-US" altLang="en-US" dirty="0"/>
              <a:t>vote!</a:t>
            </a:r>
          </a:p>
          <a:p>
            <a:pPr>
              <a:spcBef>
                <a:spcPct val="5000"/>
              </a:spcBef>
            </a:pP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23</a:t>
            </a:fld>
            <a:endParaRPr lang="en-US" altLang="en-US"/>
          </a:p>
        </p:txBody>
      </p:sp>
    </p:spTree>
    <p:extLst>
      <p:ext uri="{BB962C8B-B14F-4D97-AF65-F5344CB8AC3E}">
        <p14:creationId xmlns:p14="http://schemas.microsoft.com/office/powerpoint/2010/main" val="157778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Why is it cold in January in northern latitudes?</a:t>
            </a:r>
          </a:p>
          <a:p>
            <a:pPr>
              <a:spcBef>
                <a:spcPct val="5000"/>
              </a:spcBef>
            </a:pPr>
            <a:r>
              <a:rPr lang="en-US" altLang="en-US" dirty="0"/>
              <a:t>a) </a:t>
            </a:r>
            <a:r>
              <a:rPr lang="en-US" altLang="en-US" dirty="0" smtClean="0"/>
              <a:t>Earth is farthest from sun</a:t>
            </a:r>
            <a:endParaRPr lang="en-US" altLang="en-US" dirty="0"/>
          </a:p>
          <a:p>
            <a:pPr>
              <a:spcBef>
                <a:spcPct val="5000"/>
              </a:spcBef>
            </a:pPr>
            <a:r>
              <a:rPr lang="en-US" altLang="en-US" b="1" dirty="0">
                <a:solidFill>
                  <a:srgbClr val="FF0000"/>
                </a:solidFill>
              </a:rPr>
              <a:t>b) </a:t>
            </a:r>
            <a:r>
              <a:rPr lang="en-US" altLang="en-US" b="1" dirty="0" smtClean="0">
                <a:solidFill>
                  <a:srgbClr val="FF0000"/>
                </a:solidFill>
              </a:rPr>
              <a:t>sun is lower in the sky (less areal flux)</a:t>
            </a:r>
          </a:p>
          <a:p>
            <a:pPr>
              <a:spcBef>
                <a:spcPct val="5000"/>
              </a:spcBef>
            </a:pPr>
            <a:r>
              <a:rPr lang="en-US" altLang="en-US" dirty="0" smtClean="0"/>
              <a:t>c</a:t>
            </a:r>
            <a:r>
              <a:rPr lang="en-US" altLang="en-US" dirty="0"/>
              <a:t>) </a:t>
            </a:r>
            <a:r>
              <a:rPr lang="en-US" altLang="en-US" dirty="0" smtClean="0"/>
              <a:t>the orbital velocity of the Earth is highest</a:t>
            </a:r>
            <a:endParaRPr lang="en-US" altLang="en-US" dirty="0"/>
          </a:p>
          <a:p>
            <a:pPr>
              <a:spcBef>
                <a:spcPct val="5000"/>
              </a:spcBef>
            </a:pPr>
            <a:r>
              <a:rPr lang="en-US" altLang="en-US" dirty="0"/>
              <a:t>d) </a:t>
            </a:r>
            <a:r>
              <a:rPr lang="en-US" altLang="en-US" dirty="0" smtClean="0"/>
              <a:t>that is ski season</a:t>
            </a: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24</a:t>
            </a:fld>
            <a:endParaRPr lang="en-US" altLang="en-US"/>
          </a:p>
        </p:txBody>
      </p:sp>
    </p:spTree>
    <p:extLst>
      <p:ext uri="{BB962C8B-B14F-4D97-AF65-F5344CB8AC3E}">
        <p14:creationId xmlns:p14="http://schemas.microsoft.com/office/powerpoint/2010/main" val="34581592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 of planets in the sky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3928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Time</a:t>
            </a:r>
          </a:p>
        </p:txBody>
      </p:sp>
      <p:sp>
        <p:nvSpPr>
          <p:cNvPr id="5124"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Earth revolves around sun and rotates around axis.</a:t>
            </a:r>
          </a:p>
          <a:p>
            <a:pPr lvl="1">
              <a:spcBef>
                <a:spcPct val="5000"/>
              </a:spcBef>
            </a:pPr>
            <a:r>
              <a:rPr lang="en-US" altLang="en-US" dirty="0" smtClean="0"/>
              <a:t>rotation results in diurnal motion of stars</a:t>
            </a:r>
          </a:p>
          <a:p>
            <a:pPr lvl="1">
              <a:spcBef>
                <a:spcPct val="5000"/>
              </a:spcBef>
            </a:pPr>
            <a:r>
              <a:rPr lang="en-US" altLang="en-US" dirty="0" smtClean="0"/>
              <a:t>revolution results in sun’s apparent motion relative to stars</a:t>
            </a:r>
          </a:p>
          <a:p>
            <a:pPr>
              <a:spcBef>
                <a:spcPct val="5000"/>
              </a:spcBef>
            </a:pPr>
            <a:r>
              <a:rPr lang="en-US" altLang="en-US" dirty="0" smtClean="0"/>
              <a:t>Solar day is time between meridian crossings of sun.</a:t>
            </a:r>
          </a:p>
          <a:p>
            <a:pPr>
              <a:spcBef>
                <a:spcPct val="5000"/>
              </a:spcBef>
            </a:pPr>
            <a:r>
              <a:rPr lang="en-US" altLang="en-US" dirty="0" smtClean="0"/>
              <a:t>Sidereal day is time between meridian crossings of stars.</a:t>
            </a:r>
          </a:p>
        </p:txBody>
      </p:sp>
      <p:pic>
        <p:nvPicPr>
          <p:cNvPr id="1026" name="Picture 2" descr="Image result for sidereal vs. solar da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825949"/>
            <a:ext cx="3335337" cy="25015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26</a:t>
            </a:fld>
            <a:endParaRPr lang="en-US" altLang="en-US"/>
          </a:p>
        </p:txBody>
      </p:sp>
    </p:spTree>
    <p:extLst>
      <p:ext uri="{BB962C8B-B14F-4D97-AF65-F5344CB8AC3E}">
        <p14:creationId xmlns:p14="http://schemas.microsoft.com/office/powerpoint/2010/main" val="82620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Local Sidereal Time</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Local Sidereal Time (LST) is the RA of an object on </a:t>
            </a:r>
            <a:r>
              <a:rPr lang="en-US" altLang="en-US" smtClean="0"/>
              <a:t>the meridian</a:t>
            </a:r>
            <a:r>
              <a:rPr lang="en-US" altLang="en-US" dirty="0" smtClean="0"/>
              <a:t>.</a:t>
            </a:r>
          </a:p>
          <a:p>
            <a:pPr>
              <a:spcBef>
                <a:spcPct val="5000"/>
              </a:spcBef>
            </a:pPr>
            <a:r>
              <a:rPr lang="en-US" altLang="en-US" dirty="0" smtClean="0"/>
              <a:t>Hour Angle (HA) is the angle in the direction of right ascension between an object and the meridian. </a:t>
            </a:r>
            <a:r>
              <a:rPr lang="en-US" altLang="en-US" dirty="0" err="1" smtClean="0"/>
              <a:t>HA</a:t>
            </a:r>
            <a:r>
              <a:rPr lang="en-US" altLang="en-US" baseline="-25000" dirty="0" err="1" smtClean="0"/>
              <a:t>obj</a:t>
            </a:r>
            <a:r>
              <a:rPr lang="en-US" altLang="en-US" dirty="0" smtClean="0"/>
              <a:t>=LST-</a:t>
            </a:r>
            <a:r>
              <a:rPr lang="en-US" altLang="en-US" dirty="0" err="1" smtClean="0"/>
              <a:t>RA</a:t>
            </a:r>
            <a:r>
              <a:rPr lang="en-US" altLang="en-US" baseline="-25000" dirty="0" err="1" smtClean="0"/>
              <a:t>obj</a:t>
            </a:r>
            <a:endParaRPr lang="en-US" altLang="en-US" baseline="-25000"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27</a:t>
            </a:fld>
            <a:endParaRPr lang="en-US" altLang="en-US"/>
          </a:p>
        </p:txBody>
      </p:sp>
    </p:spTree>
    <p:extLst>
      <p:ext uri="{BB962C8B-B14F-4D97-AF65-F5344CB8AC3E}">
        <p14:creationId xmlns:p14="http://schemas.microsoft.com/office/powerpoint/2010/main" val="4082962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Motions of Objects in Sky</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The Sun moves eastward relative to the stars by about one degree per day.</a:t>
            </a:r>
            <a:endParaRPr lang="en-US" altLang="en-US" baseline="-25000" dirty="0"/>
          </a:p>
          <a:p>
            <a:pPr eaLnBrk="1" hangingPunct="1">
              <a:spcBef>
                <a:spcPct val="5000"/>
              </a:spcBef>
            </a:pPr>
            <a:r>
              <a:rPr lang="en-US" altLang="en-US" dirty="0" smtClean="0"/>
              <a:t>The stars rise earlier by about four minutes each night, giving rise to “seasonal” constellations. For example, Orion is a winter constellation in the north.</a:t>
            </a:r>
          </a:p>
          <a:p>
            <a:pPr eaLnBrk="1" hangingPunct="1">
              <a:spcBef>
                <a:spcPct val="5000"/>
              </a:spcBef>
            </a:pPr>
            <a:r>
              <a:rPr lang="en-US" altLang="en-US" dirty="0" smtClean="0"/>
              <a:t>The Moon moves eastward relative to the stars by about 13 degrees per day, traversing 360 degrees in about 27.5 days. It moves about 12 degrees relative to the Sun, so it takes approximately 29.5 days to complete a set of phases (synodic, or lunar, month).</a:t>
            </a:r>
          </a:p>
          <a:p>
            <a:pPr eaLnBrk="1" hangingPunct="1">
              <a:spcBef>
                <a:spcPct val="5000"/>
              </a:spcBef>
            </a:pPr>
            <a:r>
              <a:rPr lang="en-US" altLang="en-US" dirty="0" smtClean="0"/>
              <a:t>The planets move relative to stars because of their orbital motion and Earth’s orbital motion. Can induce “retrograde” motion. </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28</a:t>
            </a:fld>
            <a:endParaRPr lang="en-US" altLang="en-US"/>
          </a:p>
        </p:txBody>
      </p:sp>
    </p:spTree>
    <p:extLst>
      <p:ext uri="{BB962C8B-B14F-4D97-AF65-F5344CB8AC3E}">
        <p14:creationId xmlns:p14="http://schemas.microsoft.com/office/powerpoint/2010/main" val="101904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Prograde and Retrograde Motion</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During a night, planets move from east to west, just like the stars.</a:t>
            </a:r>
          </a:p>
          <a:p>
            <a:pPr eaLnBrk="1" hangingPunct="1">
              <a:spcBef>
                <a:spcPct val="5000"/>
              </a:spcBef>
            </a:pPr>
            <a:r>
              <a:rPr lang="en-US" altLang="en-US" dirty="0" smtClean="0"/>
              <a:t>From night to night, the planets move relative to the stars.</a:t>
            </a:r>
          </a:p>
          <a:p>
            <a:pPr eaLnBrk="1" hangingPunct="1">
              <a:spcBef>
                <a:spcPct val="5000"/>
              </a:spcBef>
            </a:pPr>
            <a:r>
              <a:rPr lang="en-US" altLang="en-US" dirty="0" smtClean="0"/>
              <a:t>Usually, they move west to east relative to the stars (prograde).</a:t>
            </a:r>
          </a:p>
          <a:p>
            <a:pPr eaLnBrk="1" hangingPunct="1">
              <a:spcBef>
                <a:spcPct val="5000"/>
              </a:spcBef>
            </a:pPr>
            <a:r>
              <a:rPr lang="en-US" altLang="en-US" dirty="0" smtClean="0"/>
              <a:t>Sometimes, they move east to west (retrograde).</a:t>
            </a:r>
          </a:p>
        </p:txBody>
      </p:sp>
      <p:pic>
        <p:nvPicPr>
          <p:cNvPr id="3" name="Content Placeholder 2" descr="Image result for retrograde vs. prograd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17140" y="2286000"/>
            <a:ext cx="3289582"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29</a:t>
            </a:fld>
            <a:endParaRPr lang="en-US" altLang="en-US"/>
          </a:p>
        </p:txBody>
      </p:sp>
    </p:spTree>
    <p:extLst>
      <p:ext uri="{BB962C8B-B14F-4D97-AF65-F5344CB8AC3E}">
        <p14:creationId xmlns:p14="http://schemas.microsoft.com/office/powerpoint/2010/main" val="285960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 on the sky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5405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Retrograde Motion of Mars</a:t>
            </a:r>
            <a:endParaRPr lang="en-US" altLang="en-US" dirty="0" smtClean="0"/>
          </a:p>
        </p:txBody>
      </p:sp>
      <p:pic>
        <p:nvPicPr>
          <p:cNvPr id="2" name="Content Placeholder 1"/>
          <p:cNvPicPr>
            <a:picLocks noGrp="1" noChangeAspect="1"/>
          </p:cNvPicPr>
          <p:nvPr>
            <p:ph idx="1"/>
          </p:nvPr>
        </p:nvPicPr>
        <p:blipFill>
          <a:blip r:embed="rId3"/>
          <a:stretch>
            <a:fillRect/>
          </a:stretch>
        </p:blipFill>
        <p:spPr>
          <a:xfrm>
            <a:off x="1028700" y="1850322"/>
            <a:ext cx="7200900" cy="3925705"/>
          </a:xfrm>
        </p:spPr>
      </p:pic>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30</a:t>
            </a:fld>
            <a:endParaRPr lang="en-US" altLang="en-US"/>
          </a:p>
        </p:txBody>
      </p:sp>
    </p:spTree>
    <p:extLst>
      <p:ext uri="{BB962C8B-B14F-4D97-AF65-F5344CB8AC3E}">
        <p14:creationId xmlns:p14="http://schemas.microsoft.com/office/powerpoint/2010/main" val="36237741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Conjunction and Opposition</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31</a:t>
            </a:fld>
            <a:endParaRPr lang="en-US" altLang="en-US"/>
          </a:p>
        </p:txBody>
      </p:sp>
      <p:pic>
        <p:nvPicPr>
          <p:cNvPr id="1026" name="Picture 2" descr="Fig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900" y="2308225"/>
            <a:ext cx="47625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253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Conjunction and Opposition</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32</a:t>
            </a:fld>
            <a:endParaRPr lang="en-US" altLang="en-US"/>
          </a:p>
        </p:txBody>
      </p:sp>
      <p:pic>
        <p:nvPicPr>
          <p:cNvPr id="3" name="Content Placeholder 2" descr="Positional astronomy.s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6037" y="2027237"/>
            <a:ext cx="40862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796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Sidereal Period</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33</a:t>
            </a:fld>
            <a:endParaRPr lang="en-US" altLang="en-US"/>
          </a:p>
        </p:txBody>
      </p:sp>
      <p:sp>
        <p:nvSpPr>
          <p:cNvPr id="7" name="Content Placeholder 6"/>
          <p:cNvSpPr>
            <a:spLocks noGrp="1"/>
          </p:cNvSpPr>
          <p:nvPr>
            <p:ph idx="1"/>
          </p:nvPr>
        </p:nvSpPr>
        <p:spPr/>
        <p:txBody>
          <a:bodyPr/>
          <a:lstStyle/>
          <a:p>
            <a:r>
              <a:rPr lang="en-US" dirty="0" smtClean="0"/>
              <a:t>The sidereal period is the time it takes for an object to orbit another with respect to the fixed coordinate system of the stars. </a:t>
            </a:r>
          </a:p>
          <a:p>
            <a:r>
              <a:rPr lang="en-US" dirty="0" smtClean="0"/>
              <a:t>So, for Earth, the sidereal period </a:t>
            </a:r>
            <a:r>
              <a:rPr lang="en-US" dirty="0"/>
              <a:t>is </a:t>
            </a:r>
            <a:r>
              <a:rPr lang="en-US" dirty="0" smtClean="0"/>
              <a:t>365.25636 days.</a:t>
            </a:r>
          </a:p>
          <a:p>
            <a:r>
              <a:rPr lang="en-US" dirty="0" smtClean="0"/>
              <a:t>Our calendar only has 365 days in it, so we add a day every leap year.</a:t>
            </a:r>
            <a:endParaRPr lang="en-US" dirty="0"/>
          </a:p>
        </p:txBody>
      </p:sp>
    </p:spTree>
    <p:extLst>
      <p:ext uri="{BB962C8B-B14F-4D97-AF65-F5344CB8AC3E}">
        <p14:creationId xmlns:p14="http://schemas.microsoft.com/office/powerpoint/2010/main" val="3802517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Synodic Period</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34</a:t>
            </a:fld>
            <a:endParaRPr lang="en-US" altLang="en-US"/>
          </a:p>
        </p:txBody>
      </p:sp>
      <p:pic>
        <p:nvPicPr>
          <p:cNvPr id="5" name="Content Placeholder 4"/>
          <p:cNvPicPr>
            <a:picLocks noGrp="1" noChangeAspect="1"/>
          </p:cNvPicPr>
          <p:nvPr>
            <p:ph idx="1"/>
          </p:nvPr>
        </p:nvPicPr>
        <p:blipFill>
          <a:blip r:embed="rId3"/>
          <a:stretch>
            <a:fillRect/>
          </a:stretch>
        </p:blipFill>
        <p:spPr>
          <a:xfrm>
            <a:off x="2351900" y="1527175"/>
            <a:ext cx="4554499" cy="4572000"/>
          </a:xfrm>
          <a:prstGeom prst="rect">
            <a:avLst/>
          </a:prstGeom>
        </p:spPr>
      </p:pic>
    </p:spTree>
    <p:extLst>
      <p:ext uri="{BB962C8B-B14F-4D97-AF65-F5344CB8AC3E}">
        <p14:creationId xmlns:p14="http://schemas.microsoft.com/office/powerpoint/2010/main" val="8198147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r>
              <a:rPr lang="en-US" altLang="en-US" dirty="0" smtClean="0"/>
              <a:t>Kepler’s Laws of Orbital Motion</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35</a:t>
            </a:fld>
            <a:endParaRPr lang="en-US" altLang="en-US"/>
          </a:p>
        </p:txBody>
      </p:sp>
      <p:sp>
        <p:nvSpPr>
          <p:cNvPr id="2" name="Content Placeholder 1"/>
          <p:cNvSpPr>
            <a:spLocks noGrp="1"/>
          </p:cNvSpPr>
          <p:nvPr>
            <p:ph idx="1"/>
          </p:nvPr>
        </p:nvSpPr>
        <p:spPr/>
        <p:txBody>
          <a:bodyPr/>
          <a:lstStyle/>
          <a:p>
            <a:r>
              <a:rPr lang="en-US" dirty="0" smtClean="0"/>
              <a:t>1</a:t>
            </a:r>
            <a:r>
              <a:rPr lang="en-US" baseline="30000" dirty="0" smtClean="0"/>
              <a:t>st</a:t>
            </a:r>
            <a:r>
              <a:rPr lang="en-US" dirty="0" smtClean="0"/>
              <a:t> Law: planets travel on elliptical orbits with the Sun at one focus.</a:t>
            </a:r>
          </a:p>
          <a:p>
            <a:r>
              <a:rPr lang="en-US" dirty="0" smtClean="0"/>
              <a:t>2</a:t>
            </a:r>
            <a:r>
              <a:rPr lang="en-US" baseline="30000" dirty="0" smtClean="0"/>
              <a:t>nd</a:t>
            </a:r>
            <a:r>
              <a:rPr lang="en-US" dirty="0" smtClean="0"/>
              <a:t> Law: A line drawn from the Sun to a planet sweeps out equal areas in equal time intervals.</a:t>
            </a:r>
          </a:p>
          <a:p>
            <a:r>
              <a:rPr lang="en-US" dirty="0" smtClean="0"/>
              <a:t>3</a:t>
            </a:r>
            <a:r>
              <a:rPr lang="en-US" baseline="30000" dirty="0" smtClean="0"/>
              <a:t>rd</a:t>
            </a:r>
            <a:r>
              <a:rPr lang="en-US" dirty="0" smtClean="0"/>
              <a:t> Law: The squares of the sidereal orbital periods of the planets are proportional to the cubes of the </a:t>
            </a:r>
            <a:r>
              <a:rPr lang="en-US" dirty="0" err="1" smtClean="0"/>
              <a:t>semimajor</a:t>
            </a:r>
            <a:r>
              <a:rPr lang="en-US" dirty="0" smtClean="0"/>
              <a:t> axis of their orbits. </a:t>
            </a:r>
            <a:endParaRPr lang="en-US" dirty="0"/>
          </a:p>
        </p:txBody>
      </p:sp>
    </p:spTree>
    <p:extLst>
      <p:ext uri="{BB962C8B-B14F-4D97-AF65-F5344CB8AC3E}">
        <p14:creationId xmlns:p14="http://schemas.microsoft.com/office/powerpoint/2010/main" val="744968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err="1" smtClean="0"/>
              <a:t>Keplerian</a:t>
            </a:r>
            <a:r>
              <a:rPr lang="en-US" altLang="en-US" dirty="0" smtClean="0"/>
              <a:t> Model</a:t>
            </a:r>
          </a:p>
        </p:txBody>
      </p:sp>
      <p:sp>
        <p:nvSpPr>
          <p:cNvPr id="3" name="Content Placeholder 2"/>
          <p:cNvSpPr>
            <a:spLocks noGrp="1"/>
          </p:cNvSpPr>
          <p:nvPr>
            <p:ph sz="half" idx="1"/>
          </p:nvPr>
        </p:nvSpPr>
        <p:spPr/>
        <p:txBody>
          <a:bodyPr>
            <a:normAutofit/>
          </a:bodyPr>
          <a:lstStyle/>
          <a:p>
            <a:r>
              <a:rPr lang="en-US" dirty="0" smtClean="0"/>
              <a:t>Kepler realized that orbits are elliptical (1</a:t>
            </a:r>
            <a:r>
              <a:rPr lang="en-US" baseline="30000" dirty="0" smtClean="0"/>
              <a:t>st</a:t>
            </a:r>
            <a:r>
              <a:rPr lang="en-US" dirty="0" smtClean="0"/>
              <a:t> law).</a:t>
            </a:r>
          </a:p>
          <a:p>
            <a:r>
              <a:rPr lang="en-US" dirty="0" smtClean="0"/>
              <a:t>Planets sweep equal areas in equal time (2</a:t>
            </a:r>
            <a:r>
              <a:rPr lang="en-US" baseline="30000" dirty="0" smtClean="0"/>
              <a:t>nd</a:t>
            </a:r>
            <a:r>
              <a:rPr lang="en-US" dirty="0" smtClean="0"/>
              <a:t> law).</a:t>
            </a:r>
          </a:p>
          <a:p>
            <a:r>
              <a:rPr lang="en-US" dirty="0" smtClean="0"/>
              <a:t>The square of the orbital period is proportional to the cube of the distance to the Sun (3</a:t>
            </a:r>
            <a:r>
              <a:rPr lang="en-US" baseline="30000" dirty="0" smtClean="0"/>
              <a:t>rd</a:t>
            </a:r>
            <a:r>
              <a:rPr lang="en-US" dirty="0" smtClean="0"/>
              <a:t> law).</a:t>
            </a:r>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6" name="Content Placeholder 5"/>
          <p:cNvPicPr>
            <a:picLocks noGrp="1" noChangeAspect="1"/>
          </p:cNvPicPr>
          <p:nvPr>
            <p:ph sz="half" idx="13"/>
          </p:nvPr>
        </p:nvPicPr>
        <p:blipFill>
          <a:blip r:embed="rId3"/>
          <a:stretch>
            <a:fillRect/>
          </a:stretch>
        </p:blipFill>
        <p:spPr>
          <a:xfrm>
            <a:off x="3118625" y="3886200"/>
            <a:ext cx="3035338" cy="2286000"/>
          </a:xfrm>
          <a:prstGeom prst="rect">
            <a:avLst/>
          </a:prstGeom>
        </p:spPr>
      </p:pic>
    </p:spTree>
    <p:extLst>
      <p:ext uri="{BB962C8B-B14F-4D97-AF65-F5344CB8AC3E}">
        <p14:creationId xmlns:p14="http://schemas.microsoft.com/office/powerpoint/2010/main" val="378321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pic>
        <p:nvPicPr>
          <p:cNvPr id="3074" name="Picture 2" descr="Kepler's 2nd Law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2341" y="1524000"/>
            <a:ext cx="665361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6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234" y="1523999"/>
            <a:ext cx="7419533" cy="4946355"/>
          </a:xfrm>
        </p:spPr>
      </p:pic>
    </p:spTree>
    <p:extLst>
      <p:ext uri="{BB962C8B-B14F-4D97-AF65-F5344CB8AC3E}">
        <p14:creationId xmlns:p14="http://schemas.microsoft.com/office/powerpoint/2010/main" val="283705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altLang="en-US" dirty="0" smtClean="0"/>
              <a:t>Kepler’s 3</a:t>
            </a:r>
            <a:r>
              <a:rPr lang="en-US" altLang="en-US" baseline="30000" dirty="0" smtClean="0"/>
              <a:t>rd</a:t>
            </a:r>
            <a:r>
              <a:rPr lang="en-US" altLang="en-US" dirty="0" smtClean="0"/>
              <a:t> Law (P</a:t>
            </a:r>
            <a:r>
              <a:rPr lang="en-US" altLang="en-US" baseline="30000" dirty="0" smtClean="0"/>
              <a:t>2</a:t>
            </a:r>
            <a:r>
              <a:rPr lang="en-US" dirty="0" smtClean="0">
                <a:latin typeface="Symbol" panose="05050102010706020507" pitchFamily="18" charset="2"/>
              </a:rPr>
              <a:t>µ</a:t>
            </a:r>
            <a:r>
              <a:rPr lang="en-US" altLang="en-US" dirty="0" smtClean="0"/>
              <a:t>a</a:t>
            </a:r>
            <a:r>
              <a:rPr lang="en-US" altLang="en-US" baseline="30000" dirty="0" smtClean="0"/>
              <a:t>3</a:t>
            </a:r>
            <a:r>
              <a:rPr lang="en-US" altLang="en-US" dirty="0" smtClean="0"/>
              <a:t>)</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pic>
        <p:nvPicPr>
          <p:cNvPr id="4" name="Content Placeholder 3"/>
          <p:cNvPicPr>
            <a:picLocks noGrp="1" noChangeAspect="1"/>
          </p:cNvPicPr>
          <p:nvPr>
            <p:ph idx="1"/>
          </p:nvPr>
        </p:nvPicPr>
        <p:blipFill>
          <a:blip r:embed="rId3"/>
          <a:stretch>
            <a:fillRect/>
          </a:stretch>
        </p:blipFill>
        <p:spPr>
          <a:xfrm>
            <a:off x="1576317" y="1524000"/>
            <a:ext cx="6105665" cy="4876800"/>
          </a:xfrm>
          <a:prstGeom prst="rect">
            <a:avLst/>
          </a:prstGeom>
        </p:spPr>
      </p:pic>
    </p:spTree>
    <p:extLst>
      <p:ext uri="{BB962C8B-B14F-4D97-AF65-F5344CB8AC3E}">
        <p14:creationId xmlns:p14="http://schemas.microsoft.com/office/powerpoint/2010/main" val="187559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In what direction would you face to see Star A when it is highest in the sky?</a:t>
            </a:r>
          </a:p>
          <a:p>
            <a:pPr>
              <a:spcBef>
                <a:spcPct val="5000"/>
              </a:spcBef>
            </a:pPr>
            <a:r>
              <a:rPr lang="en-US" altLang="en-US" dirty="0"/>
              <a:t>a</a:t>
            </a:r>
            <a:r>
              <a:rPr lang="en-US" altLang="en-US" dirty="0" smtClean="0"/>
              <a:t>) north</a:t>
            </a:r>
            <a:endParaRPr lang="en-US" altLang="en-US" dirty="0"/>
          </a:p>
          <a:p>
            <a:pPr>
              <a:spcBef>
                <a:spcPct val="5000"/>
              </a:spcBef>
            </a:pPr>
            <a:r>
              <a:rPr lang="en-US" altLang="en-US" dirty="0"/>
              <a:t>b) </a:t>
            </a:r>
            <a:r>
              <a:rPr lang="en-US" altLang="en-US" dirty="0" smtClean="0"/>
              <a:t>south</a:t>
            </a:r>
            <a:endParaRPr lang="en-US" altLang="en-US" dirty="0"/>
          </a:p>
          <a:p>
            <a:pPr>
              <a:spcBef>
                <a:spcPct val="5000"/>
              </a:spcBef>
            </a:pPr>
            <a:r>
              <a:rPr lang="en-US" altLang="en-US" dirty="0"/>
              <a:t>c) </a:t>
            </a:r>
            <a:r>
              <a:rPr lang="en-US" altLang="en-US" dirty="0" smtClean="0"/>
              <a:t>east</a:t>
            </a:r>
            <a:endParaRPr lang="en-US" altLang="en-US" dirty="0"/>
          </a:p>
          <a:p>
            <a:pPr>
              <a:spcBef>
                <a:spcPct val="5000"/>
              </a:spcBef>
            </a:pPr>
            <a:r>
              <a:rPr lang="en-US" altLang="en-US" dirty="0"/>
              <a:t>d) </a:t>
            </a:r>
            <a:r>
              <a:rPr lang="en-US" altLang="en-US" dirty="0" smtClean="0"/>
              <a:t>west</a:t>
            </a:r>
          </a:p>
          <a:p>
            <a:pPr>
              <a:spcBef>
                <a:spcPct val="5000"/>
              </a:spcBef>
            </a:pPr>
            <a:r>
              <a:rPr lang="en-US" altLang="en-US" dirty="0" smtClean="0"/>
              <a:t>e) directly overhead</a:t>
            </a:r>
          </a:p>
          <a:p>
            <a:pPr>
              <a:spcBef>
                <a:spcPct val="5000"/>
              </a:spcBef>
            </a:pPr>
            <a:endParaRPr lang="en-US" altLang="en-US" dirty="0"/>
          </a:p>
          <a:p>
            <a:pPr>
              <a:spcBef>
                <a:spcPct val="5000"/>
              </a:spcBef>
            </a:pPr>
            <a:r>
              <a:rPr lang="en-US" altLang="en-US" dirty="0" smtClean="0"/>
              <a:t>vote!</a:t>
            </a:r>
            <a:endParaRPr lang="en-US" altLang="en-US" dirty="0"/>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distances and angles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176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Heliocentric Parallax</a:t>
            </a:r>
          </a:p>
        </p:txBody>
      </p:sp>
      <p:sp>
        <p:nvSpPr>
          <p:cNvPr id="5124"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Parallax is the apparent shift of an object due to viewpoint.</a:t>
            </a:r>
          </a:p>
          <a:p>
            <a:pPr eaLnBrk="1" hangingPunct="1">
              <a:spcBef>
                <a:spcPct val="5000"/>
              </a:spcBef>
            </a:pPr>
            <a:r>
              <a:rPr lang="en-US" altLang="en-US" dirty="0" smtClean="0"/>
              <a:t>As an example, watch your thumb shift with respect to objects far away as you view it from each eye.</a:t>
            </a:r>
          </a:p>
          <a:p>
            <a:pPr eaLnBrk="1" hangingPunct="1">
              <a:spcBef>
                <a:spcPct val="5000"/>
              </a:spcBef>
            </a:pPr>
            <a:r>
              <a:rPr lang="en-US" altLang="en-US" dirty="0" smtClean="0"/>
              <a:t>The angular shift depends on distance.</a:t>
            </a:r>
          </a:p>
          <a:p>
            <a:pPr eaLnBrk="1" hangingPunct="1">
              <a:spcBef>
                <a:spcPct val="5000"/>
              </a:spcBef>
            </a:pPr>
            <a:r>
              <a:rPr lang="en-US" altLang="en-US" dirty="0" smtClean="0"/>
              <a:t>We can use this effect to estimate distance to nearby stars by viewing them when the Earth is on opposite sides of the Sun.</a:t>
            </a:r>
          </a:p>
        </p:txBody>
      </p:sp>
      <p:pic>
        <p:nvPicPr>
          <p:cNvPr id="3" name="Content Placeholder 2"/>
          <p:cNvPicPr>
            <a:picLocks noGrp="1" noChangeAspect="1"/>
          </p:cNvPicPr>
          <p:nvPr>
            <p:ph sz="half" idx="2"/>
          </p:nvPr>
        </p:nvPicPr>
        <p:blipFill>
          <a:blip r:embed="rId2"/>
          <a:stretch>
            <a:fillRect/>
          </a:stretch>
        </p:blipFill>
        <p:spPr>
          <a:xfrm>
            <a:off x="4894263" y="2602872"/>
            <a:ext cx="3335337" cy="2947655"/>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41</a:t>
            </a:fld>
            <a:endParaRPr lang="en-US" altLang="en-US"/>
          </a:p>
        </p:txBody>
      </p:sp>
    </p:spTree>
    <p:extLst>
      <p:ext uri="{BB962C8B-B14F-4D97-AF65-F5344CB8AC3E}">
        <p14:creationId xmlns:p14="http://schemas.microsoft.com/office/powerpoint/2010/main" val="2189827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Distance vs. Parallax</a:t>
            </a:r>
          </a:p>
        </p:txBody>
      </p:sp>
      <p:pic>
        <p:nvPicPr>
          <p:cNvPr id="3" name="Content Placeholder 2"/>
          <p:cNvPicPr>
            <a:picLocks noGrp="1" noChangeAspect="1"/>
          </p:cNvPicPr>
          <p:nvPr>
            <p:ph sz="half" idx="1"/>
          </p:nvPr>
        </p:nvPicPr>
        <p:blipFill>
          <a:blip r:embed="rId2"/>
          <a:stretch>
            <a:fillRect/>
          </a:stretch>
        </p:blipFill>
        <p:spPr>
          <a:xfrm>
            <a:off x="3161726" y="2601587"/>
            <a:ext cx="2939610" cy="1197625"/>
          </a:xfrm>
          <a:prstGeom prst="rect">
            <a:avLst/>
          </a:prstGeom>
        </p:spPr>
      </p:pic>
      <p:pic>
        <p:nvPicPr>
          <p:cNvPr id="4" name="Content Placeholder 3"/>
          <p:cNvPicPr>
            <a:picLocks noGrp="1" noChangeAspect="1"/>
          </p:cNvPicPr>
          <p:nvPr>
            <p:ph sz="half" idx="13"/>
          </p:nvPr>
        </p:nvPicPr>
        <p:blipFill>
          <a:blip r:embed="rId3"/>
          <a:stretch>
            <a:fillRect/>
          </a:stretch>
        </p:blipFill>
        <p:spPr>
          <a:xfrm>
            <a:off x="1304293" y="4114800"/>
            <a:ext cx="6664001" cy="182880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42</a:t>
            </a:fld>
            <a:endParaRPr lang="en-US" altLang="en-US"/>
          </a:p>
        </p:txBody>
      </p:sp>
    </p:spTree>
    <p:extLst>
      <p:ext uri="{BB962C8B-B14F-4D97-AF65-F5344CB8AC3E}">
        <p14:creationId xmlns:p14="http://schemas.microsoft.com/office/powerpoint/2010/main" val="16686559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Parsec</a:t>
            </a:r>
          </a:p>
        </p:txBody>
      </p:sp>
      <p:sp>
        <p:nvSpPr>
          <p:cNvPr id="2" name="Content Placeholder 1"/>
          <p:cNvSpPr>
            <a:spLocks noGrp="1"/>
          </p:cNvSpPr>
          <p:nvPr>
            <p:ph sz="half" idx="1"/>
          </p:nvPr>
        </p:nvSpPr>
        <p:spPr/>
        <p:txBody>
          <a:bodyPr/>
          <a:lstStyle/>
          <a:p>
            <a:r>
              <a:rPr lang="en-US" dirty="0" smtClean="0"/>
              <a:t>A parsec is the distance at which an object has one </a:t>
            </a:r>
            <a:r>
              <a:rPr lang="en-US" dirty="0" err="1" smtClean="0"/>
              <a:t>arcsecond</a:t>
            </a:r>
            <a:r>
              <a:rPr lang="en-US" dirty="0" smtClean="0"/>
              <a:t> of parallax. “</a:t>
            </a:r>
            <a:r>
              <a:rPr lang="en-US" dirty="0" smtClean="0">
                <a:solidFill>
                  <a:srgbClr val="FF0000"/>
                </a:solidFill>
              </a:rPr>
              <a:t>Par</a:t>
            </a:r>
            <a:r>
              <a:rPr lang="en-US" dirty="0" smtClean="0"/>
              <a:t>allax of one </a:t>
            </a:r>
            <a:r>
              <a:rPr lang="en-US" dirty="0" err="1" smtClean="0"/>
              <a:t>arc</a:t>
            </a:r>
            <a:r>
              <a:rPr lang="en-US" dirty="0" err="1" smtClean="0">
                <a:solidFill>
                  <a:srgbClr val="FF0000"/>
                </a:solidFill>
              </a:rPr>
              <a:t>sec</a:t>
            </a:r>
            <a:r>
              <a:rPr lang="en-US" dirty="0" smtClean="0"/>
              <a:t>”</a:t>
            </a:r>
          </a:p>
          <a:p>
            <a:r>
              <a:rPr lang="en-US" dirty="0" smtClean="0"/>
              <a:t>The star nearest to the sun, </a:t>
            </a:r>
            <a:r>
              <a:rPr lang="en-US" dirty="0" err="1" smtClean="0"/>
              <a:t>Proxima</a:t>
            </a:r>
            <a:r>
              <a:rPr lang="en-US" dirty="0" smtClean="0"/>
              <a:t> Centauri, has a parallax of 0.76 </a:t>
            </a:r>
            <a:r>
              <a:rPr lang="en-US" dirty="0" err="1" smtClean="0"/>
              <a:t>arcseconds</a:t>
            </a:r>
            <a:r>
              <a:rPr lang="en-US" dirty="0" smtClean="0"/>
              <a:t>. What is its distance?</a:t>
            </a:r>
            <a:endParaRPr lang="en-US" dirty="0"/>
          </a:p>
        </p:txBody>
      </p:sp>
      <p:pic>
        <p:nvPicPr>
          <p:cNvPr id="6" name="Content Placeholder 5"/>
          <p:cNvPicPr>
            <a:picLocks noGrp="1" noChangeAspect="1"/>
          </p:cNvPicPr>
          <p:nvPr>
            <p:ph sz="half" idx="13"/>
          </p:nvPr>
        </p:nvPicPr>
        <p:blipFill>
          <a:blip r:embed="rId2"/>
          <a:stretch>
            <a:fillRect/>
          </a:stretch>
        </p:blipFill>
        <p:spPr>
          <a:xfrm>
            <a:off x="3199894" y="4505762"/>
            <a:ext cx="2872800" cy="1046875"/>
          </a:xfrm>
          <a:prstGeom prst="rect">
            <a:avLst/>
          </a:prstGeo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43</a:t>
            </a:fld>
            <a:endParaRPr lang="en-US" altLang="en-US"/>
          </a:p>
        </p:txBody>
      </p:sp>
    </p:spTree>
    <p:extLst>
      <p:ext uri="{BB962C8B-B14F-4D97-AF65-F5344CB8AC3E}">
        <p14:creationId xmlns:p14="http://schemas.microsoft.com/office/powerpoint/2010/main" val="23000589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40511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sp>
        <p:nvSpPr>
          <p:cNvPr id="4" name="Content Placeholder 3"/>
          <p:cNvSpPr>
            <a:spLocks noGrp="1"/>
          </p:cNvSpPr>
          <p:nvPr>
            <p:ph idx="1"/>
          </p:nvPr>
        </p:nvSpPr>
        <p:spPr/>
        <p:txBody>
          <a:bodyPr/>
          <a:lstStyle/>
          <a:p>
            <a:r>
              <a:rPr lang="en-US" dirty="0" smtClean="0"/>
              <a:t>2.1, 2.3, 2.5, 2.6 (</a:t>
            </a:r>
            <a:r>
              <a:rPr lang="en-US" smtClean="0"/>
              <a:t>consider equations 2.17 and 2.8)</a:t>
            </a:r>
            <a:endParaRPr lang="en-US" dirty="0" smtClean="0"/>
          </a:p>
          <a:p>
            <a:pPr marL="457200" indent="-457200">
              <a:buFont typeface="+mj-lt"/>
              <a:buAutoNum type="arabicPeriod"/>
            </a:pPr>
            <a:r>
              <a:rPr lang="en-US" dirty="0" smtClean="0"/>
              <a:t>What is the name of the part of the eye that limits the amount of light that enters it?</a:t>
            </a:r>
          </a:p>
          <a:p>
            <a:pPr marL="457200" indent="-457200">
              <a:buFont typeface="+mj-lt"/>
              <a:buAutoNum type="arabicPeriod"/>
            </a:pPr>
            <a:r>
              <a:rPr lang="en-US" dirty="0" smtClean="0"/>
              <a:t>Consider a photon with vacuum wavelength of 550 nm. What is its energy in a typical glass?</a:t>
            </a:r>
          </a:p>
          <a:p>
            <a:pPr marL="457200" indent="-457200">
              <a:buFont typeface="+mj-lt"/>
              <a:buAutoNum type="arabicPeriod"/>
            </a:pPr>
            <a:r>
              <a:rPr lang="en-US" dirty="0" smtClean="0"/>
              <a:t>In which wavelength regime is the atmosphere most transparent?</a:t>
            </a:r>
          </a:p>
          <a:p>
            <a:pPr marL="457200" indent="-457200">
              <a:buFont typeface="+mj-lt"/>
              <a:buAutoNum type="arabicPeriod"/>
            </a:pPr>
            <a:r>
              <a:rPr lang="en-US" dirty="0" smtClean="0"/>
              <a:t>Use the Wien displacement law to calculate the wavelength for which the cosmic microwave background is at a peak, assuming that it is represented by a blackbody with T=2.7 K.</a:t>
            </a:r>
          </a:p>
          <a:p>
            <a:pPr marL="457200" indent="-457200">
              <a:buFont typeface="+mj-lt"/>
              <a:buAutoNum type="arabicPeriod"/>
            </a:pPr>
            <a:endParaRPr lang="en-US" dirty="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45</a:t>
            </a:fld>
            <a:endParaRPr lang="en-US" altLang="en-US"/>
          </a:p>
        </p:txBody>
      </p:sp>
    </p:spTree>
    <p:extLst>
      <p:ext uri="{BB962C8B-B14F-4D97-AF65-F5344CB8AC3E}">
        <p14:creationId xmlns:p14="http://schemas.microsoft.com/office/powerpoint/2010/main" val="13229437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pic>
        <p:nvPicPr>
          <p:cNvPr id="7" name="Content Placeholder 6"/>
          <p:cNvPicPr>
            <a:picLocks noGrp="1" noChangeAspect="1"/>
          </p:cNvPicPr>
          <p:nvPr>
            <p:ph idx="1"/>
          </p:nvPr>
        </p:nvPicPr>
        <p:blipFill>
          <a:blip r:embed="rId2"/>
          <a:stretch>
            <a:fillRect/>
          </a:stretch>
        </p:blipFill>
        <p:spPr>
          <a:xfrm>
            <a:off x="1028700" y="1852383"/>
            <a:ext cx="7200900" cy="3921584"/>
          </a:xfrm>
          <a:prstGeom prst="rect">
            <a:avLst/>
          </a:prstGeo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46</a:t>
            </a:fld>
            <a:endParaRPr lang="en-US" altLang="en-US"/>
          </a:p>
        </p:txBody>
      </p:sp>
    </p:spTree>
    <p:extLst>
      <p:ext uri="{BB962C8B-B14F-4D97-AF65-F5344CB8AC3E}">
        <p14:creationId xmlns:p14="http://schemas.microsoft.com/office/powerpoint/2010/main" val="41059848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pic>
        <p:nvPicPr>
          <p:cNvPr id="6" name="Content Placeholder 5"/>
          <p:cNvPicPr>
            <a:picLocks noGrp="1" noChangeAspect="1"/>
          </p:cNvPicPr>
          <p:nvPr>
            <p:ph idx="1"/>
          </p:nvPr>
        </p:nvPicPr>
        <p:blipFill>
          <a:blip r:embed="rId2"/>
          <a:stretch>
            <a:fillRect/>
          </a:stretch>
        </p:blipFill>
        <p:spPr>
          <a:xfrm>
            <a:off x="1109518" y="1527175"/>
            <a:ext cx="7039264" cy="4572000"/>
          </a:xfrm>
          <a:prstGeom prst="rect">
            <a:avLst/>
          </a:prstGeo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47</a:t>
            </a:fld>
            <a:endParaRPr lang="en-US" altLang="en-US"/>
          </a:p>
        </p:txBody>
      </p:sp>
    </p:spTree>
    <p:extLst>
      <p:ext uri="{BB962C8B-B14F-4D97-AF65-F5344CB8AC3E}">
        <p14:creationId xmlns:p14="http://schemas.microsoft.com/office/powerpoint/2010/main" val="5568061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In what direction would you face to see Star A when it is highest in the sky?</a:t>
            </a:r>
          </a:p>
          <a:p>
            <a:pPr>
              <a:spcBef>
                <a:spcPct val="5000"/>
              </a:spcBef>
            </a:pPr>
            <a:r>
              <a:rPr lang="en-US" altLang="en-US" dirty="0"/>
              <a:t>a</a:t>
            </a:r>
            <a:r>
              <a:rPr lang="en-US" altLang="en-US" dirty="0" smtClean="0"/>
              <a:t>) north</a:t>
            </a:r>
            <a:endParaRPr lang="en-US" altLang="en-US" dirty="0"/>
          </a:p>
          <a:p>
            <a:pPr>
              <a:spcBef>
                <a:spcPct val="5000"/>
              </a:spcBef>
            </a:pPr>
            <a:r>
              <a:rPr lang="en-US" altLang="en-US" b="1" dirty="0">
                <a:solidFill>
                  <a:srgbClr val="FF0000"/>
                </a:solidFill>
              </a:rPr>
              <a:t>b) </a:t>
            </a:r>
            <a:r>
              <a:rPr lang="en-US" altLang="en-US" b="1" dirty="0" smtClean="0">
                <a:solidFill>
                  <a:srgbClr val="FF0000"/>
                </a:solidFill>
              </a:rPr>
              <a:t>south</a:t>
            </a:r>
            <a:endParaRPr lang="en-US" altLang="en-US" b="1" dirty="0">
              <a:solidFill>
                <a:srgbClr val="FF0000"/>
              </a:solidFill>
            </a:endParaRPr>
          </a:p>
          <a:p>
            <a:pPr>
              <a:spcBef>
                <a:spcPct val="5000"/>
              </a:spcBef>
            </a:pPr>
            <a:r>
              <a:rPr lang="en-US" altLang="en-US" dirty="0"/>
              <a:t>c) </a:t>
            </a:r>
            <a:r>
              <a:rPr lang="en-US" altLang="en-US" dirty="0" smtClean="0"/>
              <a:t>east</a:t>
            </a:r>
            <a:endParaRPr lang="en-US" altLang="en-US" dirty="0"/>
          </a:p>
          <a:p>
            <a:pPr>
              <a:spcBef>
                <a:spcPct val="5000"/>
              </a:spcBef>
            </a:pPr>
            <a:r>
              <a:rPr lang="en-US" altLang="en-US" dirty="0"/>
              <a:t>d) </a:t>
            </a:r>
            <a:r>
              <a:rPr lang="en-US" altLang="en-US" dirty="0" smtClean="0"/>
              <a:t>west</a:t>
            </a:r>
          </a:p>
          <a:p>
            <a:pPr>
              <a:spcBef>
                <a:spcPct val="5000"/>
              </a:spcBef>
            </a:pPr>
            <a:r>
              <a:rPr lang="en-US" altLang="en-US" dirty="0" smtClean="0"/>
              <a:t>e) directly overhead</a:t>
            </a:r>
            <a:endParaRPr lang="en-US" altLang="en-US" dirty="0"/>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5</a:t>
            </a:fld>
            <a:endParaRPr lang="en-US" altLang="en-US"/>
          </a:p>
        </p:txBody>
      </p:sp>
    </p:spTree>
    <p:extLst>
      <p:ext uri="{BB962C8B-B14F-4D97-AF65-F5344CB8AC3E}">
        <p14:creationId xmlns:p14="http://schemas.microsoft.com/office/powerpoint/2010/main" val="23813748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altitude of a star that rises due East when it is highest in the sky?</a:t>
            </a:r>
          </a:p>
          <a:p>
            <a:pPr>
              <a:spcBef>
                <a:spcPct val="5000"/>
              </a:spcBef>
            </a:pPr>
            <a:r>
              <a:rPr lang="en-US" altLang="en-US" dirty="0"/>
              <a:t>a</a:t>
            </a:r>
            <a:r>
              <a:rPr lang="en-US" altLang="en-US" dirty="0" smtClean="0"/>
              <a:t>) the latitude</a:t>
            </a:r>
            <a:endParaRPr lang="en-US" altLang="en-US" dirty="0"/>
          </a:p>
          <a:p>
            <a:pPr>
              <a:spcBef>
                <a:spcPct val="5000"/>
              </a:spcBef>
            </a:pPr>
            <a:r>
              <a:rPr lang="en-US" altLang="en-US" dirty="0"/>
              <a:t>b) </a:t>
            </a:r>
            <a:r>
              <a:rPr lang="en-US" altLang="en-US" dirty="0" smtClean="0"/>
              <a:t>45 degrees minus </a:t>
            </a:r>
            <a:r>
              <a:rPr lang="en-US" altLang="en-US" dirty="0" err="1" smtClean="0"/>
              <a:t>lat</a:t>
            </a:r>
            <a:endParaRPr lang="en-US" altLang="en-US" dirty="0"/>
          </a:p>
          <a:p>
            <a:pPr>
              <a:spcBef>
                <a:spcPct val="5000"/>
              </a:spcBef>
            </a:pPr>
            <a:r>
              <a:rPr lang="en-US" altLang="en-US" dirty="0"/>
              <a:t>c) </a:t>
            </a:r>
            <a:r>
              <a:rPr lang="en-US" altLang="en-US" dirty="0" smtClean="0"/>
              <a:t>90 degrees minus </a:t>
            </a:r>
            <a:r>
              <a:rPr lang="en-US" altLang="en-US" dirty="0" err="1" smtClean="0"/>
              <a:t>lat</a:t>
            </a:r>
            <a:endParaRPr lang="en-US" altLang="en-US" dirty="0"/>
          </a:p>
          <a:p>
            <a:pPr>
              <a:spcBef>
                <a:spcPct val="5000"/>
              </a:spcBef>
            </a:pPr>
            <a:r>
              <a:rPr lang="en-US" altLang="en-US" dirty="0" smtClean="0"/>
              <a:t>d) the declination</a:t>
            </a:r>
          </a:p>
          <a:p>
            <a:pPr>
              <a:spcBef>
                <a:spcPct val="5000"/>
              </a:spcBef>
            </a:pPr>
            <a:endParaRPr lang="en-US" altLang="en-US" dirty="0"/>
          </a:p>
          <a:p>
            <a:pPr>
              <a:spcBef>
                <a:spcPct val="5000"/>
              </a:spcBef>
            </a:pPr>
            <a:r>
              <a:rPr lang="en-US" altLang="en-US" dirty="0"/>
              <a:t>vote</a:t>
            </a:r>
            <a:r>
              <a:rPr lang="en-US" altLang="en-US" dirty="0" smtClean="0"/>
              <a:t>!</a:t>
            </a:r>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6</a:t>
            </a:fld>
            <a:endParaRPr lang="en-US" altLang="en-US"/>
          </a:p>
        </p:txBody>
      </p:sp>
    </p:spTree>
    <p:extLst>
      <p:ext uri="{BB962C8B-B14F-4D97-AF65-F5344CB8AC3E}">
        <p14:creationId xmlns:p14="http://schemas.microsoft.com/office/powerpoint/2010/main" val="2005617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altitude of a star that rises due East when it is highest in the sky?</a:t>
            </a:r>
          </a:p>
          <a:p>
            <a:pPr>
              <a:spcBef>
                <a:spcPct val="5000"/>
              </a:spcBef>
            </a:pPr>
            <a:r>
              <a:rPr lang="en-US" altLang="en-US" dirty="0"/>
              <a:t>a</a:t>
            </a:r>
            <a:r>
              <a:rPr lang="en-US" altLang="en-US" dirty="0" smtClean="0"/>
              <a:t>) the latitude</a:t>
            </a:r>
            <a:endParaRPr lang="en-US" altLang="en-US" dirty="0"/>
          </a:p>
          <a:p>
            <a:pPr>
              <a:spcBef>
                <a:spcPct val="5000"/>
              </a:spcBef>
            </a:pPr>
            <a:r>
              <a:rPr lang="en-US" altLang="en-US" dirty="0"/>
              <a:t>b) </a:t>
            </a:r>
            <a:r>
              <a:rPr lang="en-US" altLang="en-US" dirty="0" smtClean="0"/>
              <a:t>45 degrees minus </a:t>
            </a:r>
            <a:r>
              <a:rPr lang="en-US" altLang="en-US" dirty="0" err="1" smtClean="0"/>
              <a:t>lat</a:t>
            </a:r>
            <a:endParaRPr lang="en-US" altLang="en-US" dirty="0"/>
          </a:p>
          <a:p>
            <a:pPr>
              <a:spcBef>
                <a:spcPct val="5000"/>
              </a:spcBef>
            </a:pPr>
            <a:r>
              <a:rPr lang="en-US" altLang="en-US" b="1" dirty="0">
                <a:solidFill>
                  <a:srgbClr val="FF0000"/>
                </a:solidFill>
              </a:rPr>
              <a:t>c) </a:t>
            </a:r>
            <a:r>
              <a:rPr lang="en-US" altLang="en-US" b="1" dirty="0" smtClean="0">
                <a:solidFill>
                  <a:srgbClr val="FF0000"/>
                </a:solidFill>
              </a:rPr>
              <a:t>90 degrees minus </a:t>
            </a:r>
            <a:r>
              <a:rPr lang="en-US" altLang="en-US" b="1" dirty="0" err="1" smtClean="0">
                <a:solidFill>
                  <a:srgbClr val="FF0000"/>
                </a:solidFill>
              </a:rPr>
              <a:t>lat</a:t>
            </a:r>
            <a:endParaRPr lang="en-US" altLang="en-US" b="1" dirty="0">
              <a:solidFill>
                <a:srgbClr val="FF0000"/>
              </a:solidFill>
            </a:endParaRPr>
          </a:p>
          <a:p>
            <a:pPr>
              <a:spcBef>
                <a:spcPct val="5000"/>
              </a:spcBef>
            </a:pPr>
            <a:r>
              <a:rPr lang="en-US" altLang="en-US" dirty="0"/>
              <a:t>d) </a:t>
            </a:r>
            <a:r>
              <a:rPr lang="en-US" altLang="en-US" dirty="0" smtClean="0"/>
              <a:t>the declination</a:t>
            </a:r>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7087197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azimuth of the star indicated by the arrow?</a:t>
            </a:r>
          </a:p>
          <a:p>
            <a:pPr>
              <a:spcBef>
                <a:spcPct val="5000"/>
              </a:spcBef>
            </a:pPr>
            <a:r>
              <a:rPr lang="en-US" altLang="en-US" dirty="0"/>
              <a:t>a</a:t>
            </a:r>
            <a:r>
              <a:rPr lang="en-US" altLang="en-US" dirty="0" smtClean="0"/>
              <a:t>) 135 degrees</a:t>
            </a:r>
            <a:endParaRPr lang="en-US" altLang="en-US" dirty="0"/>
          </a:p>
          <a:p>
            <a:pPr>
              <a:spcBef>
                <a:spcPct val="5000"/>
              </a:spcBef>
            </a:pPr>
            <a:r>
              <a:rPr lang="en-US" altLang="en-US" dirty="0"/>
              <a:t>b) </a:t>
            </a:r>
            <a:r>
              <a:rPr lang="en-US" altLang="en-US" dirty="0" smtClean="0"/>
              <a:t>45 degrees</a:t>
            </a:r>
            <a:endParaRPr lang="en-US" altLang="en-US" dirty="0"/>
          </a:p>
          <a:p>
            <a:pPr>
              <a:spcBef>
                <a:spcPct val="5000"/>
              </a:spcBef>
            </a:pPr>
            <a:r>
              <a:rPr lang="en-US" altLang="en-US" dirty="0"/>
              <a:t>c) </a:t>
            </a:r>
            <a:r>
              <a:rPr lang="en-US" altLang="en-US" dirty="0" smtClean="0"/>
              <a:t>the longitude</a:t>
            </a:r>
            <a:endParaRPr lang="en-US" altLang="en-US" dirty="0"/>
          </a:p>
          <a:p>
            <a:pPr>
              <a:spcBef>
                <a:spcPct val="5000"/>
              </a:spcBef>
            </a:pPr>
            <a:r>
              <a:rPr lang="en-US" altLang="en-US" dirty="0"/>
              <a:t>d) </a:t>
            </a:r>
            <a:r>
              <a:rPr lang="en-US" altLang="en-US" dirty="0" smtClean="0"/>
              <a:t>RA minus 45 </a:t>
            </a:r>
            <a:r>
              <a:rPr lang="en-US" altLang="en-US" dirty="0"/>
              <a:t>degrees</a:t>
            </a:r>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676675"/>
            <a:ext cx="3335337" cy="280005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8</a:t>
            </a:fld>
            <a:endParaRPr lang="en-US" altLang="en-US"/>
          </a:p>
        </p:txBody>
      </p:sp>
    </p:spTree>
    <p:extLst>
      <p:ext uri="{BB962C8B-B14F-4D97-AF65-F5344CB8AC3E}">
        <p14:creationId xmlns:p14="http://schemas.microsoft.com/office/powerpoint/2010/main" val="192733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azimuth of the star indicated by the arrow?</a:t>
            </a:r>
          </a:p>
          <a:p>
            <a:pPr>
              <a:spcBef>
                <a:spcPct val="5000"/>
              </a:spcBef>
            </a:pPr>
            <a:r>
              <a:rPr lang="en-US" altLang="en-US" b="1" dirty="0">
                <a:solidFill>
                  <a:srgbClr val="FF0000"/>
                </a:solidFill>
              </a:rPr>
              <a:t>a</a:t>
            </a:r>
            <a:r>
              <a:rPr lang="en-US" altLang="en-US" b="1" dirty="0" smtClean="0">
                <a:solidFill>
                  <a:srgbClr val="FF0000"/>
                </a:solidFill>
              </a:rPr>
              <a:t>) 135 degrees</a:t>
            </a:r>
            <a:endParaRPr lang="en-US" altLang="en-US" b="1" dirty="0">
              <a:solidFill>
                <a:srgbClr val="FF0000"/>
              </a:solidFill>
            </a:endParaRPr>
          </a:p>
          <a:p>
            <a:pPr>
              <a:spcBef>
                <a:spcPct val="5000"/>
              </a:spcBef>
            </a:pPr>
            <a:r>
              <a:rPr lang="en-US" altLang="en-US" dirty="0"/>
              <a:t>b) </a:t>
            </a:r>
            <a:r>
              <a:rPr lang="en-US" altLang="en-US" dirty="0" smtClean="0"/>
              <a:t>45 degrees</a:t>
            </a:r>
            <a:endParaRPr lang="en-US" altLang="en-US" dirty="0"/>
          </a:p>
          <a:p>
            <a:pPr>
              <a:spcBef>
                <a:spcPct val="5000"/>
              </a:spcBef>
            </a:pPr>
            <a:r>
              <a:rPr lang="en-US" altLang="en-US" dirty="0"/>
              <a:t>c) </a:t>
            </a:r>
            <a:r>
              <a:rPr lang="en-US" altLang="en-US" dirty="0" smtClean="0"/>
              <a:t>the longitude</a:t>
            </a:r>
            <a:endParaRPr lang="en-US" altLang="en-US" dirty="0"/>
          </a:p>
          <a:p>
            <a:pPr>
              <a:spcBef>
                <a:spcPct val="5000"/>
              </a:spcBef>
            </a:pPr>
            <a:r>
              <a:rPr lang="en-US" altLang="en-US" dirty="0"/>
              <a:t>d) </a:t>
            </a:r>
            <a:r>
              <a:rPr lang="en-US" altLang="en-US" dirty="0" smtClean="0"/>
              <a:t>RA minus 45 degrees</a:t>
            </a:r>
          </a:p>
          <a:p>
            <a:pPr>
              <a:spcBef>
                <a:spcPct val="5000"/>
              </a:spcBef>
            </a:pPr>
            <a:endParaRPr lang="en-US" altLang="en-US" dirty="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676675"/>
            <a:ext cx="3335337" cy="280005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9</a:t>
            </a:fld>
            <a:endParaRPr lang="en-US" altLang="en-US"/>
          </a:p>
        </p:txBody>
      </p:sp>
    </p:spTree>
    <p:extLst>
      <p:ext uri="{BB962C8B-B14F-4D97-AF65-F5344CB8AC3E}">
        <p14:creationId xmlns:p14="http://schemas.microsoft.com/office/powerpoint/2010/main" val="10856819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3786</TotalTime>
  <Words>1901</Words>
  <Application>Microsoft Office PowerPoint</Application>
  <PresentationFormat>On-screen Show (4:3)</PresentationFormat>
  <Paragraphs>276</Paragraphs>
  <Slides>47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Franklin Gothic Book</vt:lpstr>
      <vt:lpstr>Symbol</vt:lpstr>
      <vt:lpstr>Crop</vt:lpstr>
      <vt:lpstr>University Astronomy</vt:lpstr>
      <vt:lpstr>Aims and outline for this lecture</vt:lpstr>
      <vt:lpstr>motion on the sky</vt:lpstr>
      <vt:lpstr>Question</vt:lpstr>
      <vt:lpstr>Answer</vt:lpstr>
      <vt:lpstr>Question</vt:lpstr>
      <vt:lpstr>Answer</vt:lpstr>
      <vt:lpstr>Question</vt:lpstr>
      <vt:lpstr>Answer</vt:lpstr>
      <vt:lpstr>Question</vt:lpstr>
      <vt:lpstr>Question</vt:lpstr>
      <vt:lpstr>Answer</vt:lpstr>
      <vt:lpstr>Ecliptic Plane</vt:lpstr>
      <vt:lpstr>Ecliptic Plane and Zodiac</vt:lpstr>
      <vt:lpstr>Precession of the Equinoxes</vt:lpstr>
      <vt:lpstr>Precession Caused by Gravity</vt:lpstr>
      <vt:lpstr>Ecliptic Plane and Solar System Bodies</vt:lpstr>
      <vt:lpstr>Ecliptic Plane and Equinoxes</vt:lpstr>
      <vt:lpstr>Sun’s Path in Sky</vt:lpstr>
      <vt:lpstr>Question</vt:lpstr>
      <vt:lpstr>Answer</vt:lpstr>
      <vt:lpstr>Seasons</vt:lpstr>
      <vt:lpstr>Question</vt:lpstr>
      <vt:lpstr>Answer</vt:lpstr>
      <vt:lpstr>motion of planets in the sky</vt:lpstr>
      <vt:lpstr>Time</vt:lpstr>
      <vt:lpstr>Local Sidereal Time</vt:lpstr>
      <vt:lpstr>Motions of Objects in Sky</vt:lpstr>
      <vt:lpstr>Prograde and Retrograde Motion</vt:lpstr>
      <vt:lpstr>Retrograde Motion of Mars</vt:lpstr>
      <vt:lpstr>Conjunction and Opposition</vt:lpstr>
      <vt:lpstr>Conjunction and Opposition</vt:lpstr>
      <vt:lpstr>Sidereal Period</vt:lpstr>
      <vt:lpstr>Synodic Period</vt:lpstr>
      <vt:lpstr>Kepler’s Laws of Orbital Motion</vt:lpstr>
      <vt:lpstr>Keplerian Model</vt:lpstr>
      <vt:lpstr>Kepler’s 2nd Law</vt:lpstr>
      <vt:lpstr>Kepler’s 2nd Law</vt:lpstr>
      <vt:lpstr>Kepler’s 3rd Law (P2µa3)</vt:lpstr>
      <vt:lpstr>distances and angles</vt:lpstr>
      <vt:lpstr>Heliocentric Parallax</vt:lpstr>
      <vt:lpstr>Distance vs. Parallax</vt:lpstr>
      <vt:lpstr>Parsec</vt:lpstr>
      <vt:lpstr>homework</vt:lpstr>
      <vt:lpstr>Homework</vt:lpstr>
      <vt:lpstr>Homework</vt:lpstr>
      <vt:lpstr>Homework</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440</cp:revision>
  <dcterms:created xsi:type="dcterms:W3CDTF">2007-01-08T01:06:37Z</dcterms:created>
  <dcterms:modified xsi:type="dcterms:W3CDTF">2020-01-22T20:08:20Z</dcterms:modified>
</cp:coreProperties>
</file>