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1"/>
  </p:notesMasterIdLst>
  <p:sldIdLst>
    <p:sldId id="520" r:id="rId2"/>
    <p:sldId id="1700" r:id="rId3"/>
    <p:sldId id="1571" r:id="rId4"/>
    <p:sldId id="1671" r:id="rId5"/>
    <p:sldId id="1686" r:id="rId6"/>
    <p:sldId id="1705" r:id="rId7"/>
    <p:sldId id="1685" r:id="rId8"/>
    <p:sldId id="1573" r:id="rId9"/>
    <p:sldId id="1695" r:id="rId10"/>
    <p:sldId id="1694" r:id="rId11"/>
    <p:sldId id="1668" r:id="rId12"/>
    <p:sldId id="1677" r:id="rId13"/>
    <p:sldId id="1710" r:id="rId14"/>
    <p:sldId id="1669" r:id="rId15"/>
    <p:sldId id="1706" r:id="rId16"/>
    <p:sldId id="1707" r:id="rId17"/>
    <p:sldId id="1699" r:id="rId18"/>
    <p:sldId id="1709" r:id="rId19"/>
    <p:sldId id="1701" r:id="rId20"/>
    <p:sldId id="1565" r:id="rId21"/>
    <p:sldId id="1567" r:id="rId22"/>
    <p:sldId id="1566" r:id="rId23"/>
    <p:sldId id="1672" r:id="rId24"/>
    <p:sldId id="1696" r:id="rId25"/>
    <p:sldId id="1708" r:id="rId26"/>
    <p:sldId id="1702" r:id="rId27"/>
    <p:sldId id="1564" r:id="rId28"/>
    <p:sldId id="1674" r:id="rId29"/>
    <p:sldId id="1703" r:id="rId30"/>
    <p:sldId id="1689" r:id="rId31"/>
    <p:sldId id="1692" r:id="rId32"/>
    <p:sldId id="1691" r:id="rId33"/>
    <p:sldId id="1697" r:id="rId34"/>
    <p:sldId id="1698" r:id="rId35"/>
    <p:sldId id="1690" r:id="rId36"/>
    <p:sldId id="1704" r:id="rId37"/>
    <p:sldId id="1562" r:id="rId38"/>
    <p:sldId id="1684" r:id="rId39"/>
    <p:sldId id="265"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781" autoAdjust="0"/>
    <p:restoredTop sz="95740" autoAdjust="0"/>
  </p:normalViewPr>
  <p:slideViewPr>
    <p:cSldViewPr>
      <p:cViewPr varScale="1">
        <p:scale>
          <a:sx n="78" d="100"/>
          <a:sy n="78" d="100"/>
        </p:scale>
        <p:origin x="72"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00" d="100"/>
        <a:sy n="100" d="100"/>
      </p:scale>
      <p:origin x="0" y="0"/>
    </p:cViewPr>
  </p:notesTextViewPr>
  <p:sorterViewPr>
    <p:cViewPr varScale="1">
      <p:scale>
        <a:sx n="100" d="100"/>
        <a:sy n="100" d="100"/>
      </p:scale>
      <p:origin x="0" y="-13888"/>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30.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8.xml"/><Relationship Id="rId33" Type="http://schemas.openxmlformats.org/officeDocument/2006/relationships/slide" Target="slides/slide3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2.xml"/><Relationship Id="rId29" Type="http://schemas.openxmlformats.org/officeDocument/2006/relationships/slide" Target="slides/slide3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7.xml"/><Relationship Id="rId32" Type="http://schemas.openxmlformats.org/officeDocument/2006/relationships/slide" Target="slides/slide3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2.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31.xml"/><Relationship Id="rId30"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handra.harvard.edu/resources/illustrations/xlightScatter.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8</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271004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25</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extLst>
      <p:ext uri="{BB962C8B-B14F-4D97-AF65-F5344CB8AC3E}">
        <p14:creationId xmlns:p14="http://schemas.microsoft.com/office/powerpoint/2010/main" val="20368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3593EA-1C0D-48A1-8211-B0249ADFD1C5}" type="slidenum">
              <a:rPr lang="en-US" altLang="en-US" smtClean="0"/>
              <a:pPr eaLnBrk="1" hangingPunct="1">
                <a:spcBef>
                  <a:spcPct val="0"/>
                </a:spcBef>
              </a:pPr>
              <a:t>27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The photons themselves can also collide with electrons. If the electrons have more energy than the photons, the collision can boost the energy of the photons. In this way, photons can be changed from low-energy photons to high-energy photons. This process, called Compton scattering, is thought to be important around black holes, where matter is dense and has been heated to many millions of degrees. </a:t>
            </a:r>
            <a:r>
              <a:rPr lang="en-US" altLang="en-US" smtClean="0">
                <a:hlinkClick r:id="rId3"/>
              </a:rPr>
              <a:t> </a:t>
            </a:r>
            <a:r>
              <a:rPr lang="en-US" altLang="en-US" smtClean="0"/>
              <a:t> Inverse Compton Scattering </a:t>
            </a:r>
            <a:br>
              <a:rPr lang="en-US" altLang="en-US" smtClean="0"/>
            </a:br>
            <a:r>
              <a:rPr lang="en-US" altLang="en-US" smtClean="0"/>
              <a:t/>
            </a:r>
            <a:br>
              <a:rPr lang="en-US" altLang="en-US" smtClean="0"/>
            </a:br>
            <a:r>
              <a:rPr lang="en-US" altLang="en-US" smtClean="0"/>
              <a:t>The photons collected in space by X-ray telescopes reveal the hot spots in the universe--regions where particles have been energized or raised to high temperatures by gigantic explosions or intense gravitational fields.</a:t>
            </a:r>
            <a:br>
              <a:rPr lang="en-US" altLang="en-US" smtClean="0"/>
            </a:br>
            <a:r>
              <a:rPr lang="en-US" altLang="en-US" smtClean="0"/>
              <a:t/>
            </a:r>
            <a:br>
              <a:rPr lang="en-US" altLang="en-US" smtClean="0"/>
            </a:br>
            <a:r>
              <a:rPr lang="en-US" altLang="en-US" smtClean="0"/>
              <a:t>Where do such conditions exist? In an astonishing variety of places, ranging from the vast spaces between galaxies to the bizarre, collapsed worlds of neutron stars and black holes.</a:t>
            </a:r>
            <a:br>
              <a:rPr lang="en-US" altLang="en-US" smtClean="0"/>
            </a:br>
            <a:endParaRPr lang="en-US" altLang="en-US" smtClean="0"/>
          </a:p>
        </p:txBody>
      </p:sp>
    </p:spTree>
    <p:extLst>
      <p:ext uri="{BB962C8B-B14F-4D97-AF65-F5344CB8AC3E}">
        <p14:creationId xmlns:p14="http://schemas.microsoft.com/office/powerpoint/2010/main" val="217753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2A5B0-B312-47FF-82F2-83435D91DC31}" type="slidenum">
              <a:rPr lang="en-US" altLang="en-US" smtClean="0"/>
              <a:pPr eaLnBrk="1" hangingPunct="1">
                <a:spcBef>
                  <a:spcPct val="0"/>
                </a:spcBef>
              </a:pPr>
              <a:t>28</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12261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D6B756-4AA2-41D0-9C0F-25504870ABA9}" type="slidenum">
              <a:rPr lang="en-US" altLang="en-US" smtClean="0"/>
              <a:pPr eaLnBrk="1" hangingPunct="1">
                <a:spcBef>
                  <a:spcPct val="0"/>
                </a:spcBef>
              </a:pPr>
              <a:t>30</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2577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3339A8-161A-42E6-BA78-5EB6631CFB59}" type="slidenum">
              <a:rPr lang="en-US" altLang="en-US" smtClean="0"/>
              <a:pPr eaLnBrk="1" hangingPunct="1">
                <a:spcBef>
                  <a:spcPct val="0"/>
                </a:spcBef>
              </a:pPr>
              <a:t>31</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i="1" smtClean="0"/>
              <a:t>This </a:t>
            </a:r>
            <a:r>
              <a:rPr lang="en-US" altLang="en-US" smtClean="0"/>
              <a:t>13</a:t>
            </a:r>
            <a:r>
              <a:rPr lang="en-US" altLang="en-US" i="1" smtClean="0"/>
              <a:t> mm spectrum of the molecular cloud SgrB2(N) near the Galactic center is completely dominated by molecular lines from known and unknown (U) species (Ziurys et al. 2006, NRAO Newsletter, 109, 11).  More than 140 different molecules containing up to 13 atoms (HC</a:t>
            </a:r>
            <a:r>
              <a:rPr lang="en-US" altLang="en-US" smtClean="0"/>
              <a:t>11</a:t>
            </a:r>
            <a:r>
              <a:rPr lang="en-US" altLang="en-US" i="1" smtClean="0"/>
              <a:t>N) have been identified in space.</a:t>
            </a:r>
            <a:endParaRPr lang="en-US" altLang="en-US" smtClean="0"/>
          </a:p>
        </p:txBody>
      </p:sp>
    </p:spTree>
    <p:extLst>
      <p:ext uri="{BB962C8B-B14F-4D97-AF65-F5344CB8AC3E}">
        <p14:creationId xmlns:p14="http://schemas.microsoft.com/office/powerpoint/2010/main" val="248490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32</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extLst>
      <p:ext uri="{BB962C8B-B14F-4D97-AF65-F5344CB8AC3E}">
        <p14:creationId xmlns:p14="http://schemas.microsoft.com/office/powerpoint/2010/main" val="409585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33</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extLst>
      <p:ext uri="{BB962C8B-B14F-4D97-AF65-F5344CB8AC3E}">
        <p14:creationId xmlns:p14="http://schemas.microsoft.com/office/powerpoint/2010/main" val="120010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34</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extLst>
      <p:ext uri="{BB962C8B-B14F-4D97-AF65-F5344CB8AC3E}">
        <p14:creationId xmlns:p14="http://schemas.microsoft.com/office/powerpoint/2010/main" val="221065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B4DFD6-DB6D-4A22-8104-BD89B98C1020}" type="slidenum">
              <a:rPr lang="en-US" altLang="en-US" smtClean="0"/>
              <a:pPr eaLnBrk="1" hangingPunct="1">
                <a:spcBef>
                  <a:spcPct val="0"/>
                </a:spcBef>
              </a:pPr>
              <a:t>35</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5278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D3D04D-A072-43BB-BD84-E64222F901D1}" type="slidenum">
              <a:rPr lang="en-US" altLang="en-US" smtClean="0"/>
              <a:pPr eaLnBrk="1" hangingPunct="1">
                <a:spcBef>
                  <a:spcPct val="0"/>
                </a:spcBef>
              </a:pPr>
              <a:t>37</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This plot shows a combination of three emission sources.</a:t>
            </a:r>
          </a:p>
        </p:txBody>
      </p:sp>
    </p:spTree>
    <p:extLst>
      <p:ext uri="{BB962C8B-B14F-4D97-AF65-F5344CB8AC3E}">
        <p14:creationId xmlns:p14="http://schemas.microsoft.com/office/powerpoint/2010/main" val="278284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9</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1246724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017F95-6825-4602-A385-157ED7F04705}" type="slidenum">
              <a:rPr lang="en-US" altLang="en-US" smtClean="0"/>
              <a:pPr eaLnBrk="1" hangingPunct="1">
                <a:spcBef>
                  <a:spcPct val="0"/>
                </a:spcBef>
              </a:pPr>
              <a:t>38</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This plot shows a combination of three emission sources.</a:t>
            </a:r>
          </a:p>
        </p:txBody>
      </p:sp>
    </p:spTree>
    <p:extLst>
      <p:ext uri="{BB962C8B-B14F-4D97-AF65-F5344CB8AC3E}">
        <p14:creationId xmlns:p14="http://schemas.microsoft.com/office/powerpoint/2010/main" val="241845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10</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207790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A76059-0DC9-4486-8B2C-5296EB277337}" type="slidenum">
              <a:rPr lang="en-US" altLang="en-US" smtClean="0"/>
              <a:pPr eaLnBrk="1" hangingPunct="1">
                <a:spcBef>
                  <a:spcPct val="0"/>
                </a:spcBef>
              </a:pPr>
              <a:t>12</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extLst>
      <p:ext uri="{BB962C8B-B14F-4D97-AF65-F5344CB8AC3E}">
        <p14:creationId xmlns:p14="http://schemas.microsoft.com/office/powerpoint/2010/main" val="34906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CD6361-D53E-42F0-A99F-628B3128AE95}" type="slidenum">
              <a:rPr lang="en-US" altLang="en-US" smtClean="0"/>
              <a:pPr eaLnBrk="1" hangingPunct="1">
                <a:spcBef>
                  <a:spcPct val="0"/>
                </a:spcBef>
              </a:pPr>
              <a:t>20</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Synchrotron radiation is electromagnetic radiation, similar to cyclotron radiation, but generated by the acceleration of ultrarelativistic (i.e., moving near the speed of light) charged particles through magnetic fields. This may be achieved artificially by storage rings in a synchrotron, or naturally by fast moving electrons moving through magnetic fields in space. The radiation typically includes radio waves, infrared light, visible light, ultraviolet light, and x-rays.</a:t>
            </a:r>
          </a:p>
          <a:p>
            <a:pPr eaLnBrk="1" hangingPunct="1"/>
            <a:endParaRPr lang="en-US" altLang="en-US" smtClean="0"/>
          </a:p>
          <a:p>
            <a:pPr eaLnBrk="1" hangingPunct="1"/>
            <a:r>
              <a:rPr lang="en-US" altLang="en-US" smtClean="0"/>
              <a:t>The radiation was named after its discovery in a General Electric synchrotron accelerator built in 1946 and announced in May 1947 by Frank Elder, Anatole Gurewitsch, Robert Langmuir, and Herb Pollock in a letter entitled "Radiation from Electrons in a Synchrotron"[1]. </a:t>
            </a:r>
          </a:p>
          <a:p>
            <a:pPr eaLnBrk="1" hangingPunct="1"/>
            <a:endParaRPr lang="en-US" altLang="en-US" smtClean="0"/>
          </a:p>
        </p:txBody>
      </p:sp>
    </p:spTree>
    <p:extLst>
      <p:ext uri="{BB962C8B-B14F-4D97-AF65-F5344CB8AC3E}">
        <p14:creationId xmlns:p14="http://schemas.microsoft.com/office/powerpoint/2010/main" val="345026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0C4D9C-31FE-489F-8EEC-08C23DA4288B}" type="slidenum">
              <a:rPr lang="en-US" altLang="en-US" smtClean="0"/>
              <a:pPr eaLnBrk="1" hangingPunct="1">
                <a:spcBef>
                  <a:spcPct val="0"/>
                </a:spcBef>
              </a:pPr>
              <a:t>21</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Synchrotron radiation from cosmic sources has a distinctive spectrum, or distribution of photons with energy. The radiation falls off with energy less rapidly than does the spectrum of radiation from a hot gas. When synchrotron radiation is observed in supernova remnants, cosmic jets, or other sources, it reveals information about the high-energy electrons and magnetic fields that are present.</a:t>
            </a:r>
            <a:br>
              <a:rPr lang="en-US" altLang="en-US" smtClean="0"/>
            </a:br>
            <a:endParaRPr lang="en-US" altLang="en-US" smtClean="0"/>
          </a:p>
        </p:txBody>
      </p:sp>
    </p:spTree>
    <p:extLst>
      <p:ext uri="{BB962C8B-B14F-4D97-AF65-F5344CB8AC3E}">
        <p14:creationId xmlns:p14="http://schemas.microsoft.com/office/powerpoint/2010/main" val="9283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4CE32B-266C-4031-A10F-9025678CD91F}" type="slidenum">
              <a:rPr lang="en-US" altLang="en-US" smtClean="0"/>
              <a:pPr eaLnBrk="1" hangingPunct="1">
                <a:spcBef>
                  <a:spcPct val="0"/>
                </a:spcBef>
              </a:pPr>
              <a:t>22</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Streaming out from the center of the galaxy M87 like a cosmic searchlight is one of nature's most amazing phenomena, a black-hole-powered jet of electrons and other sub-atomic particles traveling at nearly the speed of light. In this Hubble telescope image, the blue jet contrasts with the yellow glow from the combined light of billions of unseen stars and the yellow, point-like clusters of stars that make up this galaxy. Lying at the center of M87, the monstrous black hole has swallowed up matter equal to 2 billion times our Sun's mass. M87 is 50 million light-years from Earth.</a:t>
            </a:r>
          </a:p>
          <a:p>
            <a:pPr eaLnBrk="1" hangingPunct="1"/>
            <a:endParaRPr lang="en-US" altLang="en-US" smtClean="0"/>
          </a:p>
          <a:p>
            <a:pPr eaLnBrk="1" hangingPunct="1"/>
            <a:r>
              <a:rPr lang="en-US" altLang="en-US" smtClean="0"/>
              <a:t>The jet originates in the disk of superheated gas swirling around this black hole and is propelled and concentrated by the intense, twisted magnetic fields trapped within this matter. The light we see is produced by electrons twisting along magnetic field lines in the jet, a process known as synchrotron radiation, which gives the jet its bluish tint. </a:t>
            </a:r>
          </a:p>
        </p:txBody>
      </p:sp>
    </p:spTree>
    <p:extLst>
      <p:ext uri="{BB962C8B-B14F-4D97-AF65-F5344CB8AC3E}">
        <p14:creationId xmlns:p14="http://schemas.microsoft.com/office/powerpoint/2010/main" val="311371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23</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extLst>
      <p:ext uri="{BB962C8B-B14F-4D97-AF65-F5344CB8AC3E}">
        <p14:creationId xmlns:p14="http://schemas.microsoft.com/office/powerpoint/2010/main" val="219592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24</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extLst>
      <p:ext uri="{BB962C8B-B14F-4D97-AF65-F5344CB8AC3E}">
        <p14:creationId xmlns:p14="http://schemas.microsoft.com/office/powerpoint/2010/main" val="92503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a:prstGeom prst="rect">
            <a:avLst/>
          </a:prstGeo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527048"/>
            <a:ext cx="7200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chor="ctr">
            <a:normAutofit/>
          </a:bodyPr>
          <a:lstStyle>
            <a:lvl1pPr marL="0" indent="0" algn="l">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309486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527048"/>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8"/>
            <a:ext cx="3335840" cy="4572000"/>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chor="ctr">
            <a:normAutofit/>
          </a:bodyPr>
          <a:lstStyle>
            <a:lvl1pPr marL="0" indent="0" algn="l">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124184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38400"/>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38400"/>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
        <p:nvSpPr>
          <p:cNvPr id="11" name="Text Placeholder 8"/>
          <p:cNvSpPr>
            <a:spLocks noGrp="1"/>
          </p:cNvSpPr>
          <p:nvPr>
            <p:ph type="body" sz="quarter" idx="13"/>
          </p:nvPr>
        </p:nvSpPr>
        <p:spPr>
          <a:xfrm>
            <a:off x="1033272" y="685800"/>
            <a:ext cx="7205472" cy="804672"/>
          </a:xfrm>
        </p:spPr>
        <p:txBody>
          <a:bodyPr anchor="ctr">
            <a:normAutofit/>
          </a:bodyPr>
          <a:lstStyle>
            <a:lvl1pPr marL="0" indent="0" algn="ctr">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57190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
        <p:nvSpPr>
          <p:cNvPr id="7" name="Text Placeholder 8"/>
          <p:cNvSpPr>
            <a:spLocks noGrp="1"/>
          </p:cNvSpPr>
          <p:nvPr>
            <p:ph type="body" sz="quarter" idx="13"/>
          </p:nvPr>
        </p:nvSpPr>
        <p:spPr>
          <a:xfrm>
            <a:off x="1033272" y="685800"/>
            <a:ext cx="7205472" cy="804672"/>
          </a:xfrm>
        </p:spPr>
        <p:txBody>
          <a:bodyPr anchor="ctr">
            <a:normAutofit/>
          </a:bodyPr>
          <a:lstStyle>
            <a:lvl1pPr marL="0" indent="0" algn="ctr">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424373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3813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4"/>
          </p:nvPr>
        </p:nvSpPr>
        <p:spPr>
          <a:xfrm>
            <a:off x="1033272" y="685800"/>
            <a:ext cx="7205472" cy="804672"/>
          </a:xfrm>
        </p:spPr>
        <p:txBody>
          <a:bodyPr anchor="ctr">
            <a:normAutofit/>
          </a:bodyPr>
          <a:lstStyle>
            <a:lvl1pPr marL="0" indent="0" algn="ctr">
              <a:lnSpc>
                <a:spcPct val="100000"/>
              </a:lnSpc>
              <a:spcBef>
                <a:spcPts val="0"/>
              </a:spcBef>
              <a:spcAft>
                <a:spcPts val="0"/>
              </a:spcAft>
              <a:buNone/>
              <a:defRPr sz="4400"/>
            </a:lvl1pPr>
          </a:lstStyle>
          <a:p>
            <a:pPr lvl="0"/>
            <a:r>
              <a:rPr lang="en-US" dirty="0" smtClean="0"/>
              <a:t>Click to edit Master text styles</a:t>
            </a:r>
          </a:p>
        </p:txBody>
      </p:sp>
    </p:spTree>
    <p:extLst>
      <p:ext uri="{BB962C8B-B14F-4D97-AF65-F5344CB8AC3E}">
        <p14:creationId xmlns:p14="http://schemas.microsoft.com/office/powerpoint/2010/main" val="342332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16407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1527048"/>
            <a:ext cx="72009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3/39/M87_jet.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hysics.usyd.edu.au/~kuncic/lectures/HEA_L6.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rao.cam.ac.uk/~kjbg1/lectures/lect3.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Emission Mechanisms II</a:t>
            </a:r>
          </a:p>
        </p:txBody>
      </p:sp>
      <p:sp>
        <p:nvSpPr>
          <p:cNvPr id="2" name="Slide Number Placeholder 1"/>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9"/>
          <p:cNvSpPr>
            <a:spLocks noGrp="1" noChangeArrowheads="1"/>
          </p:cNvSpPr>
          <p:nvPr>
            <p:ph sz="half" idx="1"/>
          </p:nvPr>
        </p:nvSpPr>
        <p:spPr/>
        <p:txBody>
          <a:bodyPr>
            <a:normAutofit fontScale="92500" lnSpcReduction="10000"/>
          </a:bodyPr>
          <a:lstStyle/>
          <a:p>
            <a:r>
              <a:rPr lang="en-US" altLang="en-US" smtClean="0"/>
              <a:t>The sphere of ionized gas around a hot star is called a Stromgren sphere.</a:t>
            </a:r>
          </a:p>
          <a:p>
            <a:r>
              <a:rPr lang="en-US" altLang="en-US" smtClean="0"/>
              <a:t>S* is the ionizing flux, n is the density, and beta is the total recombination coefficient.</a:t>
            </a:r>
          </a:p>
          <a:p>
            <a:r>
              <a:rPr lang="en-US" altLang="en-US" smtClean="0"/>
              <a:t>Ionized sphere is “radiation bounded,” that is, its size is set by the amount of ionizing radiation produced by the source.</a:t>
            </a:r>
          </a:p>
          <a:p>
            <a:r>
              <a:rPr lang="en-US" altLang="en-US" smtClean="0"/>
              <a:t>By construction, every ionizing photon will ionize an atom.</a:t>
            </a:r>
            <a:endParaRPr lang="en-US" altLang="en-US" dirty="0" smtClean="0"/>
          </a:p>
        </p:txBody>
      </p:sp>
      <p:pic>
        <p:nvPicPr>
          <p:cNvPr id="11"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94263" y="1633226"/>
            <a:ext cx="3336925" cy="2073897"/>
          </a:xfrm>
        </p:spPr>
      </p:pic>
      <p:sp>
        <p:nvSpPr>
          <p:cNvPr id="2" name="Slide Number Placeholder 1"/>
          <p:cNvSpPr>
            <a:spLocks noGrp="1"/>
          </p:cNvSpPr>
          <p:nvPr>
            <p:ph type="sldNum" sz="quarter" idx="12"/>
          </p:nvPr>
        </p:nvSpPr>
        <p:spPr/>
        <p:txBody>
          <a:bodyPr/>
          <a:lstStyle/>
          <a:p>
            <a:fld id="{A80E317C-2D38-45AD-93CC-2F339010EF5B}" type="slidenum">
              <a:rPr lang="en-US" smtClean="0"/>
              <a:pPr/>
              <a:t>10</a:t>
            </a:fld>
            <a:endParaRPr lang="en-US"/>
          </a:p>
        </p:txBody>
      </p:sp>
      <p:pic>
        <p:nvPicPr>
          <p:cNvPr id="12" name="Picture 6" descr="R_S=\left( \frac{3}{4 \pi} \frac{S_*}{n^2 \beta_2} \right)^{\frac{1}{3}}"/>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a:xfrm>
            <a:off x="5815013" y="4670425"/>
            <a:ext cx="1495425" cy="571500"/>
          </a:xfrm>
        </p:spPr>
      </p:pic>
      <p:sp>
        <p:nvSpPr>
          <p:cNvPr id="7" name="Text Placeholder 6"/>
          <p:cNvSpPr>
            <a:spLocks noGrp="1"/>
          </p:cNvSpPr>
          <p:nvPr>
            <p:ph type="body" sz="quarter" idx="14"/>
          </p:nvPr>
        </p:nvSpPr>
        <p:spPr/>
        <p:txBody>
          <a:bodyPr>
            <a:normAutofit fontScale="77500" lnSpcReduction="20000"/>
          </a:bodyPr>
          <a:lstStyle/>
          <a:p>
            <a:r>
              <a:rPr lang="en-US" altLang="en-US" dirty="0"/>
              <a:t>Free-free Emission: </a:t>
            </a:r>
            <a:r>
              <a:rPr lang="en-US" altLang="en-US" dirty="0" err="1"/>
              <a:t>Stromgren</a:t>
            </a:r>
            <a:r>
              <a:rPr lang="en-US" altLang="en-US" dirty="0"/>
              <a:t> Sphere</a:t>
            </a:r>
            <a:endParaRPr lang="en-US" dirty="0"/>
          </a:p>
        </p:txBody>
      </p:sp>
    </p:spTree>
    <p:extLst>
      <p:ext uri="{BB962C8B-B14F-4D97-AF65-F5344CB8AC3E}">
        <p14:creationId xmlns:p14="http://schemas.microsoft.com/office/powerpoint/2010/main" val="16480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028700" y="2013660"/>
            <a:ext cx="7200900" cy="3599029"/>
          </a:xfrm>
        </p:spPr>
      </p:pic>
      <p:sp>
        <p:nvSpPr>
          <p:cNvPr id="2" name="Slide Number Placeholder 1"/>
          <p:cNvSpPr>
            <a:spLocks noGrp="1"/>
          </p:cNvSpPr>
          <p:nvPr>
            <p:ph type="sldNum" sz="quarter" idx="12"/>
          </p:nvPr>
        </p:nvSpPr>
        <p:spPr/>
        <p:txBody>
          <a:bodyPr/>
          <a:lstStyle/>
          <a:p>
            <a:fld id="{A80E317C-2D38-45AD-93CC-2F339010EF5B}" type="slidenum">
              <a:rPr lang="en-US" smtClean="0"/>
              <a:pPr/>
              <a:t>11</a:t>
            </a:fld>
            <a:endParaRPr lang="en-US"/>
          </a:p>
        </p:txBody>
      </p:sp>
      <p:sp>
        <p:nvSpPr>
          <p:cNvPr id="5" name="Text Placeholder 4"/>
          <p:cNvSpPr>
            <a:spLocks noGrp="1"/>
          </p:cNvSpPr>
          <p:nvPr>
            <p:ph type="body" sz="quarter" idx="13"/>
          </p:nvPr>
        </p:nvSpPr>
        <p:spPr/>
        <p:txBody>
          <a:bodyPr/>
          <a:lstStyle/>
          <a:p>
            <a:r>
              <a:rPr lang="en-US" altLang="en-US" dirty="0" err="1" smtClean="0"/>
              <a:t>Stromgren</a:t>
            </a:r>
            <a:r>
              <a:rPr lang="en-US" altLang="en-US" dirty="0" smtClean="0"/>
              <a:t> Spheres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9464C3-F72B-4578-BA21-31D6575E0633}" type="slidenum">
              <a:rPr lang="en-US" smtClean="0"/>
              <a:pPr/>
              <a:t>12</a:t>
            </a:fld>
            <a:endParaRPr lang="en-US"/>
          </a:p>
        </p:txBody>
      </p:sp>
      <p:sp>
        <p:nvSpPr>
          <p:cNvPr id="4" name="Text Placeholder 3"/>
          <p:cNvSpPr>
            <a:spLocks noGrp="1"/>
          </p:cNvSpPr>
          <p:nvPr>
            <p:ph type="body" sz="quarter" idx="13"/>
          </p:nvPr>
        </p:nvSpPr>
        <p:spPr/>
        <p:txBody>
          <a:bodyPr>
            <a:normAutofit fontScale="77500" lnSpcReduction="20000"/>
          </a:bodyPr>
          <a:lstStyle/>
          <a:p>
            <a:r>
              <a:rPr lang="en-US" altLang="en-US" dirty="0" err="1"/>
              <a:t>Stromgren</a:t>
            </a:r>
            <a:r>
              <a:rPr lang="en-US" altLang="en-US" dirty="0"/>
              <a:t> Sphere Radius: Derivation</a:t>
            </a:r>
            <a:endParaRPr lang="en-US" dirty="0"/>
          </a:p>
        </p:txBody>
      </p:sp>
      <p:graphicFrame>
        <p:nvGraphicFramePr>
          <p:cNvPr id="30724" name="Object 7"/>
          <p:cNvGraphicFramePr>
            <a:graphicFrameLocks noChangeAspect="1"/>
          </p:cNvGraphicFramePr>
          <p:nvPr>
            <p:extLst>
              <p:ext uri="{D42A27DB-BD31-4B8C-83A1-F6EECF244321}">
                <p14:modId xmlns:p14="http://schemas.microsoft.com/office/powerpoint/2010/main" val="4058577676"/>
              </p:ext>
            </p:extLst>
          </p:nvPr>
        </p:nvGraphicFramePr>
        <p:xfrm>
          <a:off x="1219200" y="1892101"/>
          <a:ext cx="7029450" cy="5270699"/>
        </p:xfrm>
        <a:graphic>
          <a:graphicData uri="http://schemas.openxmlformats.org/presentationml/2006/ole">
            <mc:AlternateContent xmlns:mc="http://schemas.openxmlformats.org/markup-compatibility/2006">
              <mc:Choice xmlns:v="urn:schemas-microsoft-com:vml" Requires="v">
                <p:oleObj spid="_x0000_s30785" name="Equation" r:id="rId4" imgW="4343400" imgH="3581400" progId="Equation.3">
                  <p:embed/>
                </p:oleObj>
              </mc:Choice>
              <mc:Fallback>
                <p:oleObj name="Equation" r:id="rId4" imgW="4343400" imgH="3581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92101"/>
                        <a:ext cx="7029450" cy="5270699"/>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6452" y="1620419"/>
            <a:ext cx="5865395" cy="4385511"/>
          </a:xfrm>
        </p:spPr>
      </p:pic>
      <p:sp>
        <p:nvSpPr>
          <p:cNvPr id="2" name="Slide Number Placeholder 1"/>
          <p:cNvSpPr>
            <a:spLocks noGrp="1"/>
          </p:cNvSpPr>
          <p:nvPr>
            <p:ph type="sldNum" sz="quarter" idx="12"/>
          </p:nvPr>
        </p:nvSpPr>
        <p:spPr/>
        <p:txBody>
          <a:bodyPr/>
          <a:lstStyle/>
          <a:p>
            <a:fld id="{A80E317C-2D38-45AD-93CC-2F339010EF5B}" type="slidenum">
              <a:rPr lang="en-US" smtClean="0"/>
              <a:pPr/>
              <a:t>13</a:t>
            </a:fld>
            <a:endParaRPr lang="en-US"/>
          </a:p>
        </p:txBody>
      </p:sp>
      <p:sp>
        <p:nvSpPr>
          <p:cNvPr id="5" name="Text Placeholder 4"/>
          <p:cNvSpPr>
            <a:spLocks noGrp="1"/>
          </p:cNvSpPr>
          <p:nvPr>
            <p:ph type="body" sz="quarter" idx="13"/>
          </p:nvPr>
        </p:nvSpPr>
        <p:spPr/>
        <p:txBody>
          <a:bodyPr>
            <a:normAutofit fontScale="70000" lnSpcReduction="20000"/>
          </a:bodyPr>
          <a:lstStyle/>
          <a:p>
            <a:r>
              <a:rPr lang="en-US" altLang="en-US" dirty="0"/>
              <a:t>Free-free Emission: Star Formation Region</a:t>
            </a:r>
            <a:endParaRPr lang="en-US" dirty="0"/>
          </a:p>
        </p:txBody>
      </p:sp>
    </p:spTree>
    <p:extLst>
      <p:ext uri="{BB962C8B-B14F-4D97-AF65-F5344CB8AC3E}">
        <p14:creationId xmlns:p14="http://schemas.microsoft.com/office/powerpoint/2010/main" val="25389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07485" y="1527175"/>
            <a:ext cx="6443330"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14</a:t>
            </a:fld>
            <a:endParaRPr lang="en-US"/>
          </a:p>
        </p:txBody>
      </p:sp>
      <p:sp>
        <p:nvSpPr>
          <p:cNvPr id="6" name="Text Placeholder 5"/>
          <p:cNvSpPr>
            <a:spLocks noGrp="1"/>
          </p:cNvSpPr>
          <p:nvPr>
            <p:ph type="body" sz="quarter" idx="13"/>
          </p:nvPr>
        </p:nvSpPr>
        <p:spPr/>
        <p:txBody>
          <a:bodyPr>
            <a:normAutofit fontScale="70000" lnSpcReduction="20000"/>
          </a:bodyPr>
          <a:lstStyle/>
          <a:p>
            <a:r>
              <a:rPr lang="en-US" altLang="en-US" dirty="0" err="1"/>
              <a:t>Stromgren</a:t>
            </a:r>
            <a:r>
              <a:rPr lang="en-US" altLang="en-US" dirty="0"/>
              <a:t> “Spheres” Not Always Spheres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E317C-2D38-45AD-93CC-2F339010EF5B}" type="slidenum">
              <a:rPr lang="en-US" smtClean="0"/>
              <a:pPr/>
              <a:t>15</a:t>
            </a:fld>
            <a:endParaRPr lang="en-US"/>
          </a:p>
        </p:txBody>
      </p:sp>
      <p:sp>
        <p:nvSpPr>
          <p:cNvPr id="6" name="Text Placeholder 5"/>
          <p:cNvSpPr>
            <a:spLocks noGrp="1"/>
          </p:cNvSpPr>
          <p:nvPr>
            <p:ph type="body" sz="quarter" idx="13"/>
          </p:nvPr>
        </p:nvSpPr>
        <p:spPr/>
        <p:txBody>
          <a:bodyPr>
            <a:normAutofit/>
          </a:bodyPr>
          <a:lstStyle/>
          <a:p>
            <a:r>
              <a:rPr lang="en-US" altLang="en-US" dirty="0" smtClean="0"/>
              <a:t>M57: The Ring Nebula</a:t>
            </a:r>
            <a:endParaRPr lang="en-US" dirty="0"/>
          </a:p>
        </p:txBody>
      </p:sp>
      <p:pic>
        <p:nvPicPr>
          <p:cNvPr id="31746" name="Picture 2" descr="Ring Nebu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3150" y="152717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0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E317C-2D38-45AD-93CC-2F339010EF5B}" type="slidenum">
              <a:rPr lang="en-US" smtClean="0"/>
              <a:pPr/>
              <a:t>16</a:t>
            </a:fld>
            <a:endParaRPr lang="en-US"/>
          </a:p>
        </p:txBody>
      </p:sp>
      <p:sp>
        <p:nvSpPr>
          <p:cNvPr id="6" name="Text Placeholder 5"/>
          <p:cNvSpPr>
            <a:spLocks noGrp="1"/>
          </p:cNvSpPr>
          <p:nvPr>
            <p:ph type="body" sz="quarter" idx="13"/>
          </p:nvPr>
        </p:nvSpPr>
        <p:spPr/>
        <p:txBody>
          <a:bodyPr>
            <a:normAutofit/>
          </a:bodyPr>
          <a:lstStyle/>
          <a:p>
            <a:r>
              <a:rPr lang="en-US" altLang="en-US" dirty="0" smtClean="0"/>
              <a:t>M57: Spectrum</a:t>
            </a:r>
            <a:endParaRPr lang="en-US" dirty="0"/>
          </a:p>
        </p:txBody>
      </p:sp>
      <p:pic>
        <p:nvPicPr>
          <p:cNvPr id="4" name="Picture 2" descr="https://www.noao.edu/news/2013/img/m57.2dspecblue_labe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228" y="1527175"/>
            <a:ext cx="702184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3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equilibrium distribution of particles in a gas is described by the Maxwell-Boltzmann equation which gives the probability that a particle in the gas has a certain velocity. </a:t>
            </a:r>
          </a:p>
          <a:p>
            <a:r>
              <a:rPr lang="en-US" dirty="0" smtClean="0"/>
              <a:t>It can also be recast as an energy distribution, given that E=mv</a:t>
            </a:r>
            <a:r>
              <a:rPr lang="en-US" baseline="30000" dirty="0" smtClean="0"/>
              <a:t>2</a:t>
            </a:r>
            <a:r>
              <a:rPr lang="en-US" dirty="0" smtClean="0"/>
              <a:t>/2.</a:t>
            </a:r>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17</a:t>
            </a:fld>
            <a:endParaRPr lang="en-US"/>
          </a:p>
        </p:txBody>
      </p:sp>
      <p:sp>
        <p:nvSpPr>
          <p:cNvPr id="9" name="Text Placeholder 8"/>
          <p:cNvSpPr>
            <a:spLocks noGrp="1"/>
          </p:cNvSpPr>
          <p:nvPr>
            <p:ph type="body" sz="quarter" idx="13"/>
          </p:nvPr>
        </p:nvSpPr>
        <p:spPr/>
        <p:txBody>
          <a:bodyPr>
            <a:normAutofit fontScale="92500"/>
          </a:bodyPr>
          <a:lstStyle/>
          <a:p>
            <a:r>
              <a:rPr lang="en-US" altLang="en-US" dirty="0"/>
              <a:t>Maxwell-Boltzmann Distribution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00051" y="3657600"/>
                <a:ext cx="8610599" cy="536557"/>
              </a:xfrm>
              <a:prstGeom prst="rect">
                <a:avLst/>
              </a:prstGeom>
              <a:noFill/>
            </p:spPr>
            <p:txBody>
              <a:bodyPr wrap="square" lIns="0" tIns="0" rIns="0" bIns="0" rtlCol="0" anchor="ctr" anchorCtr="0">
                <a:spAutoFit/>
              </a:bodyPr>
              <a:lstStyle/>
              <a:p>
                <a:pPr algn="ct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𝑘𝑇</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𝑘𝑇</m:t>
                                </m:r>
                              </m:den>
                            </m:f>
                          </m:e>
                        </m:d>
                      </m:sup>
                    </m:sSup>
                    <m:r>
                      <a:rPr lang="en-US" b="0" i="1" smtClean="0">
                        <a:latin typeface="Cambria Math" panose="02040503050406030204" pitchFamily="18" charset="0"/>
                        <a:ea typeface="Cambria Math" panose="02040503050406030204" pitchFamily="18" charset="0"/>
                      </a:rPr>
                      <m:t>𝑑𝑣</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𝑘𝑇</m:t>
                                </m:r>
                              </m:num>
                              <m:den>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𝑚</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0051" y="3657600"/>
                <a:ext cx="8610599" cy="53655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0051" y="4264815"/>
                <a:ext cx="8610599" cy="729880"/>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f>
                        <m:fPr>
                          <m:ctrlPr>
                            <a:rPr lang="en-US" b="0"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𝑑𝐸</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𝜋</m:t>
                              </m:r>
                            </m:e>
                          </m:rad>
                          <m:r>
                            <a:rPr lang="en-US" b="0" i="1" smtClean="0">
                              <a:latin typeface="Cambria Math" panose="02040503050406030204" pitchFamily="18" charset="0"/>
                            </a:rPr>
                            <m:t>𝑘𝑇</m:t>
                          </m:r>
                        </m:den>
                      </m:f>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𝑘𝑇</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𝑘𝑇</m:t>
                                  </m:r>
                                </m:den>
                              </m:f>
                            </m:e>
                          </m:d>
                        </m:sup>
                      </m:sSup>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𝑘𝑇</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00051" y="4264815"/>
                <a:ext cx="8610599" cy="72988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0051" y="5065354"/>
                <a:ext cx="8610599" cy="754950"/>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𝑘𝑇</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𝑚</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𝑅𝑀𝑆</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e>
                          </m:d>
                        </m:e>
                      </m:ra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𝑘𝑇</m:t>
                                  </m:r>
                                </m:num>
                                <m:den>
                                  <m:r>
                                    <a:rPr lang="en-US" b="0" i="1" smtClean="0">
                                      <a:latin typeface="Cambria Math" panose="02040503050406030204" pitchFamily="18" charset="0"/>
                                      <a:ea typeface="Cambria Math" panose="02040503050406030204" pitchFamily="18" charset="0"/>
                                    </a:rPr>
                                    <m:t>𝑚</m:t>
                                  </m:r>
                                </m:den>
                              </m:f>
                            </m:e>
                          </m:d>
                        </m:e>
                        <m:sup>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00051" y="5065354"/>
                <a:ext cx="8610599" cy="75495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526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9565" y="1527175"/>
            <a:ext cx="6159170" cy="4572000"/>
          </a:xfrm>
          <a:prstGeom prst="rect">
            <a:avLst/>
          </a:prstGeom>
        </p:spPr>
      </p:pic>
      <p:sp>
        <p:nvSpPr>
          <p:cNvPr id="2" name="Slide Number Placeholder 1"/>
          <p:cNvSpPr>
            <a:spLocks noGrp="1"/>
          </p:cNvSpPr>
          <p:nvPr>
            <p:ph type="sldNum" sz="quarter" idx="12"/>
          </p:nvPr>
        </p:nvSpPr>
        <p:spPr/>
        <p:txBody>
          <a:bodyPr/>
          <a:lstStyle/>
          <a:p>
            <a:fld id="{A80E317C-2D38-45AD-93CC-2F339010EF5B}" type="slidenum">
              <a:rPr lang="en-US" smtClean="0"/>
              <a:pPr/>
              <a:t>18</a:t>
            </a:fld>
            <a:endParaRPr lang="en-US"/>
          </a:p>
        </p:txBody>
      </p:sp>
      <p:sp>
        <p:nvSpPr>
          <p:cNvPr id="9" name="Text Placeholder 8"/>
          <p:cNvSpPr>
            <a:spLocks noGrp="1"/>
          </p:cNvSpPr>
          <p:nvPr>
            <p:ph type="body" sz="quarter" idx="13"/>
          </p:nvPr>
        </p:nvSpPr>
        <p:spPr/>
        <p:txBody>
          <a:bodyPr>
            <a:normAutofit fontScale="92500"/>
          </a:bodyPr>
          <a:lstStyle/>
          <a:p>
            <a:r>
              <a:rPr lang="en-US" altLang="en-US" dirty="0"/>
              <a:t>Maxwell-Boltzmann Distribution</a:t>
            </a:r>
            <a:endParaRPr lang="en-US" dirty="0"/>
          </a:p>
        </p:txBody>
      </p:sp>
    </p:spTree>
    <p:extLst>
      <p:ext uri="{BB962C8B-B14F-4D97-AF65-F5344CB8AC3E}">
        <p14:creationId xmlns:p14="http://schemas.microsoft.com/office/powerpoint/2010/main" val="3313735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synchrotron radiation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8929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free-free emission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327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p:txBody>
          <a:bodyPr/>
          <a:lstStyle/>
          <a:p>
            <a:r>
              <a:rPr lang="en-US" altLang="en-US" dirty="0" smtClean="0"/>
              <a:t>Synchrotron radiation is emitted when a charged particle accelerates in the presence of a magnetic field.</a:t>
            </a:r>
          </a:p>
          <a:p>
            <a:r>
              <a:rPr lang="en-US" altLang="en-US" dirty="0" smtClean="0"/>
              <a:t>The emitted power is a strong function of velocity, and inverse particle mass, so it is often observed in regions where there are fast electrons.</a:t>
            </a:r>
          </a:p>
          <a:p>
            <a:r>
              <a:rPr lang="en-US" altLang="en-US" dirty="0" smtClean="0"/>
              <a:t>Source of energetic electrons:</a:t>
            </a:r>
          </a:p>
          <a:p>
            <a:pPr lvl="1"/>
            <a:r>
              <a:rPr lang="en-US" altLang="en-US" dirty="0" smtClean="0"/>
              <a:t>supernova remnants</a:t>
            </a:r>
          </a:p>
          <a:p>
            <a:pPr lvl="1"/>
            <a:r>
              <a:rPr lang="en-US" altLang="en-US" dirty="0" smtClean="0"/>
              <a:t>pulsar winds</a:t>
            </a:r>
          </a:p>
          <a:p>
            <a:pPr lvl="1"/>
            <a:r>
              <a:rPr lang="en-US" altLang="en-US" dirty="0" smtClean="0"/>
              <a:t>shocks</a:t>
            </a:r>
          </a:p>
          <a:p>
            <a:pPr lvl="1"/>
            <a:endParaRPr lang="en-US" altLang="en-US" dirty="0" smtClean="0"/>
          </a:p>
          <a:p>
            <a:endParaRPr lang="en-US" altLang="en-US" dirty="0" smtClean="0"/>
          </a:p>
          <a:p>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20</a:t>
            </a:fld>
            <a:endParaRPr lang="en-US"/>
          </a:p>
        </p:txBody>
      </p:sp>
      <p:sp>
        <p:nvSpPr>
          <p:cNvPr id="5" name="Text Placeholder 4"/>
          <p:cNvSpPr>
            <a:spLocks noGrp="1"/>
          </p:cNvSpPr>
          <p:nvPr>
            <p:ph type="body" sz="quarter" idx="13"/>
          </p:nvPr>
        </p:nvSpPr>
        <p:spPr/>
        <p:txBody>
          <a:bodyPr/>
          <a:lstStyle/>
          <a:p>
            <a:r>
              <a:rPr lang="en-US" altLang="en-US" dirty="0"/>
              <a:t>Synchrotron Radiation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3" descr="Synchrotron Radi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05025" y="2384425"/>
            <a:ext cx="5048250" cy="2857500"/>
          </a:xfrm>
        </p:spPr>
      </p:pic>
      <p:sp>
        <p:nvSpPr>
          <p:cNvPr id="2" name="Slide Number Placeholder 1"/>
          <p:cNvSpPr>
            <a:spLocks noGrp="1"/>
          </p:cNvSpPr>
          <p:nvPr>
            <p:ph type="sldNum" sz="quarter" idx="12"/>
          </p:nvPr>
        </p:nvSpPr>
        <p:spPr/>
        <p:txBody>
          <a:bodyPr/>
          <a:lstStyle/>
          <a:p>
            <a:fld id="{A80E317C-2D38-45AD-93CC-2F339010EF5B}" type="slidenum">
              <a:rPr lang="en-US" smtClean="0"/>
              <a:pPr/>
              <a:t>21</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Synchrotron Radiation: Illustration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3" descr="Image:M87 jet.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913903" y="2023222"/>
            <a:ext cx="3430494" cy="3579906"/>
          </a:xfrm>
        </p:spPr>
      </p:pic>
      <p:sp>
        <p:nvSpPr>
          <p:cNvPr id="2" name="Slide Number Placeholder 1"/>
          <p:cNvSpPr>
            <a:spLocks noGrp="1"/>
          </p:cNvSpPr>
          <p:nvPr>
            <p:ph type="sldNum" sz="quarter" idx="12"/>
          </p:nvPr>
        </p:nvSpPr>
        <p:spPr/>
        <p:txBody>
          <a:bodyPr/>
          <a:lstStyle/>
          <a:p>
            <a:fld id="{A80E317C-2D38-45AD-93CC-2F339010EF5B}" type="slidenum">
              <a:rPr lang="en-US" smtClean="0"/>
              <a:pPr/>
              <a:t>22</a:t>
            </a:fld>
            <a:endParaRPr lang="en-US"/>
          </a:p>
        </p:txBody>
      </p:sp>
      <p:sp>
        <p:nvSpPr>
          <p:cNvPr id="5" name="Text Placeholder 4"/>
          <p:cNvSpPr>
            <a:spLocks noGrp="1"/>
          </p:cNvSpPr>
          <p:nvPr>
            <p:ph type="body" sz="quarter" idx="13"/>
          </p:nvPr>
        </p:nvSpPr>
        <p:spPr/>
        <p:txBody>
          <a:bodyPr>
            <a:normAutofit fontScale="92500"/>
          </a:bodyPr>
          <a:lstStyle/>
          <a:p>
            <a:r>
              <a:rPr lang="en-US" altLang="en-US" dirty="0"/>
              <a:t>Synchrotron Radiation: M87 Jet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11"/>
          <p:cNvSpPr>
            <a:spLocks noGrp="1" noChangeArrowheads="1"/>
          </p:cNvSpPr>
          <p:nvPr>
            <p:ph idx="1"/>
          </p:nvPr>
        </p:nvSpPr>
        <p:spPr/>
        <p:txBody>
          <a:bodyPr/>
          <a:lstStyle/>
          <a:p>
            <a:r>
              <a:rPr lang="en-US" altLang="en-US" smtClean="0"/>
              <a:t>low frequency radiation is scattered by electrons in plasma</a:t>
            </a:r>
          </a:p>
          <a:p>
            <a:r>
              <a:rPr lang="en-US" altLang="en-US" smtClean="0"/>
              <a:t>high frequency radiation penetrates plasma</a:t>
            </a:r>
          </a:p>
          <a:p>
            <a:r>
              <a:rPr lang="en-US" altLang="en-US" smtClean="0"/>
              <a:t>there is a break caused by very short lifetimes of highly energetic electrons (they radiate their energy through synchrotron radiation very quickly)</a:t>
            </a:r>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23</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Synchrotron Radiation: Spectrum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24183" y="1527175"/>
            <a:ext cx="6409933"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24</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Synchrotron Radiation: Spectrum</a:t>
            </a:r>
            <a:endParaRPr lang="en-US" dirty="0"/>
          </a:p>
        </p:txBody>
      </p:sp>
    </p:spTree>
    <p:extLst>
      <p:ext uri="{BB962C8B-B14F-4D97-AF65-F5344CB8AC3E}">
        <p14:creationId xmlns:p14="http://schemas.microsoft.com/office/powerpoint/2010/main" val="1823612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E317C-2D38-45AD-93CC-2F339010EF5B}" type="slidenum">
              <a:rPr lang="en-US" smtClean="0"/>
              <a:pPr/>
              <a:t>25</a:t>
            </a:fld>
            <a:endParaRPr lang="en-US"/>
          </a:p>
        </p:txBody>
      </p:sp>
      <p:sp>
        <p:nvSpPr>
          <p:cNvPr id="5" name="Text Placeholder 4"/>
          <p:cNvSpPr>
            <a:spLocks noGrp="1"/>
          </p:cNvSpPr>
          <p:nvPr>
            <p:ph type="body" sz="quarter" idx="13"/>
          </p:nvPr>
        </p:nvSpPr>
        <p:spPr/>
        <p:txBody>
          <a:bodyPr>
            <a:normAutofit fontScale="62500" lnSpcReduction="20000"/>
          </a:bodyPr>
          <a:lstStyle/>
          <a:p>
            <a:r>
              <a:rPr lang="en-US" altLang="en-US" dirty="0"/>
              <a:t>Synchrotron </a:t>
            </a:r>
            <a:r>
              <a:rPr lang="en-US" altLang="en-US" dirty="0" smtClean="0"/>
              <a:t>and Free-Free in the Galactic Center</a:t>
            </a:r>
            <a:endParaRPr lang="en-US" dirty="0"/>
          </a:p>
        </p:txBody>
      </p:sp>
      <p:pic>
        <p:nvPicPr>
          <p:cNvPr id="32770" name="Picture 2" descr="http://www.astro.ucla.edu/~ghezgroup/gc/journey/images/filament.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5156" y="1527175"/>
            <a:ext cx="572798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04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inverse-Compton radiation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8729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3"/>
          <p:cNvSpPr>
            <a:spLocks noGrp="1" noChangeArrowheads="1"/>
          </p:cNvSpPr>
          <p:nvPr>
            <p:ph sz="half" idx="1"/>
          </p:nvPr>
        </p:nvSpPr>
        <p:spPr/>
        <p:txBody>
          <a:bodyPr>
            <a:normAutofit fontScale="85000" lnSpcReduction="20000"/>
          </a:bodyPr>
          <a:lstStyle/>
          <a:p>
            <a:r>
              <a:rPr lang="en-US" altLang="en-US" smtClean="0"/>
              <a:t>Compton scattering describes the effect of a photon losing energy when it interacts with an electron. </a:t>
            </a:r>
          </a:p>
          <a:p>
            <a:r>
              <a:rPr lang="en-US" altLang="en-US" smtClean="0"/>
              <a:t>Inverse compton scattering is the opposite process and results in the photon being “up-scattered” to higher energies (while the electron loses energy).</a:t>
            </a:r>
          </a:p>
          <a:p>
            <a:r>
              <a:rPr lang="en-US" altLang="en-US" smtClean="0"/>
              <a:t>Strong producers of inverse Compton scattered photons</a:t>
            </a:r>
          </a:p>
          <a:p>
            <a:pPr lvl="1"/>
            <a:r>
              <a:rPr lang="en-US" altLang="en-US" smtClean="0"/>
              <a:t>particles around a black hole</a:t>
            </a:r>
          </a:p>
          <a:p>
            <a:pPr lvl="1"/>
            <a:r>
              <a:rPr lang="en-US" altLang="en-US" smtClean="0"/>
              <a:t>up-scattered CMB photons traveling through galaxy cluster plasmas</a:t>
            </a:r>
          </a:p>
          <a:p>
            <a:pPr lvl="1"/>
            <a:r>
              <a:rPr lang="en-US" altLang="en-US" smtClean="0"/>
              <a:t>supernovae remnants</a:t>
            </a:r>
          </a:p>
          <a:p>
            <a:endParaRPr lang="en-US" altLang="en-US" dirty="0" smtClean="0"/>
          </a:p>
        </p:txBody>
      </p:sp>
      <p:pic>
        <p:nvPicPr>
          <p:cNvPr id="8" name="Picture 8" descr="Inverse Compton Scatter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4263" y="2806281"/>
            <a:ext cx="3335337" cy="2013788"/>
          </a:xfrm>
        </p:spPr>
      </p:pic>
      <p:sp>
        <p:nvSpPr>
          <p:cNvPr id="2" name="Slide Number Placeholder 1"/>
          <p:cNvSpPr>
            <a:spLocks noGrp="1"/>
          </p:cNvSpPr>
          <p:nvPr>
            <p:ph type="sldNum" sz="quarter" idx="12"/>
          </p:nvPr>
        </p:nvSpPr>
        <p:spPr/>
        <p:txBody>
          <a:bodyPr/>
          <a:lstStyle/>
          <a:p>
            <a:fld id="{A80E317C-2D38-45AD-93CC-2F339010EF5B}" type="slidenum">
              <a:rPr lang="en-US" smtClean="0"/>
              <a:pPr/>
              <a:t>27</a:t>
            </a:fld>
            <a:endParaRPr lang="en-US"/>
          </a:p>
        </p:txBody>
      </p:sp>
      <p:sp>
        <p:nvSpPr>
          <p:cNvPr id="6" name="Text Placeholder 5"/>
          <p:cNvSpPr>
            <a:spLocks noGrp="1"/>
          </p:cNvSpPr>
          <p:nvPr>
            <p:ph type="body" sz="quarter" idx="13"/>
          </p:nvPr>
        </p:nvSpPr>
        <p:spPr/>
        <p:txBody>
          <a:bodyPr/>
          <a:lstStyle/>
          <a:p>
            <a:r>
              <a:rPr lang="en-US" altLang="en-US" dirty="0"/>
              <a:t>Inverse Compton Scattering</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4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5"/>
          <p:cNvSpPr>
            <a:spLocks noGrp="1" noChangeArrowheads="1"/>
          </p:cNvSpPr>
          <p:nvPr>
            <p:ph sz="half" idx="1"/>
          </p:nvPr>
        </p:nvSpPr>
        <p:spPr/>
        <p:txBody>
          <a:bodyPr/>
          <a:lstStyle/>
          <a:p>
            <a:r>
              <a:rPr lang="en-GB" altLang="en-US" dirty="0" smtClean="0"/>
              <a:t>At low frequencies, the scattered radiation increases proportionally with frequency</a:t>
            </a:r>
            <a:endParaRPr lang="en-US" altLang="en-US" dirty="0" smtClean="0">
              <a:sym typeface="Symbol" pitchFamily="18" charset="2"/>
            </a:endParaRPr>
          </a:p>
          <a:p>
            <a:r>
              <a:rPr lang="en-US" altLang="en-US" dirty="0" smtClean="0">
                <a:sym typeface="Symbol" pitchFamily="18" charset="2"/>
              </a:rPr>
              <a:t>At high frequencies, it drops down below a maximum frequency of 4</a:t>
            </a:r>
            <a:r>
              <a:rPr lang="en-US" altLang="en-US" dirty="0" smtClean="0">
                <a:latin typeface="Symbol" panose="05050102010706020507" pitchFamily="18" charset="2"/>
                <a:sym typeface="Symbol" pitchFamily="18" charset="2"/>
              </a:rPr>
              <a:t>g</a:t>
            </a:r>
            <a:r>
              <a:rPr lang="en-US" altLang="en-US" baseline="30000" dirty="0" smtClean="0">
                <a:sym typeface="Symbol" pitchFamily="18" charset="2"/>
              </a:rPr>
              <a:t>2</a:t>
            </a:r>
            <a:r>
              <a:rPr lang="en-US" altLang="en-US" dirty="0" smtClean="0">
                <a:sym typeface="Symbol" pitchFamily="18" charset="2"/>
              </a:rPr>
              <a:t> times the original frequency, where </a:t>
            </a:r>
            <a:r>
              <a:rPr lang="en-US" altLang="en-US" dirty="0">
                <a:latin typeface="Symbol" panose="05050102010706020507" pitchFamily="18" charset="2"/>
                <a:sym typeface="Symbol" pitchFamily="18" charset="2"/>
              </a:rPr>
              <a:t>g</a:t>
            </a:r>
            <a:r>
              <a:rPr lang="en-US" altLang="en-US" dirty="0" smtClean="0">
                <a:sym typeface="Symbol" pitchFamily="18" charset="2"/>
              </a:rPr>
              <a:t> is the relativistic </a:t>
            </a:r>
            <a:r>
              <a:rPr lang="en-US" altLang="en-US" dirty="0">
                <a:latin typeface="Symbol" panose="05050102010706020507" pitchFamily="18" charset="2"/>
                <a:sym typeface="Symbol" pitchFamily="18" charset="2"/>
              </a:rPr>
              <a:t>g</a:t>
            </a:r>
            <a:r>
              <a:rPr lang="en-US" altLang="en-US" dirty="0" smtClean="0">
                <a:sym typeface="Symbol" pitchFamily="18" charset="2"/>
              </a:rPr>
              <a:t>, and corresponds to the case where the electron is travelling at v=c.</a:t>
            </a:r>
            <a:endParaRPr lang="en-US" altLang="en-US" dirty="0" smtClean="0"/>
          </a:p>
        </p:txBody>
      </p:sp>
      <p:pic>
        <p:nvPicPr>
          <p:cNvPr id="5" name="Content Placeholder 4"/>
          <p:cNvPicPr>
            <a:picLocks noGrp="1" noChangeAspect="1"/>
          </p:cNvPicPr>
          <p:nvPr>
            <p:ph sz="half" idx="2"/>
          </p:nvPr>
        </p:nvPicPr>
        <p:blipFill>
          <a:blip r:embed="rId3"/>
          <a:stretch>
            <a:fillRect/>
          </a:stretch>
        </p:blipFill>
        <p:spPr>
          <a:xfrm>
            <a:off x="4894263" y="2602658"/>
            <a:ext cx="3335337" cy="2421034"/>
          </a:xfrm>
        </p:spPr>
      </p:pic>
      <p:sp>
        <p:nvSpPr>
          <p:cNvPr id="2" name="Slide Number Placeholder 1"/>
          <p:cNvSpPr>
            <a:spLocks noGrp="1"/>
          </p:cNvSpPr>
          <p:nvPr>
            <p:ph type="sldNum" sz="quarter" idx="12"/>
          </p:nvPr>
        </p:nvSpPr>
        <p:spPr/>
        <p:txBody>
          <a:bodyPr/>
          <a:lstStyle/>
          <a:p>
            <a:fld id="{A80E317C-2D38-45AD-93CC-2F339010EF5B}" type="slidenum">
              <a:rPr lang="en-US" smtClean="0"/>
              <a:pPr/>
              <a:t>28</a:t>
            </a:fld>
            <a:endParaRPr lang="en-US"/>
          </a:p>
        </p:txBody>
      </p:sp>
      <p:sp>
        <p:nvSpPr>
          <p:cNvPr id="7" name="Text Placeholder 6"/>
          <p:cNvSpPr>
            <a:spLocks noGrp="1"/>
          </p:cNvSpPr>
          <p:nvPr>
            <p:ph type="body" sz="quarter" idx="13"/>
          </p:nvPr>
        </p:nvSpPr>
        <p:spPr/>
        <p:txBody>
          <a:bodyPr>
            <a:normAutofit fontScale="77500" lnSpcReduction="20000"/>
          </a:bodyPr>
          <a:lstStyle/>
          <a:p>
            <a:r>
              <a:rPr lang="en-US" altLang="en-US" dirty="0"/>
              <a:t>Inverse Compton Scattering: Spectrum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molecular lines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0266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5"/>
          <p:cNvSpPr>
            <a:spLocks noGrp="1" noChangeArrowheads="1"/>
          </p:cNvSpPr>
          <p:nvPr>
            <p:ph sz="half" idx="1"/>
          </p:nvPr>
        </p:nvSpPr>
        <p:spPr/>
        <p:txBody>
          <a:bodyPr>
            <a:normAutofit fontScale="92500" lnSpcReduction="20000"/>
          </a:bodyPr>
          <a:lstStyle/>
          <a:p>
            <a:pPr eaLnBrk="1" hangingPunct="1"/>
            <a:r>
              <a:rPr lang="en-US" altLang="en-US" dirty="0" smtClean="0"/>
              <a:t>Free-free emission is produced when an unbound charged particle changes trajectory (decelerates) in the presence of another charged particle.</a:t>
            </a:r>
          </a:p>
          <a:p>
            <a:pPr eaLnBrk="1" hangingPunct="1"/>
            <a:r>
              <a:rPr lang="en-US" altLang="en-US" dirty="0" smtClean="0"/>
              <a:t>Electron emits more radiation than the heavier particle. F</a:t>
            </a:r>
            <a:r>
              <a:rPr lang="en-US" altLang="en-US" baseline="-25000" dirty="0" smtClean="0"/>
              <a:t>e</a:t>
            </a:r>
            <a:r>
              <a:rPr lang="en-US" altLang="en-US" dirty="0" smtClean="0"/>
              <a:t>=F</a:t>
            </a:r>
            <a:r>
              <a:rPr lang="en-US" altLang="en-US" baseline="-25000" dirty="0" smtClean="0"/>
              <a:t>Z</a:t>
            </a:r>
            <a:r>
              <a:rPr lang="en-US" altLang="en-US" dirty="0" smtClean="0"/>
              <a:t> (Newton’s 3</a:t>
            </a:r>
            <a:r>
              <a:rPr lang="en-US" altLang="en-US" baseline="30000" dirty="0" smtClean="0"/>
              <a:t>rd</a:t>
            </a:r>
            <a:r>
              <a:rPr lang="en-US" altLang="en-US" dirty="0" smtClean="0"/>
              <a:t> law). F=ma (Newton’s 2</a:t>
            </a:r>
            <a:r>
              <a:rPr lang="en-US" altLang="en-US" baseline="30000" dirty="0" smtClean="0"/>
              <a:t>nd</a:t>
            </a:r>
            <a:r>
              <a:rPr lang="en-US" altLang="en-US" dirty="0" smtClean="0"/>
              <a:t> law). m</a:t>
            </a:r>
            <a:r>
              <a:rPr lang="en-US" altLang="en-US" baseline="-25000" dirty="0" smtClean="0"/>
              <a:t>e</a:t>
            </a:r>
            <a:r>
              <a:rPr lang="en-US" altLang="en-US" dirty="0" smtClean="0"/>
              <a:t>&lt;&lt;</a:t>
            </a:r>
            <a:r>
              <a:rPr lang="en-US" altLang="en-US" dirty="0" err="1" smtClean="0"/>
              <a:t>m</a:t>
            </a:r>
            <a:r>
              <a:rPr lang="en-US" altLang="en-US" baseline="-25000" dirty="0" err="1" smtClean="0"/>
              <a:t>Z</a:t>
            </a:r>
            <a:r>
              <a:rPr lang="en-US" altLang="en-US" dirty="0" smtClean="0"/>
              <a:t>, so a</a:t>
            </a:r>
            <a:r>
              <a:rPr lang="en-US" altLang="en-US" baseline="-25000" dirty="0" smtClean="0"/>
              <a:t>e</a:t>
            </a:r>
            <a:r>
              <a:rPr lang="en-US" altLang="en-US" dirty="0" smtClean="0"/>
              <a:t>&gt;&gt;</a:t>
            </a:r>
            <a:r>
              <a:rPr lang="en-US" altLang="en-US" dirty="0" err="1" smtClean="0"/>
              <a:t>a</a:t>
            </a:r>
            <a:r>
              <a:rPr lang="en-US" altLang="en-US" baseline="-25000" dirty="0" err="1" smtClean="0"/>
              <a:t>Z</a:t>
            </a:r>
            <a:r>
              <a:rPr lang="en-US" altLang="en-US" dirty="0" err="1" smtClean="0"/>
              <a:t>.</a:t>
            </a:r>
            <a:endParaRPr lang="en-US" altLang="en-US" dirty="0" smtClean="0"/>
          </a:p>
          <a:p>
            <a:pPr eaLnBrk="1" hangingPunct="1"/>
            <a:r>
              <a:rPr lang="en-US" altLang="en-US" dirty="0" smtClean="0"/>
              <a:t>It is often observed coming from astrophysical plasmas, e.g. gas in a nebula that is irradiated by a hot source.</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94263" y="3238572"/>
            <a:ext cx="3335337" cy="114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
        <p:nvSpPr>
          <p:cNvPr id="3" name="Text Placeholder 2"/>
          <p:cNvSpPr>
            <a:spLocks noGrp="1"/>
          </p:cNvSpPr>
          <p:nvPr>
            <p:ph type="body" sz="quarter" idx="13"/>
          </p:nvPr>
        </p:nvSpPr>
        <p:spPr/>
        <p:txBody>
          <a:bodyPr>
            <a:normAutofit fontScale="77500" lnSpcReduction="20000"/>
          </a:bodyPr>
          <a:lstStyle/>
          <a:p>
            <a:r>
              <a:rPr lang="en-US" altLang="en-US" dirty="0"/>
              <a:t>Free-free (Bremsstrahlung) Emission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Content Placeholder 10" descr="molecularcloud3.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71650" y="2111375"/>
            <a:ext cx="5715000" cy="3403600"/>
          </a:xfrm>
        </p:spPr>
      </p:pic>
      <p:sp>
        <p:nvSpPr>
          <p:cNvPr id="2" name="Slide Number Placeholder 1"/>
          <p:cNvSpPr>
            <a:spLocks noGrp="1"/>
          </p:cNvSpPr>
          <p:nvPr>
            <p:ph type="sldNum" sz="quarter" idx="12"/>
          </p:nvPr>
        </p:nvSpPr>
        <p:spPr/>
        <p:txBody>
          <a:bodyPr/>
          <a:lstStyle/>
          <a:p>
            <a:fld id="{A80E317C-2D38-45AD-93CC-2F339010EF5B}" type="slidenum">
              <a:rPr lang="en-US" smtClean="0"/>
              <a:pPr/>
              <a:t>30</a:t>
            </a:fld>
            <a:endParaRPr lang="en-US"/>
          </a:p>
        </p:txBody>
      </p:sp>
      <p:sp>
        <p:nvSpPr>
          <p:cNvPr id="5" name="Text Placeholder 4"/>
          <p:cNvSpPr>
            <a:spLocks noGrp="1"/>
          </p:cNvSpPr>
          <p:nvPr>
            <p:ph type="body" sz="quarter" idx="13"/>
          </p:nvPr>
        </p:nvSpPr>
        <p:spPr/>
        <p:txBody>
          <a:bodyPr>
            <a:normAutofit fontScale="70000" lnSpcReduction="20000"/>
          </a:bodyPr>
          <a:lstStyle/>
          <a:p>
            <a:r>
              <a:rPr lang="en-US" altLang="en-US" dirty="0"/>
              <a:t>Molecular rotational-vibrational transitions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ltLang="en-US" dirty="0" smtClean="0"/>
              <a:t>This 13 mm spectrum of the molecular cloud SgrB2(N) near the Galactic center is completely dominated by molecular lines from known and unknown (U) species (</a:t>
            </a:r>
            <a:r>
              <a:rPr lang="en-US" altLang="en-US" dirty="0" err="1" smtClean="0"/>
              <a:t>Ziurys</a:t>
            </a:r>
            <a:r>
              <a:rPr lang="en-US" altLang="en-US" dirty="0" smtClean="0"/>
              <a:t> et al. 2006, NRAO Newsletter, 109, 11).  </a:t>
            </a:r>
          </a:p>
          <a:p>
            <a:r>
              <a:rPr lang="en-US" altLang="en-US" dirty="0" smtClean="0"/>
              <a:t>More than 140 different molecules containing up to 13 atoms have been identified in space.</a:t>
            </a:r>
          </a:p>
          <a:p>
            <a:endParaRPr lang="en-US" dirty="0"/>
          </a:p>
        </p:txBody>
      </p:sp>
      <p:pic>
        <p:nvPicPr>
          <p:cNvPr id="13" name="Picture 2" descr="http://www.cv.nrao.edu/course/astr534/images/bandscan.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4263" y="2893402"/>
            <a:ext cx="3335337" cy="1839545"/>
          </a:xfrm>
        </p:spPr>
      </p:pic>
      <p:sp>
        <p:nvSpPr>
          <p:cNvPr id="2" name="Slide Number Placeholder 1"/>
          <p:cNvSpPr>
            <a:spLocks noGrp="1"/>
          </p:cNvSpPr>
          <p:nvPr>
            <p:ph type="sldNum" sz="quarter" idx="12"/>
          </p:nvPr>
        </p:nvSpPr>
        <p:spPr/>
        <p:txBody>
          <a:bodyPr/>
          <a:lstStyle/>
          <a:p>
            <a:fld id="{A80E317C-2D38-45AD-93CC-2F339010EF5B}" type="slidenum">
              <a:rPr lang="en-US" smtClean="0"/>
              <a:pPr/>
              <a:t>31</a:t>
            </a:fld>
            <a:endParaRPr lang="en-US"/>
          </a:p>
        </p:txBody>
      </p:sp>
      <p:sp>
        <p:nvSpPr>
          <p:cNvPr id="7" name="Text Placeholder 6"/>
          <p:cNvSpPr>
            <a:spLocks noGrp="1"/>
          </p:cNvSpPr>
          <p:nvPr>
            <p:ph type="body" sz="quarter" idx="13"/>
          </p:nvPr>
        </p:nvSpPr>
        <p:spPr/>
        <p:txBody>
          <a:bodyPr/>
          <a:lstStyle/>
          <a:p>
            <a:r>
              <a:rPr lang="en-US" altLang="en-US" dirty="0"/>
              <a:t>Molecular line observations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9" name="Content Placeholder 1"/>
          <p:cNvSpPr>
            <a:spLocks noGrp="1"/>
          </p:cNvSpPr>
          <p:nvPr>
            <p:ph sz="half" idx="1"/>
          </p:nvPr>
        </p:nvSpPr>
        <p:spPr/>
        <p:txBody>
          <a:bodyPr/>
          <a:lstStyle/>
          <a:p>
            <a:r>
              <a:rPr lang="en-US" altLang="en-US" dirty="0" smtClean="0"/>
              <a:t>Rotational energy of a molecule is given by the expression on the upper right, where R</a:t>
            </a:r>
            <a:r>
              <a:rPr lang="en-US" altLang="en-US" baseline="-25000" dirty="0" smtClean="0"/>
              <a:t>e</a:t>
            </a:r>
            <a:r>
              <a:rPr lang="en-US" altLang="en-US" dirty="0" smtClean="0"/>
              <a:t> is the distance between the nuclei and M is the reduced mass is given by the expression on the lower right. </a:t>
            </a:r>
          </a:p>
          <a:p>
            <a:r>
              <a:rPr lang="en-US" altLang="en-US" dirty="0" smtClean="0"/>
              <a:t>At sufficiently high density, collisions pump molecules more frequently than spontaneous emission, leading to high flux.</a:t>
            </a:r>
          </a:p>
          <a:p>
            <a:endParaRPr lang="en-US" altLang="en-US" dirty="0" smtClean="0"/>
          </a:p>
          <a:p>
            <a:endParaRPr lang="en-US" altLang="en-US" dirty="0" smtClean="0"/>
          </a:p>
        </p:txBody>
      </p:sp>
      <p:pic>
        <p:nvPicPr>
          <p:cNvPr id="10"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3038" y="2112962"/>
            <a:ext cx="2619375" cy="1114425"/>
          </a:xfrm>
        </p:spPr>
      </p:pic>
      <p:sp>
        <p:nvSpPr>
          <p:cNvPr id="2" name="Slide Number Placeholder 1"/>
          <p:cNvSpPr>
            <a:spLocks noGrp="1"/>
          </p:cNvSpPr>
          <p:nvPr>
            <p:ph type="sldNum" sz="quarter" idx="12"/>
          </p:nvPr>
        </p:nvSpPr>
        <p:spPr/>
        <p:txBody>
          <a:bodyPr/>
          <a:lstStyle/>
          <a:p>
            <a:fld id="{A80E317C-2D38-45AD-93CC-2F339010EF5B}" type="slidenum">
              <a:rPr lang="en-US" smtClean="0"/>
              <a:pPr/>
              <a:t>32</a:t>
            </a:fld>
            <a:endParaRPr lang="en-US"/>
          </a:p>
        </p:txBody>
      </p:sp>
      <p:pic>
        <p:nvPicPr>
          <p:cNvPr id="11" name="Picture 12"/>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a:xfrm>
            <a:off x="5595938" y="4370387"/>
            <a:ext cx="1933575" cy="1171575"/>
          </a:xfrm>
        </p:spPr>
      </p:pic>
      <p:sp>
        <p:nvSpPr>
          <p:cNvPr id="7" name="Text Placeholder 6"/>
          <p:cNvSpPr>
            <a:spLocks noGrp="1"/>
          </p:cNvSpPr>
          <p:nvPr>
            <p:ph type="body" sz="quarter" idx="14"/>
          </p:nvPr>
        </p:nvSpPr>
        <p:spPr/>
        <p:txBody>
          <a:bodyPr>
            <a:normAutofit fontScale="85000" lnSpcReduction="10000"/>
          </a:bodyPr>
          <a:lstStyle/>
          <a:p>
            <a:r>
              <a:rPr lang="en-US" altLang="en-US" dirty="0"/>
              <a:t>Molecular rotational energy levels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https://www.aanda.org/articles/aa/full/2002/12/aah3202/img63.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8691" y="1527175"/>
            <a:ext cx="6220918"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33</a:t>
            </a:fld>
            <a:endParaRPr lang="en-US"/>
          </a:p>
        </p:txBody>
      </p:sp>
      <p:sp>
        <p:nvSpPr>
          <p:cNvPr id="5" name="Text Placeholder 4"/>
          <p:cNvSpPr>
            <a:spLocks noGrp="1"/>
          </p:cNvSpPr>
          <p:nvPr>
            <p:ph type="body" sz="quarter" idx="13"/>
          </p:nvPr>
        </p:nvSpPr>
        <p:spPr/>
        <p:txBody>
          <a:bodyPr>
            <a:normAutofit fontScale="92500"/>
          </a:bodyPr>
          <a:lstStyle/>
          <a:p>
            <a:r>
              <a:rPr lang="en-US" altLang="en-US" dirty="0"/>
              <a:t>Quantization of Molecular Lines</a:t>
            </a:r>
            <a:endParaRPr lang="en-US" dirty="0"/>
          </a:p>
        </p:txBody>
      </p:sp>
    </p:spTree>
    <p:extLst>
      <p:ext uri="{BB962C8B-B14F-4D97-AF65-F5344CB8AC3E}">
        <p14:creationId xmlns:p14="http://schemas.microsoft.com/office/powerpoint/2010/main" val="652939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0.9 - 2.7um transmis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28775" y="2098675"/>
            <a:ext cx="6000750" cy="3429000"/>
          </a:xfrm>
        </p:spPr>
      </p:pic>
      <p:sp>
        <p:nvSpPr>
          <p:cNvPr id="2" name="Slide Number Placeholder 1"/>
          <p:cNvSpPr>
            <a:spLocks noGrp="1"/>
          </p:cNvSpPr>
          <p:nvPr>
            <p:ph type="sldNum" sz="quarter" idx="12"/>
          </p:nvPr>
        </p:nvSpPr>
        <p:spPr/>
        <p:txBody>
          <a:bodyPr/>
          <a:lstStyle/>
          <a:p>
            <a:fld id="{A80E317C-2D38-45AD-93CC-2F339010EF5B}" type="slidenum">
              <a:rPr lang="en-US" smtClean="0"/>
              <a:pPr/>
              <a:t>34</a:t>
            </a:fld>
            <a:endParaRPr lang="en-US"/>
          </a:p>
        </p:txBody>
      </p:sp>
      <p:sp>
        <p:nvSpPr>
          <p:cNvPr id="5" name="Text Placeholder 4"/>
          <p:cNvSpPr>
            <a:spLocks noGrp="1"/>
          </p:cNvSpPr>
          <p:nvPr>
            <p:ph type="body" sz="quarter" idx="13"/>
          </p:nvPr>
        </p:nvSpPr>
        <p:spPr/>
        <p:txBody>
          <a:bodyPr/>
          <a:lstStyle/>
          <a:p>
            <a:r>
              <a:rPr lang="en-US" altLang="en-US" dirty="0"/>
              <a:t>Water Bands in the Infrared</a:t>
            </a:r>
            <a:endParaRPr lang="en-US" dirty="0"/>
          </a:p>
        </p:txBody>
      </p:sp>
    </p:spTree>
    <p:extLst>
      <p:ext uri="{BB962C8B-B14F-4D97-AF65-F5344CB8AC3E}">
        <p14:creationId xmlns:p14="http://schemas.microsoft.com/office/powerpoint/2010/main" val="81620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ltLang="en-US" dirty="0" smtClean="0"/>
              <a:t>Dust grains assist in the formation of complex molecules. </a:t>
            </a:r>
          </a:p>
          <a:p>
            <a:r>
              <a:rPr lang="en-US" altLang="en-US" dirty="0" smtClean="0"/>
              <a:t>The Green Bank Telescope detected emission from </a:t>
            </a:r>
            <a:r>
              <a:rPr lang="en-US" altLang="en-US" dirty="0" err="1" smtClean="0"/>
              <a:t>glycoaldehyde</a:t>
            </a:r>
            <a:r>
              <a:rPr lang="en-US" altLang="en-US" dirty="0" smtClean="0"/>
              <a:t> (sugar) </a:t>
            </a:r>
            <a:r>
              <a:rPr lang="en-US" altLang="en-US" smtClean="0"/>
              <a:t>in SGR B2 </a:t>
            </a:r>
            <a:r>
              <a:rPr lang="en-US" altLang="en-US" dirty="0" smtClean="0"/>
              <a:t>near the galactic center.</a:t>
            </a:r>
          </a:p>
          <a:p>
            <a:endParaRPr lang="en-US" dirty="0"/>
          </a:p>
        </p:txBody>
      </p:sp>
      <p:pic>
        <p:nvPicPr>
          <p:cNvPr id="13" name="Picture 2" descr="glycoaldehyde formation carto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94263" y="1656707"/>
            <a:ext cx="3335337" cy="4312935"/>
          </a:xfrm>
        </p:spPr>
      </p:pic>
      <p:sp>
        <p:nvSpPr>
          <p:cNvPr id="2" name="Slide Number Placeholder 1"/>
          <p:cNvSpPr>
            <a:spLocks noGrp="1"/>
          </p:cNvSpPr>
          <p:nvPr>
            <p:ph type="sldNum" sz="quarter" idx="12"/>
          </p:nvPr>
        </p:nvSpPr>
        <p:spPr/>
        <p:txBody>
          <a:bodyPr/>
          <a:lstStyle/>
          <a:p>
            <a:fld id="{A80E317C-2D38-45AD-93CC-2F339010EF5B}" type="slidenum">
              <a:rPr lang="en-US" smtClean="0"/>
              <a:pPr/>
              <a:t>35</a:t>
            </a:fld>
            <a:endParaRPr lang="en-US"/>
          </a:p>
        </p:txBody>
      </p:sp>
      <p:sp>
        <p:nvSpPr>
          <p:cNvPr id="7" name="Text Placeholder 6"/>
          <p:cNvSpPr>
            <a:spLocks noGrp="1"/>
          </p:cNvSpPr>
          <p:nvPr>
            <p:ph type="body" sz="quarter" idx="13"/>
          </p:nvPr>
        </p:nvSpPr>
        <p:spPr/>
        <p:txBody>
          <a:bodyPr/>
          <a:lstStyle/>
          <a:p>
            <a:r>
              <a:rPr lang="en-US" altLang="en-US" dirty="0"/>
              <a:t>Molecules Coat Dust</a:t>
            </a:r>
            <a:endParaRPr lang="en-US" dirty="0"/>
          </a:p>
        </p:txBody>
      </p:sp>
      <p:pic>
        <p:nvPicPr>
          <p:cNvPr id="45060" name="Picture 4" descr="http://www.cv.nrao.edu/course/astr534/jsMath/fonts/cmmi10/alpha/173/char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250825"/>
            <a:ext cx="133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www.cv.nrao.edu/course/astr534/jsMath/fonts/cmsy10/alpha/173/char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250825"/>
            <a:ext cx="1714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http://www.cv.nrao.edu/course/astr534/jsMath/fonts/cmmi10/alpha/173/char3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250825"/>
            <a:ext cx="476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composite spectrum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4797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6" descr="Figure15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2650" y="1727200"/>
            <a:ext cx="4953000" cy="4171950"/>
          </a:xfrm>
        </p:spPr>
      </p:pic>
      <p:sp>
        <p:nvSpPr>
          <p:cNvPr id="2" name="Slide Number Placeholder 1"/>
          <p:cNvSpPr>
            <a:spLocks noGrp="1"/>
          </p:cNvSpPr>
          <p:nvPr>
            <p:ph type="sldNum" sz="quarter" idx="12"/>
          </p:nvPr>
        </p:nvSpPr>
        <p:spPr/>
        <p:txBody>
          <a:bodyPr/>
          <a:lstStyle/>
          <a:p>
            <a:fld id="{A80E317C-2D38-45AD-93CC-2F339010EF5B}" type="slidenum">
              <a:rPr lang="en-US" smtClean="0"/>
              <a:pPr/>
              <a:t>37</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a:t>Thermal vs. Non-Thermal Radiation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4CB930-2AD9-417C-B7C9-FD9DCB2CBCD8}" type="slidenum">
              <a:rPr lang="en-US" smtClean="0"/>
              <a:pPr/>
              <a:t>38</a:t>
            </a:fld>
            <a:endParaRPr lang="en-US"/>
          </a:p>
        </p:txBody>
      </p:sp>
      <p:sp>
        <p:nvSpPr>
          <p:cNvPr id="5" name="Text Placeholder 4"/>
          <p:cNvSpPr>
            <a:spLocks noGrp="1"/>
          </p:cNvSpPr>
          <p:nvPr>
            <p:ph type="body" sz="quarter" idx="13"/>
          </p:nvPr>
        </p:nvSpPr>
        <p:spPr/>
        <p:txBody>
          <a:bodyPr>
            <a:normAutofit fontScale="85000" lnSpcReduction="10000"/>
          </a:bodyPr>
          <a:lstStyle/>
          <a:p>
            <a:r>
              <a:rPr lang="en-US" altLang="en-US" dirty="0" err="1"/>
              <a:t>Multiwavelength</a:t>
            </a:r>
            <a:r>
              <a:rPr lang="en-US" altLang="en-US" dirty="0"/>
              <a:t> Spectrum: M82</a:t>
            </a:r>
            <a:endParaRPr lang="en-US" dirty="0"/>
          </a:p>
        </p:txBody>
      </p:sp>
      <p:sp>
        <p:nvSpPr>
          <p:cNvPr id="47110" name="Rectangle 5"/>
          <p:cNvSpPr>
            <a:spLocks noChangeArrowheads="1"/>
          </p:cNvSpPr>
          <p:nvPr/>
        </p:nvSpPr>
        <p:spPr bwMode="auto">
          <a:xfrm>
            <a:off x="927100" y="5686425"/>
            <a:ext cx="7289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i="1">
                <a:latin typeface="Arial" charset="0"/>
              </a:rPr>
              <a:t>The radio and far-infrared spectrum of the nearby starburst galaxy M82. The contribution of free-free emission is indicated by the nearly horizontal dashed line. Synchrotron and dust emission dominate at low and high frequencies, respectively. Free-free absorption from HII regions distributed throughout the galaxy flattens the overall spectrum at the lowest frequencies.</a:t>
            </a:r>
            <a:r>
              <a:rPr lang="en-US" altLang="en-US" sz="1400">
                <a:latin typeface="Arial" charset="0"/>
              </a:rPr>
              <a:t/>
            </a:r>
            <a:br>
              <a:rPr lang="en-US" altLang="en-US" sz="1400">
                <a:latin typeface="Arial" charset="0"/>
              </a:rPr>
            </a:br>
            <a:endParaRPr lang="en-US" altLang="en-US" sz="1400">
              <a:latin typeface="Arial" charset="0"/>
            </a:endParaRPr>
          </a:p>
        </p:txBody>
      </p:sp>
      <p:grpSp>
        <p:nvGrpSpPr>
          <p:cNvPr id="3" name="Group 2"/>
          <p:cNvGrpSpPr/>
          <p:nvPr/>
        </p:nvGrpSpPr>
        <p:grpSpPr>
          <a:xfrm>
            <a:off x="2171700" y="2147079"/>
            <a:ext cx="4800600" cy="3490134"/>
            <a:chOff x="1428750" y="1066800"/>
            <a:chExt cx="6286500" cy="4570413"/>
          </a:xfrm>
        </p:grpSpPr>
        <p:pic>
          <p:nvPicPr>
            <p:cNvPr id="47109" name="Picture 4" descr="M82 radio spectrum pl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0" y="1066800"/>
              <a:ext cx="62865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6"/>
            <p:cNvSpPr txBox="1">
              <a:spLocks noChangeArrowheads="1"/>
            </p:cNvSpPr>
            <p:nvPr/>
          </p:nvSpPr>
          <p:spPr bwMode="auto">
            <a:xfrm>
              <a:off x="5851525" y="3998912"/>
              <a:ext cx="684750" cy="4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dust</a:t>
              </a:r>
            </a:p>
          </p:txBody>
        </p:sp>
        <p:sp>
          <p:nvSpPr>
            <p:cNvPr id="47112" name="Text Box 7"/>
            <p:cNvSpPr txBox="1">
              <a:spLocks noChangeArrowheads="1"/>
            </p:cNvSpPr>
            <p:nvPr/>
          </p:nvSpPr>
          <p:spPr bwMode="auto">
            <a:xfrm>
              <a:off x="3224213" y="3886200"/>
              <a:ext cx="1465641" cy="4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synchrotron</a:t>
              </a:r>
            </a:p>
          </p:txBody>
        </p:sp>
        <p:sp>
          <p:nvSpPr>
            <p:cNvPr id="47113" name="Text Box 8"/>
            <p:cNvSpPr txBox="1">
              <a:spLocks noChangeArrowheads="1"/>
            </p:cNvSpPr>
            <p:nvPr/>
          </p:nvSpPr>
          <p:spPr bwMode="auto">
            <a:xfrm>
              <a:off x="3905249" y="4475163"/>
              <a:ext cx="1125576" cy="4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free-free</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8052" y="2402472"/>
            <a:ext cx="3122195" cy="2821405"/>
          </a:xfrm>
        </p:spPr>
      </p:pic>
      <p:sp>
        <p:nvSpPr>
          <p:cNvPr id="2" name="Slide Number Placeholder 1"/>
          <p:cNvSpPr>
            <a:spLocks noGrp="1"/>
          </p:cNvSpPr>
          <p:nvPr>
            <p:ph type="sldNum" sz="quarter" idx="12"/>
          </p:nvPr>
        </p:nvSpPr>
        <p:spPr/>
        <p:txBody>
          <a:bodyPr/>
          <a:lstStyle/>
          <a:p>
            <a:fld id="{A80E317C-2D38-45AD-93CC-2F339010EF5B}" type="slidenum">
              <a:rPr lang="en-US" smtClean="0"/>
              <a:pPr/>
              <a:t>39</a:t>
            </a:fld>
            <a:endParaRPr lang="en-US"/>
          </a:p>
        </p:txBody>
      </p:sp>
      <p:sp>
        <p:nvSpPr>
          <p:cNvPr id="5" name="Text Placeholder 4"/>
          <p:cNvSpPr>
            <a:spLocks noGrp="1"/>
          </p:cNvSpPr>
          <p:nvPr>
            <p:ph type="body" sz="quarter" idx="13"/>
          </p:nvPr>
        </p:nvSpPr>
        <p:spPr/>
        <p:txBody>
          <a:bodyPr/>
          <a:lstStyle/>
          <a:p>
            <a:r>
              <a:rPr lang="en-US" altLang="en-US" dirty="0"/>
              <a:t>Theory of Everything</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5"/>
          <p:cNvSpPr>
            <a:spLocks noGrp="1" noChangeArrowheads="1"/>
          </p:cNvSpPr>
          <p:nvPr>
            <p:ph type="title" idx="4294967295"/>
          </p:nvPr>
        </p:nvSpPr>
        <p:spPr>
          <a:xfrm>
            <a:off x="1028700" y="685800"/>
            <a:ext cx="7200900" cy="804672"/>
          </a:xfrm>
          <a:prstGeom prst="rect">
            <a:avLst/>
          </a:prstGeom>
        </p:spPr>
        <p:txBody>
          <a:bodyPr/>
          <a:lstStyle/>
          <a:p>
            <a:pPr eaLnBrk="1" hangingPunct="1"/>
            <a:r>
              <a:rPr lang="en-US" altLang="en-US" dirty="0" smtClean="0"/>
              <a:t>Free-free Emission: Spectrum</a:t>
            </a:r>
          </a:p>
        </p:txBody>
      </p:sp>
      <p:sp>
        <p:nvSpPr>
          <p:cNvPr id="26628" name="Rectangle 6"/>
          <p:cNvSpPr>
            <a:spLocks noGrp="1" noChangeArrowheads="1"/>
          </p:cNvSpPr>
          <p:nvPr>
            <p:ph idx="1"/>
          </p:nvPr>
        </p:nvSpPr>
        <p:spPr>
          <a:xfrm>
            <a:off x="457200" y="5837238"/>
            <a:ext cx="8229600" cy="1554162"/>
          </a:xfrm>
        </p:spPr>
        <p:txBody>
          <a:bodyPr/>
          <a:lstStyle/>
          <a:p>
            <a:pPr eaLnBrk="1" hangingPunct="1"/>
            <a:r>
              <a:rPr lang="en-US" altLang="en-US" smtClean="0"/>
              <a:t>see following for derivation:</a:t>
            </a:r>
          </a:p>
          <a:p>
            <a:pPr eaLnBrk="1" hangingPunct="1">
              <a:buFontTx/>
              <a:buNone/>
            </a:pPr>
            <a:r>
              <a:rPr lang="en-US" altLang="en-US" smtClean="0">
                <a:hlinkClick r:id="rId2"/>
              </a:rPr>
              <a:t>http://www.physics.usyd.edu.au/~kuncic/lectures/HEA_L6.pdf</a:t>
            </a:r>
            <a:endParaRPr lang="en-US" altLang="en-US" smtClean="0"/>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352550"/>
            <a:ext cx="74485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2273300"/>
            <a:ext cx="74771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p:txBody>
          <a:bodyPr>
            <a:normAutofit fontScale="92500" lnSpcReduction="20000"/>
          </a:bodyPr>
          <a:lstStyle/>
          <a:p>
            <a:r>
              <a:rPr lang="en-US" altLang="en-US" dirty="0" smtClean="0"/>
              <a:t>After accounting for self-absorption, spectrum is flat in the middle with a rollover on either side.</a:t>
            </a:r>
          </a:p>
          <a:p>
            <a:r>
              <a:rPr lang="en-US" altLang="en-US" dirty="0" smtClean="0">
                <a:latin typeface="Symbol" panose="05050102010706020507" pitchFamily="18" charset="2"/>
              </a:rPr>
              <a:t>n</a:t>
            </a:r>
            <a:r>
              <a:rPr lang="en-US" altLang="en-US" baseline="-25000" dirty="0" smtClean="0"/>
              <a:t>1</a:t>
            </a:r>
            <a:r>
              <a:rPr lang="en-US" altLang="en-US" dirty="0" smtClean="0"/>
              <a:t> corresponds to </a:t>
            </a:r>
            <a:r>
              <a:rPr lang="en-US" altLang="en-US" dirty="0" smtClean="0">
                <a:latin typeface="Symbol" panose="05050102010706020507" pitchFamily="18" charset="2"/>
              </a:rPr>
              <a:t>t</a:t>
            </a:r>
            <a:r>
              <a:rPr lang="en-US" altLang="en-US" dirty="0" smtClean="0"/>
              <a:t>~1, and is at ~1 GHz (</a:t>
            </a:r>
            <a:r>
              <a:rPr lang="en-US" altLang="en-US" dirty="0" smtClean="0">
                <a:latin typeface="Symbol" panose="05050102010706020507" pitchFamily="18" charset="2"/>
              </a:rPr>
              <a:t>l</a:t>
            </a:r>
            <a:r>
              <a:rPr lang="en-US" altLang="en-US" dirty="0" smtClean="0"/>
              <a:t>~30 cm) for Orion.</a:t>
            </a:r>
          </a:p>
          <a:p>
            <a:r>
              <a:rPr lang="en-US" altLang="en-US" dirty="0" smtClean="0">
                <a:latin typeface="Symbol" panose="05050102010706020507" pitchFamily="18" charset="2"/>
              </a:rPr>
              <a:t>n</a:t>
            </a:r>
            <a:r>
              <a:rPr lang="en-US" altLang="en-US" baseline="-25000" dirty="0" smtClean="0"/>
              <a:t>2</a:t>
            </a:r>
            <a:r>
              <a:rPr lang="en-US" altLang="en-US" dirty="0" smtClean="0"/>
              <a:t> corresponds to </a:t>
            </a:r>
            <a:r>
              <a:rPr lang="en-US" altLang="en-US" dirty="0" err="1" smtClean="0"/>
              <a:t>h</a:t>
            </a:r>
            <a:r>
              <a:rPr lang="en-US" altLang="en-US" dirty="0" err="1" smtClean="0">
                <a:latin typeface="Symbol" panose="05050102010706020507" pitchFamily="18" charset="2"/>
              </a:rPr>
              <a:t>n</a:t>
            </a:r>
            <a:r>
              <a:rPr lang="en-US" altLang="en-US" dirty="0" err="1" smtClean="0"/>
              <a:t>~kT</a:t>
            </a:r>
            <a:r>
              <a:rPr lang="en-US" altLang="en-US" dirty="0" smtClean="0"/>
              <a:t>, where the exponential begins to dominate.</a:t>
            </a:r>
          </a:p>
          <a:p>
            <a:r>
              <a:rPr lang="en-US" altLang="en-US" dirty="0" smtClean="0"/>
              <a:t>The flat slope in the middle of the curve is a key diagnostic for astronomers to determine that a source is emitting via free-free emission, sometimes called thermal emission.</a:t>
            </a:r>
          </a:p>
          <a:p>
            <a:endParaRPr lang="en-US" altLang="en-US" dirty="0" smtClean="0"/>
          </a:p>
          <a:p>
            <a:endParaRPr lang="en-US" altLang="en-US" dirty="0" smtClean="0"/>
          </a:p>
          <a:p>
            <a:endParaRPr lang="en-US" altLang="en-US" dirty="0" smtClean="0"/>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94263" y="2136857"/>
            <a:ext cx="3335337" cy="3352636"/>
          </a:xfrm>
        </p:spPr>
      </p:pic>
      <p:sp>
        <p:nvSpPr>
          <p:cNvPr id="2" name="Slide Number Placeholder 1"/>
          <p:cNvSpPr>
            <a:spLocks noGrp="1"/>
          </p:cNvSpPr>
          <p:nvPr>
            <p:ph type="sldNum" sz="quarter" idx="12"/>
          </p:nvPr>
        </p:nvSpPr>
        <p:spPr/>
        <p:txBody>
          <a:bodyPr/>
          <a:lstStyle/>
          <a:p>
            <a:fld id="{A80E317C-2D38-45AD-93CC-2F339010EF5B}" type="slidenum">
              <a:rPr lang="en-US" smtClean="0"/>
              <a:pPr/>
              <a:t>5</a:t>
            </a:fld>
            <a:endParaRPr lang="en-US"/>
          </a:p>
        </p:txBody>
      </p:sp>
      <p:sp>
        <p:nvSpPr>
          <p:cNvPr id="7" name="Text Placeholder 6"/>
          <p:cNvSpPr>
            <a:spLocks noGrp="1"/>
          </p:cNvSpPr>
          <p:nvPr>
            <p:ph type="body" sz="quarter" idx="13"/>
          </p:nvPr>
        </p:nvSpPr>
        <p:spPr/>
        <p:txBody>
          <a:bodyPr/>
          <a:lstStyle/>
          <a:p>
            <a:r>
              <a:rPr lang="en-US" altLang="en-US" dirty="0"/>
              <a:t>Free-free Emission: </a:t>
            </a:r>
            <a:r>
              <a:rPr lang="en-US" altLang="en-US" dirty="0" smtClean="0"/>
              <a:t>Spectrum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p:txBody>
          <a:bodyPr/>
          <a:lstStyle/>
          <a:p>
            <a:r>
              <a:rPr lang="en-US" altLang="en-US" smtClean="0"/>
              <a:t>Spectral index is the exponent in the equation relating intensity to frequency.</a:t>
            </a:r>
          </a:p>
          <a:p>
            <a:r>
              <a:rPr lang="en-US" altLang="en-US" smtClean="0"/>
              <a:t>In the plot on the right, the spectral index is -0.1 on the flat part of the curve.</a:t>
            </a:r>
          </a:p>
          <a:p>
            <a:endParaRPr lang="en-US" altLang="en-US" smtClean="0"/>
          </a:p>
          <a:p>
            <a:endParaRPr lang="en-US" altLang="en-US" smtClean="0"/>
          </a:p>
          <a:p>
            <a:endParaRPr lang="en-US" altLang="en-US" dirty="0" smtClean="0"/>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3" y="2136857"/>
            <a:ext cx="3335337" cy="3352636"/>
          </a:xfrm>
        </p:spPr>
      </p:pic>
      <p:sp>
        <p:nvSpPr>
          <p:cNvPr id="2" name="Slide Number Placeholder 1"/>
          <p:cNvSpPr>
            <a:spLocks noGrp="1"/>
          </p:cNvSpPr>
          <p:nvPr>
            <p:ph type="sldNum" sz="quarter" idx="12"/>
          </p:nvPr>
        </p:nvSpPr>
        <p:spPr/>
        <p:txBody>
          <a:bodyPr/>
          <a:lstStyle/>
          <a:p>
            <a:fld id="{A80E317C-2D38-45AD-93CC-2F339010EF5B}" type="slidenum">
              <a:rPr lang="en-US" smtClean="0"/>
              <a:pPr/>
              <a:t>6</a:t>
            </a:fld>
            <a:endParaRPr lang="en-US"/>
          </a:p>
        </p:txBody>
      </p:sp>
      <p:sp>
        <p:nvSpPr>
          <p:cNvPr id="6" name="Text Placeholder 5"/>
          <p:cNvSpPr>
            <a:spLocks noGrp="1"/>
          </p:cNvSpPr>
          <p:nvPr>
            <p:ph type="body" sz="quarter" idx="13"/>
          </p:nvPr>
        </p:nvSpPr>
        <p:spPr/>
        <p:txBody>
          <a:bodyPr/>
          <a:lstStyle/>
          <a:p>
            <a:r>
              <a:rPr lang="en-US" altLang="en-US" dirty="0"/>
              <a:t>Spectral Index</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219200" y="4495800"/>
                <a:ext cx="334636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smtClean="0">
                              <a:latin typeface="Cambria Math" panose="02040503050406030204" pitchFamily="18" charset="0"/>
                              <a:ea typeface="Cambria Math" panose="02040503050406030204" pitchFamily="18" charset="0"/>
                            </a:rPr>
                            <m:t>𝜈</m:t>
                          </m:r>
                        </m:sub>
                      </m:sSub>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i="1" smtClean="0">
                              <a:latin typeface="Cambria Math" panose="02040503050406030204" pitchFamily="18" charset="0"/>
                              <a:ea typeface="Cambria Math" panose="02040503050406030204" pitchFamily="18" charset="0"/>
                            </a:rPr>
                            <m:t>𝛼</m:t>
                          </m:r>
                        </m:sup>
                      </m:sSup>
                      <m:r>
                        <a:rPr lang="en-US" b="0" i="1" smtClean="0">
                          <a:latin typeface="Cambria Math" panose="02040503050406030204" pitchFamily="18" charset="0"/>
                          <a:ea typeface="Cambria Math" panose="02040503050406030204" pitchFamily="18" charset="0"/>
                        </a:rPr>
                        <m:t>, </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𝑤h𝑒𝑟𝑒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𝑠𝑝𝑒𝑐𝑡𝑟𝑎𝑙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𝑖𝑛𝑑𝑒𝑥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219200" y="4495800"/>
                <a:ext cx="3346365" cy="553998"/>
              </a:xfrm>
              <a:prstGeom prst="rect">
                <a:avLst/>
              </a:prstGeom>
              <a:blipFill rotWithShape="0">
                <a:blip r:embed="rId3"/>
                <a:stretch>
                  <a:fillRect l="-1093" r="-1093" b="-17778"/>
                </a:stretch>
              </a:blipFill>
            </p:spPr>
            <p:txBody>
              <a:bodyPr/>
              <a:lstStyle/>
              <a:p>
                <a:r>
                  <a:rPr lang="en-US">
                    <a:noFill/>
                  </a:rPr>
                  <a:t> </a:t>
                </a:r>
              </a:p>
            </p:txBody>
          </p:sp>
        </mc:Fallback>
      </mc:AlternateContent>
    </p:spTree>
    <p:extLst>
      <p:ext uri="{BB962C8B-B14F-4D97-AF65-F5344CB8AC3E}">
        <p14:creationId xmlns:p14="http://schemas.microsoft.com/office/powerpoint/2010/main" val="202527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7862" y="2717800"/>
            <a:ext cx="5362575" cy="2190750"/>
          </a:xfrm>
        </p:spPr>
      </p:pic>
      <p:sp>
        <p:nvSpPr>
          <p:cNvPr id="2" name="Slide Number Placeholder 1"/>
          <p:cNvSpPr>
            <a:spLocks noGrp="1"/>
          </p:cNvSpPr>
          <p:nvPr>
            <p:ph type="sldNum" sz="quarter" idx="12"/>
          </p:nvPr>
        </p:nvSpPr>
        <p:spPr/>
        <p:txBody>
          <a:bodyPr/>
          <a:lstStyle/>
          <a:p>
            <a:fld id="{A80E317C-2D38-45AD-93CC-2F339010EF5B}" type="slidenum">
              <a:rPr lang="en-US" smtClean="0"/>
              <a:pPr/>
              <a:t>7</a:t>
            </a:fld>
            <a:endParaRPr lang="en-US"/>
          </a:p>
        </p:txBody>
      </p:sp>
      <p:sp>
        <p:nvSpPr>
          <p:cNvPr id="5" name="Text Placeholder 4"/>
          <p:cNvSpPr>
            <a:spLocks noGrp="1"/>
          </p:cNvSpPr>
          <p:nvPr>
            <p:ph type="body" sz="quarter" idx="13"/>
          </p:nvPr>
        </p:nvSpPr>
        <p:spPr/>
        <p:txBody>
          <a:bodyPr/>
          <a:lstStyle/>
          <a:p>
            <a:r>
              <a:rPr lang="en-US" altLang="en-US" dirty="0"/>
              <a:t>Free-free Emission: Total</a:t>
            </a:r>
            <a:endParaRPr lang="en-US" dirty="0"/>
          </a:p>
        </p:txBody>
      </p:sp>
      <p:sp>
        <p:nvSpPr>
          <p:cNvPr id="28677" name="TextBox 2"/>
          <p:cNvSpPr txBox="1">
            <a:spLocks noChangeArrowheads="1"/>
          </p:cNvSpPr>
          <p:nvPr/>
        </p:nvSpPr>
        <p:spPr bwMode="auto">
          <a:xfrm>
            <a:off x="392113" y="5715000"/>
            <a:ext cx="835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This is an excellent lecture: </a:t>
            </a:r>
            <a:r>
              <a:rPr lang="en-US" altLang="en-US" sz="1800">
                <a:latin typeface="Arial" charset="0"/>
                <a:hlinkClick r:id="rId3"/>
              </a:rPr>
              <a:t>http://www.mrao.cam.ac.uk/~kjbg1/lectures/lect3.pdf</a:t>
            </a:r>
            <a:endParaRPr lang="en-US" altLang="en-US" sz="18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8"/>
          <p:cNvSpPr>
            <a:spLocks noGrp="1" noChangeArrowheads="1"/>
          </p:cNvSpPr>
          <p:nvPr>
            <p:ph type="title" idx="4294967295"/>
          </p:nvPr>
        </p:nvSpPr>
        <p:spPr>
          <a:xfrm>
            <a:off x="1028700" y="685800"/>
            <a:ext cx="7200900" cy="804672"/>
          </a:xfrm>
          <a:prstGeom prst="rect">
            <a:avLst/>
          </a:prstGeom>
        </p:spPr>
        <p:txBody>
          <a:bodyPr/>
          <a:lstStyle/>
          <a:p>
            <a:pPr eaLnBrk="1" hangingPunct="1"/>
            <a:r>
              <a:rPr lang="en-US" altLang="en-US" dirty="0" smtClean="0"/>
              <a:t>Free-free Emission: Hot Stars</a:t>
            </a:r>
          </a:p>
        </p:txBody>
      </p:sp>
      <p:sp>
        <p:nvSpPr>
          <p:cNvPr id="5" name="Content Placeholder 4"/>
          <p:cNvSpPr>
            <a:spLocks noGrp="1"/>
          </p:cNvSpPr>
          <p:nvPr>
            <p:ph idx="1"/>
          </p:nvPr>
        </p:nvSpPr>
        <p:spPr/>
        <p:txBody>
          <a:bodyPr/>
          <a:lstStyle/>
          <a:p>
            <a:r>
              <a:rPr lang="en-US" dirty="0" smtClean="0"/>
              <a:t>Hot stars are so hot that they produce a significant number of ionizing photons (E&gt;13.6 eV for hydrogen). </a:t>
            </a:r>
          </a:p>
          <a:p>
            <a:r>
              <a:rPr lang="en-US" dirty="0" smtClean="0"/>
              <a:t>For photons with higher than the ionization energy, the excess energy gives the electron kinetic energy, thus leading to higher plasma temperature.</a:t>
            </a:r>
          </a:p>
          <a:p>
            <a:r>
              <a:rPr lang="en-US" dirty="0" smtClean="0"/>
              <a:t>The UV radiation creates a “plasma” of free electrons surrounding the star. </a:t>
            </a:r>
          </a:p>
          <a:p>
            <a:r>
              <a:rPr lang="en-US" dirty="0" smtClean="0"/>
              <a:t>A typical hot star produces approximately 10</a:t>
            </a:r>
            <a:r>
              <a:rPr lang="en-US" baseline="30000" dirty="0" smtClean="0"/>
              <a:t>47</a:t>
            </a:r>
            <a:r>
              <a:rPr lang="en-US" dirty="0" smtClean="0"/>
              <a:t> hydrogen ionizing photons per second. </a:t>
            </a:r>
          </a:p>
          <a:p>
            <a:r>
              <a:rPr lang="en-US" dirty="0" smtClean="0"/>
              <a:t>Small hot stars, such as white dwarfs, also produce ionizing radiation, but fewer numbers of ionizing photons per second, given their small radii.</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pic>
        <p:nvPicPr>
          <p:cNvPr id="6" name="Picture 5"/>
          <p:cNvPicPr>
            <a:picLocks noChangeAspect="1"/>
          </p:cNvPicPr>
          <p:nvPr/>
        </p:nvPicPr>
        <p:blipFill>
          <a:blip r:embed="rId3"/>
          <a:stretch>
            <a:fillRect/>
          </a:stretch>
        </p:blipFill>
        <p:spPr>
          <a:xfrm>
            <a:off x="2752725" y="5848350"/>
            <a:ext cx="3752850" cy="5524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r>
              <a:rPr lang="en-US" smtClean="0"/>
              <a:t>The region of ionized gas around a hot star is called an HII region, where the II signifies the “2nd” ionization state and “I” would mean the “1st” ionization state (which is neutral).</a:t>
            </a:r>
          </a:p>
          <a:p>
            <a:r>
              <a:rPr lang="en-US" smtClean="0"/>
              <a:t>In the most simplistic configuration, the shape of the HII region is a sphere, and the size is limited by the total number of ionizing photons per second that the star generates.</a:t>
            </a:r>
            <a:endParaRPr lang="en-US" dirty="0"/>
          </a:p>
        </p:txBody>
      </p:sp>
      <p:pic>
        <p:nvPicPr>
          <p:cNvPr id="8" name="Content Placeholder 7"/>
          <p:cNvPicPr>
            <a:picLocks noGrp="1" noChangeAspect="1"/>
          </p:cNvPicPr>
          <p:nvPr>
            <p:ph sz="half" idx="2"/>
          </p:nvPr>
        </p:nvPicPr>
        <p:blipFill>
          <a:blip r:embed="rId3"/>
          <a:stretch>
            <a:fillRect/>
          </a:stretch>
        </p:blipFill>
        <p:spPr>
          <a:xfrm>
            <a:off x="5056981" y="2370137"/>
            <a:ext cx="3009900" cy="2886075"/>
          </a:xfrm>
        </p:spPr>
      </p:pic>
      <p:sp>
        <p:nvSpPr>
          <p:cNvPr id="2" name="Slide Number Placeholder 1"/>
          <p:cNvSpPr>
            <a:spLocks noGrp="1"/>
          </p:cNvSpPr>
          <p:nvPr>
            <p:ph type="sldNum" sz="quarter" idx="12"/>
          </p:nvPr>
        </p:nvSpPr>
        <p:spPr/>
        <p:txBody>
          <a:bodyPr/>
          <a:lstStyle/>
          <a:p>
            <a:fld id="{A80E317C-2D38-45AD-93CC-2F339010EF5B}" type="slidenum">
              <a:rPr lang="en-US" smtClean="0"/>
              <a:pPr/>
              <a:t>9</a:t>
            </a:fld>
            <a:endParaRPr lang="en-US"/>
          </a:p>
        </p:txBody>
      </p:sp>
      <p:sp>
        <p:nvSpPr>
          <p:cNvPr id="7" name="Text Placeholder 6"/>
          <p:cNvSpPr>
            <a:spLocks noGrp="1"/>
          </p:cNvSpPr>
          <p:nvPr>
            <p:ph type="body" sz="quarter" idx="13"/>
          </p:nvPr>
        </p:nvSpPr>
        <p:spPr/>
        <p:txBody>
          <a:bodyPr>
            <a:normAutofit fontScale="92500"/>
          </a:bodyPr>
          <a:lstStyle/>
          <a:p>
            <a:r>
              <a:rPr lang="en-US" altLang="en-US" dirty="0"/>
              <a:t>Free-free Emission: HII Regions</a:t>
            </a:r>
            <a:endParaRPr lang="en-US" dirty="0"/>
          </a:p>
        </p:txBody>
      </p:sp>
    </p:spTree>
    <p:extLst>
      <p:ext uri="{BB962C8B-B14F-4D97-AF65-F5344CB8AC3E}">
        <p14:creationId xmlns:p14="http://schemas.microsoft.com/office/powerpoint/2010/main" val="82943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4074</TotalTime>
  <Words>1695</Words>
  <Application>Microsoft Office PowerPoint</Application>
  <PresentationFormat>On-screen Show (4:3)</PresentationFormat>
  <Paragraphs>177</Paragraphs>
  <Slides>39</Slides>
  <Notes>20</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Cambria Math</vt:lpstr>
      <vt:lpstr>Franklin Gothic Book</vt:lpstr>
      <vt:lpstr>Symbol</vt:lpstr>
      <vt:lpstr>Crop</vt:lpstr>
      <vt:lpstr>Equation</vt:lpstr>
      <vt:lpstr>University Astronomy</vt:lpstr>
      <vt:lpstr>free-free emission</vt:lpstr>
      <vt:lpstr>PowerPoint Presentation</vt:lpstr>
      <vt:lpstr>Free-free Emission: Spectrum</vt:lpstr>
      <vt:lpstr>PowerPoint Presentation</vt:lpstr>
      <vt:lpstr>PowerPoint Presentation</vt:lpstr>
      <vt:lpstr>PowerPoint Presentation</vt:lpstr>
      <vt:lpstr>Free-free Emission: Hot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synchrotron radiation</vt:lpstr>
      <vt:lpstr>PowerPoint Presentation</vt:lpstr>
      <vt:lpstr>PowerPoint Presentation</vt:lpstr>
      <vt:lpstr>PowerPoint Presentation</vt:lpstr>
      <vt:lpstr>PowerPoint Presentation</vt:lpstr>
      <vt:lpstr>PowerPoint Presentation</vt:lpstr>
      <vt:lpstr>PowerPoint Presentation</vt:lpstr>
      <vt:lpstr>inverse-Compton radiation</vt:lpstr>
      <vt:lpstr>PowerPoint Presentation</vt:lpstr>
      <vt:lpstr>PowerPoint Presentation</vt:lpstr>
      <vt:lpstr>molecular lines</vt:lpstr>
      <vt:lpstr>PowerPoint Presentation</vt:lpstr>
      <vt:lpstr>PowerPoint Presentation</vt:lpstr>
      <vt:lpstr>PowerPoint Presentation</vt:lpstr>
      <vt:lpstr>PowerPoint Presentation</vt:lpstr>
      <vt:lpstr>PowerPoint Presentation</vt:lpstr>
      <vt:lpstr>PowerPoint Presentation</vt:lpstr>
      <vt:lpstr>composite spectrum</vt:lpstr>
      <vt:lpstr>PowerPoint Presentation</vt:lpstr>
      <vt:lpstr>PowerPoint Presentation</vt:lpstr>
      <vt:lpstr>PowerPoint Presentation</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443</cp:revision>
  <dcterms:created xsi:type="dcterms:W3CDTF">2007-01-08T01:06:37Z</dcterms:created>
  <dcterms:modified xsi:type="dcterms:W3CDTF">2022-02-08T14:26:33Z</dcterms:modified>
</cp:coreProperties>
</file>