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Lst>
  <p:notesMasterIdLst>
    <p:notesMasterId r:id="rId49"/>
  </p:notesMasterIdLst>
  <p:sldIdLst>
    <p:sldId id="520" r:id="rId2"/>
    <p:sldId id="1782" r:id="rId3"/>
    <p:sldId id="1697" r:id="rId4"/>
    <p:sldId id="1706" r:id="rId5"/>
    <p:sldId id="1755" r:id="rId6"/>
    <p:sldId id="1756" r:id="rId7"/>
    <p:sldId id="1793" r:id="rId8"/>
    <p:sldId id="1748" r:id="rId9"/>
    <p:sldId id="1698" r:id="rId10"/>
    <p:sldId id="1747" r:id="rId11"/>
    <p:sldId id="1797" r:id="rId12"/>
    <p:sldId id="1775" r:id="rId13"/>
    <p:sldId id="1783" r:id="rId14"/>
    <p:sldId id="1760" r:id="rId15"/>
    <p:sldId id="1791" r:id="rId16"/>
    <p:sldId id="1761" r:id="rId17"/>
    <p:sldId id="1792" r:id="rId18"/>
    <p:sldId id="1785" r:id="rId19"/>
    <p:sldId id="1762" r:id="rId20"/>
    <p:sldId id="1763" r:id="rId21"/>
    <p:sldId id="1764" r:id="rId22"/>
    <p:sldId id="1796" r:id="rId23"/>
    <p:sldId id="1765" r:id="rId24"/>
    <p:sldId id="1799" r:id="rId25"/>
    <p:sldId id="1800" r:id="rId26"/>
    <p:sldId id="1798" r:id="rId27"/>
    <p:sldId id="1794" r:id="rId28"/>
    <p:sldId id="1795" r:id="rId29"/>
    <p:sldId id="1766" r:id="rId30"/>
    <p:sldId id="1767" r:id="rId31"/>
    <p:sldId id="1768" r:id="rId32"/>
    <p:sldId id="1774" r:id="rId33"/>
    <p:sldId id="1769" r:id="rId34"/>
    <p:sldId id="1770" r:id="rId35"/>
    <p:sldId id="1773" r:id="rId36"/>
    <p:sldId id="1771" r:id="rId37"/>
    <p:sldId id="1772" r:id="rId38"/>
    <p:sldId id="1786" r:id="rId39"/>
    <p:sldId id="1776" r:id="rId40"/>
    <p:sldId id="1777" r:id="rId41"/>
    <p:sldId id="1784" r:id="rId42"/>
    <p:sldId id="1778" r:id="rId43"/>
    <p:sldId id="1781" r:id="rId44"/>
    <p:sldId id="1787" r:id="rId45"/>
    <p:sldId id="1788" r:id="rId46"/>
    <p:sldId id="1789" r:id="rId47"/>
    <p:sldId id="1790" r:id="rId48"/>
  </p:sldIdLst>
  <p:sldSz cx="9144000" cy="6858000" type="screen4x3"/>
  <p:notesSz cx="6858000" cy="9144000"/>
  <p:custDataLst>
    <p:tags r:id="rId50"/>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66FF"/>
    <a:srgbClr val="00FF00"/>
    <a:srgbClr val="0000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0084" autoAdjust="0"/>
    <p:restoredTop sz="95886" autoAdjust="0"/>
  </p:normalViewPr>
  <p:slideViewPr>
    <p:cSldViewPr>
      <p:cViewPr varScale="1">
        <p:scale>
          <a:sx n="107" d="100"/>
          <a:sy n="107" d="100"/>
        </p:scale>
        <p:origin x="776" y="5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varScale="1">
      <p:scale>
        <a:sx n="100" d="100"/>
        <a:sy n="100" d="100"/>
      </p:scale>
      <p:origin x="0" y="-6980"/>
    </p:cViewPr>
  </p:sorterViewPr>
  <p:notesViewPr>
    <p:cSldViewPr>
      <p:cViewPr varScale="1">
        <p:scale>
          <a:sx n="58" d="100"/>
          <a:sy n="58" d="100"/>
        </p:scale>
        <p:origin x="-99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3.xml"/><Relationship Id="rId1" Type="http://schemas.openxmlformats.org/officeDocument/2006/relationships/slide" Target="slides/slide1.xml"/><Relationship Id="rId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048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711A129-A1F6-4A06-834E-A9F511020688}" type="slidenum">
              <a:rPr lang="en-US"/>
              <a:pPr>
                <a:defRPr/>
              </a:pPr>
              <a:t>‹#›</a:t>
            </a:fld>
            <a:endParaRPr lang="en-US"/>
          </a:p>
        </p:txBody>
      </p:sp>
    </p:spTree>
    <p:extLst>
      <p:ext uri="{BB962C8B-B14F-4D97-AF65-F5344CB8AC3E}">
        <p14:creationId xmlns:p14="http://schemas.microsoft.com/office/powerpoint/2010/main" val="413500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21</a:t>
            </a:fld>
            <a:endParaRPr lang="en-US"/>
          </a:p>
        </p:txBody>
      </p:sp>
    </p:spTree>
    <p:extLst>
      <p:ext uri="{BB962C8B-B14F-4D97-AF65-F5344CB8AC3E}">
        <p14:creationId xmlns:p14="http://schemas.microsoft.com/office/powerpoint/2010/main" val="3936335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34</a:t>
            </a:fld>
            <a:endParaRPr lang="en-US"/>
          </a:p>
        </p:txBody>
      </p:sp>
    </p:spTree>
    <p:extLst>
      <p:ext uri="{BB962C8B-B14F-4D97-AF65-F5344CB8AC3E}">
        <p14:creationId xmlns:p14="http://schemas.microsoft.com/office/powerpoint/2010/main" val="2085370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35</a:t>
            </a:fld>
            <a:endParaRPr lang="en-US"/>
          </a:p>
        </p:txBody>
      </p:sp>
    </p:spTree>
    <p:extLst>
      <p:ext uri="{BB962C8B-B14F-4D97-AF65-F5344CB8AC3E}">
        <p14:creationId xmlns:p14="http://schemas.microsoft.com/office/powerpoint/2010/main" val="1759438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36</a:t>
            </a:fld>
            <a:endParaRPr lang="en-US"/>
          </a:p>
        </p:txBody>
      </p:sp>
    </p:spTree>
    <p:extLst>
      <p:ext uri="{BB962C8B-B14F-4D97-AF65-F5344CB8AC3E}">
        <p14:creationId xmlns:p14="http://schemas.microsoft.com/office/powerpoint/2010/main" val="3355014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37</a:t>
            </a:fld>
            <a:endParaRPr lang="en-US"/>
          </a:p>
        </p:txBody>
      </p:sp>
    </p:spTree>
    <p:extLst>
      <p:ext uri="{BB962C8B-B14F-4D97-AF65-F5344CB8AC3E}">
        <p14:creationId xmlns:p14="http://schemas.microsoft.com/office/powerpoint/2010/main" val="2651668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39</a:t>
            </a:fld>
            <a:endParaRPr lang="en-US"/>
          </a:p>
        </p:txBody>
      </p:sp>
    </p:spTree>
    <p:extLst>
      <p:ext uri="{BB962C8B-B14F-4D97-AF65-F5344CB8AC3E}">
        <p14:creationId xmlns:p14="http://schemas.microsoft.com/office/powerpoint/2010/main" val="3949965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40</a:t>
            </a:fld>
            <a:endParaRPr lang="en-US"/>
          </a:p>
        </p:txBody>
      </p:sp>
    </p:spTree>
    <p:extLst>
      <p:ext uri="{BB962C8B-B14F-4D97-AF65-F5344CB8AC3E}">
        <p14:creationId xmlns:p14="http://schemas.microsoft.com/office/powerpoint/2010/main" val="30661485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41</a:t>
            </a:fld>
            <a:endParaRPr lang="en-US"/>
          </a:p>
        </p:txBody>
      </p:sp>
    </p:spTree>
    <p:extLst>
      <p:ext uri="{BB962C8B-B14F-4D97-AF65-F5344CB8AC3E}">
        <p14:creationId xmlns:p14="http://schemas.microsoft.com/office/powerpoint/2010/main" val="3015239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42</a:t>
            </a:fld>
            <a:endParaRPr lang="en-US"/>
          </a:p>
        </p:txBody>
      </p:sp>
    </p:spTree>
    <p:extLst>
      <p:ext uri="{BB962C8B-B14F-4D97-AF65-F5344CB8AC3E}">
        <p14:creationId xmlns:p14="http://schemas.microsoft.com/office/powerpoint/2010/main" val="316652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43</a:t>
            </a:fld>
            <a:endParaRPr lang="en-US"/>
          </a:p>
        </p:txBody>
      </p:sp>
    </p:spTree>
    <p:extLst>
      <p:ext uri="{BB962C8B-B14F-4D97-AF65-F5344CB8AC3E}">
        <p14:creationId xmlns:p14="http://schemas.microsoft.com/office/powerpoint/2010/main" val="439185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23</a:t>
            </a:fld>
            <a:endParaRPr lang="en-US"/>
          </a:p>
        </p:txBody>
      </p:sp>
    </p:spTree>
    <p:extLst>
      <p:ext uri="{BB962C8B-B14F-4D97-AF65-F5344CB8AC3E}">
        <p14:creationId xmlns:p14="http://schemas.microsoft.com/office/powerpoint/2010/main" val="2654980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24</a:t>
            </a:fld>
            <a:endParaRPr lang="en-US"/>
          </a:p>
        </p:txBody>
      </p:sp>
    </p:spTree>
    <p:extLst>
      <p:ext uri="{BB962C8B-B14F-4D97-AF65-F5344CB8AC3E}">
        <p14:creationId xmlns:p14="http://schemas.microsoft.com/office/powerpoint/2010/main" val="4148691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25</a:t>
            </a:fld>
            <a:endParaRPr lang="en-US"/>
          </a:p>
        </p:txBody>
      </p:sp>
    </p:spTree>
    <p:extLst>
      <p:ext uri="{BB962C8B-B14F-4D97-AF65-F5344CB8AC3E}">
        <p14:creationId xmlns:p14="http://schemas.microsoft.com/office/powerpoint/2010/main" val="2865535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29</a:t>
            </a:fld>
            <a:endParaRPr lang="en-US"/>
          </a:p>
        </p:txBody>
      </p:sp>
    </p:spTree>
    <p:extLst>
      <p:ext uri="{BB962C8B-B14F-4D97-AF65-F5344CB8AC3E}">
        <p14:creationId xmlns:p14="http://schemas.microsoft.com/office/powerpoint/2010/main" val="426799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30</a:t>
            </a:fld>
            <a:endParaRPr lang="en-US"/>
          </a:p>
        </p:txBody>
      </p:sp>
    </p:spTree>
    <p:extLst>
      <p:ext uri="{BB962C8B-B14F-4D97-AF65-F5344CB8AC3E}">
        <p14:creationId xmlns:p14="http://schemas.microsoft.com/office/powerpoint/2010/main" val="3454043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31</a:t>
            </a:fld>
            <a:endParaRPr lang="en-US"/>
          </a:p>
        </p:txBody>
      </p:sp>
    </p:spTree>
    <p:extLst>
      <p:ext uri="{BB962C8B-B14F-4D97-AF65-F5344CB8AC3E}">
        <p14:creationId xmlns:p14="http://schemas.microsoft.com/office/powerpoint/2010/main" val="3790914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32</a:t>
            </a:fld>
            <a:endParaRPr lang="en-US"/>
          </a:p>
        </p:txBody>
      </p:sp>
    </p:spTree>
    <p:extLst>
      <p:ext uri="{BB962C8B-B14F-4D97-AF65-F5344CB8AC3E}">
        <p14:creationId xmlns:p14="http://schemas.microsoft.com/office/powerpoint/2010/main" val="1977236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1: The exoplanet portrait (data extracted from exoplanet.eu, April 1st 2015). Short period planets are generally </a:t>
            </a:r>
            <a:r>
              <a:rPr lang="en-US" dirty="0" err="1" smtClean="0"/>
              <a:t>favoured</a:t>
            </a:r>
            <a:r>
              <a:rPr lang="en-US" dirty="0" smtClean="0"/>
              <a:t> by the two leading techniques (transits and Doppler spectroscopy), which explains why the left part of the diagram is the most populated. The ‘classic’ gas giants are on the top right (massive and long periods), and the bottom left is the realm of the hot </a:t>
            </a:r>
            <a:r>
              <a:rPr lang="en-US" dirty="0" err="1" smtClean="0"/>
              <a:t>neptunes</a:t>
            </a:r>
            <a:r>
              <a:rPr lang="en-US" dirty="0" smtClean="0"/>
              <a:t>, and super-Earths. The relative paucity of planets in some areas of this diagram tells us about important processes that formed them and shaped the architectures of the systems. For example, the horizontal gap between the </a:t>
            </a:r>
            <a:r>
              <a:rPr lang="en-US" dirty="0" err="1" smtClean="0"/>
              <a:t>Neptunes</a:t>
            </a:r>
            <a:r>
              <a:rPr lang="en-US" dirty="0" smtClean="0"/>
              <a:t> and the </a:t>
            </a:r>
            <a:r>
              <a:rPr lang="en-US" dirty="0" err="1" smtClean="0"/>
              <a:t>Jupiters</a:t>
            </a:r>
            <a:r>
              <a:rPr lang="en-US" dirty="0" smtClean="0"/>
              <a:t> is likely caused by the runaway accretion of gas once a planet grows a bit larger than Neptune in the protoplanetary nebula, quickly jumping into the Saturn mass regime. The large abundance of hot-</a:t>
            </a:r>
            <a:r>
              <a:rPr lang="en-US" dirty="0" err="1" smtClean="0"/>
              <a:t>jupiters</a:t>
            </a:r>
            <a:r>
              <a:rPr lang="en-US" dirty="0" smtClean="0"/>
              <a:t> on the top left is an observational bias due to the high detection efficiency (large planets and short period orbits), but the gap between the hot-</a:t>
            </a:r>
            <a:r>
              <a:rPr lang="en-US" dirty="0" err="1" smtClean="0"/>
              <a:t>Jupiters</a:t>
            </a:r>
            <a:r>
              <a:rPr lang="en-US" dirty="0" smtClean="0"/>
              <a:t> and the classical gas giants is not well understood and probably has to do with the migration process involved in dragging the hot-</a:t>
            </a:r>
            <a:r>
              <a:rPr lang="en-US" dirty="0" err="1" smtClean="0"/>
              <a:t>Jupiters</a:t>
            </a:r>
            <a:r>
              <a:rPr lang="en-US" dirty="0" smtClean="0"/>
              <a:t> so close to the star. Detection efficiency quickly drops to the right (longer periods) and bottom (very small planets).</a:t>
            </a:r>
            <a:endParaRPr lang="en-US" dirty="0"/>
          </a:p>
        </p:txBody>
      </p:sp>
      <p:sp>
        <p:nvSpPr>
          <p:cNvPr id="4" name="Slide Number Placeholder 3"/>
          <p:cNvSpPr>
            <a:spLocks noGrp="1"/>
          </p:cNvSpPr>
          <p:nvPr>
            <p:ph type="sldNum" sz="quarter" idx="10"/>
          </p:nvPr>
        </p:nvSpPr>
        <p:spPr/>
        <p:txBody>
          <a:bodyPr/>
          <a:lstStyle/>
          <a:p>
            <a:pPr>
              <a:defRPr/>
            </a:pPr>
            <a:fld id="{8711A129-A1F6-4A06-834E-A9F511020688}" type="slidenum">
              <a:rPr lang="en-US" smtClean="0"/>
              <a:pPr>
                <a:defRPr/>
              </a:pPr>
              <a:t>33</a:t>
            </a:fld>
            <a:endParaRPr lang="en-US"/>
          </a:p>
        </p:txBody>
      </p:sp>
    </p:spTree>
    <p:extLst>
      <p:ext uri="{BB962C8B-B14F-4D97-AF65-F5344CB8AC3E}">
        <p14:creationId xmlns:p14="http://schemas.microsoft.com/office/powerpoint/2010/main" val="1925699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60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pPr>
              <a:defRPr/>
            </a:pPr>
            <a:endParaRPr lang="en-US"/>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pPr>
              <a:defRPr/>
            </a:pPr>
            <a:fld id="{943797A3-D1BE-4603-B3D8-94DF49E7C3BE}" type="slidenum">
              <a:rPr lang="en-US" smtClean="0"/>
              <a:pPr>
                <a:defRPr/>
              </a:pPr>
              <a:t>‹#›</a:t>
            </a:fld>
            <a:endParaRPr lang="en-US"/>
          </a:p>
        </p:txBody>
      </p:sp>
      <p:grpSp>
        <p:nvGrpSpPr>
          <p:cNvPr id="8" name="Group 7"/>
          <p:cNvGrpSpPr/>
          <p:nvPr/>
        </p:nvGrpSpPr>
        <p:grpSpPr>
          <a:xfrm>
            <a:off x="564643" y="744469"/>
            <a:ext cx="8005589" cy="5349671"/>
            <a:chOff x="564643" y="744469"/>
            <a:chExt cx="8005589" cy="5349671"/>
          </a:xfrm>
        </p:grpSpPr>
        <p:sp>
          <p:nvSpPr>
            <p:cNvPr id="11" name="Freeform 6"/>
            <p:cNvSpPr/>
            <p:nvPr/>
          </p:nvSpPr>
          <p:spPr bwMode="auto">
            <a:xfrm>
              <a:off x="6113972" y="1685652"/>
              <a:ext cx="2456260" cy="4408488"/>
            </a:xfrm>
            <a:custGeom>
              <a:avLst/>
              <a:gdLst/>
              <a:ahLst/>
              <a:cxnLst/>
              <a:rect l="l" t="t" r="r" b="b"/>
              <a:pathLst>
                <a:path w="10000" h="10000">
                  <a:moveTo>
                    <a:pt x="8761" y="0"/>
                  </a:moveTo>
                  <a:lnTo>
                    <a:pt x="10000" y="0"/>
                  </a:lnTo>
                  <a:lnTo>
                    <a:pt x="10000" y="10000"/>
                  </a:lnTo>
                  <a:lnTo>
                    <a:pt x="0" y="10000"/>
                  </a:lnTo>
                  <a:lnTo>
                    <a:pt x="0" y="9357"/>
                  </a:lnTo>
                  <a:lnTo>
                    <a:pt x="8761" y="935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564643" y="744469"/>
              <a:ext cx="2456505" cy="4408488"/>
            </a:xfrm>
            <a:custGeom>
              <a:avLst/>
              <a:gdLst/>
              <a:ahLst/>
              <a:cxnLst/>
              <a:rect l="l" t="t" r="r" b="b"/>
              <a:pathLst>
                <a:path w="10001" h="10000">
                  <a:moveTo>
                    <a:pt x="8762" y="0"/>
                  </a:moveTo>
                  <a:lnTo>
                    <a:pt x="10001" y="0"/>
                  </a:lnTo>
                  <a:lnTo>
                    <a:pt x="10001" y="10000"/>
                  </a:lnTo>
                  <a:lnTo>
                    <a:pt x="1" y="10000"/>
                  </a:lnTo>
                  <a:cubicBezTo>
                    <a:pt x="-2" y="9766"/>
                    <a:pt x="4" y="9586"/>
                    <a:pt x="1" y="9352"/>
                  </a:cubicBezTo>
                  <a:lnTo>
                    <a:pt x="8762" y="9346"/>
                  </a:lnTo>
                  <a:lnTo>
                    <a:pt x="8762"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00974765"/>
      </p:ext>
    </p:extLst>
  </p:cSld>
  <p:clrMapOvr>
    <a:masterClrMapping/>
  </p:clrMapOvr>
  <p:transition>
    <p:fade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Mosaic Right, Text Left">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4565386" y="0"/>
            <a:ext cx="4578614" cy="3429000"/>
          </a:xfrm>
          <a:solidFill>
            <a:schemeClr val="bg1">
              <a:lumMod val="95000"/>
            </a:schemeClr>
          </a:solidFill>
        </p:spPr>
        <p:txBody>
          <a:bodyPr/>
          <a:lstStyle>
            <a:lvl1pPr marL="0" indent="0">
              <a:buNone/>
              <a:defRPr sz="3200"/>
            </a:lvl1pPr>
          </a:lstStyle>
          <a:p>
            <a:r>
              <a:rPr lang="en-US" dirty="0" smtClean="0"/>
              <a:t>Image 1</a:t>
            </a:r>
            <a:endParaRPr lang="en-US" dirty="0"/>
          </a:p>
        </p:txBody>
      </p:sp>
      <p:sp>
        <p:nvSpPr>
          <p:cNvPr id="4" name="Slide Number Placeholder 3"/>
          <p:cNvSpPr>
            <a:spLocks noGrp="1"/>
          </p:cNvSpPr>
          <p:nvPr>
            <p:ph type="sldNum" sz="quarter" idx="12"/>
          </p:nvPr>
        </p:nvSpPr>
        <p:spPr>
          <a:xfrm>
            <a:off x="6553200" y="6356352"/>
            <a:ext cx="2133600" cy="509597"/>
          </a:xfrm>
        </p:spPr>
        <p:txBody>
          <a:bodyPr/>
          <a:lstStyle>
            <a:lvl1pPr>
              <a:defRPr sz="500" b="0" i="0">
                <a:solidFill>
                  <a:srgbClr val="208CAF"/>
                </a:solidFill>
                <a:latin typeface="Helvetica Neue Medium"/>
                <a:cs typeface="Helvetica Neue Medium"/>
              </a:defRPr>
            </a:lvl1pPr>
          </a:lstStyle>
          <a:p>
            <a:fld id="{2066355A-084C-D24E-9AD2-7E4FC41EA627}" type="slidenum">
              <a:rPr lang="en-US" smtClean="0"/>
              <a:pPr/>
              <a:t>‹#›</a:t>
            </a:fld>
            <a:endParaRPr lang="en-US" dirty="0"/>
          </a:p>
        </p:txBody>
      </p:sp>
      <p:sp>
        <p:nvSpPr>
          <p:cNvPr id="5" name="Text Placeholder 4"/>
          <p:cNvSpPr>
            <a:spLocks noGrp="1"/>
          </p:cNvSpPr>
          <p:nvPr>
            <p:ph type="body" sz="quarter" idx="13" hasCustomPrompt="1"/>
          </p:nvPr>
        </p:nvSpPr>
        <p:spPr>
          <a:xfrm>
            <a:off x="797236" y="1"/>
            <a:ext cx="2999019" cy="6857999"/>
          </a:xfrm>
        </p:spPr>
        <p:txBody>
          <a:bodyPr anchor="ctr">
            <a:normAutofit/>
          </a:bodyPr>
          <a:lstStyle>
            <a:lvl1pPr marL="0" indent="0" algn="l">
              <a:lnSpc>
                <a:spcPct val="120000"/>
              </a:lnSpc>
              <a:buNone/>
              <a:defRPr sz="1400" baseline="0">
                <a:solidFill>
                  <a:srgbClr val="141419"/>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Here is an placeholder for a great point that is accompanied by an image to the left. </a:t>
            </a:r>
          </a:p>
        </p:txBody>
      </p:sp>
      <p:sp>
        <p:nvSpPr>
          <p:cNvPr id="11" name="Text Placeholder 10"/>
          <p:cNvSpPr>
            <a:spLocks noGrp="1"/>
          </p:cNvSpPr>
          <p:nvPr>
            <p:ph type="body" sz="quarter" idx="15"/>
          </p:nvPr>
        </p:nvSpPr>
        <p:spPr>
          <a:xfrm>
            <a:off x="794584" y="4262248"/>
            <a:ext cx="3001670" cy="1219200"/>
          </a:xfrm>
        </p:spPr>
        <p:txBody>
          <a:bodyPr>
            <a:noAutofit/>
          </a:bodyPr>
          <a:lstStyle>
            <a:lvl1pPr marL="0" indent="0">
              <a:buNone/>
              <a:defRPr sz="700" b="0" i="1">
                <a:solidFill>
                  <a:schemeClr val="bg1">
                    <a:lumMod val="50000"/>
                  </a:schemeClr>
                </a:solidFill>
                <a:latin typeface="Helvetica Neue Thin"/>
                <a:cs typeface="Helvetica Neue Thin"/>
              </a:defRPr>
            </a:lvl1pPr>
            <a:lvl2pPr marL="457200" indent="0">
              <a:buNone/>
              <a:defRPr sz="1200" b="0" i="1">
                <a:latin typeface="Helvetica Neue Thin"/>
                <a:cs typeface="Helvetica Neue Thin"/>
              </a:defRPr>
            </a:lvl2pPr>
            <a:lvl3pPr marL="914400" indent="0">
              <a:buNone/>
              <a:defRPr sz="1200" b="0" i="1">
                <a:latin typeface="Helvetica Neue Thin"/>
                <a:cs typeface="Helvetica Neue Thin"/>
              </a:defRPr>
            </a:lvl3pPr>
            <a:lvl4pPr marL="1371600" indent="0">
              <a:buNone/>
              <a:defRPr sz="1200" b="0" i="1">
                <a:latin typeface="Helvetica Neue Thin"/>
                <a:cs typeface="Helvetica Neue Thin"/>
              </a:defRPr>
            </a:lvl4pPr>
            <a:lvl5pPr marL="1828800" indent="0">
              <a:buNone/>
              <a:defRPr sz="1200" b="0" i="1">
                <a:latin typeface="Helvetica Neue Thin"/>
                <a:cs typeface="Helvetica Neue Thin"/>
              </a:defRPr>
            </a:lvl5pPr>
          </a:lstStyle>
          <a:p>
            <a:pPr lvl="0"/>
            <a:r>
              <a:rPr lang="en-US" dirty="0" smtClean="0"/>
              <a:t>Click to edit Master text styles</a:t>
            </a:r>
          </a:p>
        </p:txBody>
      </p:sp>
      <p:sp>
        <p:nvSpPr>
          <p:cNvPr id="7" name="Picture Placeholder 7"/>
          <p:cNvSpPr>
            <a:spLocks noGrp="1"/>
          </p:cNvSpPr>
          <p:nvPr>
            <p:ph type="pic" sz="quarter" idx="16" hasCustomPrompt="1"/>
          </p:nvPr>
        </p:nvSpPr>
        <p:spPr>
          <a:xfrm>
            <a:off x="4565386" y="3496735"/>
            <a:ext cx="2267848" cy="3361264"/>
          </a:xfrm>
          <a:solidFill>
            <a:schemeClr val="bg1">
              <a:lumMod val="95000"/>
            </a:schemeClr>
          </a:solidFill>
        </p:spPr>
        <p:txBody>
          <a:bodyPr/>
          <a:lstStyle>
            <a:lvl1pPr marL="0" indent="0">
              <a:buNone/>
              <a:defRPr sz="3200"/>
            </a:lvl1pPr>
          </a:lstStyle>
          <a:p>
            <a:r>
              <a:rPr lang="en-US" dirty="0" smtClean="0"/>
              <a:t>Image 2</a:t>
            </a:r>
            <a:endParaRPr lang="en-US" dirty="0"/>
          </a:p>
        </p:txBody>
      </p:sp>
      <p:sp>
        <p:nvSpPr>
          <p:cNvPr id="9" name="Picture Placeholder 7"/>
          <p:cNvSpPr>
            <a:spLocks noGrp="1"/>
          </p:cNvSpPr>
          <p:nvPr>
            <p:ph type="pic" sz="quarter" idx="17" hasCustomPrompt="1"/>
          </p:nvPr>
        </p:nvSpPr>
        <p:spPr>
          <a:xfrm>
            <a:off x="6878954" y="3496735"/>
            <a:ext cx="2265046" cy="3361264"/>
          </a:xfrm>
          <a:solidFill>
            <a:schemeClr val="bg1">
              <a:lumMod val="95000"/>
            </a:schemeClr>
          </a:solidFill>
        </p:spPr>
        <p:txBody>
          <a:bodyPr/>
          <a:lstStyle>
            <a:lvl1pPr marL="0" indent="0">
              <a:buNone/>
              <a:defRPr sz="3200"/>
            </a:lvl1pPr>
          </a:lstStyle>
          <a:p>
            <a:r>
              <a:rPr lang="en-US" dirty="0" smtClean="0"/>
              <a:t>Image 3</a:t>
            </a:r>
            <a:endParaRPr lang="en-US" dirty="0"/>
          </a:p>
        </p:txBody>
      </p:sp>
    </p:spTree>
    <p:extLst>
      <p:ext uri="{BB962C8B-B14F-4D97-AF65-F5344CB8AC3E}">
        <p14:creationId xmlns:p14="http://schemas.microsoft.com/office/powerpoint/2010/main" val="22750682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Left, Text Right Centered">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0" y="0"/>
            <a:ext cx="4578614" cy="6858000"/>
          </a:xfrm>
          <a:solidFill>
            <a:schemeClr val="bg1">
              <a:lumMod val="95000"/>
            </a:schemeClr>
          </a:solidFill>
        </p:spPr>
        <p:txBody>
          <a:bodyPr/>
          <a:lstStyle>
            <a:lvl1pPr marL="0" indent="0">
              <a:buNone/>
              <a:defRPr/>
            </a:lvl1pPr>
          </a:lstStyle>
          <a:p>
            <a:r>
              <a:rPr lang="en-US" dirty="0" smtClean="0"/>
              <a:t>Image</a:t>
            </a:r>
            <a:endParaRPr lang="en-US" dirty="0"/>
          </a:p>
        </p:txBody>
      </p:sp>
      <p:sp>
        <p:nvSpPr>
          <p:cNvPr id="4" name="Slide Number Placeholder 3"/>
          <p:cNvSpPr>
            <a:spLocks noGrp="1"/>
          </p:cNvSpPr>
          <p:nvPr>
            <p:ph type="sldNum" sz="quarter" idx="12"/>
          </p:nvPr>
        </p:nvSpPr>
        <p:spPr>
          <a:xfrm>
            <a:off x="6553200" y="6356352"/>
            <a:ext cx="2133600" cy="509597"/>
          </a:xfrm>
        </p:spPr>
        <p:txBody>
          <a:bodyPr/>
          <a:lstStyle>
            <a:lvl1pPr>
              <a:defRPr sz="500" b="0" i="0">
                <a:solidFill>
                  <a:srgbClr val="208CAF"/>
                </a:solidFill>
                <a:latin typeface="Helvetica Neue Medium"/>
                <a:cs typeface="Helvetica Neue Medium"/>
              </a:defRPr>
            </a:lvl1pPr>
          </a:lstStyle>
          <a:p>
            <a:fld id="{2066355A-084C-D24E-9AD2-7E4FC41EA627}" type="slidenum">
              <a:rPr lang="en-US" smtClean="0"/>
              <a:pPr/>
              <a:t>‹#›</a:t>
            </a:fld>
            <a:endParaRPr lang="en-US" dirty="0"/>
          </a:p>
        </p:txBody>
      </p:sp>
      <p:sp>
        <p:nvSpPr>
          <p:cNvPr id="5" name="Text Placeholder 4"/>
          <p:cNvSpPr>
            <a:spLocks noGrp="1"/>
          </p:cNvSpPr>
          <p:nvPr>
            <p:ph type="body" sz="quarter" idx="13" hasCustomPrompt="1"/>
          </p:nvPr>
        </p:nvSpPr>
        <p:spPr>
          <a:xfrm>
            <a:off x="5376709" y="1"/>
            <a:ext cx="2999019" cy="6857999"/>
          </a:xfrm>
        </p:spPr>
        <p:txBody>
          <a:bodyPr anchor="ctr">
            <a:normAutofit/>
          </a:bodyPr>
          <a:lstStyle>
            <a:lvl1pPr marL="0" indent="0" algn="ctr">
              <a:lnSpc>
                <a:spcPct val="120000"/>
              </a:lnSpc>
              <a:buNone/>
              <a:defRPr sz="1600" baseline="0">
                <a:solidFill>
                  <a:srgbClr val="000000"/>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dirty="0" smtClean="0"/>
              <a:t>Here is an placeholder for a great point that is accompanied by an image to the left. </a:t>
            </a:r>
          </a:p>
        </p:txBody>
      </p:sp>
    </p:spTree>
    <p:extLst>
      <p:ext uri="{BB962C8B-B14F-4D97-AF65-F5344CB8AC3E}">
        <p14:creationId xmlns:p14="http://schemas.microsoft.com/office/powerpoint/2010/main" val="32976688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0E317C-2D38-45AD-93CC-2F339010EF5B}" type="slidenum">
              <a:rPr lang="en-US" smtClean="0"/>
              <a:pPr>
                <a:defRPr/>
              </a:pPr>
              <a:t>‹#›</a:t>
            </a:fld>
            <a:endParaRPr lang="en-US"/>
          </a:p>
        </p:txBody>
      </p:sp>
    </p:spTree>
    <p:extLst>
      <p:ext uri="{BB962C8B-B14F-4D97-AF65-F5344CB8AC3E}">
        <p14:creationId xmlns:p14="http://schemas.microsoft.com/office/powerpoint/2010/main" val="3094860412"/>
      </p:ext>
    </p:extLst>
  </p:cSld>
  <p:clrMapOvr>
    <a:masterClrMapping/>
  </p:clrMapOvr>
  <p:transition>
    <p:fade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7047"/>
            <a:ext cx="3335840" cy="4572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1527047"/>
            <a:ext cx="3335840" cy="457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F1164FC-EDB3-4677-AD99-16BFEA955BA0}" type="slidenum">
              <a:rPr lang="en-US" smtClean="0"/>
              <a:pPr>
                <a:defRPr/>
              </a:pPr>
              <a:t>‹#›</a:t>
            </a:fld>
            <a:endParaRPr lang="en-US"/>
          </a:p>
        </p:txBody>
      </p:sp>
    </p:spTree>
    <p:extLst>
      <p:ext uri="{BB962C8B-B14F-4D97-AF65-F5344CB8AC3E}">
        <p14:creationId xmlns:p14="http://schemas.microsoft.com/office/powerpoint/2010/main" val="1241847872"/>
      </p:ext>
    </p:extLst>
  </p:cSld>
  <p:clrMapOvr>
    <a:masterClrMapping/>
  </p:clrMapOvr>
  <p:transition>
    <p:fade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73152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02870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028700" y="2460687"/>
            <a:ext cx="3335839"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0" y="1527048"/>
            <a:ext cx="3335840" cy="823912"/>
          </a:xfrm>
        </p:spPr>
        <p:txBody>
          <a:bodyPr anchor="b">
            <a:noAutofit/>
          </a:bodyPr>
          <a:lstStyle>
            <a:lvl1pPr marL="0" indent="0">
              <a:lnSpc>
                <a:spcPct val="84000"/>
              </a:lnSpc>
              <a:spcBef>
                <a:spcPts val="0"/>
              </a:spcBef>
              <a:spcAft>
                <a:spcPts val="0"/>
              </a:spcAft>
              <a:buNone/>
              <a:defRPr sz="240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893760" y="2460687"/>
            <a:ext cx="3335840" cy="36576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774909D-F225-49BD-B535-665D62BA7E5E}" type="slidenum">
              <a:rPr lang="en-US" smtClean="0"/>
              <a:pPr>
                <a:defRPr/>
              </a:pPr>
              <a:t>‹#›</a:t>
            </a:fld>
            <a:endParaRPr lang="en-US"/>
          </a:p>
        </p:txBody>
      </p:sp>
    </p:spTree>
    <p:extLst>
      <p:ext uri="{BB962C8B-B14F-4D97-AF65-F5344CB8AC3E}">
        <p14:creationId xmlns:p14="http://schemas.microsoft.com/office/powerpoint/2010/main" val="571901298"/>
      </p:ext>
    </p:extLst>
  </p:cSld>
  <p:clrMapOvr>
    <a:masterClrMapping/>
  </p:clrMapOvr>
  <p:transition>
    <p:fade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E49464C3-F72B-4578-BA21-31D6575E0633}" type="slidenum">
              <a:rPr lang="en-US" smtClean="0"/>
              <a:pPr>
                <a:defRPr/>
              </a:pPr>
              <a:t>‹#›</a:t>
            </a:fld>
            <a:endParaRPr lang="en-US"/>
          </a:p>
        </p:txBody>
      </p:sp>
    </p:spTree>
    <p:extLst>
      <p:ext uri="{BB962C8B-B14F-4D97-AF65-F5344CB8AC3E}">
        <p14:creationId xmlns:p14="http://schemas.microsoft.com/office/powerpoint/2010/main" val="4243733603"/>
      </p:ext>
    </p:extLst>
  </p:cSld>
  <p:clrMapOvr>
    <a:masterClrMapping/>
  </p:clrMapOvr>
  <p:transition>
    <p:fade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D4CB930-2AD9-417C-B7C9-FD9DCB2CBCD8}" type="slidenum">
              <a:rPr lang="en-US" smtClean="0"/>
              <a:pPr>
                <a:defRPr/>
              </a:pPr>
              <a:t>‹#›</a:t>
            </a:fld>
            <a:endParaRPr lang="en-US"/>
          </a:p>
        </p:txBody>
      </p:sp>
    </p:spTree>
    <p:extLst>
      <p:ext uri="{BB962C8B-B14F-4D97-AF65-F5344CB8AC3E}">
        <p14:creationId xmlns:p14="http://schemas.microsoft.com/office/powerpoint/2010/main" val="2771576533"/>
      </p:ext>
    </p:extLst>
  </p:cSld>
  <p:clrMapOvr>
    <a:masterClrMapping/>
  </p:clrMapOvr>
  <p:transition>
    <p:fade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15240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1042987" y="6453386"/>
            <a:ext cx="903429" cy="404614"/>
          </a:xfrm>
          <a:prstGeom prst="rect">
            <a:avLst/>
          </a:prstGeom>
        </p:spPr>
        <p:txBody>
          <a:bodyPr/>
          <a:lstStyle/>
          <a:p>
            <a:pPr>
              <a:defRPr/>
            </a:pPr>
            <a:endParaRPr lang="en-US"/>
          </a:p>
        </p:txBody>
      </p:sp>
      <p:sp>
        <p:nvSpPr>
          <p:cNvPr id="6" name="Footer Placeholder 5"/>
          <p:cNvSpPr>
            <a:spLocks noGrp="1"/>
          </p:cNvSpPr>
          <p:nvPr>
            <p:ph type="ftr" sz="quarter" idx="11"/>
          </p:nvPr>
        </p:nvSpPr>
        <p:spPr>
          <a:xfrm>
            <a:off x="2170173" y="6453386"/>
            <a:ext cx="4710623" cy="40461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104552" y="6453386"/>
            <a:ext cx="1197219" cy="404614"/>
          </a:xfrm>
          <a:prstGeom prst="rect">
            <a:avLst/>
          </a:prstGeom>
        </p:spPr>
        <p:txBody>
          <a:bodyPr/>
          <a:lstStyle/>
          <a:p>
            <a:pPr>
              <a:defRPr/>
            </a:pPr>
            <a:fld id="{A82B4225-522D-4B0B-9422-305588B0E6B8}" type="slidenum">
              <a:rPr lang="en-US" altLang="en-US" smtClean="0"/>
              <a:pPr>
                <a:defRPr/>
              </a:pPr>
              <a:t>‹#›</a:t>
            </a:fld>
            <a:endParaRPr lang="en-US" altLang="en-US"/>
          </a:p>
        </p:txBody>
      </p:sp>
      <p:sp>
        <p:nvSpPr>
          <p:cNvPr id="8" name="Content Placeholder 2"/>
          <p:cNvSpPr>
            <a:spLocks noGrp="1"/>
          </p:cNvSpPr>
          <p:nvPr>
            <p:ph sz="half" idx="13"/>
          </p:nvPr>
        </p:nvSpPr>
        <p:spPr>
          <a:xfrm>
            <a:off x="1033272" y="3886200"/>
            <a:ext cx="7205472" cy="2286000"/>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4748489"/>
      </p:ext>
    </p:extLst>
  </p:cSld>
  <p:clrMapOvr>
    <a:masterClrMapping/>
  </p:clrMapOvr>
  <p:transition>
    <p:fade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a:prstGeom prst="rect">
            <a:avLst/>
          </a:prstGeom>
        </p:spPr>
        <p:txBody>
          <a:bodyPr anchor="b">
            <a:normAutofit/>
          </a:bodyPr>
          <a:lstStyle>
            <a:lvl1pPr algn="r">
              <a:defRPr sz="60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pPr>
              <a:defRPr/>
            </a:pPr>
            <a:endParaRPr lang="en-US"/>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pPr>
              <a:defRPr/>
            </a:pPr>
            <a:endParaRPr lang="en-US"/>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pPr>
              <a:defRPr/>
            </a:pPr>
            <a:fld id="{04610431-892D-4A94-8C08-CB25A63EF695}" type="slidenum">
              <a:rPr lang="en-US" altLang="en-US" smtClean="0"/>
              <a:pPr>
                <a:defRPr/>
              </a:pPr>
              <a:t>‹#›</a:t>
            </a:fld>
            <a:endParaRPr lang="en-US" altLang="en-US"/>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bg2"/>
          </a:solidFill>
          <a:ln w="0">
            <a:noFill/>
            <a:prstDash val="solid"/>
            <a:round/>
            <a:headEnd/>
            <a:tailEnd/>
          </a:ln>
        </p:spPr>
      </p:sp>
      <p:sp>
        <p:nvSpPr>
          <p:cNvPr id="8" name="Freeform 7" title="Crop Mark"/>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8526748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wo Images, Credit Left">
    <p:spTree>
      <p:nvGrpSpPr>
        <p:cNvPr id="1" name=""/>
        <p:cNvGrpSpPr/>
        <p:nvPr/>
      </p:nvGrpSpPr>
      <p:grpSpPr>
        <a:xfrm>
          <a:off x="0" y="0"/>
          <a:ext cx="0" cy="0"/>
          <a:chOff x="0" y="0"/>
          <a:chExt cx="0" cy="0"/>
        </a:xfrm>
      </p:grpSpPr>
      <p:sp>
        <p:nvSpPr>
          <p:cNvPr id="7" name="Picture Placeholder 7"/>
          <p:cNvSpPr>
            <a:spLocks noGrp="1"/>
          </p:cNvSpPr>
          <p:nvPr>
            <p:ph type="pic" sz="quarter" idx="15" hasCustomPrompt="1"/>
          </p:nvPr>
        </p:nvSpPr>
        <p:spPr>
          <a:xfrm>
            <a:off x="0" y="0"/>
            <a:ext cx="4565386" cy="6858000"/>
          </a:xfrm>
          <a:solidFill>
            <a:schemeClr val="bg1">
              <a:lumMod val="95000"/>
            </a:schemeClr>
          </a:solidFill>
        </p:spPr>
        <p:txBody>
          <a:bodyPr/>
          <a:lstStyle>
            <a:lvl1pPr marL="0" indent="0">
              <a:buNone/>
              <a:defRPr sz="3200"/>
            </a:lvl1pPr>
          </a:lstStyle>
          <a:p>
            <a:r>
              <a:rPr lang="en-US" dirty="0" smtClean="0"/>
              <a:t>Left Image. credit</a:t>
            </a:r>
            <a:endParaRPr lang="en-US" dirty="0"/>
          </a:p>
        </p:txBody>
      </p:sp>
      <p:sp>
        <p:nvSpPr>
          <p:cNvPr id="8" name="Picture Placeholder 7"/>
          <p:cNvSpPr>
            <a:spLocks noGrp="1"/>
          </p:cNvSpPr>
          <p:nvPr>
            <p:ph type="pic" sz="quarter" idx="14" hasCustomPrompt="1"/>
          </p:nvPr>
        </p:nvSpPr>
        <p:spPr>
          <a:xfrm>
            <a:off x="4565386" y="0"/>
            <a:ext cx="4578614" cy="6858000"/>
          </a:xfrm>
          <a:solidFill>
            <a:schemeClr val="bg1">
              <a:lumMod val="95000"/>
            </a:schemeClr>
          </a:solidFill>
        </p:spPr>
        <p:txBody>
          <a:bodyPr/>
          <a:lstStyle>
            <a:lvl1pPr marL="0" indent="0">
              <a:buNone/>
              <a:defRPr sz="3200"/>
            </a:lvl1pPr>
          </a:lstStyle>
          <a:p>
            <a:r>
              <a:rPr lang="en-US" dirty="0" smtClean="0"/>
              <a:t>Right Image</a:t>
            </a:r>
            <a:endParaRPr lang="en-US" dirty="0"/>
          </a:p>
        </p:txBody>
      </p:sp>
      <p:sp>
        <p:nvSpPr>
          <p:cNvPr id="4" name="Slide Number Placeholder 3"/>
          <p:cNvSpPr>
            <a:spLocks noGrp="1"/>
          </p:cNvSpPr>
          <p:nvPr>
            <p:ph type="sldNum" sz="quarter" idx="12"/>
          </p:nvPr>
        </p:nvSpPr>
        <p:spPr>
          <a:xfrm>
            <a:off x="6553200" y="6356352"/>
            <a:ext cx="2133600" cy="509597"/>
          </a:xfrm>
        </p:spPr>
        <p:txBody>
          <a:bodyPr/>
          <a:lstStyle>
            <a:lvl1pPr>
              <a:defRPr sz="500" b="0" i="0">
                <a:solidFill>
                  <a:srgbClr val="208CAF"/>
                </a:solidFill>
                <a:latin typeface="Helvetica Neue Medium"/>
                <a:cs typeface="Helvetica Neue Medium"/>
              </a:defRPr>
            </a:lvl1pPr>
          </a:lstStyle>
          <a:p>
            <a:fld id="{2066355A-084C-D24E-9AD2-7E4FC41EA627}" type="slidenum">
              <a:rPr lang="en-US" smtClean="0"/>
              <a:pPr/>
              <a:t>‹#›</a:t>
            </a:fld>
            <a:endParaRPr lang="en-US" dirty="0"/>
          </a:p>
        </p:txBody>
      </p:sp>
      <p:sp>
        <p:nvSpPr>
          <p:cNvPr id="10" name="Text Placeholder 10"/>
          <p:cNvSpPr>
            <a:spLocks noGrp="1"/>
          </p:cNvSpPr>
          <p:nvPr>
            <p:ph type="body" sz="quarter" idx="16" hasCustomPrompt="1"/>
          </p:nvPr>
        </p:nvSpPr>
        <p:spPr>
          <a:xfrm>
            <a:off x="457200" y="6205771"/>
            <a:ext cx="3001670" cy="279307"/>
          </a:xfrm>
        </p:spPr>
        <p:txBody>
          <a:bodyPr lIns="0" rIns="0">
            <a:noAutofit/>
          </a:bodyPr>
          <a:lstStyle>
            <a:lvl1pPr marL="0" indent="0" algn="l">
              <a:spcBef>
                <a:spcPts val="0"/>
              </a:spcBef>
              <a:buNone/>
              <a:defRPr sz="700" b="0" i="1" baseline="0">
                <a:solidFill>
                  <a:schemeClr val="bg1">
                    <a:lumMod val="75000"/>
                  </a:schemeClr>
                </a:solidFill>
                <a:latin typeface="Helvetica Neue Thin"/>
                <a:cs typeface="Helvetica Neue Thin"/>
              </a:defRPr>
            </a:lvl1pPr>
            <a:lvl2pPr marL="457200" indent="0">
              <a:buNone/>
              <a:defRPr sz="1200" b="0" i="1">
                <a:latin typeface="Helvetica Neue Thin"/>
                <a:cs typeface="Helvetica Neue Thin"/>
              </a:defRPr>
            </a:lvl2pPr>
            <a:lvl3pPr marL="914400" indent="0">
              <a:buNone/>
              <a:defRPr sz="1200" b="0" i="1">
                <a:latin typeface="Helvetica Neue Thin"/>
                <a:cs typeface="Helvetica Neue Thin"/>
              </a:defRPr>
            </a:lvl3pPr>
            <a:lvl4pPr marL="1371600" indent="0">
              <a:buNone/>
              <a:defRPr sz="1200" b="0" i="1">
                <a:latin typeface="Helvetica Neue Thin"/>
                <a:cs typeface="Helvetica Neue Thin"/>
              </a:defRPr>
            </a:lvl4pPr>
            <a:lvl5pPr marL="1828800" indent="0">
              <a:buNone/>
              <a:defRPr sz="1200" b="0" i="1">
                <a:latin typeface="Helvetica Neue Thin"/>
                <a:cs typeface="Helvetica Neue Thin"/>
              </a:defRPr>
            </a:lvl5pPr>
          </a:lstStyle>
          <a:p>
            <a:pPr lvl="0"/>
            <a:r>
              <a:rPr lang="en-US" dirty="0" smtClean="0"/>
              <a:t>Put photo credit here</a:t>
            </a:r>
          </a:p>
        </p:txBody>
      </p:sp>
    </p:spTree>
    <p:extLst>
      <p:ext uri="{BB962C8B-B14F-4D97-AF65-F5344CB8AC3E}">
        <p14:creationId xmlns:p14="http://schemas.microsoft.com/office/powerpoint/2010/main" val="16105075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73152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1523999"/>
            <a:ext cx="7200900" cy="4876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000" baseline="0">
                <a:solidFill>
                  <a:schemeClr val="tx2"/>
                </a:solidFill>
              </a:defRPr>
            </a:lvl1pPr>
          </a:lstStyle>
          <a:p>
            <a:pPr>
              <a:defRPr/>
            </a:pPr>
            <a:endParaRPr lang="en-US"/>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000" baseline="0">
                <a:solidFill>
                  <a:schemeClr val="tx2"/>
                </a:solidFill>
              </a:defRPr>
            </a:lvl1pPr>
          </a:lstStyle>
          <a:p>
            <a:pPr>
              <a:defRPr/>
            </a:pPr>
            <a:fld id="{CC5958FB-8111-4A01-94AE-04E5FA4964B2}" type="slidenum">
              <a:rPr lang="en-US" smtClean="0"/>
              <a:pPr>
                <a:defRPr/>
              </a:pPr>
              <a:t>‹#›</a:t>
            </a:fld>
            <a:endParaRPr lang="en-US"/>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title="Side bar"/>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1436834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p:fade thruBlk="1"/>
  </p:transition>
  <p:timing>
    <p:tnLst>
      <p:par>
        <p:cTn id="1" dur="indefinite" restart="never" nodeType="tmRoot"/>
      </p:par>
    </p:tnLst>
  </p:timing>
  <p:hf hdr="0" ftr="0" dt="0"/>
  <p:txStyles>
    <p:titleStyle>
      <a:lvl1pPr algn="l" defTabSz="6858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6858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6858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12">
          <p15:clr>
            <a:srgbClr val="F26B43"/>
          </p15:clr>
        </p15:guide>
        <p15:guide id="2" pos="936">
          <p15:clr>
            <a:srgbClr val="F26B43"/>
          </p15:clr>
        </p15:guide>
        <p15:guide id="3" pos="864">
          <p15:clr>
            <a:srgbClr val="F26B43"/>
          </p15:clr>
        </p15:guide>
        <p15:guide id="4" orient="horz" pos="1368">
          <p15:clr>
            <a:srgbClr val="F26B43"/>
          </p15:clr>
        </p15:guide>
        <p15:guide id="5"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5184">
          <p15:clr>
            <a:srgbClr val="F26B43"/>
          </p15:clr>
        </p15:guide>
        <p15:guide id="10" pos="702">
          <p15:clr>
            <a:srgbClr val="F26B43"/>
          </p15:clr>
        </p15:guide>
        <p15:guide id="11" pos="64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breakthroughinitiatives.org/Initiative/3"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6.png"/><Relationship Id="rId4" Type="http://schemas.openxmlformats.org/officeDocument/2006/relationships/notesSlide" Target="../notesSlides/notesSlide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pbs.org/lifebeyondearth/listening/drake.html"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hyperlink" Target="http://www.astrodigital.org/astronomy/drake_equation.html"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1" name="Rectangle 6"/>
          <p:cNvSpPr>
            <a:spLocks noGrp="1" noChangeArrowheads="1"/>
          </p:cNvSpPr>
          <p:nvPr>
            <p:ph type="ctrTitle"/>
          </p:nvPr>
        </p:nvSpPr>
        <p:spPr>
          <a:noFill/>
        </p:spPr>
        <p:txBody>
          <a:bodyPr/>
          <a:lstStyle/>
          <a:p>
            <a:pPr eaLnBrk="1" hangingPunct="1"/>
            <a:r>
              <a:rPr lang="en-US" altLang="en-US"/>
              <a:t>University Astronomy</a:t>
            </a:r>
            <a:endParaRPr lang="en-US" altLang="en-US" dirty="0" smtClean="0"/>
          </a:p>
        </p:txBody>
      </p:sp>
      <p:sp>
        <p:nvSpPr>
          <p:cNvPr id="2052" name="Rectangle 7"/>
          <p:cNvSpPr>
            <a:spLocks noGrp="1" noChangeArrowheads="1"/>
          </p:cNvSpPr>
          <p:nvPr>
            <p:ph type="subTitle" idx="1"/>
          </p:nvPr>
        </p:nvSpPr>
        <p:spPr>
          <a:noFill/>
        </p:spPr>
        <p:txBody>
          <a:bodyPr/>
          <a:lstStyle/>
          <a:p>
            <a:pPr eaLnBrk="1" hangingPunct="1"/>
            <a:r>
              <a:rPr lang="en-US" altLang="en-US" dirty="0" smtClean="0"/>
              <a:t>Professor Don Figer</a:t>
            </a:r>
          </a:p>
          <a:p>
            <a:pPr eaLnBrk="1" hangingPunct="1"/>
            <a:r>
              <a:rPr lang="en-US" altLang="en-US" dirty="0" smtClean="0"/>
              <a:t>Exoplanets II</a:t>
            </a:r>
          </a:p>
        </p:txBody>
      </p:sp>
      <p:sp>
        <p:nvSpPr>
          <p:cNvPr id="2" name="Slide Number Placeholder 1"/>
          <p:cNvSpPr>
            <a:spLocks noGrp="1"/>
          </p:cNvSpPr>
          <p:nvPr>
            <p:ph type="sldNum" sz="quarter" idx="12"/>
          </p:nvPr>
        </p:nvSpPr>
        <p:spPr/>
        <p:txBody>
          <a:bodyPr/>
          <a:lstStyle/>
          <a:p>
            <a:pPr>
              <a:defRPr/>
            </a:pPr>
            <a:fld id="{943797A3-D1BE-4603-B3D8-94DF49E7C3BE}" type="slidenum">
              <a:rPr lang="en-US" smtClean="0"/>
              <a:pPr>
                <a:defRPr/>
              </a:pPr>
              <a:t>1</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Nulling Interferometer</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10</a:t>
            </a:fld>
            <a:endParaRPr lang="en-US"/>
          </a:p>
        </p:txBody>
      </p:sp>
      <p:sp>
        <p:nvSpPr>
          <p:cNvPr id="5" name="Content Placeholder 4"/>
          <p:cNvSpPr>
            <a:spLocks noGrp="1"/>
          </p:cNvSpPr>
          <p:nvPr>
            <p:ph sz="half" idx="1"/>
          </p:nvPr>
        </p:nvSpPr>
        <p:spPr/>
        <p:txBody>
          <a:bodyPr/>
          <a:lstStyle/>
          <a:p>
            <a:r>
              <a:rPr lang="en-US" dirty="0" smtClean="0"/>
              <a:t>Light from the source is “nulled” (removed) by passing it through an interferometer.</a:t>
            </a:r>
          </a:p>
          <a:p>
            <a:r>
              <a:rPr lang="en-US" dirty="0" smtClean="0"/>
              <a:t>The interferometer splits the light into two beams and shifts one beam by half a wavelength.</a:t>
            </a:r>
          </a:p>
          <a:p>
            <a:r>
              <a:rPr lang="en-US" dirty="0" smtClean="0"/>
              <a:t>The interferometer recombines the beams into one.</a:t>
            </a:r>
          </a:p>
          <a:p>
            <a:r>
              <a:rPr lang="en-US" dirty="0" smtClean="0"/>
              <a:t>The output light is removed through interference.</a:t>
            </a:r>
            <a:endParaRPr lang="en-US" dirty="0"/>
          </a:p>
        </p:txBody>
      </p:sp>
      <p:pic>
        <p:nvPicPr>
          <p:cNvPr id="7" name="Content Placeholder 7"/>
          <p:cNvPicPr>
            <a:picLocks noGrp="1" noChangeAspect="1"/>
          </p:cNvPicPr>
          <p:nvPr>
            <p:ph sz="half" idx="13"/>
          </p:nvPr>
        </p:nvPicPr>
        <p:blipFill>
          <a:blip r:embed="rId2"/>
          <a:stretch>
            <a:fillRect/>
          </a:stretch>
        </p:blipFill>
        <p:spPr>
          <a:xfrm>
            <a:off x="2524030" y="3886200"/>
            <a:ext cx="4224528" cy="2286000"/>
          </a:xfrm>
          <a:prstGeom prst="rect">
            <a:avLst/>
          </a:prstGeom>
        </p:spPr>
      </p:pic>
    </p:spTree>
    <p:extLst>
      <p:ext uri="{BB962C8B-B14F-4D97-AF65-F5344CB8AC3E}">
        <p14:creationId xmlns:p14="http://schemas.microsoft.com/office/powerpoint/2010/main" val="286400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gravitational </a:t>
            </a:r>
            <a:r>
              <a:rPr lang="en-US" dirty="0" smtClean="0"/>
              <a:t>microlensing technique</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821114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smtClean="0"/>
              <a:t>Gravitational Microlensing</a:t>
            </a:r>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12</a:t>
            </a:fld>
            <a:endParaRPr lang="en-US"/>
          </a:p>
        </p:txBody>
      </p:sp>
      <p:pic>
        <p:nvPicPr>
          <p:cNvPr id="1026" name="Picture 2" descr="https://lco.global/files/spacebook/Gravitational%20Microlensing%20timeline.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54302" y="1524000"/>
            <a:ext cx="5949696"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393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habitable zone</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009418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Habitable Zone</a:t>
            </a:r>
            <a:endParaRPr lang="en-US" dirty="0"/>
          </a:p>
        </p:txBody>
      </p:sp>
      <p:sp>
        <p:nvSpPr>
          <p:cNvPr id="3" name="Content Placeholder 2"/>
          <p:cNvSpPr>
            <a:spLocks noGrp="1"/>
          </p:cNvSpPr>
          <p:nvPr>
            <p:ph sz="half" idx="1"/>
          </p:nvPr>
        </p:nvSpPr>
        <p:spPr/>
        <p:txBody>
          <a:bodyPr/>
          <a:lstStyle/>
          <a:p>
            <a:r>
              <a:rPr lang="en-US" dirty="0" smtClean="0"/>
              <a:t>The Habitable Zone (HZ) is the region in a planetary system where water is liquid (not too hot, not too cold).</a:t>
            </a:r>
          </a:p>
          <a:p>
            <a:r>
              <a:rPr lang="en-US" dirty="0" smtClean="0"/>
              <a:t>This assumes that life requires water.</a:t>
            </a:r>
          </a:p>
          <a:p>
            <a:r>
              <a:rPr lang="en-US" dirty="0" smtClean="0"/>
              <a:t>It also assumes that bodies do not generate sufficient heat to support life.</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14</a:t>
            </a:fld>
            <a:endParaRPr lang="en-US"/>
          </a:p>
        </p:txBody>
      </p:sp>
      <p:pic>
        <p:nvPicPr>
          <p:cNvPr id="4098" name="Picture 2" descr="Habitable Zones of Different Stars"/>
          <p:cNvPicPr>
            <a:picLocks noGrp="1" noChangeAspect="1" noChangeArrowheads="1"/>
          </p:cNvPicPr>
          <p:nvPr>
            <p:ph sz="half" idx="13"/>
          </p:nvPr>
        </p:nvPicPr>
        <p:blipFill>
          <a:blip r:embed="rId2" cstate="print">
            <a:extLst>
              <a:ext uri="{28A0092B-C50C-407E-A947-70E740481C1C}">
                <a14:useLocalDpi xmlns:a14="http://schemas.microsoft.com/office/drawing/2010/main" val="0"/>
              </a:ext>
            </a:extLst>
          </a:blip>
          <a:srcRect/>
          <a:stretch>
            <a:fillRect/>
          </a:stretch>
        </p:blipFill>
        <p:spPr bwMode="auto">
          <a:xfrm>
            <a:off x="2605811" y="3886200"/>
            <a:ext cx="4060965"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94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Water and Sublimation</a:t>
            </a:r>
            <a:endParaRPr lang="en-US" dirty="0"/>
          </a:p>
        </p:txBody>
      </p:sp>
      <p:sp>
        <p:nvSpPr>
          <p:cNvPr id="3" name="Content Placeholder 2"/>
          <p:cNvSpPr>
            <a:spLocks noGrp="1"/>
          </p:cNvSpPr>
          <p:nvPr>
            <p:ph idx="1"/>
          </p:nvPr>
        </p:nvSpPr>
        <p:spPr/>
        <p:txBody>
          <a:bodyPr/>
          <a:lstStyle/>
          <a:p>
            <a:r>
              <a:rPr lang="en-US" dirty="0" smtClean="0"/>
              <a:t>If a planet does not have an atmosphere, then the surface pressure will be very low.</a:t>
            </a:r>
          </a:p>
          <a:p>
            <a:r>
              <a:rPr lang="en-US" dirty="0" smtClean="0"/>
              <a:t>At such low pressures, water exists only as ice or gas. </a:t>
            </a:r>
          </a:p>
          <a:p>
            <a:r>
              <a:rPr lang="en-US" dirty="0" smtClean="0"/>
              <a:t>The sublimation temperature is 200 K. </a:t>
            </a:r>
          </a:p>
          <a:p>
            <a:r>
              <a:rPr lang="en-US" dirty="0" smtClean="0"/>
              <a:t>Above this temperature, ice sublimates.</a:t>
            </a:r>
          </a:p>
          <a:p>
            <a:r>
              <a:rPr lang="en-US" dirty="0" smtClean="0"/>
              <a:t>If gravity is not strong enough, the gas will drift into space. </a:t>
            </a:r>
          </a:p>
          <a:p>
            <a:r>
              <a:rPr lang="en-US" dirty="0" smtClean="0"/>
              <a:t>So, for a planet to have liquid water, it must have some atmospheric pressure and be warmer than the freezing point of water. </a:t>
            </a:r>
          </a:p>
          <a:p>
            <a:r>
              <a:rPr lang="en-US" dirty="0" smtClean="0"/>
              <a:t>Note, g scales as R, where g is the gravitational acceleration at the surface of the planet and R is the radius. Smaller planets do not have enough gravity to hold on to an atmosphere.</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15</a:t>
            </a:fld>
            <a:endParaRPr lang="en-US"/>
          </a:p>
        </p:txBody>
      </p:sp>
    </p:spTree>
    <p:extLst>
      <p:ext uri="{BB962C8B-B14F-4D97-AF65-F5344CB8AC3E}">
        <p14:creationId xmlns:p14="http://schemas.microsoft.com/office/powerpoint/2010/main" val="1925087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Habitable Zone vs Stellar Mass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16</a:t>
            </a:fld>
            <a:endParaRPr lang="en-US"/>
          </a:p>
        </p:txBody>
      </p:sp>
      <p:pic>
        <p:nvPicPr>
          <p:cNvPr id="1026" name="Picture 2" descr="https://planetplanetdotnet.files.wordpress.com/2014/05/hz_chesterharman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2107321"/>
            <a:ext cx="7200900" cy="371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812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Stellar Host Mass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17</a:t>
            </a:fld>
            <a:endParaRPr lang="en-US"/>
          </a:p>
        </p:txBody>
      </p:sp>
      <p:pic>
        <p:nvPicPr>
          <p:cNvPr id="2050" name="Picture 2" descr="https://planetplanetdotnet.files.wordpress.com/2014/05/star_lifetime.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66950" y="2219325"/>
            <a:ext cx="4724400" cy="348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803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exoplanet candidates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73099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Kepler-10b Like Earth, but Hot</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19</a:t>
            </a:fld>
            <a:endParaRPr lang="en-US"/>
          </a:p>
        </p:txBody>
      </p:sp>
      <p:pic>
        <p:nvPicPr>
          <p:cNvPr id="10" name="Picture 2" descr="https://upload.wikimedia.org/wikipedia/commons/4/4c/CompositionOfKepler-10b.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560107"/>
            <a:ext cx="3335337" cy="250613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8/8d/Lightcurve20090111Kepler-10b.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028700" y="1554271"/>
            <a:ext cx="3335338" cy="4517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89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direct imaging technique</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350910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Kepler-11</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20</a:t>
            </a:fld>
            <a:endParaRPr lang="en-US"/>
          </a:p>
        </p:txBody>
      </p:sp>
      <p:sp>
        <p:nvSpPr>
          <p:cNvPr id="16" name="Content Placeholder 15"/>
          <p:cNvSpPr>
            <a:spLocks noGrp="1"/>
          </p:cNvSpPr>
          <p:nvPr>
            <p:ph sz="half" idx="1"/>
          </p:nvPr>
        </p:nvSpPr>
        <p:spPr/>
        <p:txBody>
          <a:bodyPr>
            <a:normAutofit fontScale="92500"/>
          </a:bodyPr>
          <a:lstStyle/>
          <a:p>
            <a:r>
              <a:rPr lang="en-US" dirty="0" smtClean="0"/>
              <a:t>Kepler-11 has six planets.</a:t>
            </a:r>
          </a:p>
          <a:p>
            <a:r>
              <a:rPr lang="en-US" dirty="0" smtClean="0"/>
              <a:t>The figure below shows the relative locations of the planets as compared to those in our Solar System. The planet sizes have been scaled by a factor of 50.</a:t>
            </a:r>
          </a:p>
          <a:p>
            <a:r>
              <a:rPr lang="en-US" dirty="0" smtClean="0"/>
              <a:t>The smallest planet (b) has is about twice the mass of the Earth.</a:t>
            </a:r>
          </a:p>
          <a:p>
            <a:r>
              <a:rPr lang="en-US" dirty="0" smtClean="0"/>
              <a:t>The planets are all hot.</a:t>
            </a:r>
            <a:endParaRPr lang="en-US" dirty="0"/>
          </a:p>
        </p:txBody>
      </p:sp>
      <p:pic>
        <p:nvPicPr>
          <p:cNvPr id="20" name="Picture 4" descr="Kepler-11 side view with solar system.svg"/>
          <p:cNvPicPr>
            <a:picLocks noGrp="1" noChangeAspect="1" noChangeArrowheads="1"/>
          </p:cNvPicPr>
          <p:nvPr>
            <p:ph sz="half" idx="13"/>
          </p:nvPr>
        </p:nvPicPr>
        <p:blipFill>
          <a:blip r:embed="rId2" cstate="print">
            <a:extLst>
              <a:ext uri="{28A0092B-C50C-407E-A947-70E740481C1C}">
                <a14:useLocalDpi xmlns:a14="http://schemas.microsoft.com/office/drawing/2010/main" val="0"/>
              </a:ext>
            </a:extLst>
          </a:blip>
          <a:stretch>
            <a:fillRect/>
          </a:stretch>
        </p:blipFill>
        <p:spPr bwMode="auto">
          <a:xfrm>
            <a:off x="1033463" y="4576031"/>
            <a:ext cx="7205662" cy="906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587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Exoplanet Portrait</a:t>
            </a:r>
            <a:endParaRPr lang="en-US" dirty="0"/>
          </a:p>
        </p:txBody>
      </p:sp>
      <p:pic>
        <p:nvPicPr>
          <p:cNvPr id="6" name="Content Placeholder 5"/>
          <p:cNvPicPr>
            <a:picLocks noGrp="1" noChangeAspect="1"/>
          </p:cNvPicPr>
          <p:nvPr>
            <p:ph idx="1"/>
          </p:nvPr>
        </p:nvPicPr>
        <p:blipFill>
          <a:blip r:embed="rId3"/>
          <a:stretch>
            <a:fillRect/>
          </a:stretch>
        </p:blipFill>
        <p:spPr>
          <a:xfrm>
            <a:off x="1573778" y="1524000"/>
            <a:ext cx="6110743" cy="4876800"/>
          </a:xfrm>
          <a:prstGeom prst="rect">
            <a:avLst/>
          </a:prstGeom>
        </p:spPr>
      </p:pic>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21</a:t>
            </a:fld>
            <a:endParaRPr lang="en-US"/>
          </a:p>
        </p:txBody>
      </p:sp>
    </p:spTree>
    <p:extLst>
      <p:ext uri="{BB962C8B-B14F-4D97-AF65-F5344CB8AC3E}">
        <p14:creationId xmlns:p14="http://schemas.microsoft.com/office/powerpoint/2010/main" val="141537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Exoplanet Detections per Year</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22</a:t>
            </a:fld>
            <a:endParaRPr lang="en-US"/>
          </a:p>
        </p:txBody>
      </p:sp>
      <p:pic>
        <p:nvPicPr>
          <p:cNvPr id="3076" name="Picture 4" descr="https://exoplanetarchive.ipac.caltech.edu/exoplanetplots/exo_dischist_cumulative.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4993" y="1524000"/>
            <a:ext cx="6408313"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627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Hot </a:t>
            </a:r>
            <a:r>
              <a:rPr lang="en-US" dirty="0" err="1" smtClean="0"/>
              <a:t>Jupiters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23</a:t>
            </a:fld>
            <a:endParaRPr lang="en-US"/>
          </a:p>
        </p:txBody>
      </p:sp>
      <p:sp>
        <p:nvSpPr>
          <p:cNvPr id="3" name="Content Placeholder 2"/>
          <p:cNvSpPr>
            <a:spLocks noGrp="1"/>
          </p:cNvSpPr>
          <p:nvPr>
            <p:ph idx="1"/>
          </p:nvPr>
        </p:nvSpPr>
        <p:spPr/>
        <p:txBody>
          <a:bodyPr/>
          <a:lstStyle/>
          <a:p>
            <a:r>
              <a:rPr lang="en-US" dirty="0" smtClean="0"/>
              <a:t>The nebular hypothesis predicts that gas giant planets should be in the outer part of a planetary system, beyond the frost line.</a:t>
            </a:r>
          </a:p>
          <a:p>
            <a:r>
              <a:rPr lang="en-US" dirty="0" smtClean="0"/>
              <a:t>This aspect of the hypothesis was attractive when we were just looking at our Solar System.</a:t>
            </a:r>
          </a:p>
          <a:p>
            <a:r>
              <a:rPr lang="en-US" dirty="0" smtClean="0"/>
              <a:t>Now, we see hot Jupiter, that is planets like Jupiter that are very close to their stars. Why?</a:t>
            </a:r>
          </a:p>
          <a:p>
            <a:r>
              <a:rPr lang="en-US" dirty="0" smtClean="0"/>
              <a:t>Perhaps the </a:t>
            </a:r>
            <a:r>
              <a:rPr lang="en-US" dirty="0" err="1" smtClean="0"/>
              <a:t>Jupiters</a:t>
            </a:r>
            <a:r>
              <a:rPr lang="en-US" dirty="0" smtClean="0"/>
              <a:t> formed far away and drifted inward.</a:t>
            </a:r>
          </a:p>
          <a:p>
            <a:r>
              <a:rPr lang="en-US" dirty="0" smtClean="0"/>
              <a:t>This shows the value of looking at other planetary systems in order to understand ours.</a:t>
            </a:r>
            <a:endParaRPr lang="en-US" dirty="0"/>
          </a:p>
        </p:txBody>
      </p:sp>
    </p:spTree>
    <p:extLst>
      <p:ext uri="{BB962C8B-B14F-4D97-AF65-F5344CB8AC3E}">
        <p14:creationId xmlns:p14="http://schemas.microsoft.com/office/powerpoint/2010/main" val="557956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Kepler-62</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24</a:t>
            </a:fld>
            <a:endParaRPr lang="en-US"/>
          </a:p>
        </p:txBody>
      </p:sp>
      <p:pic>
        <p:nvPicPr>
          <p:cNvPr id="1026" name="Picture 2" descr="Kepler-62 Syste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80240" y="1524000"/>
            <a:ext cx="649782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69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TRAPPIST-1</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25</a:t>
            </a:fld>
            <a:endParaRPr lang="en-US"/>
          </a:p>
        </p:txBody>
      </p:sp>
      <p:pic>
        <p:nvPicPr>
          <p:cNvPr id="2050" name="Picture 2" descr="https://cdn.spacetelescope.org/archives/images/screen/heic1802d.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28700" y="1937147"/>
            <a:ext cx="7200900" cy="405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5439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exoplanet missions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420279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Kepler and K2 Missions</a:t>
            </a:r>
            <a:endParaRPr lang="en-US" dirty="0"/>
          </a:p>
        </p:txBody>
      </p:sp>
      <p:sp>
        <p:nvSpPr>
          <p:cNvPr id="3" name="Content Placeholder 2"/>
          <p:cNvSpPr>
            <a:spLocks noGrp="1"/>
          </p:cNvSpPr>
          <p:nvPr>
            <p:ph sz="half" idx="1"/>
          </p:nvPr>
        </p:nvSpPr>
        <p:spPr/>
        <p:txBody>
          <a:bodyPr>
            <a:normAutofit/>
          </a:bodyPr>
          <a:lstStyle/>
          <a:p>
            <a:r>
              <a:rPr lang="en-US" dirty="0" smtClean="0"/>
              <a:t>Kepler </a:t>
            </a:r>
            <a:r>
              <a:rPr lang="en-US" dirty="0" smtClean="0"/>
              <a:t>stared </a:t>
            </a:r>
            <a:r>
              <a:rPr lang="en-US" dirty="0" smtClean="0"/>
              <a:t>at </a:t>
            </a:r>
            <a:r>
              <a:rPr lang="en-US" dirty="0" smtClean="0"/>
              <a:t>Cygnus </a:t>
            </a:r>
            <a:r>
              <a:rPr lang="en-US" dirty="0" smtClean="0"/>
              <a:t>to measure brightness changes </a:t>
            </a:r>
            <a:r>
              <a:rPr lang="en-US" dirty="0" smtClean="0"/>
              <a:t>~1</a:t>
            </a:r>
            <a:r>
              <a:rPr lang="en-US" dirty="0" smtClean="0"/>
              <a:t>% due to transiting planets.</a:t>
            </a:r>
          </a:p>
          <a:p>
            <a:r>
              <a:rPr lang="en-US" dirty="0" smtClean="0"/>
              <a:t>It found thousands of exoplanets.</a:t>
            </a:r>
          </a:p>
          <a:p>
            <a:r>
              <a:rPr lang="en-US" dirty="0" smtClean="0"/>
              <a:t>Candidates confirmed from </a:t>
            </a:r>
            <a:r>
              <a:rPr lang="en-US" dirty="0" smtClean="0"/>
              <a:t>the ground.</a:t>
            </a:r>
          </a:p>
          <a:p>
            <a:r>
              <a:rPr lang="en-US" dirty="0" smtClean="0"/>
              <a:t>The K2 mission </a:t>
            </a:r>
            <a:r>
              <a:rPr lang="en-US" dirty="0" smtClean="0"/>
              <a:t>re-uses the telescope and covers many fields.</a:t>
            </a: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27</a:t>
            </a:fld>
            <a:endParaRPr lang="en-US"/>
          </a:p>
        </p:txBody>
      </p:sp>
      <p:pic>
        <p:nvPicPr>
          <p:cNvPr id="1026" name="Picture 2" descr="artist concept of Kepler in space"/>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894263" y="2901169"/>
            <a:ext cx="3335337" cy="1824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523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Kepler vs Ground</a:t>
            </a:r>
            <a:endParaRPr lang="en-US" dirty="0"/>
          </a:p>
        </p:txBody>
      </p:sp>
      <p:pic>
        <p:nvPicPr>
          <p:cNvPr id="2050" name="Picture 2" descr="https://3c1703fe8d.site.internapcdn.net/newman/gfx/news/hires/2009/1-keplerspiesc.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377950" y="1524000"/>
            <a:ext cx="65024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28</a:t>
            </a:fld>
            <a:endParaRPr lang="en-US"/>
          </a:p>
        </p:txBody>
      </p:sp>
    </p:spTree>
    <p:extLst>
      <p:ext uri="{BB962C8B-B14F-4D97-AF65-F5344CB8AC3E}">
        <p14:creationId xmlns:p14="http://schemas.microsoft.com/office/powerpoint/2010/main" val="3000169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TESS</a:t>
            </a:r>
            <a:endParaRPr lang="en-US" dirty="0"/>
          </a:p>
        </p:txBody>
      </p:sp>
      <p:sp>
        <p:nvSpPr>
          <p:cNvPr id="3" name="Content Placeholder 2"/>
          <p:cNvSpPr>
            <a:spLocks noGrp="1"/>
          </p:cNvSpPr>
          <p:nvPr>
            <p:ph sz="half" idx="1"/>
          </p:nvPr>
        </p:nvSpPr>
        <p:spPr/>
        <p:txBody>
          <a:bodyPr>
            <a:normAutofit fontScale="85000" lnSpcReduction="10000"/>
          </a:bodyPr>
          <a:lstStyle/>
          <a:p>
            <a:r>
              <a:rPr lang="en-US" dirty="0"/>
              <a:t>Transiting Exoplanet Survey Satellite (TESS) is a space telescope for NASA's Explorers program, designed to search for exoplanets using the transit method in an area 400 times larger than that covered by the Kepler mission. It was launched on April 18, 2018 atop a Falcon 9 rocket</a:t>
            </a:r>
            <a:r>
              <a:rPr lang="en-US" dirty="0" smtClean="0"/>
              <a:t>.</a:t>
            </a:r>
          </a:p>
          <a:p>
            <a:r>
              <a:rPr lang="en-US" dirty="0" smtClean="0"/>
              <a:t>It is expected to find ~20,000 exoplanets.</a:t>
            </a:r>
          </a:p>
          <a:p>
            <a:r>
              <a:rPr lang="en-US" dirty="0" smtClean="0"/>
              <a:t>It will cover almost the whole sky.</a:t>
            </a:r>
          </a:p>
          <a:p>
            <a:r>
              <a:rPr lang="en-US" dirty="0" smtClean="0"/>
              <a:t>It has found over 50 exoplanet candidates in a few months of operation.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29</a:t>
            </a:fld>
            <a:endParaRPr lang="en-US"/>
          </a:p>
        </p:txBody>
      </p:sp>
      <p:pic>
        <p:nvPicPr>
          <p:cNvPr id="3076" name="Picture 4" descr="https://www.nasa.gov/sites/default/files/styles/full_width_feature/public/thumbnails/image/tess_with_techs_400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699794"/>
            <a:ext cx="3335337" cy="2226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99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normAutofit/>
          </a:bodyPr>
          <a:lstStyle/>
          <a:p>
            <a:r>
              <a:rPr lang="en-US" altLang="en-US" dirty="0" smtClean="0"/>
              <a:t>Direct Imaging Method</a:t>
            </a:r>
          </a:p>
        </p:txBody>
      </p:sp>
      <p:sp>
        <p:nvSpPr>
          <p:cNvPr id="6148" name="Rectangle 3"/>
          <p:cNvSpPr>
            <a:spLocks noGrp="1" noChangeArrowheads="1"/>
          </p:cNvSpPr>
          <p:nvPr>
            <p:ph idx="1"/>
          </p:nvPr>
        </p:nvSpPr>
        <p:spPr/>
        <p:txBody>
          <a:bodyPr>
            <a:normAutofit/>
          </a:bodyPr>
          <a:lstStyle/>
          <a:p>
            <a:r>
              <a:rPr lang="en-US" altLang="en-US" dirty="0" smtClean="0"/>
              <a:t>The most obvious way to see a planet is to take a picture of it (“direct imaging”).</a:t>
            </a:r>
          </a:p>
          <a:p>
            <a:r>
              <a:rPr lang="en-US" altLang="en-US" dirty="0" smtClean="0"/>
              <a:t>It turns out that this is difficult to do because planets are relatively close to their host stars, and those stars are about a billion times brighter than the planet.</a:t>
            </a:r>
          </a:p>
          <a:p>
            <a:r>
              <a:rPr lang="en-US" altLang="en-US" dirty="0" smtClean="0"/>
              <a:t>This technique usually involves a way to block the light from the star (</a:t>
            </a:r>
            <a:r>
              <a:rPr lang="en-US" altLang="en-US" dirty="0" err="1" smtClean="0"/>
              <a:t>coronagraphy</a:t>
            </a:r>
            <a:r>
              <a:rPr lang="en-US" altLang="en-US" dirty="0" smtClean="0"/>
              <a:t>).</a:t>
            </a:r>
          </a:p>
          <a:p>
            <a:endParaRPr lang="en-US" altLang="en-US" dirty="0" smtClean="0"/>
          </a:p>
        </p:txBody>
      </p:sp>
      <p:sp>
        <p:nvSpPr>
          <p:cNvPr id="2" name="Slide Number Placeholder 1"/>
          <p:cNvSpPr>
            <a:spLocks noGrp="1"/>
          </p:cNvSpPr>
          <p:nvPr>
            <p:ph type="sldNum" sz="quarter" idx="12"/>
          </p:nvPr>
        </p:nvSpPr>
        <p:spPr/>
        <p:txBody>
          <a:bodyPr/>
          <a:lstStyle/>
          <a:p>
            <a:fld id="{A80E317C-2D38-45AD-93CC-2F339010EF5B}" type="slidenum">
              <a:rPr lang="en-US" smtClean="0"/>
              <a:pPr/>
              <a:t>3</a:t>
            </a:fld>
            <a:endParaRPr lang="en-US"/>
          </a:p>
        </p:txBody>
      </p:sp>
    </p:spTree>
    <p:extLst>
      <p:ext uri="{BB962C8B-B14F-4D97-AF65-F5344CB8AC3E}">
        <p14:creationId xmlns:p14="http://schemas.microsoft.com/office/powerpoint/2010/main" val="2784135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JWST</a:t>
            </a:r>
            <a:endParaRPr lang="en-US" dirty="0"/>
          </a:p>
        </p:txBody>
      </p:sp>
      <p:sp>
        <p:nvSpPr>
          <p:cNvPr id="3" name="Content Placeholder 2"/>
          <p:cNvSpPr>
            <a:spLocks noGrp="1"/>
          </p:cNvSpPr>
          <p:nvPr>
            <p:ph sz="half" idx="1"/>
          </p:nvPr>
        </p:nvSpPr>
        <p:spPr/>
        <p:txBody>
          <a:bodyPr/>
          <a:lstStyle/>
          <a:p>
            <a:r>
              <a:rPr lang="en-US" dirty="0" smtClean="0"/>
              <a:t>JWST has </a:t>
            </a:r>
            <a:r>
              <a:rPr lang="en-US" dirty="0" err="1" smtClean="0"/>
              <a:t>coronagraphic</a:t>
            </a:r>
            <a:r>
              <a:rPr lang="en-US" dirty="0" smtClean="0"/>
              <a:t> imaging capability in its </a:t>
            </a:r>
            <a:r>
              <a:rPr lang="en-US" dirty="0" err="1" smtClean="0"/>
              <a:t>NIRCam</a:t>
            </a:r>
            <a:r>
              <a:rPr lang="en-US" dirty="0" smtClean="0"/>
              <a:t> instrument.</a:t>
            </a:r>
          </a:p>
          <a:p>
            <a:r>
              <a:rPr lang="en-US" dirty="0" smtClean="0"/>
              <a:t>The instrument has five different </a:t>
            </a:r>
            <a:r>
              <a:rPr lang="en-US" dirty="0" err="1" smtClean="0"/>
              <a:t>coronagraphic</a:t>
            </a:r>
            <a:r>
              <a:rPr lang="en-US" dirty="0" smtClean="0"/>
              <a:t> masks in the focal plane and two </a:t>
            </a:r>
            <a:r>
              <a:rPr lang="en-US" dirty="0" err="1" smtClean="0"/>
              <a:t>Lyot</a:t>
            </a:r>
            <a:r>
              <a:rPr lang="en-US" dirty="0" smtClean="0"/>
              <a:t> stops in the pupil plane.</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30</a:t>
            </a:fld>
            <a:endParaRPr lang="en-US"/>
          </a:p>
        </p:txBody>
      </p:sp>
      <p:pic>
        <p:nvPicPr>
          <p:cNvPr id="1026" name="Picture 2" descr="Beichman10_Fig6.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894263" y="2542828"/>
            <a:ext cx="3335337" cy="254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37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Starshot</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31</a:t>
            </a:fld>
            <a:endParaRPr lang="en-US"/>
          </a:p>
        </p:txBody>
      </p:sp>
      <p:sp>
        <p:nvSpPr>
          <p:cNvPr id="3" name="Content Placeholder 2"/>
          <p:cNvSpPr>
            <a:spLocks noGrp="1"/>
          </p:cNvSpPr>
          <p:nvPr>
            <p:ph idx="1"/>
          </p:nvPr>
        </p:nvSpPr>
        <p:spPr/>
        <p:txBody>
          <a:bodyPr/>
          <a:lstStyle/>
          <a:p>
            <a:r>
              <a:rPr lang="en-US" dirty="0" err="1" smtClean="0"/>
              <a:t>Starshot</a:t>
            </a:r>
            <a:r>
              <a:rPr lang="en-US" dirty="0" smtClean="0"/>
              <a:t> is a project to send a scientific payload to Alpha Centauri.</a:t>
            </a:r>
          </a:p>
          <a:p>
            <a:r>
              <a:rPr lang="en-US" dirty="0" smtClean="0"/>
              <a:t>Whereas it would take tens of thousands of years for a spacecraft to reach the nearest star, </a:t>
            </a:r>
            <a:r>
              <a:rPr lang="en-US" dirty="0" err="1" smtClean="0"/>
              <a:t>Starshot</a:t>
            </a:r>
            <a:r>
              <a:rPr lang="en-US" dirty="0" smtClean="0"/>
              <a:t> will use laser propulsion to accelerate a spacecraft on a silicon wafer to a fifth the speed of light. </a:t>
            </a:r>
          </a:p>
          <a:p>
            <a:r>
              <a:rPr lang="en-US" dirty="0" smtClean="0"/>
              <a:t>The spacecraft will take 20 years to reach its target.</a:t>
            </a:r>
          </a:p>
          <a:p>
            <a:r>
              <a:rPr lang="en-US" dirty="0" smtClean="0"/>
              <a:t>The payload will contain sensing instruments, such as a detector.</a:t>
            </a:r>
          </a:p>
          <a:p>
            <a:r>
              <a:rPr lang="en-US" dirty="0" smtClean="0"/>
              <a:t>There are many challenges to this project. </a:t>
            </a:r>
          </a:p>
          <a:p>
            <a:r>
              <a:rPr lang="en-US" dirty="0" smtClean="0"/>
              <a:t>RIT has been working on the detector challenge.</a:t>
            </a:r>
          </a:p>
          <a:p>
            <a:r>
              <a:rPr lang="en-US" dirty="0">
                <a:hlinkClick r:id="rId3"/>
              </a:rPr>
              <a:t>https://</a:t>
            </a:r>
            <a:r>
              <a:rPr lang="en-US" dirty="0" smtClean="0">
                <a:hlinkClick r:id="rId3"/>
              </a:rPr>
              <a:t>breakthroughinitiatives.org/Initiative/3</a:t>
            </a:r>
            <a:endParaRPr lang="en-US" dirty="0" smtClean="0"/>
          </a:p>
        </p:txBody>
      </p:sp>
    </p:spTree>
    <p:extLst>
      <p:ext uri="{BB962C8B-B14F-4D97-AF65-F5344CB8AC3E}">
        <p14:creationId xmlns:p14="http://schemas.microsoft.com/office/powerpoint/2010/main" val="1585819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Starshot</a:t>
            </a:r>
            <a:r>
              <a:rPr lang="en-US" dirty="0" smtClean="0"/>
              <a:t> Animation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32</a:t>
            </a:fld>
            <a:endParaRPr lang="en-US"/>
          </a:p>
        </p:txBody>
      </p:sp>
      <p:pic>
        <p:nvPicPr>
          <p:cNvPr id="5" name="The Breakthrough Starshot mission explained (CNET New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1936750"/>
            <a:ext cx="7200900" cy="4051300"/>
          </a:xfrm>
        </p:spPr>
      </p:pic>
    </p:spTree>
    <p:extLst>
      <p:ext uri="{BB962C8B-B14F-4D97-AF65-F5344CB8AC3E}">
        <p14:creationId xmlns:p14="http://schemas.microsoft.com/office/powerpoint/2010/main" val="3770097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Project Blue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Project Blue is a mission proposed by Jon Morse, former head of Astrophysics for NASA.</a:t>
            </a:r>
          </a:p>
          <a:p>
            <a:r>
              <a:rPr lang="en-US" dirty="0" smtClean="0"/>
              <a:t>The mission is intended to directly image the planet around Alpha Centauri system.</a:t>
            </a:r>
          </a:p>
          <a:p>
            <a:r>
              <a:rPr lang="en-US" dirty="0" smtClean="0"/>
              <a:t>Project Blue can use an existing telescope that was made for national security interests.</a:t>
            </a:r>
          </a:p>
          <a:p>
            <a:r>
              <a:rPr lang="en-US" dirty="0" smtClean="0"/>
              <a:t>The instruments will include a coronagraph.</a:t>
            </a:r>
          </a:p>
          <a:p>
            <a:r>
              <a:rPr lang="en-US" dirty="0" smtClean="0"/>
              <a:t>RIT is the detector lead.</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33</a:t>
            </a:fld>
            <a:endParaRPr lang="en-US"/>
          </a:p>
        </p:txBody>
      </p:sp>
      <p:pic>
        <p:nvPicPr>
          <p:cNvPr id="2052" name="Picture 4" descr="https://3c1703fe8d.site.internapcdn.net/newman/gfx/news/2017/projectbluea.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128033" y="1573853"/>
            <a:ext cx="2867797" cy="447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641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Hab</a:t>
            </a:r>
            <a:r>
              <a:rPr lang="en-US" dirty="0" smtClean="0"/>
              <a:t>-Ex</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The Habitable Exoplanet Observatory (</a:t>
            </a:r>
            <a:r>
              <a:rPr lang="en-US" dirty="0" err="1"/>
              <a:t>HabEx</a:t>
            </a:r>
            <a:r>
              <a:rPr lang="en-US" dirty="0"/>
              <a:t>) is a concept for a mission to directly image </a:t>
            </a:r>
            <a:r>
              <a:rPr lang="en-US" dirty="0" smtClean="0"/>
              <a:t>Earth-like exoplanets around </a:t>
            </a:r>
            <a:r>
              <a:rPr lang="en-US" dirty="0"/>
              <a:t>Sun-like stars. </a:t>
            </a:r>
            <a:endParaRPr lang="en-US" dirty="0" smtClean="0"/>
          </a:p>
          <a:p>
            <a:r>
              <a:rPr lang="en-US" dirty="0" smtClean="0"/>
              <a:t>By </a:t>
            </a:r>
            <a:r>
              <a:rPr lang="en-US" dirty="0"/>
              <a:t>measuring the spectra of these planets, </a:t>
            </a:r>
            <a:r>
              <a:rPr lang="en-US" dirty="0" err="1"/>
              <a:t>HabEx</a:t>
            </a:r>
            <a:r>
              <a:rPr lang="en-US" dirty="0"/>
              <a:t> will search for signatures of habitability </a:t>
            </a:r>
            <a:r>
              <a:rPr lang="en-US" dirty="0" smtClean="0"/>
              <a:t>(water, oxygen). </a:t>
            </a:r>
            <a:endParaRPr lang="en-US" dirty="0"/>
          </a:p>
          <a:p>
            <a:r>
              <a:rPr lang="en-US" dirty="0" smtClean="0"/>
              <a:t>The </a:t>
            </a:r>
            <a:r>
              <a:rPr lang="en-US" dirty="0" err="1"/>
              <a:t>HabEx</a:t>
            </a:r>
            <a:r>
              <a:rPr lang="en-US" dirty="0"/>
              <a:t> concept </a:t>
            </a:r>
            <a:r>
              <a:rPr lang="en-US" dirty="0" smtClean="0"/>
              <a:t>study </a:t>
            </a:r>
            <a:r>
              <a:rPr lang="en-US" dirty="0"/>
              <a:t>is being undertaken by a Science and Technology Definition Team (STDT) comprised of experts within the </a:t>
            </a:r>
            <a:r>
              <a:rPr lang="en-US" dirty="0" smtClean="0"/>
              <a:t>community.</a:t>
            </a:r>
            <a:endParaRPr lang="en-US" dirty="0"/>
          </a:p>
        </p:txBody>
      </p:sp>
      <p:pic>
        <p:nvPicPr>
          <p:cNvPr id="6" name="Content Placeholder 5"/>
          <p:cNvPicPr>
            <a:picLocks noGrp="1" noChangeAspect="1"/>
          </p:cNvPicPr>
          <p:nvPr>
            <p:ph sz="half" idx="2"/>
          </p:nvPr>
        </p:nvPicPr>
        <p:blipFill>
          <a:blip r:embed="rId3"/>
          <a:stretch>
            <a:fillRect/>
          </a:stretch>
        </p:blipFill>
        <p:spPr>
          <a:xfrm>
            <a:off x="4894263" y="2779063"/>
            <a:ext cx="3335337" cy="2068223"/>
          </a:xfrm>
          <a:prstGeom prst="rect">
            <a:avLst/>
          </a:prstGeom>
        </p:spPr>
      </p:pic>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34</a:t>
            </a:fld>
            <a:endParaRPr lang="en-US"/>
          </a:p>
        </p:txBody>
      </p:sp>
    </p:spTree>
    <p:extLst>
      <p:ext uri="{BB962C8B-B14F-4D97-AF65-F5344CB8AC3E}">
        <p14:creationId xmlns:p14="http://schemas.microsoft.com/office/powerpoint/2010/main" val="4074703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Biosignatures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35</a:t>
            </a:fld>
            <a:endParaRPr lang="en-US"/>
          </a:p>
        </p:txBody>
      </p:sp>
      <p:pic>
        <p:nvPicPr>
          <p:cNvPr id="1026" name="Picture 2" descr="HabexSpectru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0601" y="1524000"/>
            <a:ext cx="651709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683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LUVOIR</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36</a:t>
            </a:fld>
            <a:endParaRPr lang="en-US"/>
          </a:p>
        </p:txBody>
      </p:sp>
      <p:sp>
        <p:nvSpPr>
          <p:cNvPr id="3" name="Content Placeholder 2"/>
          <p:cNvSpPr>
            <a:spLocks noGrp="1"/>
          </p:cNvSpPr>
          <p:nvPr>
            <p:ph idx="1"/>
          </p:nvPr>
        </p:nvSpPr>
        <p:spPr/>
        <p:txBody>
          <a:bodyPr/>
          <a:lstStyle/>
          <a:p>
            <a:r>
              <a:rPr lang="en-US" dirty="0" smtClean="0"/>
              <a:t>LUVOIR is the Large </a:t>
            </a:r>
            <a:r>
              <a:rPr lang="en-US" dirty="0" err="1" smtClean="0"/>
              <a:t>UltraVioet</a:t>
            </a:r>
            <a:r>
              <a:rPr lang="en-US" dirty="0" smtClean="0"/>
              <a:t> Optical </a:t>
            </a:r>
            <a:r>
              <a:rPr lang="en-US" dirty="0" err="1" smtClean="0"/>
              <a:t>InfraRed</a:t>
            </a:r>
            <a:r>
              <a:rPr lang="en-US" dirty="0" smtClean="0"/>
              <a:t> survey telescope.</a:t>
            </a:r>
          </a:p>
          <a:p>
            <a:r>
              <a:rPr lang="en-US" dirty="0" smtClean="0"/>
              <a:t>It is a concept that would launch in about 20 years.</a:t>
            </a:r>
          </a:p>
          <a:p>
            <a:r>
              <a:rPr lang="en-US" dirty="0" smtClean="0"/>
              <a:t>It has a wide field imager and a coronagraph instrument.</a:t>
            </a:r>
          </a:p>
          <a:p>
            <a:r>
              <a:rPr lang="en-US" dirty="0" smtClean="0"/>
              <a:t>It could have a star shade.</a:t>
            </a:r>
          </a:p>
          <a:p>
            <a:r>
              <a:rPr lang="en-US" dirty="0" smtClean="0"/>
              <a:t>RIT leads the LUVOIR Detector Technology Working Group and is on the High Definition </a:t>
            </a:r>
            <a:r>
              <a:rPr lang="en-US" smtClean="0"/>
              <a:t>Imager instrument team</a:t>
            </a:r>
            <a:r>
              <a:rPr lang="en-US" dirty="0" smtClean="0"/>
              <a:t>.</a:t>
            </a:r>
          </a:p>
          <a:p>
            <a:endParaRPr lang="en-US" dirty="0"/>
          </a:p>
        </p:txBody>
      </p:sp>
    </p:spTree>
    <p:extLst>
      <p:ext uri="{BB962C8B-B14F-4D97-AF65-F5344CB8AC3E}">
        <p14:creationId xmlns:p14="http://schemas.microsoft.com/office/powerpoint/2010/main" val="199685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LUVOIR</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37</a:t>
            </a:fld>
            <a:endParaRPr lang="en-US"/>
          </a:p>
        </p:txBody>
      </p:sp>
      <p:pic>
        <p:nvPicPr>
          <p:cNvPr id="5" name="LUVOIRBeautyShot_smal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28700" y="2422525"/>
            <a:ext cx="7200900" cy="3079750"/>
          </a:xfrm>
        </p:spPr>
      </p:pic>
    </p:spTree>
    <p:extLst>
      <p:ext uri="{BB962C8B-B14F-4D97-AF65-F5344CB8AC3E}">
        <p14:creationId xmlns:p14="http://schemas.microsoft.com/office/powerpoint/2010/main" val="2160898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aliens</a:t>
            </a:r>
            <a:endParaRPr lang="en-US" dirty="0"/>
          </a:p>
        </p:txBody>
      </p:sp>
      <p:sp>
        <p:nvSpPr>
          <p:cNvPr id="7" name="Text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295674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Drake Equation</a:t>
            </a:r>
            <a:endParaRPr lang="en-US" dirty="0"/>
          </a:p>
        </p:txBody>
      </p:sp>
      <p:sp>
        <p:nvSpPr>
          <p:cNvPr id="3" name="Content Placeholder 2"/>
          <p:cNvSpPr>
            <a:spLocks noGrp="1"/>
          </p:cNvSpPr>
          <p:nvPr>
            <p:ph sz="half" idx="1"/>
          </p:nvPr>
        </p:nvSpPr>
        <p:spPr/>
        <p:txBody>
          <a:bodyPr/>
          <a:lstStyle/>
          <a:p>
            <a:r>
              <a:rPr lang="en-US" dirty="0"/>
              <a:t>Frank Drake wanted to estimate how many alien civilizations are detectable in our Galaxy</a:t>
            </a:r>
            <a:r>
              <a:rPr lang="en-US" dirty="0" smtClean="0"/>
              <a:t>.</a:t>
            </a:r>
          </a:p>
          <a:p>
            <a:r>
              <a:rPr lang="en-US" dirty="0" smtClean="0"/>
              <a:t>He expressed this number through what is now called the “Drake Equation.”</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39</a:t>
            </a:fld>
            <a:endParaRPr lang="en-US"/>
          </a:p>
        </p:txBody>
      </p:sp>
      <p:pic>
        <p:nvPicPr>
          <p:cNvPr id="6" name="Picture 2" descr="http://www.astronomynow.com/news/n1005/24seti7a/Frank%20Drake.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7795" r="17795"/>
          <a:stretch>
            <a:fillRect/>
          </a:stretch>
        </p:blipFill>
        <p:spPr bwMode="auto">
          <a:xfrm>
            <a:off x="5389891" y="2496439"/>
            <a:ext cx="2344081" cy="263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82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HR 8799 b-e (~6-10 M</a:t>
            </a:r>
            <a:r>
              <a:rPr lang="en-US" baseline="-25000" dirty="0" smtClean="0"/>
              <a:t>J</a:t>
            </a:r>
            <a:r>
              <a:rPr lang="en-US" dirty="0" smtClean="0"/>
              <a:t>)</a:t>
            </a:r>
            <a:endParaRPr lang="en-US" dirty="0"/>
          </a:p>
        </p:txBody>
      </p:sp>
      <p:pic>
        <p:nvPicPr>
          <p:cNvPr id="5" name="hr8799_orbit_hd_cro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90750" y="1524000"/>
            <a:ext cx="4876800" cy="4876800"/>
          </a:xfrm>
        </p:spPr>
      </p:pic>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4</a:t>
            </a:fld>
            <a:endParaRPr lang="en-US"/>
          </a:p>
        </p:txBody>
      </p:sp>
    </p:spTree>
    <p:extLst>
      <p:ext uri="{BB962C8B-B14F-4D97-AF65-F5344CB8AC3E}">
        <p14:creationId xmlns:p14="http://schemas.microsoft.com/office/powerpoint/2010/main" val="2316788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Drake Equation</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40</a:t>
            </a:fld>
            <a:endParaRPr lang="en-US"/>
          </a:p>
        </p:txBody>
      </p:sp>
      <p:pic>
        <p:nvPicPr>
          <p:cNvPr id="8" name="Picture 2" descr="https://astrobioloblog.files.wordpress.com/2011/03/drake-equation.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16914" y="1712976"/>
            <a:ext cx="6824472" cy="449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5853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Drake Equation – My Guesses</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41</a:t>
            </a:fld>
            <a:endParaRPr lang="en-US"/>
          </a:p>
        </p:txBody>
      </p:sp>
      <p:sp>
        <p:nvSpPr>
          <p:cNvPr id="3" name="Content Placeholder 2"/>
          <p:cNvSpPr>
            <a:spLocks noGrp="1"/>
          </p:cNvSpPr>
          <p:nvPr>
            <p:ph idx="1"/>
          </p:nvPr>
        </p:nvSpPr>
        <p:spPr/>
        <p:txBody>
          <a:bodyPr/>
          <a:lstStyle/>
          <a:p>
            <a:r>
              <a:rPr lang="en-US" dirty="0" smtClean="0"/>
              <a:t>R* is a few stars per year.</a:t>
            </a:r>
          </a:p>
          <a:p>
            <a:r>
              <a:rPr lang="en-US" dirty="0" err="1" smtClean="0"/>
              <a:t>f</a:t>
            </a:r>
            <a:r>
              <a:rPr lang="en-US" baseline="-25000" dirty="0" err="1" smtClean="0"/>
              <a:t>p</a:t>
            </a:r>
            <a:r>
              <a:rPr lang="en-US" dirty="0" smtClean="0"/>
              <a:t> is probably ~100%.</a:t>
            </a:r>
          </a:p>
          <a:p>
            <a:r>
              <a:rPr lang="en-US" dirty="0" smtClean="0"/>
              <a:t>n</a:t>
            </a:r>
            <a:r>
              <a:rPr lang="en-US" baseline="-25000" dirty="0" smtClean="0"/>
              <a:t>e</a:t>
            </a:r>
            <a:r>
              <a:rPr lang="en-US" dirty="0" smtClean="0"/>
              <a:t> could be ~1%.</a:t>
            </a:r>
          </a:p>
          <a:p>
            <a:r>
              <a:rPr lang="en-US" dirty="0" smtClean="0"/>
              <a:t>f</a:t>
            </a:r>
            <a:r>
              <a:rPr lang="en-US" baseline="-25000" dirty="0" smtClean="0"/>
              <a:t>l</a:t>
            </a:r>
            <a:r>
              <a:rPr lang="en-US" dirty="0" smtClean="0"/>
              <a:t>~10%.</a:t>
            </a:r>
          </a:p>
          <a:p>
            <a:r>
              <a:rPr lang="en-US" dirty="0" smtClean="0"/>
              <a:t>f</a:t>
            </a:r>
            <a:r>
              <a:rPr lang="en-US" baseline="-25000" dirty="0" smtClean="0"/>
              <a:t>i</a:t>
            </a:r>
            <a:r>
              <a:rPr lang="en-US" dirty="0" smtClean="0"/>
              <a:t>~10%.</a:t>
            </a:r>
          </a:p>
          <a:p>
            <a:r>
              <a:rPr lang="en-US" dirty="0" smtClean="0"/>
              <a:t>f</a:t>
            </a:r>
            <a:r>
              <a:rPr lang="en-US" baseline="-25000" dirty="0" smtClean="0"/>
              <a:t>c</a:t>
            </a:r>
            <a:r>
              <a:rPr lang="en-US" dirty="0" smtClean="0"/>
              <a:t>~20%</a:t>
            </a:r>
          </a:p>
          <a:p>
            <a:r>
              <a:rPr lang="en-US" dirty="0" smtClean="0"/>
              <a:t>L~100,000 years</a:t>
            </a:r>
          </a:p>
          <a:p>
            <a:r>
              <a:rPr lang="en-US" dirty="0" smtClean="0"/>
              <a:t>So, N=4!</a:t>
            </a:r>
          </a:p>
          <a:p>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16857680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Calculate Yourself!</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42</a:t>
            </a:fld>
            <a:endParaRPr lang="en-US"/>
          </a:p>
        </p:txBody>
      </p:sp>
      <p:sp>
        <p:nvSpPr>
          <p:cNvPr id="5" name="Rectangle 4"/>
          <p:cNvSpPr/>
          <p:nvPr/>
        </p:nvSpPr>
        <p:spPr>
          <a:xfrm>
            <a:off x="685800" y="2690336"/>
            <a:ext cx="8305800" cy="923330"/>
          </a:xfrm>
          <a:prstGeom prst="rect">
            <a:avLst/>
          </a:prstGeom>
        </p:spPr>
        <p:txBody>
          <a:bodyPr wrap="square">
            <a:spAutoFit/>
          </a:bodyPr>
          <a:lstStyle/>
          <a:p>
            <a:r>
              <a:rPr lang="en-US" dirty="0">
                <a:hlinkClick r:id="rId3"/>
              </a:rPr>
              <a:t>http://www.pbs.org/lifebeyondearth/listening/drake.html</a:t>
            </a:r>
            <a:r>
              <a:rPr lang="en-US" dirty="0"/>
              <a:t/>
            </a:r>
            <a:br>
              <a:rPr lang="en-US" dirty="0"/>
            </a:br>
            <a:r>
              <a:rPr lang="en-US" dirty="0">
                <a:hlinkClick r:id="rId4"/>
              </a:rPr>
              <a:t>http://www.astrodigital.org/astronomy/drake_equation.html</a:t>
            </a:r>
            <a:r>
              <a:rPr lang="en-US" dirty="0"/>
              <a:t/>
            </a:r>
            <a:br>
              <a:rPr lang="en-US" dirty="0"/>
            </a:br>
            <a:endParaRPr lang="en-US" dirty="0"/>
          </a:p>
        </p:txBody>
      </p:sp>
    </p:spTree>
    <p:extLst>
      <p:ext uri="{BB962C8B-B14F-4D97-AF65-F5344CB8AC3E}">
        <p14:creationId xmlns:p14="http://schemas.microsoft.com/office/powerpoint/2010/main" val="23160801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Fermi Paradox </a:t>
            </a:r>
            <a:r>
              <a:rPr lang="en-US" smtClean="0"/>
              <a:t>(Wikipedia)</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43</a:t>
            </a:fld>
            <a:endParaRPr lang="en-US"/>
          </a:p>
        </p:txBody>
      </p:sp>
      <p:sp>
        <p:nvSpPr>
          <p:cNvPr id="3" name="Content Placeholder 2"/>
          <p:cNvSpPr>
            <a:spLocks noGrp="1"/>
          </p:cNvSpPr>
          <p:nvPr>
            <p:ph idx="1"/>
          </p:nvPr>
        </p:nvSpPr>
        <p:spPr/>
        <p:txBody>
          <a:bodyPr>
            <a:normAutofit fontScale="85000" lnSpcReduction="20000"/>
          </a:bodyPr>
          <a:lstStyle/>
          <a:p>
            <a:r>
              <a:rPr lang="en-US" dirty="0"/>
              <a:t>The Fermi paradox, named after Italian-American physicist Enrico Fermi, is the apparent contradiction between the lack of evidence for extraterrestrial civilizations elsewhere in the Milky Way galaxy and various high estimates for their probability (such as those that result from optimistic parameters for the Drake equation</a:t>
            </a:r>
            <a:r>
              <a:rPr lang="en-US" dirty="0" smtClean="0"/>
              <a:t>).</a:t>
            </a:r>
            <a:endParaRPr lang="en-US" dirty="0"/>
          </a:p>
          <a:p>
            <a:r>
              <a:rPr lang="en-US" dirty="0" smtClean="0"/>
              <a:t>Michael </a:t>
            </a:r>
            <a:r>
              <a:rPr lang="en-US" dirty="0"/>
              <a:t>H. Hart formalized the basic points of the argument in a 1975 paper</a:t>
            </a:r>
            <a:r>
              <a:rPr lang="en-US" dirty="0" smtClean="0"/>
              <a:t>. </a:t>
            </a:r>
            <a:r>
              <a:rPr lang="en-US" dirty="0"/>
              <a:t>They include the following:</a:t>
            </a:r>
          </a:p>
          <a:p>
            <a:pPr lvl="1"/>
            <a:r>
              <a:rPr lang="en-US" dirty="0" smtClean="0"/>
              <a:t>There </a:t>
            </a:r>
            <a:r>
              <a:rPr lang="en-US" dirty="0"/>
              <a:t>are billions of stars in the Milky Way similar to the Sun</a:t>
            </a:r>
            <a:r>
              <a:rPr lang="en-US" dirty="0" smtClean="0"/>
              <a:t>.</a:t>
            </a:r>
            <a:endParaRPr lang="en-US" dirty="0"/>
          </a:p>
          <a:p>
            <a:pPr lvl="1"/>
            <a:r>
              <a:rPr lang="en-US" dirty="0"/>
              <a:t>With high probability, some of these stars have Earth-like </a:t>
            </a:r>
            <a:r>
              <a:rPr lang="en-US" dirty="0" smtClean="0"/>
              <a:t>planets, </a:t>
            </a:r>
            <a:r>
              <a:rPr lang="en-US" dirty="0"/>
              <a:t>and if the Earth is typical, some may have already developed intelligent life.</a:t>
            </a:r>
          </a:p>
          <a:p>
            <a:pPr lvl="1"/>
            <a:r>
              <a:rPr lang="en-US" dirty="0"/>
              <a:t>Some of these civilizations may have developed interstellar travel, a step the Earth is investigating now.</a:t>
            </a:r>
          </a:p>
          <a:p>
            <a:pPr lvl="1"/>
            <a:r>
              <a:rPr lang="en-US" dirty="0"/>
              <a:t>Even at the slow pace of currently envisioned interstellar travel, the Milky Way galaxy could be completely traversed in a few million </a:t>
            </a:r>
            <a:r>
              <a:rPr lang="en-US" dirty="0" smtClean="0"/>
              <a:t>years</a:t>
            </a:r>
            <a:r>
              <a:rPr lang="en-US" dirty="0"/>
              <a:t>.</a:t>
            </a:r>
          </a:p>
          <a:p>
            <a:pPr lvl="1"/>
            <a:r>
              <a:rPr lang="en-US" dirty="0"/>
              <a:t>And since many of the stars similar to the Sun are billions of years older, this would seem to provide plenty of time</a:t>
            </a:r>
            <a:r>
              <a:rPr lang="en-US" dirty="0" smtClean="0"/>
              <a:t>.</a:t>
            </a:r>
            <a:endParaRPr lang="en-US" dirty="0"/>
          </a:p>
          <a:p>
            <a:r>
              <a:rPr lang="en-US" dirty="0"/>
              <a:t>According to this line of reasoning, the Earth should have already been visited by an extraterrestrial civilization, or at least their probes.</a:t>
            </a:r>
          </a:p>
        </p:txBody>
      </p:sp>
    </p:spTree>
    <p:extLst>
      <p:ext uri="{BB962C8B-B14F-4D97-AF65-F5344CB8AC3E}">
        <p14:creationId xmlns:p14="http://schemas.microsoft.com/office/powerpoint/2010/main" val="3205522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you an alien?</a:t>
            </a:r>
            <a:endParaRPr lang="en-US" dirty="0"/>
          </a:p>
        </p:txBody>
      </p:sp>
      <p:pic>
        <p:nvPicPr>
          <p:cNvPr id="4" name="Picture Placeholder 3"/>
          <p:cNvPicPr>
            <a:picLocks noGrp="1" noChangeAspect="1"/>
          </p:cNvPicPr>
          <p:nvPr>
            <p:ph sz="half" idx="1"/>
          </p:nvPr>
        </p:nvPicPr>
        <p:blipFill>
          <a:blip r:embed="rId2"/>
          <a:stretch>
            <a:fillRect/>
          </a:stretch>
        </p:blipFill>
        <p:spPr>
          <a:xfrm>
            <a:off x="1028700" y="2348575"/>
            <a:ext cx="3335338" cy="2929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Picture 2" descr="http://beyondthemarquee.com/wp-content/uploads/2013/10/et-feat.jpg"/>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tretch/>
        </p:blipFill>
        <p:spPr bwMode="auto">
          <a:xfrm>
            <a:off x="4894263" y="2943903"/>
            <a:ext cx="3335337" cy="173854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066355A-084C-D24E-9AD2-7E4FC41EA627}" type="slidenum">
              <a:rPr lang="en-US" smtClean="0"/>
              <a:pPr/>
              <a:t>44</a:t>
            </a:fld>
            <a:endParaRPr lang="en-US" dirty="0"/>
          </a:p>
        </p:txBody>
      </p:sp>
    </p:spTree>
    <p:extLst>
      <p:ext uri="{BB962C8B-B14F-4D97-AF65-F5344CB8AC3E}">
        <p14:creationId xmlns:p14="http://schemas.microsoft.com/office/powerpoint/2010/main" val="424796343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pPr/>
              <a:t>45</a:t>
            </a:fld>
            <a:endParaRPr lang="en-US" dirty="0"/>
          </a:p>
        </p:txBody>
      </p:sp>
      <p:sp>
        <p:nvSpPr>
          <p:cNvPr id="7" name="Text Placeholder 6"/>
          <p:cNvSpPr>
            <a:spLocks noGrp="1"/>
          </p:cNvSpPr>
          <p:nvPr>
            <p:ph type="body" sz="quarter" idx="13"/>
          </p:nvPr>
        </p:nvSpPr>
        <p:spPr/>
        <p:txBody>
          <a:bodyPr/>
          <a:lstStyle/>
          <a:p>
            <a:r>
              <a:rPr lang="en-US" dirty="0" smtClean="0"/>
              <a:t>NASA Astronaut </a:t>
            </a:r>
            <a:r>
              <a:rPr lang="en-US" dirty="0" smtClean="0">
                <a:solidFill>
                  <a:srgbClr val="208CAF"/>
                </a:solidFill>
              </a:rPr>
              <a:t>Donald Pettit </a:t>
            </a:r>
            <a:r>
              <a:rPr lang="en-US" dirty="0" smtClean="0"/>
              <a:t>toured </a:t>
            </a:r>
            <a:r>
              <a:rPr lang="en-US" dirty="0" smtClean="0">
                <a:solidFill>
                  <a:srgbClr val="0D0D0A"/>
                </a:solidFill>
              </a:rPr>
              <a:t>the Center for Detectors and challenged students to solve a problem on International Space Station.</a:t>
            </a:r>
          </a:p>
          <a:p>
            <a:endParaRPr lang="en-US" dirty="0"/>
          </a:p>
        </p:txBody>
      </p:sp>
      <p:pic>
        <p:nvPicPr>
          <p:cNvPr id="19" name="Picture Placeholder 18" descr="16988686828_cd2d90818e_b.jpg"/>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l="10621" r="10621"/>
          <a:stretch>
            <a:fillRect/>
          </a:stretch>
        </p:blipFill>
        <p:spPr>
          <a:xfrm>
            <a:off x="6878954" y="2743200"/>
            <a:ext cx="2265046" cy="2904065"/>
          </a:xfrm>
        </p:spPr>
      </p:pic>
      <p:pic>
        <p:nvPicPr>
          <p:cNvPr id="13" name="Picture Placeholder 11" descr="16969041337_9223281f50_b.jpg"/>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7987" t="-237" r="35811" b="237"/>
          <a:stretch/>
        </p:blipFill>
        <p:spPr>
          <a:xfrm>
            <a:off x="4565386" y="2743200"/>
            <a:ext cx="2267848" cy="2904065"/>
          </a:xfrm>
          <a:prstGeom prst="rect">
            <a:avLst/>
          </a:prstGeom>
          <a:solidFill>
            <a:schemeClr val="bg1">
              <a:lumMod val="95000"/>
            </a:schemeClr>
          </a:solidFill>
        </p:spPr>
      </p:pic>
      <p:pic>
        <p:nvPicPr>
          <p:cNvPr id="14" name="Content Placeholder 6"/>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t="6296" b="26546"/>
          <a:stretch/>
        </p:blipFill>
        <p:spPr>
          <a:xfrm>
            <a:off x="4565386" y="0"/>
            <a:ext cx="4578614" cy="2743200"/>
          </a:xfrm>
          <a:prstGeom prst="rect">
            <a:avLst/>
          </a:prstGeom>
        </p:spPr>
      </p:pic>
      <p:sp>
        <p:nvSpPr>
          <p:cNvPr id="2" name="Text Placeholder 1"/>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0884818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pPr/>
              <a:t>46</a:t>
            </a:fld>
            <a:endParaRPr lang="en-US" dirty="0"/>
          </a:p>
        </p:txBody>
      </p:sp>
      <p:sp>
        <p:nvSpPr>
          <p:cNvPr id="11" name="Text Placeholder 10"/>
          <p:cNvSpPr>
            <a:spLocks noGrp="1"/>
          </p:cNvSpPr>
          <p:nvPr>
            <p:ph type="body" sz="quarter" idx="13"/>
          </p:nvPr>
        </p:nvSpPr>
        <p:spPr>
          <a:xfrm>
            <a:off x="4578614" y="857251"/>
            <a:ext cx="4565386" cy="5143499"/>
          </a:xfrm>
        </p:spPr>
        <p:txBody>
          <a:bodyPr vert="horz" lIns="457200" tIns="457200" rIns="457200" bIns="457200" rtlCol="0" anchor="ctr">
            <a:normAutofit fontScale="77500" lnSpcReduction="20000"/>
          </a:bodyPr>
          <a:lstStyle/>
          <a:p>
            <a:r>
              <a:rPr lang="en-US" dirty="0"/>
              <a:t>I get asked about NASA and “aliens” every so often</a:t>
            </a:r>
            <a:r>
              <a:rPr lang="en-US" dirty="0" smtClean="0"/>
              <a:t>. </a:t>
            </a:r>
            <a:r>
              <a:rPr lang="en-US" dirty="0"/>
              <a:t>NASA has some credible evidence of alien life in the Mars meteorites found on Antarctica. </a:t>
            </a:r>
            <a:r>
              <a:rPr lang="en-US" dirty="0" smtClean="0"/>
              <a:t>The </a:t>
            </a:r>
            <a:r>
              <a:rPr lang="en-US" dirty="0"/>
              <a:t>Martian Allan Hills meteorite from Antarctica shows evidence of fossil bacteria. </a:t>
            </a:r>
            <a:r>
              <a:rPr lang="en-US" dirty="0" smtClean="0"/>
              <a:t>There </a:t>
            </a:r>
            <a:r>
              <a:rPr lang="en-US" dirty="0"/>
              <a:t>is still much scientific controversy about this but the best evidence to date is the presence of </a:t>
            </a:r>
            <a:r>
              <a:rPr lang="en-US" dirty="0" err="1"/>
              <a:t>nano</a:t>
            </a:r>
            <a:r>
              <a:rPr lang="en-US" dirty="0"/>
              <a:t>-particles of magnetite co-located with the so called fossil bacteria with the same structure as seen in magneto-</a:t>
            </a:r>
            <a:r>
              <a:rPr lang="en-US" dirty="0" err="1"/>
              <a:t>taxic</a:t>
            </a:r>
            <a:r>
              <a:rPr lang="en-US" dirty="0"/>
              <a:t> bacteria from Earth. </a:t>
            </a:r>
            <a:r>
              <a:rPr lang="en-US" dirty="0" smtClean="0"/>
              <a:t>It </a:t>
            </a:r>
            <a:r>
              <a:rPr lang="en-US" dirty="0"/>
              <a:t>is difficult to show how these structures could be formed by non-biological processes.  Anyway, this is still controversial and remains the most credible form of evidence I have seen for the presence of alien life forms.</a:t>
            </a:r>
          </a:p>
          <a:p>
            <a:endParaRPr lang="en-US" dirty="0"/>
          </a:p>
          <a:p>
            <a:r>
              <a:rPr lang="en-US" dirty="0"/>
              <a:t>Of course when I am asked this question, my answer is not very satisfying since most people are referring to some form of intelligent alien creature flying some sort of spacecraft. </a:t>
            </a:r>
            <a:r>
              <a:rPr lang="en-US" dirty="0" smtClean="0"/>
              <a:t>I </a:t>
            </a:r>
            <a:r>
              <a:rPr lang="en-US" dirty="0"/>
              <a:t>have seen no credible evidence in or outside of NASA to support any such ideas.</a:t>
            </a:r>
          </a:p>
          <a:p>
            <a:endParaRPr lang="en-US" dirty="0"/>
          </a:p>
        </p:txBody>
      </p:sp>
      <p:pic>
        <p:nvPicPr>
          <p:cNvPr id="1026" name="Picture 2" descr="http://i.space.com/images/i/000/015/712/i02/pettit-iss-sitting-cupola.jpg?1331132085"/>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l="6268" r="6268"/>
          <a:stretch>
            <a:fillRect/>
          </a:stretch>
        </p:blipFill>
        <p:spPr bwMode="auto">
          <a:xfrm>
            <a:off x="0" y="609600"/>
            <a:ext cx="4578614"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61734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066355A-084C-D24E-9AD2-7E4FC41EA627}" type="slidenum">
              <a:rPr lang="en-US" smtClean="0"/>
              <a:pPr/>
              <a:t>47</a:t>
            </a:fld>
            <a:endParaRPr lang="en-US" dirty="0"/>
          </a:p>
        </p:txBody>
      </p:sp>
      <p:sp>
        <p:nvSpPr>
          <p:cNvPr id="7" name="Text Placeholder 6"/>
          <p:cNvSpPr>
            <a:spLocks noGrp="1"/>
          </p:cNvSpPr>
          <p:nvPr>
            <p:ph type="body" sz="quarter" idx="13"/>
          </p:nvPr>
        </p:nvSpPr>
        <p:spPr/>
        <p:txBody>
          <a:bodyPr/>
          <a:lstStyle/>
          <a:p>
            <a:r>
              <a:rPr lang="en-US" dirty="0" smtClean="0">
                <a:solidFill>
                  <a:srgbClr val="208CAF"/>
                </a:solidFill>
              </a:rPr>
              <a:t>Charlie Bolden</a:t>
            </a:r>
            <a:r>
              <a:rPr lang="en-US" dirty="0" smtClean="0"/>
              <a:t>, Head of NASA, visited a few years ago. </a:t>
            </a:r>
            <a:endParaRPr lang="en-US" dirty="0" smtClean="0">
              <a:solidFill>
                <a:srgbClr val="0D0D0A"/>
              </a:solidFill>
            </a:endParaRPr>
          </a:p>
          <a:p>
            <a:endParaRPr lang="en-US" dirty="0">
              <a:solidFill>
                <a:srgbClr val="0D0D0A"/>
              </a:solidFill>
            </a:endParaRPr>
          </a:p>
          <a:p>
            <a:endParaRPr lang="en-US" dirty="0"/>
          </a:p>
        </p:txBody>
      </p:sp>
      <p:sp>
        <p:nvSpPr>
          <p:cNvPr id="9" name="Text Placeholder 8"/>
          <p:cNvSpPr>
            <a:spLocks noGrp="1"/>
          </p:cNvSpPr>
          <p:nvPr>
            <p:ph type="body" sz="quarter" idx="15"/>
          </p:nvPr>
        </p:nvSpPr>
        <p:spPr>
          <a:xfrm>
            <a:off x="794584" y="5085834"/>
            <a:ext cx="3001670" cy="914400"/>
          </a:xfrm>
        </p:spPr>
        <p:txBody>
          <a:bodyPr/>
          <a:lstStyle/>
          <a:p>
            <a:endParaRPr lang="en-US" dirty="0"/>
          </a:p>
        </p:txBody>
      </p:sp>
      <p:pic>
        <p:nvPicPr>
          <p:cNvPr id="16" name="Picture Placeholder 15"/>
          <p:cNvPicPr>
            <a:picLocks noGrp="1" noChangeAspect="1"/>
          </p:cNvPicPr>
          <p:nvPr>
            <p:ph type="pic" sz="quarter" idx="16"/>
          </p:nvPr>
        </p:nvPicPr>
        <p:blipFill>
          <a:blip r:embed="rId2" cstate="print">
            <a:extLst>
              <a:ext uri="{28A0092B-C50C-407E-A947-70E740481C1C}">
                <a14:useLocalDpi xmlns:a14="http://schemas.microsoft.com/office/drawing/2010/main" val="0"/>
              </a:ext>
            </a:extLst>
          </a:blip>
          <a:srcRect l="20068" r="20068"/>
          <a:stretch>
            <a:fillRect/>
          </a:stretch>
        </p:blipFill>
        <p:spPr>
          <a:xfrm>
            <a:off x="4565386" y="3496735"/>
            <a:ext cx="2267848" cy="2751665"/>
          </a:xfrm>
        </p:spPr>
      </p:pic>
      <p:pic>
        <p:nvPicPr>
          <p:cNvPr id="17" name="Picture Placeholder 16"/>
          <p:cNvPicPr>
            <a:picLocks noGrp="1" noChangeAspect="1"/>
          </p:cNvPicPr>
          <p:nvPr>
            <p:ph type="pic" sz="quarter" idx="17"/>
          </p:nvPr>
        </p:nvPicPr>
        <p:blipFill>
          <a:blip r:embed="rId3" cstate="print">
            <a:extLst>
              <a:ext uri="{28A0092B-C50C-407E-A947-70E740481C1C}">
                <a14:useLocalDpi xmlns:a14="http://schemas.microsoft.com/office/drawing/2010/main" val="0"/>
              </a:ext>
            </a:extLst>
          </a:blip>
          <a:srcRect t="12959" b="12959"/>
          <a:stretch>
            <a:fillRect/>
          </a:stretch>
        </p:blipFill>
        <p:spPr>
          <a:xfrm>
            <a:off x="6878954" y="3496735"/>
            <a:ext cx="2265046" cy="2751665"/>
          </a:xfrm>
        </p:spPr>
      </p:pic>
      <p:pic>
        <p:nvPicPr>
          <p:cNvPr id="22" name="Picture Placeholder 21"/>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7811" b="7811"/>
          <a:stretch>
            <a:fillRect/>
          </a:stretch>
        </p:blipFill>
        <p:spPr>
          <a:xfrm>
            <a:off x="4565386" y="381000"/>
            <a:ext cx="4578614" cy="3048000"/>
          </a:xfrm>
        </p:spPr>
      </p:pic>
    </p:spTree>
    <p:extLst>
      <p:ext uri="{BB962C8B-B14F-4D97-AF65-F5344CB8AC3E}">
        <p14:creationId xmlns:p14="http://schemas.microsoft.com/office/powerpoint/2010/main" val="2530260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Beta Pic b (13 M</a:t>
            </a:r>
            <a:r>
              <a:rPr lang="en-US" baseline="-25000" dirty="0" smtClean="0"/>
              <a:t>J</a:t>
            </a: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5</a:t>
            </a:fld>
            <a:endParaRPr lang="en-US"/>
          </a:p>
        </p:txBody>
      </p:sp>
      <p:pic>
        <p:nvPicPr>
          <p:cNvPr id="6" name="betapic_orbit">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77950" y="1524000"/>
            <a:ext cx="6502400" cy="4876800"/>
          </a:xfrm>
        </p:spPr>
      </p:pic>
    </p:spTree>
    <p:extLst>
      <p:ext uri="{BB962C8B-B14F-4D97-AF65-F5344CB8AC3E}">
        <p14:creationId xmlns:p14="http://schemas.microsoft.com/office/powerpoint/2010/main" val="380822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Fomalhaut b</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6</a:t>
            </a:fld>
            <a:endParaRPr lang="en-US"/>
          </a:p>
        </p:txBody>
      </p:sp>
      <p:pic>
        <p:nvPicPr>
          <p:cNvPr id="5" name="fomalhaut_b_movi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8700" y="1900238"/>
            <a:ext cx="7200900" cy="4122737"/>
          </a:xfrm>
        </p:spPr>
      </p:pic>
    </p:spTree>
    <p:extLst>
      <p:ext uri="{BB962C8B-B14F-4D97-AF65-F5344CB8AC3E}">
        <p14:creationId xmlns:p14="http://schemas.microsoft.com/office/powerpoint/2010/main" val="79697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Fomalhaut b (a clump of dust?)</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7</a:t>
            </a:fld>
            <a:endParaRPr lang="en-US"/>
          </a:p>
        </p:txBody>
      </p:sp>
      <p:pic>
        <p:nvPicPr>
          <p:cNvPr id="1026" name="Picture 2" descr="https://www.nasa.gov/sites/default/files/thumbnails/image/stsci-h-p2009a-f-3840x2160.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1937147"/>
            <a:ext cx="7200900" cy="4050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992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Removing the Light</a:t>
            </a:r>
            <a:endParaRPr lang="en-US" dirty="0"/>
          </a:p>
        </p:txBody>
      </p:sp>
      <p:sp>
        <p:nvSpPr>
          <p:cNvPr id="3" name="Content Placeholder 2"/>
          <p:cNvSpPr>
            <a:spLocks noGrp="1"/>
          </p:cNvSpPr>
          <p:nvPr>
            <p:ph idx="1"/>
          </p:nvPr>
        </p:nvSpPr>
        <p:spPr/>
        <p:txBody>
          <a:bodyPr/>
          <a:lstStyle/>
          <a:p>
            <a:r>
              <a:rPr lang="en-US" dirty="0" smtClean="0"/>
              <a:t>Light from the star can be removed in two different ways.</a:t>
            </a:r>
          </a:p>
          <a:p>
            <a:r>
              <a:rPr lang="en-US" dirty="0" smtClean="0"/>
              <a:t>One, a physical mask can block the light.</a:t>
            </a:r>
          </a:p>
          <a:p>
            <a:r>
              <a:rPr lang="en-US" dirty="0" smtClean="0"/>
              <a:t>Two, an optical interferometer can “null” the light by interfering the light with itself (shifted by half a wavelength).</a:t>
            </a:r>
            <a:endParaRPr lang="en-US" dirty="0"/>
          </a:p>
        </p:txBody>
      </p:sp>
      <p:sp>
        <p:nvSpPr>
          <p:cNvPr id="4" name="Slide Number Placeholder 3"/>
          <p:cNvSpPr>
            <a:spLocks noGrp="1"/>
          </p:cNvSpPr>
          <p:nvPr>
            <p:ph type="sldNum" sz="quarter" idx="12"/>
          </p:nvPr>
        </p:nvSpPr>
        <p:spPr/>
        <p:txBody>
          <a:bodyPr/>
          <a:lstStyle/>
          <a:p>
            <a:pPr>
              <a:defRPr/>
            </a:pPr>
            <a:fld id="{A80E317C-2D38-45AD-93CC-2F339010EF5B}" type="slidenum">
              <a:rPr lang="en-US" smtClean="0"/>
              <a:pPr>
                <a:defRPr/>
              </a:pPr>
              <a:t>8</a:t>
            </a:fld>
            <a:endParaRPr lang="en-US"/>
          </a:p>
        </p:txBody>
      </p:sp>
    </p:spTree>
    <p:extLst>
      <p:ext uri="{BB962C8B-B14F-4D97-AF65-F5344CB8AC3E}">
        <p14:creationId xmlns:p14="http://schemas.microsoft.com/office/powerpoint/2010/main" val="1471412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p:txBody>
          <a:bodyPr/>
          <a:lstStyle/>
          <a:p>
            <a:pPr eaLnBrk="1" hangingPunct="1"/>
            <a:r>
              <a:rPr lang="en-US" altLang="en-US" dirty="0" err="1" smtClean="0"/>
              <a:t>Coronagraphy</a:t>
            </a:r>
            <a:endParaRPr lang="en-US" altLang="en-US" dirty="0" smtClean="0"/>
          </a:p>
        </p:txBody>
      </p:sp>
      <p:sp>
        <p:nvSpPr>
          <p:cNvPr id="2" name="Slide Number Placeholder 1"/>
          <p:cNvSpPr>
            <a:spLocks noGrp="1"/>
          </p:cNvSpPr>
          <p:nvPr>
            <p:ph type="sldNum" sz="quarter" idx="12"/>
          </p:nvPr>
        </p:nvSpPr>
        <p:spPr/>
        <p:txBody>
          <a:bodyPr/>
          <a:lstStyle/>
          <a:p>
            <a:pPr>
              <a:defRPr/>
            </a:pPr>
            <a:fld id="{A80E317C-2D38-45AD-93CC-2F339010EF5B}" type="slidenum">
              <a:rPr lang="en-US" smtClean="0"/>
              <a:pPr>
                <a:defRPr/>
              </a:pPr>
              <a:t>9</a:t>
            </a:fld>
            <a:endParaRPr lang="en-US"/>
          </a:p>
        </p:txBody>
      </p:sp>
      <p:pic>
        <p:nvPicPr>
          <p:cNvPr id="5" name="coronagraph_1m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28700" y="1936750"/>
            <a:ext cx="7200900" cy="4051300"/>
          </a:xfrm>
        </p:spPr>
      </p:pic>
    </p:spTree>
    <p:extLst>
      <p:ext uri="{BB962C8B-B14F-4D97-AF65-F5344CB8AC3E}">
        <p14:creationId xmlns:p14="http://schemas.microsoft.com/office/powerpoint/2010/main" val="15137657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THEME_BG_IMAGE" val=""/>
  <p:tag name="MMPROD_TAG_VCONFIG" val="PD94bWwgdmVyc2lvbj0iMS4wIiBlbmNvZGluZz0iVVRGLTgiPz4NCjxjb25maWd1cmF0aW9u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IHVpdGV4dCAtLT4NCgkJPCEtLSBzdWJzdGl0dXRpb246ICVuID09IHNsaWRlIG51bWJlciAtLT4NCgkJPHVpdGV4dCBuYW1lPSJVTk5BTUVEU0xJREVUSVRMRSIgdmFsdWU9IkRpYXBvc2l0aXZlICVuIi8+DQoJCTwhLS0gc3Vic3RpdHV0aW9uOiAlbiA9PSBzbGlkZSBudW1iZXIgLS0+DQoJCTwhLS0gc3Vic3RpdHV0aW9uOiAldCA9PSB0b3RhbCBzbGlkZSBjb3VudCAtLT4NCgkJPHVpdGV4dCBuYW1lPSJTQ1JVQkJBUlNUQVRVU19TTElERUlORk8iIHZhbHVlPSJEaWFwb3NpdGl2ZSAlbiAvICV0IHwgIi8+DQoJCTx1aXRleHQgbmFtZT0iU0NSVUJCQVJTVEFUVVNfU1RPUFBFRCIgdmFsdWU9IkFycsOqdMOpZSIvPg0KCQk8dWl0ZXh0IG5hbWU9IlNDUlVCQkFSU1RBVFVTX1BMQVlJTkciIHZhbHVlPSJMZWN0dXJlIi8+DQoJCTx1aXRleHQgbmFtZT0iU0NSVUJCQVJTVEFUVVNfTk9BVURJTyIgdmFsdWU9IlBhcyBkZSBzb24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DQoJCTwhLS0gc3Vic3RpdHV0aW9uOiAlcCA9PSBjdXJyZW50IHNwZWFrZXIncyB0aXRsZSAtLT4NCgkJPHVpdGV4dCBuYW1lPSJCSU9XSU5fVElUTEUiIHZhbHVlPSJCaW86ICVwIi8+DQoJCTx1aXRleHQgbmFtZT0iQklPQlROX1RJVExFIiB2YWx1ZT0iQmlvIDoiLz4NCgkJPHVpdGV4dCBuYW1lPSJESVZJREVSQlROX1RJVExFIiB2YWx1ZT0ifCIvPg0KCQk8dWl0ZXh0IG5hbWU9IkNPTlRBQ1RCVE5fVElUTEUiIHZhbHVlPSJDb250YWN0Ii8+DQoJCTx1aXRleHQgbmFtZT0iVEFCX09VVExJTkUiIHZhbHVlPSJQbGFuIi8+DQoJCTx1aXRleHQgbmFtZT0iVEFCX1RIVU1CIiB2YWx1ZT0iIE1pbmlhdHVyZSIvPg0KCQk8dWl0ZXh0IG5hbWU9IlRBQl9OT1RFUyIgdmFsdWU9Ik5vdGVzIi8+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DQoJCTx1aXRleHQgbmFtZT0iVEhVTUJfSEVBRElORyIgdmFsdWU9IkRpYXBvc2l0aXZlIi8+DQoJCTx1aXRleHQgbmFtZT0iVEhVTUJfSU5GTyIgdmFsdWU9IlRpdHJlL2R1csOpZSIvPg0KCQk8dWl0ZXh0IG5hbWU9IkFUVEFDSE5BTUVfSEVBRElORyIgdmFsdWU9Ik5vbSBkZSBmaWNoaWVyIi8+DQoJCTx1aXRleHQgbmFtZT0iQVRUQUNIU0laRV9IRUFESU5HIiB2YWx1ZT0iVGFpbGxlIi8+DQoJCTx1aXRleHQgbmFtZT0iU0xJREVfTk9URVMiIHZhbHVlPSJOb3RlcyBkZXMgZGlhcG9zaXRpdmVz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DQoJCTx1aXRleHQgbmFtZT0iU0NSVUJCQVJTVEFUVVNfUExBWUlORyIgdmFsdWU9IuWGjeeUn+S4rSIvPg0KCQk8dWl0ZXh0IG5hbWU9IlNDUlVCQkFSU1RBVFVTX05PQVVESU8iIHZhbHVlPSLpn7Plo7DjgarjgZc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44Kk44OI44OrIi8+DQoJCTx1aXRleHQgbmFtZT0iRFVSQVRJT05fSEVBRElORyIgdmFsdWU9IumVt+OBlSIvPg0KCQk8dWl0ZXh0IG5hbWU9IlNFQVJDSF9IRUFESU5HIiB2YWx1ZT0i5qSc57Si44GZ44KL44OG44Kt44K544OIIDogIi8+DQoJCTx1aXRleHQgbmFtZT0iVEhVTUJfSEVBRElORyIgdmFsdWU9IuOCueODqeOCpOODiSIvPg0KCQk8dWl0ZXh0IG5hbWU9IlRIVU1CX0lORk8iIHZhbHVlPSLjgrnjg6njgqTjg4njgr/jgqTjg4jjg6sgLyDplbfjgZUiLz4NCgkJPHVpdGV4dCBuYW1lPSJBVFRBQ0hOQU1FX0hFQURJTkciIHZhbHVlPSLjg5XjgqHjgqTjg6vlkI0iLz4NCgkJPHVpdGV4dCBuYW1lPSJBVFRBQ0hTSVpFX0hFQURJTkciIHZhbHVlPSLjgrXjgqTjgroiLz4NCgkJPHVpdGV4dCBuYW1lPSJTTElERV9OT1RFUyIgdmFsdWU9IuOCueODqeOCpOODieODjuODvOODiC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DQoJCTx1aXRleHQgbmFtZT0iU0NSVUJCQVJTVEFUVVNfU0xJREVJTkZPIiB2YWx1ZT0i7Iqs65287J2065OcICVuIC8gJXQgfCAiLz4NCgkJPHVpdGV4dCBuYW1lPSJTQ1JVQkJBUlNUQVRVU19TVE9QUEVEIiB2YWx1ZT0i7KSR7KeA65CoIi8+DQoJCTx1aXRleHQgbmFtZT0iU0NSVUJCQVJTVEFUVVNfUExBWUlORyIgdmFsdWU9IuyerOyDnSIvPg0KCQk8dWl0ZXh0IG5hbWU9IlNDUlVCQkFSU1RBVFVTX05PQVVESU8iIHZhbHVlPSLsmKTrlJTsmKQg7JeG7J2MIi8+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DQoJCTwhLS0gc3Vic3RpdHV0aW9uOiAlbSA9PSBtaW51dGVzIHJlbWFpbmluZyAtLT4NCgkJPCEtLSBzdWJzdGl0dXRpb246ICVzID09IHNlY29uZHMgcmVtYWluaW5nIC0tPg0KCQk8dWl0ZXh0IG5hbWU9IkVMQVBTRUQiIHZhbHVlPSIlbeu2hCAlc+y0iCDrgqjsnYwiLz4NCgkJPHVpdGV4dCBuYW1lPSJOT1RGT1VORCIgdmFsdWU9IuyXhuydjCIvPg0KCQk8dWl0ZXh0IG5hbWU9IkFUVEFDSE1FTlRTIiB2YWx1ZT0i7LKo67aAIO2MjOydvCIvPg0KCQk8IS0tIHN1YnN0aXR1dGlvbjogJXAgPT0gY3VycmVudCBzcGVha2VyJ3MgdGl0bGUgLS0+DQoJCTx1aXRleHQgbmFtZT0iQklPV0lOX1RJVExFIiB2YWx1ZT0i6rK966ClIOyGjOqwnDogJXAiLz4NCgkJPHVpdGV4dCBuYW1lPSJCSU9CVE5fVElUTEUiIHZhbHVlPSLqsr3roKUg7IaM6rCcIi8+DQoJCTx1aXRleHQgbmFtZT0iRElWSURFUkJUTl9USVRMRSIgdmFsdWU9InwiLz4NCgkJPHVpdGV4dCBuYW1lPSJDT05UQUNUQlROX1RJVExFIiB2YWx1ZT0i7Jew65297LKY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PC9jb25maWd1cmF0aW9uPg0K"/>
  <p:tag name="MMPROD_UIDATA" val="&lt;database version=&quot;6.0&quot;&gt;&lt;object type=&quot;1&quot; unique_id=&quot;10001&quot;&gt;&lt;property id=&quot;20141&quot; value=&quot;1051446&quot;/&gt;&lt;property id=&quot;20144&quot; value=&quot;0&quot;/&gt;&lt;property id=&quot;20146&quot; value=&quot;0&quot;/&gt;&lt;property id=&quot;20147&quot; value=&quot;0&quot;/&gt;&lt;property id=&quot;20148&quot; value=&quot;0&quot;/&gt;&lt;property id=&quot;20180&quot; value=&quot;0&quot;/&gt;&lt;property id=&quot;20181&quot; value=&quot;0&quot;/&gt;&lt;property id=&quot;20191&quot; value=&quot;rit&quot;/&gt;&lt;property id=&quot;20192&quot; value=&quot;https://connect.rit.edu&quot;/&gt;&lt;property id=&quot;20193&quot; value=&quot;0&quot;/&gt;&lt;property id=&quot;20224&quot; value=&quot;C:\Documents and Settings\dffpci\Desktop&quot;/&gt;&lt;property id=&quot;20250&quot; value=&quot;6&quot;/&gt;&lt;property id=&quot;20251&quot; value=&quot;0&quot;/&gt;&lt;property id=&quot;20259&quot; value=&quot;0&quot;/&gt;&lt;property id=&quot;20262&quot; value=&quot;4496691&quot;/&gt;&lt;object type=&quot;4&quot; unique_id=&quot;10005&quot;&gt;&lt;/object&gt;&lt;object type=&quot;2&quot; unique_id=&quot;10006&quot;&gt;&lt;object type=&quot;3&quot; unique_id=&quot;10042&quot;&gt;&lt;property id=&quot;20148&quot; value=&quot;5&quot;/&gt;&lt;property id=&quot;20300&quot; value=&quot;Slide 1 - &amp;quot;Astronomical Observational Techniques and Instrumentation&amp;quot;&quot;/&gt;&lt;property id=&quot;20303&quot; value=&quot;-1&quot;/&gt;&lt;property id=&quot;20307&quot; value=&quot;520&quot;/&gt;&lt;property id=&quot;20309&quot; value=&quot;-1&quot;/&gt;&lt;/object&gt;&lt;object type=&quot;3&quot; unique_id=&quot;10043&quot;&gt;&lt;property id=&quot;20148&quot; value=&quot;5&quot;/&gt;&lt;property id=&quot;20300&quot; value=&quot;Slide 2 - &amp;quot;Aims and outline for this lecture&amp;quot;&quot;/&gt;&lt;property id=&quot;20303&quot; value=&quot;-1&quot;/&gt;&lt;property id=&quot;20307&quot; value=&quot;524&quot;/&gt;&lt;property id=&quot;20309&quot; value=&quot;-1&quot;/&gt;&lt;/object&gt;&lt;object type=&quot;3&quot; unique_id=&quot;10045&quot;&gt;&lt;property id=&quot;20148&quot; value=&quot;5&quot;/&gt;&lt;property id=&quot;20300&quot; value=&quot;Slide 4 - &amp;quot;Blackbody Radiation: Heat Transfer&amp;quot;&quot;/&gt;&lt;property id=&quot;20303&quot; value=&quot;-1&quot;/&gt;&lt;property id=&quot;20307&quot; value=&quot;392&quot;/&gt;&lt;property id=&quot;20309&quot; value=&quot;-1&quot;/&gt;&lt;/object&gt;&lt;object type=&quot;3&quot; unique_id=&quot;10046&quot;&gt;&lt;property id=&quot;20148&quot; value=&quot;5&quot;/&gt;&lt;property id=&quot;20300&quot; value=&quot;Slide 3 - &amp;quot;Blackbody Radiation: Energy Transfer&amp;quot;&quot;/&gt;&lt;property id=&quot;20303&quot; value=&quot;-1&quot;/&gt;&lt;property id=&quot;20307&quot; value=&quot;393&quot;/&gt;&lt;property id=&quot;20309&quot; value=&quot;-1&quot;/&gt;&lt;/object&gt;&lt;object type=&quot;3&quot; unique_id=&quot;10047&quot;&gt;&lt;property id=&quot;20148&quot; value=&quot;5&quot;/&gt;&lt;property id=&quot;20300&quot; value=&quot;Slide 6 - &amp;quot;Blackbody Radiation: Planck’s Equation&amp;quot;&quot;/&gt;&lt;property id=&quot;20303&quot; value=&quot;-1&quot;/&gt;&lt;property id=&quot;20307&quot; value=&quot;394&quot;/&gt;&lt;property id=&quot;20309&quot; value=&quot;-1&quot;/&gt;&lt;/object&gt;&lt;object type=&quot;3&quot; unique_id=&quot;10048&quot;&gt;&lt;property id=&quot;20148&quot; value=&quot;5&quot;/&gt;&lt;property id=&quot;20300&quot; value=&quot;Slide 8 - &amp;quot;Blackbody Radiation: Wein’s Displacement Law&amp;quot;&quot;/&gt;&lt;property id=&quot;20303&quot; value=&quot;-1&quot;/&gt;&lt;property id=&quot;20307&quot; value=&quot;395&quot;/&gt;&lt;property id=&quot;20309&quot; value=&quot;-1&quot;/&gt;&lt;/object&gt;&lt;object type=&quot;3&quot; unique_id=&quot;10049&quot;&gt;&lt;property id=&quot;20148&quot; value=&quot;5&quot;/&gt;&lt;property id=&quot;20300&quot; value=&quot;Slide 9 - &amp;quot;Blackbody Radiation: Stefan-Boltzmann Law &amp;quot;&quot;/&gt;&lt;property id=&quot;20303&quot; value=&quot;-1&quot;/&gt;&lt;property id=&quot;20307&quot; value=&quot;396&quot;/&gt;&lt;property id=&quot;20309&quot; value=&quot;-1&quot;/&gt;&lt;/object&gt;&lt;object type=&quot;3&quot; unique_id=&quot;10050&quot;&gt;&lt;property id=&quot;20148&quot; value=&quot;5&quot;/&gt;&lt;property id=&quot;20300&quot; value=&quot;Slide 5 - &amp;quot;Blackbody Radiation: Objects&amp;quot;&quot;/&gt;&lt;property id=&quot;20303&quot; value=&quot;-1&quot;/&gt;&lt;property id=&quot;20307&quot; value=&quot;397&quot;/&gt;&lt;property id=&quot;20309&quot; value=&quot;-1&quot;/&gt;&lt;/object&gt;&lt;object type=&quot;3&quot; unique_id=&quot;10064&quot;&gt;&lt;property id=&quot;20148&quot; value=&quot;5&quot;/&gt;&lt;property id=&quot;20300&quot; value=&quot;Slide 16 - &amp;quot;Hydrogen-like lines&amp;quot;&quot;/&gt;&lt;property id=&quot;20303&quot; value=&quot;-1&quot;/&gt;&lt;property id=&quot;20307&quot; value=&quot;263&quot;/&gt;&lt;property id=&quot;20309&quot; value=&quot;-1&quot;/&gt;&lt;/object&gt;&lt;object type=&quot;3&quot; unique_id=&quot;10075&quot;&gt;&lt;property id=&quot;20148&quot; value=&quot;5&quot;/&gt;&lt;property id=&quot;20300&quot; value=&quot;Slide 34 - &amp;quot;Theory of Everything&amp;quot;&quot;/&gt;&lt;property id=&quot;20303&quot; value=&quot;-1&quot;/&gt;&lt;property id=&quot;20307&quot; value=&quot;265&quot;/&gt;&lt;property id=&quot;20309&quot; value=&quot;-1&quot;/&gt;&lt;/object&gt;&lt;object type=&quot;3&quot; unique_id=&quot;10544&quot;&gt;&lt;property id=&quot;20148&quot; value=&quot;5&quot;/&gt;&lt;property id=&quot;20300&quot; value=&quot;Slide 10 - &amp;quot;Blackbody Radiation: SB Law, derivation&amp;quot;&quot;/&gt;&lt;property id=&quot;20303&quot; value=&quot;-1&quot;/&gt;&lt;property id=&quot;20307&quot; value=&quot;1170&quot;/&gt;&lt;property id=&quot;20309&quot; value=&quot;-1&quot;/&gt;&lt;/object&gt;&lt;object type=&quot;3&quot; unique_id=&quot;10824&quot;&gt;&lt;property id=&quot;20148&quot; value=&quot;5&quot;/&gt;&lt;property id=&quot;20300&quot; value=&quot;Slide 7 - &amp;quot;Blackbody Radiation: Curves&amp;quot;&quot;/&gt;&lt;property id=&quot;20303&quot; value=&quot;-1&quot;/&gt;&lt;property id=&quot;20307&quot; value=&quot;1557&quot;/&gt;&lt;property id=&quot;20309&quot; value=&quot;-1&quot;/&gt;&lt;/object&gt;&lt;object type=&quot;3&quot; unique_id=&quot;10826&quot;&gt;&lt;property id=&quot;20148&quot; value=&quot;5&quot;/&gt;&lt;property id=&quot;20300&quot; value=&quot;Slide 11 - &amp;quot;Interactions Between Charged Particles&amp;quot;&quot;/&gt;&lt;property id=&quot;20303&quot; value=&quot;-1&quot;/&gt;&lt;property id=&quot;20307&quot; value=&quot;1545&quot;/&gt;&lt;property id=&quot;20309&quot; value=&quot;-1&quot;/&gt;&lt;/object&gt;&lt;object type=&quot;3&quot; unique_id=&quot;10827&quot;&gt;&lt;property id=&quot;20148&quot; value=&quot;5&quot;/&gt;&lt;property id=&quot;20300&quot; value=&quot;Slide 13 - &amp;quot;Hydrogen emission lines&amp;quot;&quot;/&gt;&lt;property id=&quot;20303&quot; value=&quot;-1&quot;/&gt;&lt;property id=&quot;20307&quot; value=&quot;1544&quot;/&gt;&lt;property id=&quot;20309&quot; value=&quot;-1&quot;/&gt;&lt;/object&gt;&lt;object type=&quot;3&quot; unique_id=&quot;10828&quot;&gt;&lt;property id=&quot;20148&quot; value=&quot;5&quot;/&gt;&lt;property id=&quot;20300&quot; value=&quot;Slide 15 - &amp;quot;Helium and carbon atoms&amp;quot;&quot;/&gt;&lt;property id=&quot;20303&quot; value=&quot;-1&quot;/&gt;&lt;property id=&quot;20307&quot; value=&quot;1546&quot;/&gt;&lt;property id=&quot;20309&quot; value=&quot;-1&quot;/&gt;&lt;/object&gt;&lt;object type=&quot;3&quot; unique_id=&quot;10874&quot;&gt;&lt;property id=&quot;20148&quot; value=&quot;5&quot;/&gt;&lt;property id=&quot;20300&quot; value=&quot;Slide 17 - &amp;quot;Free-free (Bremsstrahlung) Emission&amp;quot;&quot;/&gt;&lt;property id=&quot;20303&quot; value=&quot;-1&quot;/&gt;&lt;property id=&quot;20307&quot; value=&quot;1571&quot;/&gt;&lt;property id=&quot;20309&quot; value=&quot;-1&quot;/&gt;&lt;/object&gt;&lt;object type=&quot;3&quot; unique_id=&quot;10875&quot;&gt;&lt;property id=&quot;20148&quot; value=&quot;5&quot;/&gt;&lt;property id=&quot;20300&quot; value=&quot;Slide 18 - &amp;quot;Bremsstrahlung Emission: Notes&amp;quot;&quot;/&gt;&lt;property id=&quot;20303&quot; value=&quot;-1&quot;/&gt;&lt;property id=&quot;20307&quot; value=&quot;1670&quot;/&gt;&lt;property id=&quot;20309&quot; value=&quot;-1&quot;/&gt;&lt;/object&gt;&lt;object type=&quot;3&quot; unique_id=&quot;10876&quot;&gt;&lt;property id=&quot;20148&quot; value=&quot;5&quot;/&gt;&lt;property id=&quot;20300&quot; value=&quot;Slide 19 - &amp;quot;Free-free Emission: Spectrum&amp;quot;&quot;/&gt;&lt;property id=&quot;20303&quot; value=&quot;-1&quot;/&gt;&lt;property id=&quot;20307&quot; value=&quot;1671&quot;/&gt;&lt;property id=&quot;20309&quot; value=&quot;-1&quot;/&gt;&lt;/object&gt;&lt;object type=&quot;3&quot; unique_id=&quot;10877&quot;&gt;&lt;property id=&quot;20148&quot; value=&quot;5&quot;/&gt;&lt;property id=&quot;20300&quot; value=&quot;Slide 20 - &amp;quot;Free-free Emission: Stromgren Sphere&amp;quot;&quot;/&gt;&lt;property id=&quot;20303&quot; value=&quot;-1&quot;/&gt;&lt;property id=&quot;20307&quot; value=&quot;1573&quot;/&gt;&lt;property id=&quot;20309&quot; value=&quot;-1&quot;/&gt;&lt;/object&gt;&lt;object type=&quot;3&quot; unique_id=&quot;10878&quot;&gt;&lt;property id=&quot;20148&quot; value=&quot;5&quot;/&gt;&lt;property id=&quot;20300&quot; value=&quot;Slide 23 - &amp;quot;Free-free Emission: Star Formation Region&amp;quot;&quot;/&gt;&lt;property id=&quot;20303&quot; value=&quot;-1&quot;/&gt;&lt;property id=&quot;20307&quot; value=&quot;1668&quot;/&gt;&lt;property id=&quot;20309&quot; value=&quot;-1&quot;/&gt;&lt;/object&gt;&lt;object type=&quot;3&quot; unique_id=&quot;10879&quot;&gt;&lt;property id=&quot;20148&quot; value=&quot;5&quot;/&gt;&lt;property id=&quot;20300&quot; value=&quot;Slide 24 - &amp;quot;Free-free Emission: Galaxy Cluster&amp;quot;&quot;/&gt;&lt;property id=&quot;20303&quot; value=&quot;-1&quot;/&gt;&lt;property id=&quot;20307&quot; value=&quot;1669&quot;/&gt;&lt;property id=&quot;20309&quot; value=&quot;-1&quot;/&gt;&lt;/object&gt;&lt;object type=&quot;3&quot; unique_id=&quot;10880&quot;&gt;&lt;property id=&quot;20148&quot; value=&quot;5&quot;/&gt;&lt;property id=&quot;20300&quot; value=&quot;Slide 25 - &amp;quot;Synchrotron Radiation&amp;quot;&quot;/&gt;&lt;property id=&quot;20303&quot; value=&quot;-1&quot;/&gt;&lt;property id=&quot;20307&quot; value=&quot;1565&quot;/&gt;&lt;property id=&quot;20309&quot; value=&quot;-1&quot;/&gt;&lt;/object&gt;&lt;object type=&quot;3&quot; unique_id=&quot;10881&quot;&gt;&lt;property id=&quot;20148&quot; value=&quot;5&quot;/&gt;&lt;property id=&quot;20300&quot; value=&quot;Slide 26 - &amp;quot;Synchrotron Radiation: Illustration&amp;quot;&quot;/&gt;&lt;property id=&quot;20303&quot; value=&quot;-1&quot;/&gt;&lt;property id=&quot;20307&quot; value=&quot;1567&quot;/&gt;&lt;property id=&quot;20309&quot; value=&quot;-1&quot;/&gt;&lt;/object&gt;&lt;object type=&quot;3&quot; unique_id=&quot;10882&quot;&gt;&lt;property id=&quot;20148&quot; value=&quot;5&quot;/&gt;&lt;property id=&quot;20300&quot; value=&quot;Slide 27 - &amp;quot;Synchrotron Radiation: M87 Jet&amp;quot;&quot;/&gt;&lt;property id=&quot;20303&quot; value=&quot;-1&quot;/&gt;&lt;property id=&quot;20307&quot; value=&quot;1566&quot;/&gt;&lt;property id=&quot;20309&quot; value=&quot;-1&quot;/&gt;&lt;/object&gt;&lt;object type=&quot;3&quot; unique_id=&quot;10883&quot;&gt;&lt;property id=&quot;20148&quot; value=&quot;5&quot;/&gt;&lt;property id=&quot;20300&quot; value=&quot;Slide 28 - &amp;quot;Synchrotron Radiation: Relations&amp;quot;&quot;/&gt;&lt;property id=&quot;20303&quot; value=&quot;-1&quot;/&gt;&lt;property id=&quot;20307&quot; value=&quot;1568&quot;/&gt;&lt;property id=&quot;20309&quot; value=&quot;-1&quot;/&gt;&lt;/object&gt;&lt;object type=&quot;3&quot; unique_id=&quot;10884&quot;&gt;&lt;property id=&quot;20148&quot; value=&quot;5&quot;/&gt;&lt;property id=&quot;20300&quot; value=&quot;Slide 31 - &amp;quot;Inverse Compton Scattering&amp;quot;&quot;/&gt;&lt;property id=&quot;20303&quot; value=&quot;-1&quot;/&gt;&lt;property id=&quot;20307&quot; value=&quot;1564&quot;/&gt;&lt;property id=&quot;20309&quot; value=&quot;-1&quot;/&gt;&lt;/object&gt;&lt;object type=&quot;3&quot; unique_id=&quot;10885&quot;&gt;&lt;property id=&quot;20148&quot; value=&quot;5&quot;/&gt;&lt;property id=&quot;20300&quot; value=&quot;Slide 33 - &amp;quot;Multiwavelength Spectrum: M82&amp;quot;&quot;/&gt;&lt;property id=&quot;20303&quot; value=&quot;-1&quot;/&gt;&lt;property id=&quot;20307&quot; value=&quot;1562&quot;/&gt;&lt;property id=&quot;20309&quot; value=&quot;-1&quot;/&gt;&lt;/object&gt;&lt;object type=&quot;3&quot; unique_id=&quot;11166&quot;&gt;&lt;property id=&quot;20148&quot; value=&quot;5&quot;/&gt;&lt;property id=&quot;20300&quot; value=&quot;Slide 29 - &amp;quot;Synchrotron Radiation: Spectrum&amp;quot;&quot;/&gt;&lt;property id=&quot;20307&quot; value=&quot;1672&quot;/&gt;&lt;/object&gt;&lt;object type=&quot;3&quot; unique_id=&quot;11391&quot;&gt;&lt;property id=&quot;20148&quot; value=&quot;5&quot;/&gt;&lt;property id=&quot;20300&quot; value=&quot;Slide 30 - &amp;quot;Synchrotron Radiation: Spectral Ageing&amp;quot;&quot;/&gt;&lt;property id=&quot;20307&quot; value=&quot;1673&quot;/&gt;&lt;/object&gt;&lt;object type=&quot;3&quot; unique_id=&quot;11590&quot;&gt;&lt;property id=&quot;20148&quot; value=&quot;5&quot;/&gt;&lt;property id=&quot;20300&quot; value=&quot;Slide 32 - &amp;quot;Inverse Compton Scattering: Spectrum&amp;quot;&quot;/&gt;&lt;property id=&quot;20307&quot; value=&quot;1674&quot;/&gt;&lt;/object&gt;&lt;object type=&quot;3&quot; unique_id=&quot;11932&quot;&gt;&lt;property id=&quot;20148&quot; value=&quot;5&quot;/&gt;&lt;property id=&quot;20300&quot; value=&quot;Slide 14 - &amp;quot;Hydrogen emission line series&amp;quot;&quot;/&gt;&lt;property id=&quot;20307&quot; value=&quot;1675&quot;/&gt;&lt;/object&gt;&lt;object type=&quot;3&quot; unique_id=&quot;28224&quot;&gt;&lt;property id=&quot;20148&quot; value=&quot;5&quot;/&gt;&lt;property id=&quot;20300&quot; value=&quot;Slide 12 - &amp;quot; Bound-Bound Emission-line radiation&amp;quot;&quot;/&gt;&lt;property id=&quot;20307&quot; value=&quot;1676&quot;/&gt;&lt;/object&gt;&lt;object type=&quot;3&quot; unique_id=&quot;28436&quot;&gt;&lt;property id=&quot;20148&quot; value=&quot;5&quot;/&gt;&lt;property id=&quot;20300&quot; value=&quot;Slide 21 - &amp;quot;Stromgren Sphere Radius: Derivation&amp;quot;&quot;/&gt;&lt;property id=&quot;20307&quot; value=&quot;1677&quot;/&gt;&lt;/object&gt;&lt;object type=&quot;3&quot; unique_id=&quot;28474&quot;&gt;&lt;property id=&quot;20148&quot; value=&quot;5&quot;/&gt;&lt;property id=&quot;20300&quot; value=&quot;Slide 22 - &amp;quot;Recombination Timescale: Derivation&amp;quot;&quot;/&gt;&lt;property id=&quot;20307&quot; value=&quot;1678&quot;/&gt;&lt;/object&gt;&lt;/object&gt;&lt;object type=&quot;8&quot; unique_id=&quot;10760&quot;&gt;&lt;/object&gt;&lt;/object&gt;&lt;/database&gt;"/>
</p:tagLst>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Crop</Template>
  <TotalTime>4545</TotalTime>
  <Words>5696</Words>
  <Application>Microsoft Office PowerPoint</Application>
  <PresentationFormat>On-screen Show (4:3)</PresentationFormat>
  <Paragraphs>208</Paragraphs>
  <Slides>47</Slides>
  <Notes>18</Notes>
  <HiddenSlides>0</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Franklin Gothic Book</vt:lpstr>
      <vt:lpstr>Helvetica Neue Medium</vt:lpstr>
      <vt:lpstr>Helvetica Neue Thin</vt:lpstr>
      <vt:lpstr>Crop</vt:lpstr>
      <vt:lpstr>University Astronomy</vt:lpstr>
      <vt:lpstr>direct imaging technique</vt:lpstr>
      <vt:lpstr>Direct Imaging Method</vt:lpstr>
      <vt:lpstr>HR 8799 b-e (~6-10 MJ)</vt:lpstr>
      <vt:lpstr>Beta Pic b (13 MJ)</vt:lpstr>
      <vt:lpstr>Fomalhaut b</vt:lpstr>
      <vt:lpstr>Fomalhaut b (a clump of dust?)</vt:lpstr>
      <vt:lpstr>Removing the Light</vt:lpstr>
      <vt:lpstr>Coronagraphy</vt:lpstr>
      <vt:lpstr>Nulling Interferometer</vt:lpstr>
      <vt:lpstr>gravitational microlensing technique</vt:lpstr>
      <vt:lpstr>Gravitational Microlensing</vt:lpstr>
      <vt:lpstr>habitable zone</vt:lpstr>
      <vt:lpstr>Habitable Zone</vt:lpstr>
      <vt:lpstr>Water and Sublimation</vt:lpstr>
      <vt:lpstr>Habitable Zone vs Stellar Mass</vt:lpstr>
      <vt:lpstr>Stellar Host Mass</vt:lpstr>
      <vt:lpstr>exoplanet candidates</vt:lpstr>
      <vt:lpstr>Kepler-10b Like Earth, but Hot</vt:lpstr>
      <vt:lpstr>Kepler-11</vt:lpstr>
      <vt:lpstr>The Exoplanet Portrait</vt:lpstr>
      <vt:lpstr>Exoplanet Detections per Year</vt:lpstr>
      <vt:lpstr>Hot Jupiters</vt:lpstr>
      <vt:lpstr>Kepler-62</vt:lpstr>
      <vt:lpstr>TRAPPIST-1</vt:lpstr>
      <vt:lpstr>exoplanet missions</vt:lpstr>
      <vt:lpstr>Kepler and K2 Missions</vt:lpstr>
      <vt:lpstr>Kepler vs Ground</vt:lpstr>
      <vt:lpstr>TESS</vt:lpstr>
      <vt:lpstr>JWST</vt:lpstr>
      <vt:lpstr>Starshot</vt:lpstr>
      <vt:lpstr>Starshot Animation</vt:lpstr>
      <vt:lpstr>Project Blue</vt:lpstr>
      <vt:lpstr>Hab-Ex</vt:lpstr>
      <vt:lpstr>Biosignatures</vt:lpstr>
      <vt:lpstr>LUVOIR</vt:lpstr>
      <vt:lpstr>LUVOIR</vt:lpstr>
      <vt:lpstr>aliens</vt:lpstr>
      <vt:lpstr>Drake Equation</vt:lpstr>
      <vt:lpstr>Drake Equation</vt:lpstr>
      <vt:lpstr>Drake Equation – My Guesses</vt:lpstr>
      <vt:lpstr>Calculate Yourself!</vt:lpstr>
      <vt:lpstr>Fermi Paradox (Wikipedia)</vt:lpstr>
      <vt:lpstr>Are you an alien?</vt:lpstr>
      <vt:lpstr>PowerPoint Presentation</vt:lpstr>
      <vt:lpstr>PowerPoint Presentation</vt:lpstr>
      <vt:lpstr>PowerPoint Presentation</vt:lpstr>
    </vt:vector>
  </TitlesOfParts>
  <Company>Center for Imaging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Don Figer</dc:creator>
  <cp:lastModifiedBy>Don Figer</cp:lastModifiedBy>
  <cp:revision>519</cp:revision>
  <dcterms:created xsi:type="dcterms:W3CDTF">2007-01-08T01:06:37Z</dcterms:created>
  <dcterms:modified xsi:type="dcterms:W3CDTF">2022-02-23T17:21:36Z</dcterms:modified>
</cp:coreProperties>
</file>