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53"/>
  </p:notesMasterIdLst>
  <p:sldIdLst>
    <p:sldId id="989" r:id="rId2"/>
    <p:sldId id="1010" r:id="rId3"/>
    <p:sldId id="1033" r:id="rId4"/>
    <p:sldId id="990" r:id="rId5"/>
    <p:sldId id="1011" r:id="rId6"/>
    <p:sldId id="1012" r:id="rId7"/>
    <p:sldId id="1013" r:id="rId8"/>
    <p:sldId id="991" r:id="rId9"/>
    <p:sldId id="1019" r:id="rId10"/>
    <p:sldId id="1034" r:id="rId11"/>
    <p:sldId id="992" r:id="rId12"/>
    <p:sldId id="993" r:id="rId13"/>
    <p:sldId id="1025" r:id="rId14"/>
    <p:sldId id="1032" r:id="rId15"/>
    <p:sldId id="994" r:id="rId16"/>
    <p:sldId id="995" r:id="rId17"/>
    <p:sldId id="996" r:id="rId18"/>
    <p:sldId id="1031" r:id="rId19"/>
    <p:sldId id="1030" r:id="rId20"/>
    <p:sldId id="1014" r:id="rId21"/>
    <p:sldId id="1015" r:id="rId22"/>
    <p:sldId id="997" r:id="rId23"/>
    <p:sldId id="998" r:id="rId24"/>
    <p:sldId id="1017" r:id="rId25"/>
    <p:sldId id="1018" r:id="rId26"/>
    <p:sldId id="999" r:id="rId27"/>
    <p:sldId id="1000" r:id="rId28"/>
    <p:sldId id="1001" r:id="rId29"/>
    <p:sldId id="1035" r:id="rId30"/>
    <p:sldId id="1002" r:id="rId31"/>
    <p:sldId id="1003" r:id="rId32"/>
    <p:sldId id="1026" r:id="rId33"/>
    <p:sldId id="1027" r:id="rId34"/>
    <p:sldId id="1024" r:id="rId35"/>
    <p:sldId id="1036" r:id="rId36"/>
    <p:sldId id="1004" r:id="rId37"/>
    <p:sldId id="1020" r:id="rId38"/>
    <p:sldId id="1005" r:id="rId39"/>
    <p:sldId id="1028" r:id="rId40"/>
    <p:sldId id="1029" r:id="rId41"/>
    <p:sldId id="1006" r:id="rId42"/>
    <p:sldId id="1021" r:id="rId43"/>
    <p:sldId id="1022" r:id="rId44"/>
    <p:sldId id="1023" r:id="rId45"/>
    <p:sldId id="1007" r:id="rId46"/>
    <p:sldId id="1008" r:id="rId47"/>
    <p:sldId id="1009" r:id="rId48"/>
    <p:sldId id="1016" r:id="rId49"/>
    <p:sldId id="1039" r:id="rId50"/>
    <p:sldId id="1038" r:id="rId51"/>
    <p:sldId id="1037" r:id="rId52"/>
  </p:sldIdLst>
  <p:sldSz cx="9144000" cy="6858000" type="screen4x3"/>
  <p:notesSz cx="7315200" cy="9601200"/>
  <p:custDataLst>
    <p:tags r:id="rId5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40" autoAdjust="0"/>
    <p:restoredTop sz="83090" autoAdjust="0"/>
  </p:normalViewPr>
  <p:slideViewPr>
    <p:cSldViewPr>
      <p:cViewPr varScale="1">
        <p:scale>
          <a:sx n="107" d="100"/>
          <a:sy n="107" d="100"/>
        </p:scale>
        <p:origin x="246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26" Type="http://schemas.openxmlformats.org/officeDocument/2006/relationships/slide" Target="slides/slide28.xml"/><Relationship Id="rId39" Type="http://schemas.openxmlformats.org/officeDocument/2006/relationships/slide" Target="slides/slide43.xml"/><Relationship Id="rId3" Type="http://schemas.openxmlformats.org/officeDocument/2006/relationships/slide" Target="slides/slide4.xml"/><Relationship Id="rId21" Type="http://schemas.openxmlformats.org/officeDocument/2006/relationships/slide" Target="slides/slide23.xml"/><Relationship Id="rId34" Type="http://schemas.openxmlformats.org/officeDocument/2006/relationships/slide" Target="slides/slide38.xml"/><Relationship Id="rId42" Type="http://schemas.openxmlformats.org/officeDocument/2006/relationships/slide" Target="slides/slide46.xml"/><Relationship Id="rId47" Type="http://schemas.openxmlformats.org/officeDocument/2006/relationships/slide" Target="slides/slide51.xml"/><Relationship Id="rId7" Type="http://schemas.openxmlformats.org/officeDocument/2006/relationships/slide" Target="slides/slide8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5" Type="http://schemas.openxmlformats.org/officeDocument/2006/relationships/slide" Target="slides/slide27.xml"/><Relationship Id="rId33" Type="http://schemas.openxmlformats.org/officeDocument/2006/relationships/slide" Target="slides/slide37.xml"/><Relationship Id="rId38" Type="http://schemas.openxmlformats.org/officeDocument/2006/relationships/slide" Target="slides/slide42.xml"/><Relationship Id="rId46" Type="http://schemas.openxmlformats.org/officeDocument/2006/relationships/slide" Target="slides/slide50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0" Type="http://schemas.openxmlformats.org/officeDocument/2006/relationships/slide" Target="slides/slide22.xml"/><Relationship Id="rId29" Type="http://schemas.openxmlformats.org/officeDocument/2006/relationships/slide" Target="slides/slide32.xml"/><Relationship Id="rId41" Type="http://schemas.openxmlformats.org/officeDocument/2006/relationships/slide" Target="slides/slide45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3.xml"/><Relationship Id="rId24" Type="http://schemas.openxmlformats.org/officeDocument/2006/relationships/slide" Target="slides/slide26.xml"/><Relationship Id="rId32" Type="http://schemas.openxmlformats.org/officeDocument/2006/relationships/slide" Target="slides/slide36.xml"/><Relationship Id="rId37" Type="http://schemas.openxmlformats.org/officeDocument/2006/relationships/slide" Target="slides/slide41.xml"/><Relationship Id="rId40" Type="http://schemas.openxmlformats.org/officeDocument/2006/relationships/slide" Target="slides/slide44.xml"/><Relationship Id="rId45" Type="http://schemas.openxmlformats.org/officeDocument/2006/relationships/slide" Target="slides/slide49.xml"/><Relationship Id="rId5" Type="http://schemas.openxmlformats.org/officeDocument/2006/relationships/slide" Target="slides/slide6.xml"/><Relationship Id="rId15" Type="http://schemas.openxmlformats.org/officeDocument/2006/relationships/slide" Target="slides/slide17.xml"/><Relationship Id="rId23" Type="http://schemas.openxmlformats.org/officeDocument/2006/relationships/slide" Target="slides/slide25.xml"/><Relationship Id="rId28" Type="http://schemas.openxmlformats.org/officeDocument/2006/relationships/slide" Target="slides/slide31.xml"/><Relationship Id="rId36" Type="http://schemas.openxmlformats.org/officeDocument/2006/relationships/slide" Target="slides/slide40.xml"/><Relationship Id="rId10" Type="http://schemas.openxmlformats.org/officeDocument/2006/relationships/slide" Target="slides/slide12.xml"/><Relationship Id="rId19" Type="http://schemas.openxmlformats.org/officeDocument/2006/relationships/slide" Target="slides/slide21.xml"/><Relationship Id="rId31" Type="http://schemas.openxmlformats.org/officeDocument/2006/relationships/slide" Target="slides/slide34.xml"/><Relationship Id="rId44" Type="http://schemas.openxmlformats.org/officeDocument/2006/relationships/slide" Target="slides/slide48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16.xml"/><Relationship Id="rId22" Type="http://schemas.openxmlformats.org/officeDocument/2006/relationships/slide" Target="slides/slide24.xml"/><Relationship Id="rId27" Type="http://schemas.openxmlformats.org/officeDocument/2006/relationships/slide" Target="slides/slide30.xml"/><Relationship Id="rId30" Type="http://schemas.openxmlformats.org/officeDocument/2006/relationships/slide" Target="slides/slide33.xml"/><Relationship Id="rId35" Type="http://schemas.openxmlformats.org/officeDocument/2006/relationships/slide" Target="slides/slide39.xml"/><Relationship Id="rId43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2C615792-B7D5-41CE-A968-FD95D47F2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185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615792-B7D5-41CE-A968-FD95D47F2FDA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0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D469CA5-016B-49CF-A911-B58B6A64B2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135146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512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527048"/>
            <a:ext cx="7200900" cy="2968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028700" y="4495800"/>
            <a:ext cx="72009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748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610431-892D-4A94-8C08-CB25A63EF6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8675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4882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EAAAA-D3B0-432F-B548-76967F3BC4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1725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76609-C20E-478C-B1F1-3B056B7D92B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7572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B8960-E638-4B6B-89D4-7635576087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8837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720090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663333-93E5-4619-96E3-1B687F2BC51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420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38" r:id="rId3"/>
    <p:sldLayoutId id="2147484029" r:id="rId4"/>
    <p:sldLayoutId id="2147484030" r:id="rId5"/>
    <p:sldLayoutId id="2147484031" r:id="rId6"/>
    <p:sldLayoutId id="2147484032" r:id="rId7"/>
    <p:sldLayoutId id="2147484033" r:id="rId8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University Astronomy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Professor Don Figer</a:t>
            </a:r>
          </a:p>
          <a:p>
            <a:pPr eaLnBrk="1" hangingPunct="1"/>
            <a:r>
              <a:rPr lang="en-US" altLang="en-US" dirty="0" smtClean="0"/>
              <a:t>Scale of the Universe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9CA5-016B-49CF-A911-B58B6A64B22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039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sizes and distances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Scale Model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How can we comprehend sizes and distances in our Universe?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Build a scale model.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One useful method is to build a scale model.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999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Questions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What is an Astronomical Unit (AU)?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What is a Light Year (</a:t>
            </a:r>
            <a:r>
              <a:rPr lang="en-US" altLang="en-US" dirty="0" err="1" smtClean="0"/>
              <a:t>ly</a:t>
            </a:r>
            <a:r>
              <a:rPr lang="en-US" altLang="en-US" dirty="0" smtClean="0"/>
              <a:t>)?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What is a Parsec (pc)?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973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Units of Distance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Astronomical Unit (AU)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distance between Earth and Sun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150 million km, 92 million miles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Light Year (</a:t>
            </a:r>
            <a:r>
              <a:rPr lang="en-US" altLang="en-US" dirty="0" err="1" smtClean="0"/>
              <a:t>ly</a:t>
            </a:r>
            <a:r>
              <a:rPr lang="en-US" altLang="en-US" dirty="0" smtClean="0"/>
              <a:t>)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distance light travels in a year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5.9(10</a:t>
            </a:r>
            <a:r>
              <a:rPr lang="en-US" altLang="en-US" baseline="30000" dirty="0"/>
              <a:t>12</a:t>
            </a:r>
            <a:r>
              <a:rPr lang="en-US" altLang="en-US" dirty="0" smtClean="0"/>
              <a:t>) miles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9.5(10</a:t>
            </a:r>
            <a:r>
              <a:rPr lang="en-US" altLang="en-US" baseline="30000" dirty="0" smtClean="0"/>
              <a:t>12</a:t>
            </a:r>
            <a:r>
              <a:rPr lang="en-US" altLang="en-US" dirty="0" smtClean="0"/>
              <a:t>) km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Parsec (pc)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distance at which an AU subtends one </a:t>
            </a:r>
            <a:r>
              <a:rPr lang="en-US" altLang="en-US" dirty="0" err="1" smtClean="0"/>
              <a:t>arcsecond</a:t>
            </a:r>
            <a:endParaRPr lang="en-US" altLang="en-US" dirty="0" smtClean="0"/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3.26 </a:t>
            </a:r>
            <a:r>
              <a:rPr lang="en-US" altLang="en-US" dirty="0" err="1" smtClean="0"/>
              <a:t>ly</a:t>
            </a:r>
            <a:endParaRPr lang="en-US" altLang="en-US" dirty="0" smtClean="0"/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3.086(10</a:t>
            </a:r>
            <a:r>
              <a:rPr lang="en-US" altLang="en-US" baseline="30000" dirty="0" smtClean="0"/>
              <a:t>13</a:t>
            </a:r>
            <a:r>
              <a:rPr lang="en-US" altLang="en-US" dirty="0" smtClean="0"/>
              <a:t>) km</a:t>
            </a:r>
          </a:p>
          <a:p>
            <a:pPr lvl="1">
              <a:spcBef>
                <a:spcPct val="5000"/>
              </a:spcBef>
            </a:pPr>
            <a:r>
              <a:rPr lang="en-US" altLang="en-US" dirty="0" err="1" smtClean="0"/>
              <a:t>Kpc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Mpc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Gpc</a:t>
            </a:r>
            <a:r>
              <a:rPr lang="en-US" altLang="en-US" dirty="0" smtClean="0"/>
              <a:t>, etc.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960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Distance in a Light Year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3119000"/>
            <a:ext cx="7200900" cy="16629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598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Earth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Diameter is 12,756 km.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In our scale model, let the Earth be 1 foot across.</a:t>
            </a:r>
          </a:p>
        </p:txBody>
      </p:sp>
      <p:pic>
        <p:nvPicPr>
          <p:cNvPr id="12290" name="Picture 2" descr="File:The Earth seen from Apollo 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406243"/>
            <a:ext cx="3335337" cy="33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84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Sun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Diameter is 1,390,000 km.</a:t>
            </a:r>
          </a:p>
        </p:txBody>
      </p:sp>
      <p:pic>
        <p:nvPicPr>
          <p:cNvPr id="11270" name="Picture 6" descr="Related 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409031"/>
            <a:ext cx="3335337" cy="33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425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Question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How large is the Sun in our scale model?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857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Answer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In </a:t>
            </a:r>
            <a:r>
              <a:rPr lang="en-US" altLang="en-US" dirty="0"/>
              <a:t>our scale model, the Sun would be 100 feet across.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21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Question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How </a:t>
            </a:r>
            <a:r>
              <a:rPr lang="en-US" altLang="en-US" dirty="0"/>
              <a:t>far </a:t>
            </a:r>
            <a:r>
              <a:rPr lang="en-US" altLang="en-US" dirty="0" smtClean="0"/>
              <a:t>is an AU in </a:t>
            </a:r>
            <a:r>
              <a:rPr lang="en-US" altLang="en-US" dirty="0"/>
              <a:t>our scale model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593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Aims and outline for this lecture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explore distance scales in astronomy</a:t>
            </a:r>
          </a:p>
          <a:p>
            <a:pPr lvl="1" eaLnBrk="1" hangingPunct="1"/>
            <a:r>
              <a:rPr lang="en-US" altLang="en-US" dirty="0" smtClean="0"/>
              <a:t>solar system</a:t>
            </a:r>
          </a:p>
          <a:p>
            <a:pPr lvl="1" eaLnBrk="1" hangingPunct="1"/>
            <a:r>
              <a:rPr lang="en-US" altLang="en-US" dirty="0" smtClean="0"/>
              <a:t>stars</a:t>
            </a:r>
          </a:p>
          <a:p>
            <a:pPr lvl="1" eaLnBrk="1" hangingPunct="1"/>
            <a:r>
              <a:rPr lang="en-US" altLang="en-US" dirty="0" smtClean="0"/>
              <a:t>galaxies</a:t>
            </a:r>
          </a:p>
          <a:p>
            <a:pPr lvl="1" eaLnBrk="1" hangingPunct="1"/>
            <a:r>
              <a:rPr lang="en-US" altLang="en-US" dirty="0" smtClean="0"/>
              <a:t>universe</a:t>
            </a:r>
          </a:p>
          <a:p>
            <a:r>
              <a:rPr lang="en-US" altLang="en-US" dirty="0" smtClean="0"/>
              <a:t>relate distance to lookback 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31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Answer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150,000,000 </a:t>
            </a:r>
            <a:r>
              <a:rPr lang="en-US" altLang="en-US" dirty="0" smtClean="0"/>
              <a:t>km / </a:t>
            </a:r>
            <a:r>
              <a:rPr lang="en-US" altLang="en-US" dirty="0"/>
              <a:t>12,756 </a:t>
            </a:r>
            <a:r>
              <a:rPr lang="en-US" altLang="en-US" dirty="0" smtClean="0"/>
              <a:t>km = 11,759.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11,759 feet = 2.2 miles.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So, if Earth is a foot in diameter, then Sun would be 2.2 miles away.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77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Another Way to Calculate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10 Earths span Jupiter.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10 </a:t>
            </a:r>
            <a:r>
              <a:rPr lang="en-US" altLang="en-US" dirty="0" err="1" smtClean="0"/>
              <a:t>Jupiters</a:t>
            </a:r>
            <a:r>
              <a:rPr lang="en-US" altLang="en-US" dirty="0" smtClean="0"/>
              <a:t> span the Sun.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So, 100 Earth’s span the Sun.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Roughly 100 Sun’s would fit between the Sun and </a:t>
            </a:r>
            <a:r>
              <a:rPr lang="en-US" altLang="en-US" dirty="0"/>
              <a:t>Earth. (It’s actually 108)</a:t>
            </a:r>
            <a:endParaRPr lang="en-US" altLang="en-US" dirty="0" smtClean="0"/>
          </a:p>
          <a:p>
            <a:pPr>
              <a:spcBef>
                <a:spcPct val="5000"/>
              </a:spcBef>
            </a:pPr>
            <a:r>
              <a:rPr lang="en-US" altLang="en-US" dirty="0" smtClean="0"/>
              <a:t>So, 100X100 = 10,000 Earth’s would fit between the Sun and the Earth. (It’s actually 11,621)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If, in our model, the Earth is represented by 1 foot, then there would be 10,000 feet between the Earth and the Sun.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10,000 is roughly 2 miles.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079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Distance to Sun – 2.2 miles (~1 AU)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802" y="2286000"/>
            <a:ext cx="4770695" cy="3581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23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Distance Between Sun and Jupiter – 11.6 miles (~5 AU)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241" y="2286000"/>
            <a:ext cx="4779817" cy="3581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135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Suns would fit between the Sun and Jupiter?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33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Roughly 500 (actually 540).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142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Distance Between Sun and Pluto – 89 miles (39 AU)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346" y="2286000"/>
            <a:ext cx="4761608" cy="3581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68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Distance to Nearest Star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distance in our scale model is 3 billion feet (Earth diameters), or a bit over twice the distance to the orbit of the Moon.</a:t>
            </a:r>
          </a:p>
          <a:p>
            <a:r>
              <a:rPr lang="en-US" dirty="0" smtClean="0"/>
              <a:t>At these distances, astronomers tend to use light years, or parsecs. </a:t>
            </a:r>
          </a:p>
          <a:p>
            <a:r>
              <a:rPr lang="en-US" dirty="0" smtClean="0"/>
              <a:t>The distance to the nearest star (</a:t>
            </a:r>
            <a:r>
              <a:rPr lang="en-US" dirty="0" err="1" smtClean="0"/>
              <a:t>Proxima</a:t>
            </a:r>
            <a:r>
              <a:rPr lang="en-US" dirty="0" smtClean="0"/>
              <a:t> Centauri) is 4.22 light years, or 1.3 parsecs. </a:t>
            </a:r>
          </a:p>
          <a:p>
            <a:r>
              <a:rPr lang="en-US" dirty="0" smtClean="0"/>
              <a:t>This distance is equivalent to 30 million Sun diameters.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873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Our Cosmic Address</a:t>
            </a:r>
          </a:p>
        </p:txBody>
      </p:sp>
      <p:pic>
        <p:nvPicPr>
          <p:cNvPr id="6146" name="Picture 2" descr="earths_location_in_the_universe_smaller_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286000"/>
            <a:ext cx="7162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326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Milky Way – Side View</a:t>
            </a:r>
          </a:p>
        </p:txBody>
      </p:sp>
      <p:pic>
        <p:nvPicPr>
          <p:cNvPr id="3" name="Content Placeholder 2" descr="http://chandra.harvard.edu/graphics/resources/illustrations/milkyWay/milkyWaySid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412856"/>
            <a:ext cx="7200900" cy="33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3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Milky Way – Alternative View</a:t>
            </a:r>
          </a:p>
        </p:txBody>
      </p:sp>
      <p:pic>
        <p:nvPicPr>
          <p:cNvPr id="4104" name="Picture 8" descr="http://sci.esa.int/science-e-media/img/5e/ESA_Gaia_Milky_Way_Anatom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286000"/>
            <a:ext cx="7162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896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Milky Way and Andromeda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4" name="Milky Way and Andromeda Galaxies Collision Simulated   Video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" y="1924050"/>
            <a:ext cx="7200900" cy="4051300"/>
          </a:xfrm>
        </p:spPr>
      </p:pic>
    </p:spTree>
    <p:extLst>
      <p:ext uri="{BB962C8B-B14F-4D97-AF65-F5344CB8AC3E}">
        <p14:creationId xmlns:p14="http://schemas.microsoft.com/office/powerpoint/2010/main" val="365136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Merger Script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Milky way and </a:t>
            </a:r>
            <a:r>
              <a:rPr lang="en-US" dirty="0" err="1"/>
              <a:t>andromeda</a:t>
            </a:r>
            <a:r>
              <a:rPr lang="en-US" dirty="0"/>
              <a:t> collide</a:t>
            </a:r>
          </a:p>
          <a:p>
            <a:r>
              <a:rPr lang="en-US" dirty="0" err="1" smtClean="0"/>
              <a:t>triangulum</a:t>
            </a:r>
            <a:r>
              <a:rPr lang="en-US" dirty="0" smtClean="0"/>
              <a:t> </a:t>
            </a:r>
            <a:r>
              <a:rPr lang="en-US" dirty="0"/>
              <a:t>watches and eats popcorn</a:t>
            </a:r>
          </a:p>
          <a:p>
            <a:r>
              <a:rPr lang="en-US" dirty="0" err="1" smtClean="0"/>
              <a:t>Milkdromeda</a:t>
            </a:r>
            <a:r>
              <a:rPr lang="en-US" dirty="0" smtClean="0"/>
              <a:t> </a:t>
            </a:r>
            <a:r>
              <a:rPr lang="en-US" dirty="0"/>
              <a:t>forms</a:t>
            </a:r>
          </a:p>
          <a:p>
            <a:r>
              <a:rPr lang="en-US" dirty="0" err="1"/>
              <a:t>Milkdromeda</a:t>
            </a:r>
            <a:r>
              <a:rPr lang="en-US" dirty="0"/>
              <a:t> : What a nice day!</a:t>
            </a:r>
          </a:p>
          <a:p>
            <a:r>
              <a:rPr lang="en-US" dirty="0" smtClean="0"/>
              <a:t>Triangulum </a:t>
            </a:r>
            <a:r>
              <a:rPr lang="en-US" dirty="0"/>
              <a:t>laughs</a:t>
            </a:r>
          </a:p>
          <a:p>
            <a:r>
              <a:rPr lang="en-US" dirty="0" err="1" smtClean="0"/>
              <a:t>Milkdromeda</a:t>
            </a:r>
            <a:r>
              <a:rPr lang="en-US" dirty="0" smtClean="0"/>
              <a:t>: </a:t>
            </a:r>
            <a:r>
              <a:rPr lang="en-US" dirty="0"/>
              <a:t>I will get revenge one day. </a:t>
            </a:r>
          </a:p>
          <a:p>
            <a:r>
              <a:rPr lang="en-US" dirty="0"/>
              <a:t>5 billion years later</a:t>
            </a:r>
          </a:p>
          <a:p>
            <a:r>
              <a:rPr lang="en-US" dirty="0" err="1"/>
              <a:t>Milkdromeda</a:t>
            </a:r>
            <a:r>
              <a:rPr lang="en-US" dirty="0"/>
              <a:t> kills </a:t>
            </a:r>
            <a:r>
              <a:rPr lang="en-US" dirty="0" err="1"/>
              <a:t>triangulum</a:t>
            </a:r>
            <a:endParaRPr lang="en-US" dirty="0"/>
          </a:p>
          <a:p>
            <a:r>
              <a:rPr lang="en-US" dirty="0"/>
              <a:t>The end﻿</a:t>
            </a:r>
          </a:p>
        </p:txBody>
      </p:sp>
    </p:spTree>
    <p:extLst>
      <p:ext uri="{BB962C8B-B14F-4D97-AF65-F5344CB8AC3E}">
        <p14:creationId xmlns:p14="http://schemas.microsoft.com/office/powerpoint/2010/main" val="365261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Other Galaxies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Milky Way is part of 50 galaxies in the Local Group.</a:t>
            </a:r>
          </a:p>
          <a:p>
            <a:r>
              <a:rPr lang="en-US" dirty="0"/>
              <a:t>The Milky Way is part of </a:t>
            </a:r>
            <a:r>
              <a:rPr lang="en-US" dirty="0" smtClean="0"/>
              <a:t>50,000 </a:t>
            </a:r>
            <a:r>
              <a:rPr lang="en-US" dirty="0"/>
              <a:t>galaxies in the Local </a:t>
            </a:r>
            <a:r>
              <a:rPr lang="en-US" dirty="0" smtClean="0"/>
              <a:t>Supercluster.</a:t>
            </a:r>
          </a:p>
          <a:p>
            <a:r>
              <a:rPr lang="en-US" dirty="0" smtClean="0"/>
              <a:t>In all, there are a few hundred billion galaxies in the Universe.</a:t>
            </a:r>
          </a:p>
          <a:p>
            <a:r>
              <a:rPr lang="en-US" dirty="0" smtClean="0"/>
              <a:t>Galaxies contain a few hundred billion stars each on average.</a:t>
            </a:r>
          </a:p>
          <a:p>
            <a:r>
              <a:rPr lang="en-US" dirty="0" smtClean="0"/>
              <a:t>So, there are ~10</a:t>
            </a:r>
            <a:r>
              <a:rPr lang="en-US" baseline="30000" dirty="0" smtClean="0"/>
              <a:t>22</a:t>
            </a:r>
            <a:r>
              <a:rPr lang="en-US" dirty="0" smtClean="0"/>
              <a:t> stars in the Universe.</a:t>
            </a:r>
          </a:p>
          <a:p>
            <a:r>
              <a:rPr lang="en-US" dirty="0" smtClean="0"/>
              <a:t>That is roughly the number of grains of sand on all the beaches on Earth.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780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and distance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Time and Distance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Since the speed of light is finite, it takes time for </a:t>
            </a:r>
            <a:r>
              <a:rPr lang="en-US" altLang="en-US" dirty="0" smtClean="0"/>
              <a:t>light from </a:t>
            </a:r>
            <a:r>
              <a:rPr lang="en-US" altLang="en-US" dirty="0"/>
              <a:t>an astronomical object to reach </a:t>
            </a:r>
            <a:r>
              <a:rPr lang="en-US" altLang="en-US" dirty="0" smtClean="0"/>
              <a:t>us.</a:t>
            </a:r>
            <a:endParaRPr lang="en-US" altLang="en-US" dirty="0"/>
          </a:p>
          <a:p>
            <a:pPr>
              <a:spcBef>
                <a:spcPct val="5000"/>
              </a:spcBef>
            </a:pPr>
            <a:r>
              <a:rPr lang="en-US" altLang="en-US" dirty="0" smtClean="0"/>
              <a:t>We </a:t>
            </a:r>
            <a:r>
              <a:rPr lang="en-US" altLang="en-US" dirty="0"/>
              <a:t>observe objects as they were in the past!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The </a:t>
            </a:r>
            <a:r>
              <a:rPr lang="en-US" altLang="en-US" dirty="0"/>
              <a:t>farther away we look, the further back in time </a:t>
            </a:r>
            <a:r>
              <a:rPr lang="en-US" altLang="en-US" dirty="0" smtClean="0"/>
              <a:t>we see (for that object).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We see the Orion Nebula as it looked 1500 years ago.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387676"/>
            <a:ext cx="3335337" cy="33780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308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Time of Flight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258888"/>
            <a:ext cx="7200900" cy="33832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821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Expansion of the Universe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Hubble discovered that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all </a:t>
            </a:r>
            <a:r>
              <a:rPr lang="en-US" altLang="en-US" dirty="0"/>
              <a:t>galaxies (outside of the </a:t>
            </a:r>
            <a:r>
              <a:rPr lang="en-US" altLang="en-US" dirty="0" smtClean="0"/>
              <a:t>local group</a:t>
            </a:r>
            <a:r>
              <a:rPr lang="en-US" altLang="en-US" dirty="0"/>
              <a:t>) are moving away from </a:t>
            </a:r>
            <a:r>
              <a:rPr lang="en-US" altLang="en-US" dirty="0" smtClean="0"/>
              <a:t>us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the </a:t>
            </a:r>
            <a:r>
              <a:rPr lang="en-US" altLang="en-US" dirty="0"/>
              <a:t>farther away the galaxy, </a:t>
            </a:r>
            <a:r>
              <a:rPr lang="en-US" altLang="en-US" dirty="0" smtClean="0"/>
              <a:t>the faster </a:t>
            </a:r>
            <a:r>
              <a:rPr lang="en-US" altLang="en-US" dirty="0"/>
              <a:t>it is moving </a:t>
            </a:r>
            <a:r>
              <a:rPr lang="en-US" altLang="en-US" dirty="0" smtClean="0"/>
              <a:t>away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The expansion rate is roughly 70 km/s per </a:t>
            </a:r>
            <a:r>
              <a:rPr lang="en-US" altLang="en-US" dirty="0" err="1" smtClean="0"/>
              <a:t>Mpc</a:t>
            </a:r>
            <a:r>
              <a:rPr lang="en-US" altLang="en-US" dirty="0" smtClean="0"/>
              <a:t> of distance.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A measurement of velocity gives a measurement of distance.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0601" y="2286000"/>
            <a:ext cx="3142661" cy="3581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279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Question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What is the expansion rate per unit distance in the raisin bread model?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Hint: units should be </a:t>
            </a:r>
            <a:r>
              <a:rPr lang="en-US" altLang="en-US" dirty="0" smtClean="0"/>
              <a:t>cm/hour </a:t>
            </a:r>
            <a:r>
              <a:rPr lang="en-US" altLang="en-US" dirty="0" smtClean="0"/>
              <a:t>per cm.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0601" y="2286000"/>
            <a:ext cx="314266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34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Hierarchical Universe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Smaller structures are embedded in larger ones.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Earth is part of the Solar system, which is part of the Milky Way Galaxy, which is part of the Local Group, etc.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See graphic on next slide.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841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Answer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Raisin #1 goes from 1 to 3 cm in one hour -&gt; 2 cm/hr.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Raisin </a:t>
            </a:r>
            <a:r>
              <a:rPr lang="en-US" altLang="en-US" dirty="0" smtClean="0"/>
              <a:t>#2 </a:t>
            </a:r>
            <a:r>
              <a:rPr lang="en-US" altLang="en-US" dirty="0"/>
              <a:t>goes from </a:t>
            </a:r>
            <a:r>
              <a:rPr lang="en-US" altLang="en-US" dirty="0" smtClean="0"/>
              <a:t>2 </a:t>
            </a:r>
            <a:r>
              <a:rPr lang="en-US" altLang="en-US" dirty="0"/>
              <a:t>to </a:t>
            </a:r>
            <a:r>
              <a:rPr lang="en-US" altLang="en-US" dirty="0" smtClean="0"/>
              <a:t>6 </a:t>
            </a:r>
            <a:r>
              <a:rPr lang="en-US" altLang="en-US" dirty="0"/>
              <a:t>cm in one hour -&gt; </a:t>
            </a:r>
            <a:r>
              <a:rPr lang="en-US" altLang="en-US" dirty="0" smtClean="0"/>
              <a:t>4 </a:t>
            </a:r>
            <a:r>
              <a:rPr lang="en-US" altLang="en-US" dirty="0"/>
              <a:t>cm/hr.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Raisin </a:t>
            </a:r>
            <a:r>
              <a:rPr lang="en-US" altLang="en-US" dirty="0" smtClean="0"/>
              <a:t>#3 </a:t>
            </a:r>
            <a:r>
              <a:rPr lang="en-US" altLang="en-US" dirty="0"/>
              <a:t>goes from </a:t>
            </a:r>
            <a:r>
              <a:rPr lang="en-US" altLang="en-US" dirty="0" smtClean="0"/>
              <a:t>3 </a:t>
            </a:r>
            <a:r>
              <a:rPr lang="en-US" altLang="en-US" dirty="0"/>
              <a:t>to </a:t>
            </a:r>
            <a:r>
              <a:rPr lang="en-US" altLang="en-US" dirty="0" smtClean="0"/>
              <a:t>9 </a:t>
            </a:r>
            <a:r>
              <a:rPr lang="en-US" altLang="en-US" dirty="0"/>
              <a:t>cm in one hour -&gt; </a:t>
            </a:r>
            <a:r>
              <a:rPr lang="en-US" altLang="en-US" dirty="0" smtClean="0"/>
              <a:t>6 </a:t>
            </a:r>
            <a:r>
              <a:rPr lang="en-US" altLang="en-US" dirty="0"/>
              <a:t>cm/hr</a:t>
            </a:r>
            <a:r>
              <a:rPr lang="en-US" altLang="en-US" dirty="0" smtClean="0"/>
              <a:t>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velocity=rate*distance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rate=2 cm/</a:t>
            </a:r>
            <a:r>
              <a:rPr lang="en-US" altLang="en-US" dirty="0" err="1" smtClean="0"/>
              <a:t>hr</a:t>
            </a:r>
            <a:r>
              <a:rPr lang="en-US" altLang="en-US" dirty="0" smtClean="0"/>
              <a:t> per cm.</a:t>
            </a:r>
            <a:endParaRPr lang="en-US" altLang="en-US" dirty="0"/>
          </a:p>
          <a:p>
            <a:pPr>
              <a:spcBef>
                <a:spcPct val="5000"/>
              </a:spcBef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0601" y="2286000"/>
            <a:ext cx="314266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29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Most Distant Galaxy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GN-z11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Discovered in 2016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Redshift of 11.1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13.4 </a:t>
            </a:r>
            <a:r>
              <a:rPr lang="en-US" altLang="en-US" dirty="0" err="1" smtClean="0"/>
              <a:t>Gly</a:t>
            </a:r>
            <a:endParaRPr lang="en-US" altLang="en-US" dirty="0" smtClean="0"/>
          </a:p>
          <a:p>
            <a:pPr>
              <a:spcBef>
                <a:spcPct val="5000"/>
              </a:spcBef>
            </a:pPr>
            <a:r>
              <a:rPr lang="en-US" altLang="en-US" dirty="0" smtClean="0"/>
              <a:t>Universe was 400 </a:t>
            </a:r>
            <a:r>
              <a:rPr lang="en-US" altLang="en-US" dirty="0" err="1" smtClean="0"/>
              <a:t>Myr</a:t>
            </a:r>
            <a:r>
              <a:rPr lang="en-US" altLang="en-US" dirty="0" smtClean="0"/>
              <a:t> old.</a:t>
            </a:r>
          </a:p>
        </p:txBody>
      </p:sp>
      <p:pic>
        <p:nvPicPr>
          <p:cNvPr id="17414" name="Picture 6" descr="Distant galaxy GN-z11 in GOODS-N image by H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909332"/>
            <a:ext cx="3335337" cy="23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079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Looking at Early Universe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781832"/>
            <a:ext cx="7200900" cy="233732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6781800" y="3657600"/>
            <a:ext cx="1447800" cy="1461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88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Question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Assuming that the Universe is around 14 billion years old, why can’t we see a galaxy that is 15 billion light-years away from us?</a:t>
            </a:r>
          </a:p>
          <a:p>
            <a:r>
              <a:rPr lang="en-US" dirty="0" smtClean="0"/>
              <a:t>a) because no galaxies exist at that distance</a:t>
            </a:r>
          </a:p>
          <a:p>
            <a:r>
              <a:rPr lang="en-US" dirty="0" smtClean="0"/>
              <a:t>b) galaxies at that distance would be too faint to see</a:t>
            </a:r>
          </a:p>
          <a:p>
            <a:r>
              <a:rPr lang="en-US" dirty="0" smtClean="0"/>
              <a:t>c) because looking 15 billion light-years away means looking to a time before the Universe existed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199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Answer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Assuming that the Universe is around 14 billion years old, why can’t we see a galaxy that is 15 billion light-years away from us?</a:t>
            </a:r>
          </a:p>
          <a:p>
            <a:r>
              <a:rPr lang="en-US" dirty="0" smtClean="0"/>
              <a:t>a) because no galaxies exist at that distance</a:t>
            </a:r>
          </a:p>
          <a:p>
            <a:r>
              <a:rPr lang="en-US" dirty="0" smtClean="0"/>
              <a:t>b) galaxies at that distance would be too faint to see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c) because looking 15 billion light-years away means looking to a time before the Universe existed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464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Scale of Time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If the entire age of the Universe were represented </a:t>
            </a:r>
            <a:r>
              <a:rPr lang="en-US" altLang="en-US" dirty="0" smtClean="0"/>
              <a:t>by one </a:t>
            </a:r>
            <a:r>
              <a:rPr lang="en-US" altLang="en-US" dirty="0"/>
              <a:t>calendar year…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Jan </a:t>
            </a:r>
            <a:r>
              <a:rPr lang="en-US" altLang="en-US" dirty="0"/>
              <a:t>1 – Big Bang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Dec </a:t>
            </a:r>
            <a:r>
              <a:rPr lang="en-US" altLang="en-US" dirty="0"/>
              <a:t>31 11:59:59 PM – Today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Modern humans </a:t>
            </a:r>
            <a:r>
              <a:rPr lang="en-US" altLang="en-US" dirty="0"/>
              <a:t>evolved at </a:t>
            </a:r>
            <a:r>
              <a:rPr lang="en-US" altLang="en-US" dirty="0" smtClean="0"/>
              <a:t>11:52 </a:t>
            </a:r>
            <a:r>
              <a:rPr lang="en-US" altLang="en-US" dirty="0"/>
              <a:t>PM!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We </a:t>
            </a:r>
            <a:r>
              <a:rPr lang="en-US" altLang="en-US" dirty="0"/>
              <a:t>have existed for a tiny fraction of the age of </a:t>
            </a:r>
            <a:r>
              <a:rPr lang="en-US" altLang="en-US" dirty="0" smtClean="0"/>
              <a:t>the Universe.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176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Cosmic Calendar</a:t>
            </a:r>
            <a:endParaRPr lang="en-US" altLang="en-US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50194"/>
            <a:ext cx="7200900" cy="48006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727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The Cosmic Calendar “Recent” History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Solar System formed in early September on the Cosmic Calendar.</a:t>
            </a:r>
          </a:p>
          <a:p>
            <a:r>
              <a:rPr lang="en-US" altLang="en-US" dirty="0" smtClean="0"/>
              <a:t>4.5 billion years old</a:t>
            </a:r>
          </a:p>
          <a:p>
            <a:r>
              <a:rPr lang="en-US" altLang="en-US" dirty="0" smtClean="0"/>
              <a:t>Dinosaurs appeared and became extinct on a single day near the end of the calendar (65 million years ago).</a:t>
            </a:r>
          </a:p>
          <a:p>
            <a:r>
              <a:rPr lang="en-US" altLang="en-US" dirty="0" smtClean="0"/>
              <a:t>Our entire civilization has taken place in the last 30 seconds of the calendar.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5441-66C2-44D6-B67B-E001FDB56436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33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Things to Do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Watch this guy build a scale model of the Solar System:</a:t>
            </a:r>
          </a:p>
          <a:p>
            <a:pPr lvl="1"/>
            <a:r>
              <a:rPr lang="en-US" altLang="en-US" dirty="0"/>
              <a:t>Google: </a:t>
            </a:r>
            <a:r>
              <a:rPr lang="en-US" altLang="en-US" dirty="0" err="1"/>
              <a:t>youtube</a:t>
            </a:r>
            <a:r>
              <a:rPr lang="en-US" altLang="en-US" dirty="0"/>
              <a:t> guy builds solar system</a:t>
            </a:r>
            <a:endParaRPr lang="en-US" altLang="en-US" dirty="0" smtClean="0"/>
          </a:p>
          <a:p>
            <a:r>
              <a:rPr lang="en-US" altLang="en-US" dirty="0" smtClean="0"/>
              <a:t>Watch this video on the cosmic calendar:</a:t>
            </a:r>
          </a:p>
          <a:p>
            <a:pPr lvl="1"/>
            <a:r>
              <a:rPr lang="en-US" altLang="en-US" dirty="0"/>
              <a:t>Google: </a:t>
            </a:r>
            <a:r>
              <a:rPr lang="en-US" altLang="en-US" dirty="0" err="1"/>
              <a:t>youtube</a:t>
            </a:r>
            <a:r>
              <a:rPr lang="en-US" altLang="en-US" dirty="0"/>
              <a:t> cosmic calendar</a:t>
            </a: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403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Research Experiences - REU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562946"/>
            <a:ext cx="7200900" cy="477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72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Hierarchical Universe</a:t>
            </a:r>
            <a:endParaRPr lang="en-US" altLang="en-US" dirty="0" smtClean="0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85" y="1527175"/>
            <a:ext cx="6445529" cy="484663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856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Research Experiences – Emerson (COS only)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225714"/>
            <a:ext cx="7200900" cy="34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6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Research Experiences - Emerson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546" y="1527175"/>
            <a:ext cx="4321208" cy="48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3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Local Group (~50 Galaxies)</a:t>
            </a:r>
          </a:p>
        </p:txBody>
      </p:sp>
      <p:pic>
        <p:nvPicPr>
          <p:cNvPr id="1028" name="Picture 4" descr="https://upload.wikimedia.org/wikipedia/commons/1/1c/Local_Group_and_nearest_galaxi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60" y="1527175"/>
            <a:ext cx="6498379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496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Local Supercluster (~50K Galaxies)</a:t>
            </a:r>
          </a:p>
        </p:txBody>
      </p:sp>
      <p:pic>
        <p:nvPicPr>
          <p:cNvPr id="1026" name="Picture 2" descr="https://upload.wikimedia.org/wikipedia/commons/d/d8/Nearsc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76" y="1527175"/>
            <a:ext cx="5169747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66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Group Discussion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In groups of ~4, discuss your impressions of the websites you visited before class.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Report your observations.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67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My Observations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An Oak tree looks like broccoli (if I didn’t have a way to compare its size to other things).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The Eiffel Tower is much bigger than I thought.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White dwarfs are small (Sirius B).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 don’t play Minecraft.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 few </a:t>
            </a:r>
            <a:r>
              <a:rPr lang="en-US" altLang="en-US" dirty="0" err="1" smtClean="0"/>
              <a:t>Jupiters</a:t>
            </a:r>
            <a:r>
              <a:rPr lang="en-US" altLang="en-US" dirty="0" smtClean="0"/>
              <a:t> could fit between the Earth and the Moon.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Gomez’ Hamburger makes me hungry.</a:t>
            </a:r>
          </a:p>
          <a:p>
            <a:pPr eaLnBrk="1" hangingPunct="1">
              <a:spcBef>
                <a:spcPct val="5000"/>
              </a:spcBef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026" name="Picture 2" descr="https://upload.wikimedia.org/wikipedia/commons/2/22/Gomez_Hamburger_hst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65" y="4495800"/>
            <a:ext cx="232317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949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EZW4gVGVpbG5laG1lcm4gZGllIFNlaXRlbmxlaXN0ZSBhbnplaWdlbiIvPg0KCQk8dWl0ZXh0IG5hbWU9IkRPQ1dSQVBfVElUTEUiIHZhbHVlPSJCcmVlemU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U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T1VUTElORSIgdmFsdWU9IlBsYW4iLz4NCgkJPHVpdGV4dCBuYW1lPSJUQUJfVEhVTUIiIHZhbHVlPSIgTWluaWF0dXJlIi8+DQoJCTx1aXRleHQgbmFtZT0iVEFCX05PVEVTIiB2YWx1ZT0iTm90ZXMiLz4NCgkJPHVpdGV4dCBuYW1lPSJUQUJfU0VBUkNIIiB2YWx1ZT0iIENoZXJjaGVy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k1vbnRyZXIgbCdlbmNhZHLDqSBhdXggcGFydGljaXBhbnRzIi8+DQoJCTx1aXRleHQgbmFtZT0iRE9DV1JBUF9USVRMRSIgdmFsdWU9IlBpw6hjZSBqb2ludGUgQnJlZXpl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uOCteOCpOODieODkOODvOOCkuWPguWKoOiAheOBq+imi+OBm+OCiyIvPg0KCQk8dWl0ZXh0IG5hbWU9IkRPQ1dSQVBfVElUTEUiIHZhbHVlPSJCcmVlemU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ssLjsl6zsnpDsl5Dqsowg7IS466GcIOunieuMgCDrs7TsnbTquLAiLz4NCgkJPHVpdGV4dCBuYW1lPSJET0NXUkFQX1RJVExFIiB2YWx1ZT0iQnJlZXplIO2MjOydvCDssqjrtoAiLz4NCgkJPHVpdGV4dCBuYW1lPSJET0NXUkFQX01TRyIgdmFsdWU9IuuCtCDsu7Ttk6jthLDsl5Ag7KCA7J6lIi8+DQoJCTx1aXRleHQgbmFtZT0iRE9DV1JBUF9QUk9NUFQiIHZhbHVlPSLtgbTrpq3tlZjsl6wg64uk7Jq066Gc65OcIi8+DQoJPC9sYW5ndWFnZT4NCjwvY29uZmlndXJhdGlvbj4NCg=="/>
  <p:tag name="MMPROD_NEXTUNIQUEID" val="10009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0&quot;/&gt;&lt;property id=&quot;20251&quot; value=&quot;0&quot;/&gt;&lt;property id=&quot;20259&quot; value=&quot;0&quot;/&gt;&lt;object type=&quot;4&quot; unique_id=&quot;10005&quot;&gt;&lt;/object&gt;&lt;object type=&quot;2&quot; unique_id=&quot;10006&quot;&gt;&lt;object type=&quot;3&quot; unique_id=&quot;10100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970&quot;/&gt;&lt;property id=&quot;20309&quot; value=&quot;-1&quot;/&gt;&lt;/object&gt;&lt;object type=&quot;3&quot; unique_id=&quot;10101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971&quot;/&gt;&lt;property id=&quot;20309&quot; value=&quot;-1&quot;/&gt;&lt;/object&gt;&lt;object type=&quot;3&quot; unique_id=&quot;10102&quot;&gt;&lt;property id=&quot;20148&quot; value=&quot;5&quot;/&gt;&lt;property id=&quot;20300&quot; value=&quot;Slide 3 - &amp;quot;Backyard Telescope&amp;quot;&quot;/&gt;&lt;property id=&quot;20303&quot; value=&quot;-1&quot;/&gt;&lt;property id=&quot;20307&quot; value=&quot;1022&quot;/&gt;&lt;property id=&quot;20309&quot; value=&quot;-1&quot;/&gt;&lt;/object&gt;&lt;object type=&quot;3&quot; unique_id=&quot;10547&quot;&gt;&lt;property id=&quot;20148&quot; value=&quot;5&quot;/&gt;&lt;property id=&quot;20300&quot; value=&quot;Slide 35 - &amp;quot;Optical Telescopes: 100-m telescope&amp;quot;&quot;/&gt;&lt;property id=&quot;20303&quot; value=&quot;-1&quot;/&gt;&lt;property id=&quot;20307&quot; value=&quot;1178&quot;/&gt;&lt;property id=&quot;20309&quot; value=&quot;-1&quot;/&gt;&lt;/object&gt;&lt;object type=&quot;3&quot; unique_id=&quot;10550&quot;&gt;&lt;property id=&quot;20148&quot; value=&quot;5&quot;/&gt;&lt;property id=&quot;20300&quot; value=&quot;Slide 4 - &amp;quot;Optical Imaging Chain&amp;quot;&quot;/&gt;&lt;property id=&quot;20303&quot; value=&quot;-1&quot;/&gt;&lt;property id=&quot;20307&quot; value=&quot;1181&quot;/&gt;&lt;property id=&quot;20309&quot; value=&quot;-1&quot;/&gt;&lt;/object&gt;&lt;object type=&quot;3&quot; unique_id=&quot;10551&quot;&gt;&lt;property id=&quot;20148&quot; value=&quot;5&quot;/&gt;&lt;property id=&quot;20300&quot; value=&quot;Slide 5 - &amp;quot;Source and/or Object&amp;quot;&quot;/&gt;&lt;property id=&quot;20303&quot; value=&quot;-1&quot;/&gt;&lt;property id=&quot;20307&quot; value=&quot;1182&quot;/&gt;&lt;property id=&quot;20309&quot; value=&quot;-1&quot;/&gt;&lt;/object&gt;&lt;object type=&quot;3&quot; unique_id=&quot;10552&quot;&gt;&lt;property id=&quot;20148&quot; value=&quot;5&quot;/&gt;&lt;property id=&quot;20300&quot; value=&quot;Slide 6 - &amp;quot;Optical Imaging Chain in Astronomy&amp;quot;&quot;/&gt;&lt;property id=&quot;20303&quot; value=&quot;-1&quot;/&gt;&lt;property id=&quot;20307&quot; value=&quot;1183&quot;/&gt;&lt;property id=&quot;20309&quot; value=&quot;-1&quot;/&gt;&lt;/object&gt;&lt;object type=&quot;3&quot; unique_id=&quot;10559&quot;&gt;&lt;property id=&quot;20148&quot; value=&quot;5&quot;/&gt;&lt;property id=&quot;20300&quot; value=&quot;Slide 7 - &amp;quot;Telescope Parameters&amp;quot;&quot;/&gt;&lt;property id=&quot;20303&quot; value=&quot;-1&quot;/&gt;&lt;property id=&quot;20307&quot; value=&quot;1190&quot;/&gt;&lt;property id=&quot;20309&quot; value=&quot;-1&quot;/&gt;&lt;/object&gt;&lt;object type=&quot;3&quot; unique_id=&quot;10560&quot;&gt;&lt;property id=&quot;20148&quot; value=&quot;5&quot;/&gt;&lt;property id=&quot;20300&quot; value=&quot;Slide 11 - &amp;quot;Telescope Size and SNR&amp;quot;&quot;/&gt;&lt;property id=&quot;20303&quot; value=&quot;-1&quot;/&gt;&lt;property id=&quot;20307&quot; value=&quot;1191&quot;/&gt;&lt;property id=&quot;20309&quot; value=&quot;-1&quot;/&gt;&lt;/object&gt;&lt;object type=&quot;3&quot; unique_id=&quot;10561&quot;&gt;&lt;property id=&quot;20148&quot; value=&quot;5&quot;/&gt;&lt;property id=&quot;20300&quot; value=&quot;Slide 21 - &amp;quot;Optical Reflecting Telescopes&amp;quot;&quot;/&gt;&lt;property id=&quot;20303&quot; value=&quot;-1&quot;/&gt;&lt;property id=&quot;20307&quot; value=&quot;1192&quot;/&gt;&lt;property id=&quot;20309&quot; value=&quot;-1&quot;/&gt;&lt;/object&gt;&lt;object type=&quot;3&quot; unique_id=&quot;10562&quot;&gt;&lt;property id=&quot;20148&quot; value=&quot;5&quot;/&gt;&lt;property id=&quot;20300&quot; value=&quot;Slide 22 - &amp;quot;Thin and Light (Weight) Mirrors&amp;quot;&quot;/&gt;&lt;property id=&quot;20303&quot; value=&quot;-1&quot;/&gt;&lt;property id=&quot;20307&quot; value=&quot;1193&quot;/&gt;&lt;property id=&quot;20309&quot; value=&quot;-1&quot;/&gt;&lt;/object&gt;&lt;object type=&quot;3&quot; unique_id=&quot;10563&quot;&gt;&lt;property id=&quot;20148&quot; value=&quot;5&quot;/&gt;&lt;property id=&quot;20300&quot; value=&quot;Slide 23 - &amp;quot;Hale 200&amp;quot; Telescope&amp;#x0D;&amp;#x0A;Palomar Mountain,  CA&amp;quot;&quot;/&gt;&lt;property id=&quot;20303&quot; value=&quot;-1&quot;/&gt;&lt;property id=&quot;20307&quot; value=&quot;1194&quot;/&gt;&lt;property id=&quot;20309&quot; value=&quot;-1&quot;/&gt;&lt;/object&gt;&lt;object type=&quot;3&quot; unique_id=&quot;10564&quot;&gt;&lt;property id=&quot;20148&quot; value=&quot;5&quot;/&gt;&lt;property id=&quot;20300&quot; value=&quot;Slide 24 - &amp;quot;200&amp;quot; mirror (5 meters)&amp;#x0D;&amp;#x0A;for Hale Telescope&amp;quot;&quot;/&gt;&lt;property id=&quot;20303&quot; value=&quot;-1&quot;/&gt;&lt;property id=&quot;20307&quot; value=&quot;1195&quot;/&gt;&lt;property id=&quot;20309&quot; value=&quot;-1&quot;/&gt;&lt;/object&gt;&lt;object type=&quot;3&quot; unique_id=&quot;10565&quot;&gt;&lt;property id=&quot;20148&quot; value=&quot;5&quot;/&gt;&lt;property id=&quot;20300&quot; value=&quot;Slide 25 - &amp;quot;Keck telescopes, Mauna Kea, HI&amp;#x0D;&amp;#x0A;&amp;quot;&quot;/&gt;&lt;property id=&quot;20303&quot; value=&quot;-1&quot;/&gt;&lt;property id=&quot;20307&quot; value=&quot;1196&quot;/&gt;&lt;property id=&quot;20309&quot; value=&quot;-1&quot;/&gt;&lt;/object&gt;&lt;object type=&quot;3&quot; unique_id=&quot;10566&quot;&gt;&lt;property id=&quot;20148&quot; value=&quot;5&quot;/&gt;&lt;property id=&quot;20300&quot; value=&quot;Slide 26 - &amp;quot;400&amp;quot; mirror (10 meters) for Keck Telescope &amp;quot;&quot;/&gt;&lt;property id=&quot;20303&quot; value=&quot;-1&quot;/&gt;&lt;property id=&quot;20307&quot; value=&quot;1197&quot;/&gt;&lt;property id=&quot;20309&quot; value=&quot;-1&quot;/&gt;&lt;/object&gt;&lt;object type=&quot;3&quot; unique_id=&quot;10944&quot;&gt;&lt;property id=&quot;20148&quot; value=&quot;5&quot;/&gt;&lt;property id=&quot;20300&quot; value=&quot;Slide 28 - &amp;quot;History and Future of Telescope Size&amp;quot;&quot;/&gt;&lt;property id=&quot;20303&quot; value=&quot;-1&quot;/&gt;&lt;property id=&quot;20307&quot; value=&quot;1648&quot;/&gt;&lt;property id=&quot;20309&quot; value=&quot;-1&quot;/&gt;&lt;/object&gt;&lt;object type=&quot;3&quot; unique_id=&quot;10945&quot;&gt;&lt;property id=&quot;20148&quot; value=&quot;5&quot;/&gt;&lt;property id=&quot;20300&quot; value=&quot;Slide 34 - &amp;quot;Thirty Meter Telescope vs. Palomar&amp;quot;&quot;/&gt;&lt;property id=&quot;20303&quot; value=&quot;-1&quot;/&gt;&lt;property id=&quot;20307&quot; value=&quot;1649&quot;/&gt;&lt;property id=&quot;20309&quot; value=&quot;-1&quot;/&gt;&lt;/object&gt;&lt;object type=&quot;3&quot; unique_id=&quot;11892&quot;&gt;&lt;property id=&quot;20148&quot; value=&quot;5&quot;/&gt;&lt;property id=&quot;20300&quot; value=&quot;Slide 13 - &amp;quot;Basic Designs of Optical Reflecting Telescopes&amp;quot;&quot;/&gt;&lt;property id=&quot;20307&quot; value=&quot;1650&quot;/&gt;&lt;/object&gt;&lt;object type=&quot;3&quot; unique_id=&quot;11893&quot;&gt;&lt;property id=&quot;20148&quot; value=&quot;5&quot;/&gt;&lt;property id=&quot;20300&quot; value=&quot;Slide 14 - &amp;quot;Prime Focus&amp;quot;&quot;/&gt;&lt;property id=&quot;20307&quot; value=&quot;1651&quot;/&gt;&lt;/object&gt;&lt;object type=&quot;3&quot; unique_id=&quot;11894&quot;&gt;&lt;property id=&quot;20148&quot; value=&quot;5&quot;/&gt;&lt;property id=&quot;20300&quot; value=&quot;Slide 15 - &amp;quot;Newtonian Reflector&amp;quot;&quot;/&gt;&lt;property id=&quot;20307&quot; value=&quot;1652&quot;/&gt;&lt;/object&gt;&lt;object type=&quot;3&quot; unique_id=&quot;11895&quot;&gt;&lt;property id=&quot;20148&quot; value=&quot;5&quot;/&gt;&lt;property id=&quot;20300&quot; value=&quot;Slide 16 - &amp;quot;Cassegrain Telescope&amp;quot;&quot;/&gt;&lt;property id=&quot;20307&quot; value=&quot;1653&quot;/&gt;&lt;/object&gt;&lt;object type=&quot;3&quot; unique_id=&quot;11896&quot;&gt;&lt;property id=&quot;20148&quot; value=&quot;5&quot;/&gt;&lt;property id=&quot;20300&quot; value=&quot;Slide 17 - &amp;quot;Feature of Cassegrain Telescope&amp;quot;&quot;/&gt;&lt;property id=&quot;20307&quot; value=&quot;1654&quot;/&gt;&lt;/object&gt;&lt;object type=&quot;3&quot; unique_id=&quot;11897&quot;&gt;&lt;property id=&quot;20148&quot; value=&quot;5&quot;/&gt;&lt;property id=&quot;20300&quot; value=&quot;Slide 18 - &amp;quot;Coudé or Nasmyth Telescope&amp;quot;&quot;/&gt;&lt;property id=&quot;20307&quot; value=&quot;1655&quot;/&gt;&lt;/object&gt;&lt;object type=&quot;3&quot; unique_id=&quot;12114&quot;&gt;&lt;property id=&quot;20148&quot; value=&quot;5&quot;/&gt;&lt;property id=&quot;20300&quot; value=&quot;Slide 19 - &amp;quot;Plate Scale&amp;quot;&quot;/&gt;&lt;property id=&quot;20307&quot; value=&quot;1656&quot;/&gt;&lt;/object&gt;&lt;object type=&quot;3&quot; unique_id=&quot;13137&quot;&gt;&lt;property id=&quot;20148&quot; value=&quot;5&quot;/&gt;&lt;property id=&quot;20300&quot; value=&quot;Slide 27 - &amp;quot;Optical Reflecting Telescopes &amp;quot;&quot;/&gt;&lt;property id=&quot;20307&quot; value=&quot;1662&quot;/&gt;&lt;/object&gt;&lt;object type=&quot;3&quot; unique_id=&quot;13138&quot;&gt;&lt;property id=&quot;20148&quot; value=&quot;5&quot;/&gt;&lt;property id=&quot;20300&quot; value=&quot;Slide 29 - &amp;quot;Optical Telescopes: Resolution&amp;quot;&quot;/&gt;&lt;property id=&quot;20307&quot; value=&quot;1657&quot;/&gt;&lt;/object&gt;&lt;object type=&quot;3&quot; unique_id=&quot;13139&quot;&gt;&lt;property id=&quot;20148&quot; value=&quot;5&quot;/&gt;&lt;property id=&quot;20300&quot; value=&quot;Slide 30 - &amp;quot;Optical Telescopes: Collecting Area&amp;quot;&quot;/&gt;&lt;property id=&quot;20307&quot; value=&quot;1661&quot;/&gt;&lt;/object&gt;&lt;object type=&quot;3&quot; unique_id=&quot;13141&quot;&gt;&lt;property id=&quot;20148&quot; value=&quot;5&quot;/&gt;&lt;property id=&quot;20300&quot; value=&quot;Slide 31 - &amp;quot;Optical Telescopes: LSST&amp;quot;&quot;/&gt;&lt;property id=&quot;20307&quot; value=&quot;1660&quot;/&gt;&lt;/object&gt;&lt;object type=&quot;3&quot; unique_id=&quot;13681&quot;&gt;&lt;property id=&quot;20148&quot; value=&quot;5&quot;/&gt;&lt;property id=&quot;20300&quot; value=&quot;Slide 20 - &amp;quot;Field of View&amp;quot;&quot;/&gt;&lt;property id=&quot;20307&quot; value=&quot;1663&quot;/&gt;&lt;/object&gt;&lt;object type=&quot;3&quot; unique_id=&quot;13974&quot;&gt;&lt;property id=&quot;20148&quot; value=&quot;5&quot;/&gt;&lt;property id=&quot;20300&quot; value=&quot;Slide 32 - &amp;quot;Optical Telescopes: Twenty Meter Telescope &amp;quot;&quot;/&gt;&lt;property id=&quot;20307&quot; value=&quot;1665&quot;/&gt;&lt;/object&gt;&lt;object type=&quot;3&quot; unique_id=&quot;13975&quot;&gt;&lt;property id=&quot;20148&quot; value=&quot;5&quot;/&gt;&lt;property id=&quot;20300&quot; value=&quot;Slide 33 - &amp;quot;Optical Telescopes: Thirty Meter Telescope &amp;quot;&quot;/&gt;&lt;property id=&quot;20307&quot; value=&quot;1664&quot;/&gt;&lt;/object&gt;&lt;object type=&quot;3&quot; unique_id=&quot;14935&quot;&gt;&lt;property id=&quot;20148&quot; value=&quot;5&quot;/&gt;&lt;property id=&quot;20300&quot; value=&quot;Slide 8 - &amp;quot;Refracting/Reflecting Telescopes&amp;quot;&quot;/&gt;&lt;property id=&quot;20307&quot; value=&quot;1666&quot;/&gt;&lt;/object&gt;&lt;object type=&quot;3&quot; unique_id=&quot;14936&quot;&gt;&lt;property id=&quot;20148&quot; value=&quot;5&quot;/&gt;&lt;property id=&quot;20300&quot; value=&quot;Slide 9 - &amp;quot;Disadvantages of Refracting Telescopes&amp;quot;&quot;/&gt;&lt;property id=&quot;20307&quot; value=&quot;1667&quot;/&gt;&lt;/object&gt;&lt;object type=&quot;3&quot; unique_id=&quot;14937&quot;&gt;&lt;property id=&quot;20148&quot; value=&quot;5&quot;/&gt;&lt;property id=&quot;20300&quot; value=&quot;Slide 10 - &amp;quot;The Powers of a Telescope:&amp;#x0D;&amp;#x0A;Size Does Matter&amp;quot;&quot;/&gt;&lt;property id=&quot;20307&quot; value=&quot;1668&quot;/&gt;&lt;/object&gt;&lt;object type=&quot;3&quot; unique_id=&quot;15205&quot;&gt;&lt;property id=&quot;20148&quot; value=&quot;5&quot;/&gt;&lt;property id=&quot;20300&quot; value=&quot;Slide 12 - &amp;quot;Reflecting Telescopes&amp;quot;&quot;/&gt;&lt;property id=&quot;20307&quot; value=&quot;1669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3650</TotalTime>
  <Words>1321</Words>
  <Application>Microsoft Office PowerPoint</Application>
  <PresentationFormat>On-screen Show (4:3)</PresentationFormat>
  <Paragraphs>216</Paragraphs>
  <Slides>51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Franklin Gothic Book</vt:lpstr>
      <vt:lpstr>Crop</vt:lpstr>
      <vt:lpstr>University Astronomy</vt:lpstr>
      <vt:lpstr>Aims and outline for this lecture</vt:lpstr>
      <vt:lpstr>hierarchical universe</vt:lpstr>
      <vt:lpstr>Hierarchical Universe</vt:lpstr>
      <vt:lpstr>Hierarchical Universe</vt:lpstr>
      <vt:lpstr>Local Group (~50 Galaxies)</vt:lpstr>
      <vt:lpstr>Local Supercluster (~50K Galaxies)</vt:lpstr>
      <vt:lpstr>Group Discussion</vt:lpstr>
      <vt:lpstr>My Observations</vt:lpstr>
      <vt:lpstr>sizes and distances</vt:lpstr>
      <vt:lpstr>Scale Model</vt:lpstr>
      <vt:lpstr>Questions</vt:lpstr>
      <vt:lpstr>Units of Distance</vt:lpstr>
      <vt:lpstr>Distance in a Light Year</vt:lpstr>
      <vt:lpstr>The Earth</vt:lpstr>
      <vt:lpstr>The Sun</vt:lpstr>
      <vt:lpstr>Question</vt:lpstr>
      <vt:lpstr>Answer</vt:lpstr>
      <vt:lpstr>Question</vt:lpstr>
      <vt:lpstr>Answer</vt:lpstr>
      <vt:lpstr>Another Way to Calculate</vt:lpstr>
      <vt:lpstr>Distance to Sun – 2.2 miles (~1 AU)</vt:lpstr>
      <vt:lpstr>Distance Between Sun and Jupiter – 11.6 miles (~5 AU)</vt:lpstr>
      <vt:lpstr>Question</vt:lpstr>
      <vt:lpstr>Answer</vt:lpstr>
      <vt:lpstr>Distance Between Sun and Pluto – 89 miles (39 AU)</vt:lpstr>
      <vt:lpstr>Distance to Nearest Star</vt:lpstr>
      <vt:lpstr>Our Cosmic Address</vt:lpstr>
      <vt:lpstr>galaxies</vt:lpstr>
      <vt:lpstr>Milky Way – Side View</vt:lpstr>
      <vt:lpstr>Milky Way – Alternative View</vt:lpstr>
      <vt:lpstr>Milky Way and Andromeda</vt:lpstr>
      <vt:lpstr>Merger Script</vt:lpstr>
      <vt:lpstr>Other Galaxies</vt:lpstr>
      <vt:lpstr>time and distance</vt:lpstr>
      <vt:lpstr>Time and Distance</vt:lpstr>
      <vt:lpstr>Time of Flight</vt:lpstr>
      <vt:lpstr>Expansion of the Universe</vt:lpstr>
      <vt:lpstr>Question</vt:lpstr>
      <vt:lpstr>Answer</vt:lpstr>
      <vt:lpstr>Most Distant Galaxy</vt:lpstr>
      <vt:lpstr>Looking at Early Universe</vt:lpstr>
      <vt:lpstr>Question</vt:lpstr>
      <vt:lpstr>Answer</vt:lpstr>
      <vt:lpstr>The Scale of Time</vt:lpstr>
      <vt:lpstr>The Cosmic Calendar</vt:lpstr>
      <vt:lpstr>The Cosmic Calendar “Recent” History</vt:lpstr>
      <vt:lpstr>Things to Do</vt:lpstr>
      <vt:lpstr>Research Experiences - REU</vt:lpstr>
      <vt:lpstr>Research Experiences – Emerson (COS only)</vt:lpstr>
      <vt:lpstr>Research Experiences - Emerson</vt:lpstr>
    </vt:vector>
  </TitlesOfParts>
  <Company>Center for Imaging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431</cp:revision>
  <dcterms:created xsi:type="dcterms:W3CDTF">2007-01-08T01:06:37Z</dcterms:created>
  <dcterms:modified xsi:type="dcterms:W3CDTF">2022-01-13T14:56:15Z</dcterms:modified>
</cp:coreProperties>
</file>