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2"/>
  </p:notesMasterIdLst>
  <p:sldIdLst>
    <p:sldId id="1795" r:id="rId2"/>
    <p:sldId id="1696" r:id="rId3"/>
    <p:sldId id="1794" r:id="rId4"/>
    <p:sldId id="1789" r:id="rId5"/>
    <p:sldId id="1791" r:id="rId6"/>
    <p:sldId id="1700" r:id="rId7"/>
    <p:sldId id="1697" r:id="rId8"/>
    <p:sldId id="1784" r:id="rId9"/>
    <p:sldId id="1785" r:id="rId10"/>
    <p:sldId id="1792" r:id="rId11"/>
    <p:sldId id="1787" r:id="rId12"/>
    <p:sldId id="1698" r:id="rId13"/>
    <p:sldId id="1724" r:id="rId14"/>
    <p:sldId id="1756" r:id="rId15"/>
    <p:sldId id="1757" r:id="rId16"/>
    <p:sldId id="1725" r:id="rId17"/>
    <p:sldId id="1786" r:id="rId18"/>
    <p:sldId id="1701" r:id="rId19"/>
    <p:sldId id="1760" r:id="rId20"/>
    <p:sldId id="1761" r:id="rId21"/>
    <p:sldId id="1719" r:id="rId22"/>
    <p:sldId id="1720" r:id="rId23"/>
    <p:sldId id="1721" r:id="rId24"/>
    <p:sldId id="1722" r:id="rId25"/>
    <p:sldId id="1790" r:id="rId26"/>
    <p:sldId id="1723" r:id="rId27"/>
    <p:sldId id="1702" r:id="rId28"/>
    <p:sldId id="1788" r:id="rId29"/>
    <p:sldId id="1699" r:id="rId30"/>
    <p:sldId id="1759" r:id="rId31"/>
    <p:sldId id="1729" r:id="rId32"/>
    <p:sldId id="1727" r:id="rId33"/>
    <p:sldId id="1728" r:id="rId34"/>
    <p:sldId id="1726" r:id="rId35"/>
    <p:sldId id="1755" r:id="rId36"/>
    <p:sldId id="1704" r:id="rId37"/>
    <p:sldId id="1762" r:id="rId38"/>
    <p:sldId id="1763" r:id="rId39"/>
    <p:sldId id="1764" r:id="rId40"/>
    <p:sldId id="1765" r:id="rId41"/>
    <p:sldId id="1766" r:id="rId42"/>
    <p:sldId id="1767" r:id="rId43"/>
    <p:sldId id="1768" r:id="rId44"/>
    <p:sldId id="1769" r:id="rId45"/>
    <p:sldId id="1775" r:id="rId46"/>
    <p:sldId id="1780" r:id="rId47"/>
    <p:sldId id="1781" r:id="rId48"/>
    <p:sldId id="1782" r:id="rId49"/>
    <p:sldId id="1783" r:id="rId50"/>
    <p:sldId id="1758" r:id="rId51"/>
  </p:sldIdLst>
  <p:sldSz cx="9144000" cy="6858000" type="screen4x3"/>
  <p:notesSz cx="6858000" cy="9144000"/>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243" autoAdjust="0"/>
    <p:restoredTop sz="94640" autoAdjust="0"/>
  </p:normalViewPr>
  <p:slideViewPr>
    <p:cSldViewPr>
      <p:cViewPr varScale="1">
        <p:scale>
          <a:sx n="103" d="100"/>
          <a:sy n="103" d="100"/>
        </p:scale>
        <p:origin x="120" y="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varScale="1">
      <p:scale>
        <a:sx n="100" d="100"/>
        <a:sy n="100" d="100"/>
      </p:scale>
      <p:origin x="0" y="-1364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9.xml"/><Relationship Id="rId3" Type="http://schemas.openxmlformats.org/officeDocument/2006/relationships/slide" Target="slides/slide4.xml"/><Relationship Id="rId21" Type="http://schemas.openxmlformats.org/officeDocument/2006/relationships/slide" Target="slides/slide23.xml"/><Relationship Id="rId34" Type="http://schemas.openxmlformats.org/officeDocument/2006/relationships/slide" Target="slides/slide48.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47.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40.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4.xml"/><Relationship Id="rId36" Type="http://schemas.openxmlformats.org/officeDocument/2006/relationships/slide" Target="slides/slide50.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9.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0.xml"/><Relationship Id="rId30" Type="http://schemas.openxmlformats.org/officeDocument/2006/relationships/slide" Target="slides/slide36.xml"/><Relationship Id="rId35"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D9BED-916A-401B-B4C3-AD7E0F23EADC}" type="slidenum">
              <a:rPr lang="en-US" altLang="en-US"/>
              <a:pPr/>
              <a:t>31</a:t>
            </a:fld>
            <a:endParaRPr lang="en-US" altLang="en-US"/>
          </a:p>
        </p:txBody>
      </p:sp>
      <p:sp>
        <p:nvSpPr>
          <p:cNvPr id="576514" name="Rectangle 2"/>
          <p:cNvSpPr txBox="1">
            <a:spLocks noGrp="1" noRot="1" noChangeAspect="1" noChangeArrowheads="1" noTextEdit="1"/>
          </p:cNvSpPr>
          <p:nvPr>
            <p:ph type="sldImg"/>
          </p:nvPr>
        </p:nvSpPr>
        <p:spPr>
          <a:xfrm>
            <a:off x="1143000" y="693738"/>
            <a:ext cx="4572000" cy="3429000"/>
          </a:xfrm>
          <a:ln/>
        </p:spPr>
      </p:sp>
      <p:sp>
        <p:nvSpPr>
          <p:cNvPr id="576515" name="Rectangle 3"/>
          <p:cNvSpPr txBox="1">
            <a:spLocks noGrp="1" noChangeArrowheads="1"/>
          </p:cNvSpPr>
          <p:nvPr>
            <p:ph type="body" idx="1"/>
          </p:nvPr>
        </p:nvSpPr>
        <p:spPr>
          <a:xfrm>
            <a:off x="685800" y="4341813"/>
            <a:ext cx="5487988" cy="4033837"/>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3034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2B793-8B9C-4742-9F31-59718907387F}" type="slidenum">
              <a:rPr lang="en-US" altLang="en-US"/>
              <a:pPr/>
              <a:t>43</a:t>
            </a:fld>
            <a:endParaRPr lang="en-US" alt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310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DB663-7397-4E93-9DC0-393C446DCD20}" type="slidenum">
              <a:rPr lang="en-US" altLang="en-US"/>
              <a:pPr/>
              <a:t>44</a:t>
            </a:fld>
            <a:endParaRPr lang="en-US" alt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707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F0AB2-F621-4376-8C30-0A18DCE805D2}" type="slidenum">
              <a:rPr lang="en-US" altLang="en-US"/>
              <a:pPr/>
              <a:t>45</a:t>
            </a:fld>
            <a:endParaRPr lang="en-US" alt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10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4BBD9-40AB-433F-B3E1-3C0D62929F4E}" type="slidenum">
              <a:rPr lang="en-US" altLang="en-US"/>
              <a:pPr/>
              <a:t>46</a:t>
            </a:fld>
            <a:endParaRPr lang="en-US" alt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490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94EE1-085F-4E28-925F-495B3D3D6AE5}" type="slidenum">
              <a:rPr lang="en-US" altLang="en-US"/>
              <a:pPr/>
              <a:t>47</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573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571DB-BAA7-47A9-AE23-8449514C292C}" type="slidenum">
              <a:rPr lang="en-US" altLang="en-US"/>
              <a:pPr/>
              <a:t>48</a:t>
            </a:fld>
            <a:endParaRPr lang="en-US" alt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350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7F4A9-2E1D-477F-B402-2EEA670E64FD}" type="slidenum">
              <a:rPr lang="en-US" altLang="en-US"/>
              <a:pPr/>
              <a:t>49</a:t>
            </a:fld>
            <a:endParaRPr lang="en-US" alt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949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1D461-CDF4-4102-A692-D798C2DA7F5A}" type="slidenum">
              <a:rPr lang="en-US" altLang="en-US"/>
              <a:pPr/>
              <a:t>32</a:t>
            </a:fld>
            <a:endParaRPr lang="en-US" alt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9246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6F262-B10E-42D5-94BA-8578C85E9E31}" type="slidenum">
              <a:rPr lang="en-US" altLang="en-US"/>
              <a:pPr/>
              <a:t>33</a:t>
            </a:fld>
            <a:endParaRPr lang="en-US"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50176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E2F72-05CB-4F4B-A23A-83BC8EDF7422}" type="slidenum">
              <a:rPr lang="en-US" altLang="en-US"/>
              <a:pPr/>
              <a:t>37</a:t>
            </a:fld>
            <a:endParaRPr lang="en-US" alt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605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DF677-008C-4151-AE9A-56A8E53C3D80}" type="slidenum">
              <a:rPr lang="en-US" altLang="en-US"/>
              <a:pPr/>
              <a:t>38</a:t>
            </a:fld>
            <a:endParaRPr lang="en-US" alt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195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68983-7896-44EC-A5C7-C0D411CC8AC6}" type="slidenum">
              <a:rPr lang="en-US" altLang="en-US"/>
              <a:pPr/>
              <a:t>39</a:t>
            </a:fld>
            <a:endParaRPr lang="en-US" alt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0496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643F9-D572-409F-8424-B663D63114BF}" type="slidenum">
              <a:rPr lang="en-US" altLang="en-US"/>
              <a:pPr/>
              <a:t>40</a:t>
            </a:fld>
            <a:endParaRPr lang="en-US" alt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8129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72999-8CAD-4E94-8AD9-4F150BBEB0CC}" type="slidenum">
              <a:rPr lang="en-US" altLang="en-US"/>
              <a:pPr/>
              <a:t>41</a:t>
            </a:fld>
            <a:endParaRPr lang="en-US" alt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484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521BE-E9F5-4C48-86C4-3FEA18DD4695}" type="slidenum">
              <a:rPr lang="en-US" altLang="en-US"/>
              <a:pPr/>
              <a:t>42</a:t>
            </a:fld>
            <a:endParaRPr lang="en-US" alt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6175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3/29/2022</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07417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smtClean="0"/>
              <a:t>Star Clusters</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extLst>
      <p:ext uri="{BB962C8B-B14F-4D97-AF65-F5344CB8AC3E}">
        <p14:creationId xmlns:p14="http://schemas.microsoft.com/office/powerpoint/2010/main" val="3414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Stars Form in Clusters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5" name="Content Placeholder 4"/>
          <p:cNvPicPr>
            <a:picLocks noGrp="1" noChangeAspect="1"/>
          </p:cNvPicPr>
          <p:nvPr>
            <p:ph idx="1"/>
          </p:nvPr>
        </p:nvPicPr>
        <p:blipFill>
          <a:blip r:embed="rId2"/>
          <a:stretch>
            <a:fillRect/>
          </a:stretch>
        </p:blipFill>
        <p:spPr>
          <a:xfrm>
            <a:off x="1028700" y="1539312"/>
            <a:ext cx="7200900" cy="4846175"/>
          </a:xfrm>
          <a:prstGeom prst="rect">
            <a:avLst/>
          </a:prstGeom>
        </p:spPr>
      </p:pic>
    </p:spTree>
    <p:extLst>
      <p:ext uri="{BB962C8B-B14F-4D97-AF65-F5344CB8AC3E}">
        <p14:creationId xmlns:p14="http://schemas.microsoft.com/office/powerpoint/2010/main" val="162059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globular clusters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2625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Globular Cluster Example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12</a:t>
            </a:fld>
            <a:endParaRPr lang="en-US"/>
          </a:p>
        </p:txBody>
      </p:sp>
      <p:pic>
        <p:nvPicPr>
          <p:cNvPr id="1026" name="Picture 2" descr="http://ridl.cfd.rit.edu/images/M13Final_merged_sma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39407" y="1524000"/>
            <a:ext cx="417948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91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Globular Cluster Distribution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13</a:t>
            </a:fld>
            <a:endParaRPr lang="en-US"/>
          </a:p>
        </p:txBody>
      </p:sp>
      <p:pic>
        <p:nvPicPr>
          <p:cNvPr id="4" name="Content Placeholder 3"/>
          <p:cNvPicPr>
            <a:picLocks noGrp="1" noChangeAspect="1"/>
          </p:cNvPicPr>
          <p:nvPr>
            <p:ph idx="1"/>
          </p:nvPr>
        </p:nvPicPr>
        <p:blipFill>
          <a:blip r:embed="rId2"/>
          <a:stretch>
            <a:fillRect/>
          </a:stretch>
        </p:blipFill>
        <p:spPr>
          <a:xfrm>
            <a:off x="1028700" y="2193758"/>
            <a:ext cx="7200900" cy="3537284"/>
          </a:xfrm>
          <a:prstGeom prst="rect">
            <a:avLst/>
          </a:prstGeom>
        </p:spPr>
      </p:pic>
    </p:spTree>
    <p:extLst>
      <p:ext uri="{BB962C8B-B14F-4D97-AF65-F5344CB8AC3E}">
        <p14:creationId xmlns:p14="http://schemas.microsoft.com/office/powerpoint/2010/main" val="196554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Autofit/>
          </a:bodyPr>
          <a:lstStyle/>
          <a:p>
            <a:r>
              <a:rPr lang="en-US" altLang="en-US" sz="3200" dirty="0" smtClean="0"/>
              <a:t>Globular Clusters Around Other Galaxies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pic>
        <p:nvPicPr>
          <p:cNvPr id="51202" name="Picture 2" descr="M 31, Andromeda Galaxy - negative with identified globular clusters of the Andromeda Galax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85800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8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Autofit/>
          </a:bodyPr>
          <a:lstStyle/>
          <a:p>
            <a:r>
              <a:rPr lang="en-US" altLang="en-US" sz="3200" dirty="0" smtClean="0"/>
              <a:t>Globular Clusters Around Other Galaxies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pic>
        <p:nvPicPr>
          <p:cNvPr id="4" name="Content Placeholder 3"/>
          <p:cNvPicPr>
            <a:picLocks noGrp="1" noChangeAspect="1"/>
          </p:cNvPicPr>
          <p:nvPr>
            <p:ph idx="1"/>
          </p:nvPr>
        </p:nvPicPr>
        <p:blipFill>
          <a:blip r:embed="rId2"/>
          <a:stretch>
            <a:fillRect/>
          </a:stretch>
        </p:blipFill>
        <p:spPr>
          <a:xfrm>
            <a:off x="1368396" y="1524000"/>
            <a:ext cx="6521507" cy="4876800"/>
          </a:xfrm>
          <a:prstGeom prst="rect">
            <a:avLst/>
          </a:prstGeom>
        </p:spPr>
      </p:pic>
    </p:spTree>
    <p:extLst>
      <p:ext uri="{BB962C8B-B14F-4D97-AF65-F5344CB8AC3E}">
        <p14:creationId xmlns:p14="http://schemas.microsoft.com/office/powerpoint/2010/main" val="391676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Globular Cluster Properties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16</a:t>
            </a:fld>
            <a:endParaRPr lang="en-US"/>
          </a:p>
        </p:txBody>
      </p:sp>
      <p:pic>
        <p:nvPicPr>
          <p:cNvPr id="7" name="Content Placeholder 6"/>
          <p:cNvPicPr>
            <a:picLocks noGrp="1" noChangeAspect="1"/>
          </p:cNvPicPr>
          <p:nvPr>
            <p:ph idx="1"/>
          </p:nvPr>
        </p:nvPicPr>
        <p:blipFill>
          <a:blip r:embed="rId2"/>
          <a:stretch>
            <a:fillRect/>
          </a:stretch>
        </p:blipFill>
        <p:spPr>
          <a:xfrm>
            <a:off x="1028700" y="2124053"/>
            <a:ext cx="7200900" cy="3676694"/>
          </a:xfrm>
          <a:prstGeom prst="rect">
            <a:avLst/>
          </a:prstGeom>
        </p:spPr>
      </p:pic>
    </p:spTree>
    <p:extLst>
      <p:ext uri="{BB962C8B-B14F-4D97-AF65-F5344CB8AC3E}">
        <p14:creationId xmlns:p14="http://schemas.microsoft.com/office/powerpoint/2010/main" val="258295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Tidal Stripping</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17</a:t>
            </a:fld>
            <a:endParaRPr lang="en-US"/>
          </a:p>
        </p:txBody>
      </p:sp>
      <p:pic>
        <p:nvPicPr>
          <p:cNvPr id="5" name="Content Placeholder 4"/>
          <p:cNvPicPr>
            <a:picLocks noGrp="1" noChangeAspect="1"/>
          </p:cNvPicPr>
          <p:nvPr>
            <p:ph idx="1"/>
          </p:nvPr>
        </p:nvPicPr>
        <p:blipFill>
          <a:blip r:embed="rId2"/>
          <a:stretch>
            <a:fillRect/>
          </a:stretch>
        </p:blipFill>
        <p:spPr>
          <a:xfrm>
            <a:off x="1028700" y="2363392"/>
            <a:ext cx="7200900" cy="3198015"/>
          </a:xfrm>
          <a:prstGeom prst="rect">
            <a:avLst/>
          </a:prstGeom>
        </p:spPr>
      </p:pic>
    </p:spTree>
    <p:extLst>
      <p:ext uri="{BB962C8B-B14F-4D97-AF65-F5344CB8AC3E}">
        <p14:creationId xmlns:p14="http://schemas.microsoft.com/office/powerpoint/2010/main" val="1783362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4" name="Content Placeholder 3"/>
          <p:cNvSpPr>
            <a:spLocks noGrp="1"/>
          </p:cNvSpPr>
          <p:nvPr>
            <p:ph sz="half" idx="1"/>
          </p:nvPr>
        </p:nvSpPr>
        <p:spPr/>
        <p:txBody>
          <a:bodyPr/>
          <a:lstStyle/>
          <a:p>
            <a:r>
              <a:rPr lang="en-US" dirty="0" smtClean="0"/>
              <a:t>The “Main Sequence Turnoff” (MSTO) is the location in the HR diagram where stars are just now turning off the main sequence as they evolve into other phases, such as the red giant phase.</a:t>
            </a:r>
            <a:endParaRPr lang="en-US" dirty="0"/>
          </a:p>
          <a:p>
            <a:r>
              <a:rPr lang="en-US" dirty="0" smtClean="0"/>
              <a:t>The location of the MSTO tells us the age of the cluster.</a:t>
            </a:r>
          </a:p>
          <a:p>
            <a:r>
              <a:rPr lang="en-US" dirty="0" smtClean="0"/>
              <a:t>A lower MSTO indicates an older age.</a:t>
            </a:r>
          </a:p>
          <a:p>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18</a:t>
            </a:fld>
            <a:endParaRPr lang="en-US"/>
          </a:p>
        </p:txBody>
      </p:sp>
      <p:pic>
        <p:nvPicPr>
          <p:cNvPr id="7" name="Picture 4" descr="HR_clust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1944236"/>
            <a:ext cx="3335337" cy="373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9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19</a:t>
            </a:fld>
            <a:endParaRPr lang="en-US"/>
          </a:p>
        </p:txBody>
      </p:sp>
      <p:pic>
        <p:nvPicPr>
          <p:cNvPr id="4" name="Content Placeholder 3"/>
          <p:cNvPicPr>
            <a:picLocks noGrp="1" noChangeAspect="1"/>
          </p:cNvPicPr>
          <p:nvPr>
            <p:ph idx="1"/>
          </p:nvPr>
        </p:nvPicPr>
        <p:blipFill>
          <a:blip r:embed="rId2"/>
          <a:stretch>
            <a:fillRect/>
          </a:stretch>
        </p:blipFill>
        <p:spPr>
          <a:xfrm>
            <a:off x="1028700" y="1729863"/>
            <a:ext cx="7200900" cy="4465074"/>
          </a:xfrm>
          <a:prstGeom prst="rect">
            <a:avLst/>
          </a:prstGeom>
        </p:spPr>
      </p:pic>
      <p:sp>
        <p:nvSpPr>
          <p:cNvPr id="5" name="Rectangle 4"/>
          <p:cNvSpPr/>
          <p:nvPr/>
        </p:nvSpPr>
        <p:spPr>
          <a:xfrm>
            <a:off x="1676400" y="1752600"/>
            <a:ext cx="2819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M45 (Pleiades)</a:t>
            </a:r>
            <a:endParaRPr lang="en-US" dirty="0"/>
          </a:p>
        </p:txBody>
      </p:sp>
      <p:sp>
        <p:nvSpPr>
          <p:cNvPr id="9" name="Rectangle 8"/>
          <p:cNvSpPr/>
          <p:nvPr/>
        </p:nvSpPr>
        <p:spPr>
          <a:xfrm>
            <a:off x="5279922" y="1752600"/>
            <a:ext cx="2819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47 </a:t>
            </a:r>
            <a:r>
              <a:rPr lang="en-US" dirty="0" err="1" smtClean="0"/>
              <a:t>Tucanae</a:t>
            </a:r>
            <a:endParaRPr lang="en-US" dirty="0"/>
          </a:p>
        </p:txBody>
      </p:sp>
    </p:spTree>
    <p:extLst>
      <p:ext uri="{BB962C8B-B14F-4D97-AF65-F5344CB8AC3E}">
        <p14:creationId xmlns:p14="http://schemas.microsoft.com/office/powerpoint/2010/main" val="405919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smtClean="0"/>
              <a:t>Aims and outline for this lecture</a:t>
            </a:r>
          </a:p>
        </p:txBody>
      </p:sp>
      <p:sp>
        <p:nvSpPr>
          <p:cNvPr id="6148" name="Rectangle 3"/>
          <p:cNvSpPr>
            <a:spLocks noGrp="1" noChangeArrowheads="1"/>
          </p:cNvSpPr>
          <p:nvPr>
            <p:ph idx="1"/>
          </p:nvPr>
        </p:nvSpPr>
        <p:spPr/>
        <p:txBody>
          <a:bodyPr/>
          <a:lstStyle/>
          <a:p>
            <a:r>
              <a:rPr lang="en-US" altLang="en-US" dirty="0" smtClean="0"/>
              <a:t>describe types of stellar clusters</a:t>
            </a:r>
          </a:p>
          <a:p>
            <a:r>
              <a:rPr lang="en-US" altLang="en-US" dirty="0" smtClean="0"/>
              <a:t>review stellar cluster properties</a:t>
            </a:r>
          </a:p>
          <a:p>
            <a:r>
              <a:rPr lang="en-US" altLang="en-US" dirty="0" smtClean="0"/>
              <a:t>give examples of stellar clusters</a:t>
            </a:r>
          </a:p>
          <a:p>
            <a:r>
              <a:rPr lang="en-US" altLang="en-US" dirty="0" smtClean="0"/>
              <a:t>demonstrate how stellar clusters are used to probe stellar evolution</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pic>
        <p:nvPicPr>
          <p:cNvPr id="2" name="Content Placeholder 1"/>
          <p:cNvPicPr>
            <a:picLocks noGrp="1" noChangeAspect="1"/>
          </p:cNvPicPr>
          <p:nvPr>
            <p:ph idx="1"/>
          </p:nvPr>
        </p:nvPicPr>
        <p:blipFill>
          <a:blip r:embed="rId2"/>
          <a:stretch>
            <a:fillRect/>
          </a:stretch>
        </p:blipFill>
        <p:spPr>
          <a:xfrm>
            <a:off x="1549289" y="1524000"/>
            <a:ext cx="6159721" cy="4876800"/>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20</a:t>
            </a:fld>
            <a:endParaRPr lang="en-US"/>
          </a:p>
        </p:txBody>
      </p:sp>
    </p:spTree>
    <p:extLst>
      <p:ext uri="{BB962C8B-B14F-4D97-AF65-F5344CB8AC3E}">
        <p14:creationId xmlns:p14="http://schemas.microsoft.com/office/powerpoint/2010/main" val="2438774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pic>
        <p:nvPicPr>
          <p:cNvPr id="5" name="Content Placeholder 4"/>
          <p:cNvPicPr>
            <a:picLocks noGrp="1" noChangeAspect="1"/>
          </p:cNvPicPr>
          <p:nvPr>
            <p:ph idx="1"/>
          </p:nvPr>
        </p:nvPicPr>
        <p:blipFill>
          <a:blip r:embed="rId2"/>
          <a:stretch>
            <a:fillRect/>
          </a:stretch>
        </p:blipFill>
        <p:spPr>
          <a:xfrm>
            <a:off x="1665233" y="1524000"/>
            <a:ext cx="5927834" cy="4876800"/>
          </a:xfrm>
          <a:prstGeom prst="rect">
            <a:avLst/>
          </a:prstGeom>
        </p:spPr>
      </p:pic>
    </p:spTree>
    <p:extLst>
      <p:ext uri="{BB962C8B-B14F-4D97-AF65-F5344CB8AC3E}">
        <p14:creationId xmlns:p14="http://schemas.microsoft.com/office/powerpoint/2010/main" val="2426624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22</a:t>
            </a:fld>
            <a:endParaRPr lang="en-US"/>
          </a:p>
        </p:txBody>
      </p:sp>
      <p:pic>
        <p:nvPicPr>
          <p:cNvPr id="5" name="Content Placeholder 4"/>
          <p:cNvPicPr>
            <a:picLocks noGrp="1" noChangeAspect="1"/>
          </p:cNvPicPr>
          <p:nvPr>
            <p:ph idx="1"/>
          </p:nvPr>
        </p:nvPicPr>
        <p:blipFill>
          <a:blip r:embed="rId2"/>
          <a:stretch>
            <a:fillRect/>
          </a:stretch>
        </p:blipFill>
        <p:spPr>
          <a:xfrm>
            <a:off x="1596018" y="1524000"/>
            <a:ext cx="6066263" cy="4876800"/>
          </a:xfrm>
          <a:prstGeom prst="rect">
            <a:avLst/>
          </a:prstGeom>
        </p:spPr>
      </p:pic>
    </p:spTree>
    <p:extLst>
      <p:ext uri="{BB962C8B-B14F-4D97-AF65-F5344CB8AC3E}">
        <p14:creationId xmlns:p14="http://schemas.microsoft.com/office/powerpoint/2010/main" val="37435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23</a:t>
            </a:fld>
            <a:endParaRPr lang="en-US"/>
          </a:p>
        </p:txBody>
      </p:sp>
      <p:pic>
        <p:nvPicPr>
          <p:cNvPr id="5" name="Content Placeholder 4"/>
          <p:cNvPicPr>
            <a:picLocks noGrp="1" noChangeAspect="1"/>
          </p:cNvPicPr>
          <p:nvPr>
            <p:ph idx="1"/>
          </p:nvPr>
        </p:nvPicPr>
        <p:blipFill>
          <a:blip r:embed="rId2"/>
          <a:stretch>
            <a:fillRect/>
          </a:stretch>
        </p:blipFill>
        <p:spPr>
          <a:xfrm>
            <a:off x="1542239" y="1524000"/>
            <a:ext cx="6173821" cy="4876800"/>
          </a:xfrm>
          <a:prstGeom prst="rect">
            <a:avLst/>
          </a:prstGeom>
        </p:spPr>
      </p:pic>
    </p:spTree>
    <p:extLst>
      <p:ext uri="{BB962C8B-B14F-4D97-AF65-F5344CB8AC3E}">
        <p14:creationId xmlns:p14="http://schemas.microsoft.com/office/powerpoint/2010/main" val="410844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24</a:t>
            </a:fld>
            <a:endParaRPr lang="en-US"/>
          </a:p>
        </p:txBody>
      </p:sp>
      <p:pic>
        <p:nvPicPr>
          <p:cNvPr id="5" name="Content Placeholder 4"/>
          <p:cNvPicPr>
            <a:picLocks noGrp="1" noChangeAspect="1"/>
          </p:cNvPicPr>
          <p:nvPr>
            <p:ph idx="1"/>
          </p:nvPr>
        </p:nvPicPr>
        <p:blipFill>
          <a:blip r:embed="rId2"/>
          <a:stretch>
            <a:fillRect/>
          </a:stretch>
        </p:blipFill>
        <p:spPr>
          <a:xfrm>
            <a:off x="1652131" y="1524000"/>
            <a:ext cx="5954038" cy="4876800"/>
          </a:xfrm>
          <a:prstGeom prst="rect">
            <a:avLst/>
          </a:prstGeom>
        </p:spPr>
      </p:pic>
    </p:spTree>
    <p:extLst>
      <p:ext uri="{BB962C8B-B14F-4D97-AF65-F5344CB8AC3E}">
        <p14:creationId xmlns:p14="http://schemas.microsoft.com/office/powerpoint/2010/main" val="2292231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Animation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25</a:t>
            </a:fld>
            <a:endParaRPr lang="en-US"/>
          </a:p>
        </p:txBody>
      </p:sp>
      <p:pic>
        <p:nvPicPr>
          <p:cNvPr id="7" name="Picture 2" descr="http://abyss.uoregon.edu/~js/images/hrevolv.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546309"/>
            <a:ext cx="7200900" cy="483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9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Main Sequence Turnoff</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26</a:t>
            </a:fld>
            <a:endParaRPr lang="en-US"/>
          </a:p>
        </p:txBody>
      </p:sp>
      <p:pic>
        <p:nvPicPr>
          <p:cNvPr id="4" name="Content Placeholder 3"/>
          <p:cNvPicPr>
            <a:picLocks noGrp="1" noChangeAspect="1"/>
          </p:cNvPicPr>
          <p:nvPr>
            <p:ph idx="1"/>
          </p:nvPr>
        </p:nvPicPr>
        <p:blipFill>
          <a:blip r:embed="rId2"/>
          <a:stretch>
            <a:fillRect/>
          </a:stretch>
        </p:blipFill>
        <p:spPr>
          <a:xfrm>
            <a:off x="1244452" y="1524000"/>
            <a:ext cx="6769395" cy="4876800"/>
          </a:xfrm>
          <a:prstGeom prst="rect">
            <a:avLst/>
          </a:prstGeom>
        </p:spPr>
      </p:pic>
    </p:spTree>
    <p:extLst>
      <p:ext uri="{BB962C8B-B14F-4D97-AF65-F5344CB8AC3E}">
        <p14:creationId xmlns:p14="http://schemas.microsoft.com/office/powerpoint/2010/main" val="128564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HRD of Globular Clusters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27</a:t>
            </a:fld>
            <a:endParaRPr lang="en-US"/>
          </a:p>
        </p:txBody>
      </p:sp>
      <p:pic>
        <p:nvPicPr>
          <p:cNvPr id="48130" name="Picture 2" descr="https://www.harding.edu/lmurray/113_files/html/l_stellar%20evolution/img0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6764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galactic clusters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6925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Galactic Clusters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29</a:t>
            </a:fld>
            <a:endParaRPr lang="en-US"/>
          </a:p>
        </p:txBody>
      </p:sp>
      <p:pic>
        <p:nvPicPr>
          <p:cNvPr id="24578" name="Picture 2" descr="https://www.bibliotecapleyades.net/imagenes_universo/opencluster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5913" y="1524000"/>
            <a:ext cx="676647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5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star clusters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9399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Loose Associations</a:t>
            </a:r>
          </a:p>
        </p:txBody>
      </p:sp>
      <p:sp>
        <p:nvSpPr>
          <p:cNvPr id="2" name="Content Placeholder 1"/>
          <p:cNvSpPr>
            <a:spLocks noGrp="1"/>
          </p:cNvSpPr>
          <p:nvPr>
            <p:ph sz="half" idx="1"/>
          </p:nvPr>
        </p:nvSpPr>
        <p:spPr/>
        <p:txBody>
          <a:bodyPr/>
          <a:lstStyle/>
          <a:p>
            <a:r>
              <a:rPr lang="en-US" dirty="0" smtClean="0"/>
              <a:t>Sometimes we recognize clusters by the common motion of their stars.</a:t>
            </a:r>
          </a:p>
          <a:p>
            <a:r>
              <a:rPr lang="en-US" dirty="0" smtClean="0"/>
              <a:t>We can trace the motion back to a common point.</a:t>
            </a:r>
          </a:p>
          <a:p>
            <a:r>
              <a:rPr lang="en-US" dirty="0" smtClean="0"/>
              <a:t>This tells us that all the stars were born at the same time, same place, and with the same chemical composition.</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30</a:t>
            </a:fld>
            <a:endParaRPr lang="en-US"/>
          </a:p>
        </p:txBody>
      </p:sp>
      <p:pic>
        <p:nvPicPr>
          <p:cNvPr id="7" name="Picture 9" descr="movingcluster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418235"/>
            <a:ext cx="3335337" cy="278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2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502" name="Picture 14"/>
          <p:cNvPicPr>
            <a:picLocks noChangeAspect="1" noChangeArrowheads="1"/>
          </p:cNvPicPr>
          <p:nvPr/>
        </p:nvPicPr>
        <p:blipFill>
          <a:blip r:embed="rId3">
            <a:extLst>
              <a:ext uri="{28A0092B-C50C-407E-A947-70E740481C1C}">
                <a14:useLocalDpi xmlns:a14="http://schemas.microsoft.com/office/drawing/2010/main" val="0"/>
              </a:ext>
            </a:extLst>
          </a:blip>
          <a:srcRect t="13240" b="13240"/>
          <a:stretch>
            <a:fillRect/>
          </a:stretch>
        </p:blipFill>
        <p:spPr bwMode="auto">
          <a:xfrm>
            <a:off x="638175" y="1423988"/>
            <a:ext cx="456088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5499" name="Rectangle 11"/>
          <p:cNvSpPr>
            <a:spLocks noGrp="1" noChangeArrowheads="1"/>
          </p:cNvSpPr>
          <p:nvPr>
            <p:ph type="title"/>
          </p:nvPr>
        </p:nvSpPr>
        <p:spPr/>
        <p:txBody>
          <a:bodyPr>
            <a:noAutofit/>
          </a:bodyPr>
          <a:lstStyle/>
          <a:p>
            <a:r>
              <a:rPr lang="en-US" altLang="en-US" sz="3200" dirty="0" smtClean="0"/>
              <a:t>Distribution Of Known Open Clusters</a:t>
            </a:r>
            <a:endParaRPr lang="en-US" altLang="en-US" sz="3200" dirty="0"/>
          </a:p>
        </p:txBody>
      </p:sp>
      <p:sp>
        <p:nvSpPr>
          <p:cNvPr id="3" name="Content Placeholder 2"/>
          <p:cNvSpPr>
            <a:spLocks noGrp="1"/>
          </p:cNvSpPr>
          <p:nvPr>
            <p:ph idx="1"/>
          </p:nvPr>
        </p:nvSpPr>
        <p:spPr/>
        <p:txBody>
          <a:bodyPr/>
          <a:lstStyle/>
          <a:p>
            <a:endParaRPr lang="en-US"/>
          </a:p>
        </p:txBody>
      </p:sp>
      <p:sp>
        <p:nvSpPr>
          <p:cNvPr id="575491" name="Text Box 3"/>
          <p:cNvSpPr txBox="1">
            <a:spLocks noChangeArrowheads="1"/>
          </p:cNvSpPr>
          <p:nvPr/>
        </p:nvSpPr>
        <p:spPr bwMode="auto">
          <a:xfrm>
            <a:off x="5324475" y="2209800"/>
            <a:ext cx="442912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Arial" panose="020B0604020202020204" pitchFamily="34" charset="0"/>
                <a:ea typeface="ＭＳ Ｐゴシック" panose="020B0600070205080204" pitchFamily="34" charset="-128"/>
              </a:defRPr>
            </a:lvl9pPr>
          </a:lstStyle>
          <a:p>
            <a:pPr algn="just" eaLnBrk="1">
              <a:lnSpc>
                <a:spcPct val="98000"/>
              </a:lnSpc>
              <a:buClr>
                <a:srgbClr val="000000"/>
              </a:buClr>
              <a:buSzPct val="45000"/>
              <a:buFont typeface="Wingdings" panose="05000000000000000000" pitchFamily="2" charset="2"/>
              <a:buNone/>
            </a:pPr>
            <a:r>
              <a:rPr lang="en-GB" altLang="en-US" sz="1400">
                <a:solidFill>
                  <a:srgbClr val="000000"/>
                </a:solidFill>
                <a:latin typeface="Bitstream Vera Sans" pitchFamily="32" charset="0"/>
              </a:rPr>
              <a:t>black – WEBDA (optically identified)</a:t>
            </a:r>
          </a:p>
          <a:p>
            <a:pPr algn="just" eaLnBrk="1">
              <a:lnSpc>
                <a:spcPct val="98000"/>
              </a:lnSpc>
              <a:buClr>
                <a:srgbClr val="000000"/>
              </a:buClr>
              <a:buSzPct val="45000"/>
              <a:buFont typeface="Wingdings" panose="05000000000000000000" pitchFamily="2" charset="2"/>
              <a:buNone/>
            </a:pPr>
            <a:r>
              <a:rPr lang="en-GB" altLang="en-US" sz="1400">
                <a:solidFill>
                  <a:srgbClr val="339933"/>
                </a:solidFill>
                <a:latin typeface="Bitstream Vera Sans" pitchFamily="32" charset="0"/>
              </a:rPr>
              <a:t>green</a:t>
            </a:r>
            <a:r>
              <a:rPr lang="en-GB" altLang="en-US" sz="1400">
                <a:solidFill>
                  <a:srgbClr val="000000"/>
                </a:solidFill>
                <a:latin typeface="Bitstream Vera Sans" pitchFamily="32" charset="0"/>
              </a:rPr>
              <a:t> – 2MASS candidates</a:t>
            </a:r>
          </a:p>
          <a:p>
            <a:pPr algn="just" eaLnBrk="1">
              <a:lnSpc>
                <a:spcPct val="98000"/>
              </a:lnSpc>
              <a:buClr>
                <a:srgbClr val="000000"/>
              </a:buClr>
              <a:buSzPct val="45000"/>
              <a:buFont typeface="Wingdings" panose="05000000000000000000" pitchFamily="2" charset="2"/>
              <a:buNone/>
            </a:pPr>
            <a:r>
              <a:rPr lang="en-GB" altLang="en-US" sz="1400">
                <a:solidFill>
                  <a:srgbClr val="FF0000"/>
                </a:solidFill>
              </a:rPr>
              <a:t>red</a:t>
            </a:r>
            <a:r>
              <a:rPr lang="en-GB" altLang="en-US" sz="1400">
                <a:solidFill>
                  <a:srgbClr val="000000"/>
                </a:solidFill>
                <a:latin typeface="Bitstream Vera Sans" pitchFamily="32" charset="0"/>
              </a:rPr>
              <a:t> – massive clusters</a:t>
            </a:r>
          </a:p>
          <a:p>
            <a:pPr algn="just" eaLnBrk="1">
              <a:lnSpc>
                <a:spcPct val="98000"/>
              </a:lnSpc>
              <a:buClr>
                <a:srgbClr val="000000"/>
              </a:buClr>
              <a:buSzPct val="45000"/>
              <a:buFont typeface="Wingdings" panose="05000000000000000000" pitchFamily="2" charset="2"/>
              <a:buNone/>
            </a:pPr>
            <a:r>
              <a:rPr lang="en-GB" altLang="en-US" sz="1400">
                <a:solidFill>
                  <a:srgbClr val="0000FF"/>
                </a:solidFill>
                <a:latin typeface="Bitstream Vera Sans" pitchFamily="32" charset="0"/>
              </a:rPr>
              <a:t>blue</a:t>
            </a:r>
            <a:r>
              <a:rPr lang="en-GB" altLang="en-US" sz="1400">
                <a:solidFill>
                  <a:srgbClr val="000000"/>
                </a:solidFill>
                <a:latin typeface="Bitstream Vera Sans" pitchFamily="32" charset="0"/>
              </a:rPr>
              <a:t> – candidate massive clusters</a:t>
            </a:r>
          </a:p>
        </p:txBody>
      </p:sp>
      <p:sp>
        <p:nvSpPr>
          <p:cNvPr id="575501" name="Rectangle 13"/>
          <p:cNvSpPr>
            <a:spLocks noChangeArrowheads="1"/>
          </p:cNvSpPr>
          <p:nvPr/>
        </p:nvSpPr>
        <p:spPr bwMode="auto">
          <a:xfrm>
            <a:off x="1570038" y="5899150"/>
            <a:ext cx="266541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a:lnSpc>
                <a:spcPct val="98000"/>
              </a:lnSpc>
              <a:buClr>
                <a:srgbClr val="000000"/>
              </a:buClr>
              <a:buSzPct val="45000"/>
              <a:buFont typeface="Wingdings" panose="05000000000000000000" pitchFamily="2" charset="2"/>
              <a:buNone/>
            </a:pPr>
            <a:r>
              <a:rPr lang="en-GB" altLang="en-US" sz="1000">
                <a:solidFill>
                  <a:srgbClr val="000000"/>
                </a:solidFill>
              </a:rPr>
              <a:t>Spiral arms are from Cordes &amp; Lazio (2003).</a:t>
            </a:r>
          </a:p>
        </p:txBody>
      </p:sp>
    </p:spTree>
    <p:extLst>
      <p:ext uri="{BB962C8B-B14F-4D97-AF65-F5344CB8AC3E}">
        <p14:creationId xmlns:p14="http://schemas.microsoft.com/office/powerpoint/2010/main" val="3883458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normAutofit fontScale="90000"/>
          </a:bodyPr>
          <a:lstStyle/>
          <a:p>
            <a:r>
              <a:rPr lang="en-US" altLang="en-US" smtClean="0"/>
              <a:t>Massive Galactic Young Clusters: 1997</a:t>
            </a:r>
            <a:endParaRPr lang="en-US" altLang="en-US"/>
          </a:p>
        </p:txBody>
      </p:sp>
      <p:sp>
        <p:nvSpPr>
          <p:cNvPr id="6" name="Slide Number Placeholder 5"/>
          <p:cNvSpPr>
            <a:spLocks noGrp="1"/>
          </p:cNvSpPr>
          <p:nvPr>
            <p:ph type="sldNum" sz="quarter" idx="12"/>
          </p:nvPr>
        </p:nvSpPr>
        <p:spPr/>
        <p:txBody>
          <a:bodyPr/>
          <a:lstStyle/>
          <a:p>
            <a:fld id="{BDA181B2-7C7F-484B-ABF8-575DB88CE16A}" type="slidenum">
              <a:rPr lang="en-US" altLang="en-US" smtClean="0"/>
              <a:pPr/>
              <a:t>32</a:t>
            </a:fld>
            <a:endParaRPr lang="en-US" altLang="en-US"/>
          </a:p>
        </p:txBody>
      </p:sp>
      <p:sp>
        <p:nvSpPr>
          <p:cNvPr id="671965" name="Text Box 221"/>
          <p:cNvSpPr txBox="1">
            <a:spLocks noChangeArrowheads="1"/>
          </p:cNvSpPr>
          <p:nvPr/>
        </p:nvSpPr>
        <p:spPr bwMode="auto">
          <a:xfrm>
            <a:off x="1241425" y="3548063"/>
            <a:ext cx="6661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THIS PAGE INTENTIALLY LEFT BLANK</a:t>
            </a:r>
          </a:p>
        </p:txBody>
      </p:sp>
    </p:spTree>
    <p:extLst>
      <p:ext uri="{BB962C8B-B14F-4D97-AF65-F5344CB8AC3E}">
        <p14:creationId xmlns:p14="http://schemas.microsoft.com/office/powerpoint/2010/main" val="371925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normAutofit fontScale="90000"/>
          </a:bodyPr>
          <a:lstStyle/>
          <a:p>
            <a:r>
              <a:rPr lang="en-US" altLang="en-US" dirty="0" smtClean="0"/>
              <a:t>Massive Galactic Young Clusters: Now</a:t>
            </a:r>
            <a:endParaRPr lang="en-US" altLang="en-US" dirty="0"/>
          </a:p>
        </p:txBody>
      </p:sp>
      <p:graphicFrame>
        <p:nvGraphicFramePr>
          <p:cNvPr id="744451" name="Object 3"/>
          <p:cNvGraphicFramePr>
            <a:graphicFrameLocks noGrp="1" noChangeAspect="1"/>
          </p:cNvGraphicFramePr>
          <p:nvPr>
            <p:ph idx="1"/>
            <p:extLst>
              <p:ext uri="{D42A27DB-BD31-4B8C-83A1-F6EECF244321}">
                <p14:modId xmlns:p14="http://schemas.microsoft.com/office/powerpoint/2010/main" val="2730520762"/>
              </p:ext>
            </p:extLst>
          </p:nvPr>
        </p:nvGraphicFramePr>
        <p:xfrm>
          <a:off x="1893888" y="2667000"/>
          <a:ext cx="7075487" cy="2743200"/>
        </p:xfrm>
        <a:graphic>
          <a:graphicData uri="http://schemas.openxmlformats.org/presentationml/2006/ole">
            <mc:AlternateContent xmlns:mc="http://schemas.openxmlformats.org/markup-compatibility/2006">
              <mc:Choice xmlns:v="urn:schemas-microsoft-com:vml" Requires="v">
                <p:oleObj spid="_x0000_s50227" name="Worksheet" r:id="rId4" imgW="6793320" imgH="2633472" progId="Excel.Sheet.8">
                  <p:embed/>
                </p:oleObj>
              </mc:Choice>
              <mc:Fallback>
                <p:oleObj name="Worksheet" r:id="rId4" imgW="6793320" imgH="2633472" progId="Excel.Sheet.8">
                  <p:embed/>
                  <p:pic>
                    <p:nvPicPr>
                      <p:cNvPr id="0" name=""/>
                      <p:cNvPicPr>
                        <a:picLocks noChangeAspect="1" noChangeArrowheads="1"/>
                      </p:cNvPicPr>
                      <p:nvPr/>
                    </p:nvPicPr>
                    <p:blipFill>
                      <a:blip r:embed="rId5"/>
                      <a:srcRect/>
                      <a:stretch>
                        <a:fillRect/>
                      </a:stretch>
                    </p:blipFill>
                    <p:spPr bwMode="auto">
                      <a:xfrm>
                        <a:off x="1893888" y="2667000"/>
                        <a:ext cx="7075487" cy="2743200"/>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6805458F-B4F4-4876-A44A-20DABC58570B}" type="slidenum">
              <a:rPr lang="en-US" altLang="en-US" smtClean="0"/>
              <a:pPr/>
              <a:t>33</a:t>
            </a:fld>
            <a:endParaRPr lang="en-US" altLang="en-US"/>
          </a:p>
        </p:txBody>
      </p:sp>
    </p:spTree>
    <p:extLst>
      <p:ext uri="{BB962C8B-B14F-4D97-AF65-F5344CB8AC3E}">
        <p14:creationId xmlns:p14="http://schemas.microsoft.com/office/powerpoint/2010/main" val="160533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Young Massive Clusters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34</a:t>
            </a:fld>
            <a:endParaRPr lang="en-US"/>
          </a:p>
        </p:txBody>
      </p:sp>
      <p:pic>
        <p:nvPicPr>
          <p:cNvPr id="47106" name="Picture 2" descr="Top down view of the Galaxy, showing the locations of young star clusters. The colour of the plotting symbols indicate the extinction of each cluster, derived from their near-infrared colours and assuming an extinction law slope of-2.0. The spiral arms are those defined by Cordes &amp; Lazio (2002). Sites of multiple star clusters are indicated by a filled cicle surrounded by an open cir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15240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0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Initial Mass Function</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35</a:t>
            </a:fld>
            <a:endParaRPr lang="en-US"/>
          </a:p>
        </p:txBody>
      </p:sp>
      <mc:AlternateContent xmlns:mc="http://schemas.openxmlformats.org/markup-compatibility/2006" xmlns:a14="http://schemas.microsoft.com/office/drawing/2010/main">
        <mc:Choice Requires="a14">
          <p:sp>
            <p:nvSpPr>
              <p:cNvPr id="4" name="Rectangle 3"/>
              <p:cNvSpPr/>
              <p:nvPr/>
            </p:nvSpPr>
            <p:spPr>
              <a:xfrm>
                <a:off x="3728404" y="3182966"/>
                <a:ext cx="155574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𝑑𝑁</m:t>
                          </m:r>
                        </m:num>
                        <m:den>
                          <m:r>
                            <a:rPr lang="en-US" i="1">
                              <a:latin typeface="Cambria Math" panose="02040503050406030204" pitchFamily="18" charset="0"/>
                            </a:rPr>
                            <m:t>𝑑𝑚</m:t>
                          </m:r>
                        </m:den>
                      </m:f>
                      <m:r>
                        <a:rPr lang="en-US" i="0">
                          <a:latin typeface="Cambria Math" panose="02040503050406030204" pitchFamily="18" charset="0"/>
                        </a:rPr>
                        <m:t>=</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𝑚</m:t>
                          </m:r>
                        </m:e>
                        <m:sup>
                          <m:r>
                            <m:rPr>
                              <m:sty m:val="p"/>
                            </m:rPr>
                            <a:rPr lang="el-GR" i="1" smtClean="0">
                              <a:latin typeface="Cambria Math" panose="02040503050406030204" pitchFamily="18" charset="0"/>
                              <a:ea typeface="Cambria Math" panose="02040503050406030204" pitchFamily="18" charset="0"/>
                            </a:rPr>
                            <m:t>Γ</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28404" y="3182966"/>
                <a:ext cx="1555747" cy="618246"/>
              </a:xfrm>
              <a:prstGeom prst="rect">
                <a:avLst/>
              </a:prstGeom>
              <a:blipFill rotWithShape="0">
                <a:blip r:embed="rId2"/>
                <a:stretch>
                  <a:fillRect/>
                </a:stretch>
              </a:blipFill>
            </p:spPr>
            <p:txBody>
              <a:bodyPr/>
              <a:lstStyle/>
              <a:p>
                <a:r>
                  <a:rPr lang="en-US">
                    <a:noFill/>
                  </a:rPr>
                  <a:t> </a:t>
                </a:r>
              </a:p>
            </p:txBody>
          </p:sp>
        </mc:Fallback>
      </mc:AlternateContent>
      <p:sp>
        <p:nvSpPr>
          <p:cNvPr id="6148" name="Rectangle 3"/>
          <p:cNvSpPr>
            <a:spLocks noGrp="1" noChangeArrowheads="1"/>
          </p:cNvSpPr>
          <p:nvPr>
            <p:ph idx="1"/>
          </p:nvPr>
        </p:nvSpPr>
        <p:spPr>
          <a:xfrm>
            <a:off x="1028700" y="1524000"/>
            <a:ext cx="7200900" cy="1595878"/>
          </a:xfrm>
        </p:spPr>
        <p:txBody>
          <a:bodyPr/>
          <a:lstStyle/>
          <a:p>
            <a:r>
              <a:rPr lang="en-US" altLang="en-US" dirty="0" smtClean="0"/>
              <a:t>There are many more low mass stars than high mass stars.</a:t>
            </a:r>
          </a:p>
          <a:p>
            <a:r>
              <a:rPr lang="en-US" altLang="en-US" dirty="0" smtClean="0"/>
              <a:t>Nobody really knows why.</a:t>
            </a:r>
          </a:p>
          <a:p>
            <a:r>
              <a:rPr lang="en-US" altLang="en-US" dirty="0" smtClean="0"/>
              <a:t>The most commonly observed distribution can be described by a power law.</a:t>
            </a:r>
          </a:p>
        </p:txBody>
      </p:sp>
      <p:sp>
        <p:nvSpPr>
          <p:cNvPr id="7" name="Rectangle 3"/>
          <p:cNvSpPr txBox="1">
            <a:spLocks noChangeArrowheads="1"/>
          </p:cNvSpPr>
          <p:nvPr/>
        </p:nvSpPr>
        <p:spPr>
          <a:xfrm>
            <a:off x="1028700" y="3864300"/>
            <a:ext cx="7200900" cy="1595878"/>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altLang="en-US" dirty="0" smtClean="0"/>
              <a:t>Gamma, </a:t>
            </a:r>
            <a:r>
              <a:rPr lang="en-US" altLang="en-US" dirty="0">
                <a:latin typeface="Symbol" panose="05050102010706020507" pitchFamily="18" charset="2"/>
              </a:rPr>
              <a:t>G</a:t>
            </a:r>
            <a:r>
              <a:rPr lang="en-US" altLang="en-US" dirty="0" smtClean="0"/>
              <a:t>, is a negative number.</a:t>
            </a:r>
          </a:p>
          <a:p>
            <a:pPr fontAlgn="auto"/>
            <a:r>
              <a:rPr lang="en-US" altLang="en-US" dirty="0" smtClean="0"/>
              <a:t>The “</a:t>
            </a:r>
            <a:r>
              <a:rPr lang="en-US" altLang="en-US" dirty="0" err="1" smtClean="0"/>
              <a:t>Salpeter</a:t>
            </a:r>
            <a:r>
              <a:rPr lang="en-US" altLang="en-US" dirty="0" smtClean="0"/>
              <a:t>” IMF has </a:t>
            </a:r>
            <a:r>
              <a:rPr lang="en-US" altLang="en-US" dirty="0" smtClean="0">
                <a:latin typeface="Symbol" panose="05050102010706020507" pitchFamily="18" charset="2"/>
              </a:rPr>
              <a:t>G</a:t>
            </a:r>
            <a:r>
              <a:rPr lang="en-US" altLang="en-US" dirty="0" smtClean="0"/>
              <a:t>=</a:t>
            </a:r>
            <a:r>
              <a:rPr lang="en-US" altLang="en-US" dirty="0" smtClean="0">
                <a:latin typeface="Symbol" panose="05050102010706020507" pitchFamily="18" charset="2"/>
              </a:rPr>
              <a:t>-</a:t>
            </a:r>
            <a:r>
              <a:rPr lang="en-US" altLang="en-US" dirty="0" smtClean="0"/>
              <a:t>1.35.</a:t>
            </a:r>
          </a:p>
          <a:p>
            <a:pPr fontAlgn="auto"/>
            <a:r>
              <a:rPr lang="en-US" altLang="en-US" dirty="0" smtClean="0"/>
              <a:t>One can integrate to find the total number of stars having masses between m</a:t>
            </a:r>
            <a:r>
              <a:rPr lang="en-US" altLang="en-US" baseline="-25000" dirty="0" smtClean="0"/>
              <a:t>1</a:t>
            </a:r>
            <a:r>
              <a:rPr lang="en-US" altLang="en-US" dirty="0" smtClean="0"/>
              <a:t> and m</a:t>
            </a:r>
            <a:r>
              <a:rPr lang="en-US" altLang="en-US" baseline="-25000" dirty="0" smtClean="0"/>
              <a:t>2</a:t>
            </a:r>
            <a:r>
              <a:rPr lang="en-US" altLang="en-US" dirty="0" smtClean="0"/>
              <a:t>.</a:t>
            </a:r>
          </a:p>
        </p:txBody>
      </p:sp>
      <mc:AlternateContent xmlns:mc="http://schemas.openxmlformats.org/markup-compatibility/2006" xmlns:a14="http://schemas.microsoft.com/office/drawing/2010/main">
        <mc:Choice Requires="a14">
          <p:sp>
            <p:nvSpPr>
              <p:cNvPr id="5" name="Rectangle 4"/>
              <p:cNvSpPr/>
              <p:nvPr/>
            </p:nvSpPr>
            <p:spPr>
              <a:xfrm>
                <a:off x="3124200" y="5523265"/>
                <a:ext cx="3214919" cy="725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ub>
                      </m:sSub>
                      <m:r>
                        <a:rPr lang="en-US" i="0">
                          <a:latin typeface="Cambria Math" panose="02040503050406030204" pitchFamily="18" charset="0"/>
                        </a:rPr>
                        <m:t>=</m:t>
                      </m:r>
                      <m:r>
                        <a:rPr lang="en-US" i="1">
                          <a:latin typeface="Cambria Math" panose="02040503050406030204" pitchFamily="18" charset="0"/>
                        </a:rPr>
                        <m:t>𝐴</m:t>
                      </m:r>
                      <m:nary>
                        <m:naryPr>
                          <m:limLoc m:val="subSup"/>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0">
                                  <a:latin typeface="Cambria Math" panose="02040503050406030204" pitchFamily="18" charset="0"/>
                                </a:rPr>
                                <m:t>1</m:t>
                              </m:r>
                            </m:sub>
                          </m:sSub>
                        </m:sub>
                        <m:sup>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0">
                                  <a:latin typeface="Cambria Math" panose="02040503050406030204" pitchFamily="18" charset="0"/>
                                </a:rPr>
                                <m:t>2</m:t>
                              </m:r>
                            </m:sub>
                          </m:sSub>
                        </m:sup>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m:t>
                              </m:r>
                              <m:r>
                                <a:rPr lang="en-US" b="0" i="0" smtClean="0">
                                  <a:latin typeface="Cambria Math" panose="02040503050406030204" pitchFamily="18" charset="0"/>
                                </a:rPr>
                                <m:t>2</m:t>
                              </m:r>
                              <m:r>
                                <a:rPr lang="en-US" i="0">
                                  <a:latin typeface="Cambria Math" panose="02040503050406030204" pitchFamily="18" charset="0"/>
                                </a:rPr>
                                <m:t>.35</m:t>
                              </m:r>
                            </m:sup>
                          </m:sSup>
                          <m:r>
                            <a:rPr lang="en-US" i="1">
                              <a:latin typeface="Cambria Math" panose="02040503050406030204" pitchFamily="18" charset="0"/>
                            </a:rPr>
                            <m:t>𝑑𝑚</m:t>
                          </m:r>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124200" y="5523265"/>
                <a:ext cx="3214919" cy="72513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3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148"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IMF Example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36</a:t>
            </a:fld>
            <a:endParaRPr lang="en-US"/>
          </a:p>
        </p:txBody>
      </p:sp>
      <p:pic>
        <p:nvPicPr>
          <p:cNvPr id="5"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5092" t="8540" r="3018" b="8540"/>
          <a:stretch>
            <a:fillRect/>
          </a:stretch>
        </p:blipFill>
        <p:spPr bwMode="auto">
          <a:xfrm>
            <a:off x="1276397" y="1563550"/>
            <a:ext cx="6705506" cy="4797699"/>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70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508B1B-5E38-4B30-AD3D-313AC1DE6F24}" type="slidenum">
              <a:rPr lang="en-US" altLang="en-US"/>
              <a:pPr/>
              <a:t>37</a:t>
            </a:fld>
            <a:endParaRPr lang="en-US" altLang="en-US"/>
          </a:p>
        </p:txBody>
      </p:sp>
      <p:sp>
        <p:nvSpPr>
          <p:cNvPr id="482308" name="Rectangle 4"/>
          <p:cNvSpPr>
            <a:spLocks noGrp="1" noChangeArrowheads="1"/>
          </p:cNvSpPr>
          <p:nvPr>
            <p:ph type="title"/>
          </p:nvPr>
        </p:nvSpPr>
        <p:spPr/>
        <p:txBody>
          <a:bodyPr>
            <a:noAutofit/>
          </a:bodyPr>
          <a:lstStyle/>
          <a:p>
            <a:r>
              <a:rPr lang="en-US" altLang="en-US" sz="3200" dirty="0"/>
              <a:t>An upper mass limit has been elusive</a:t>
            </a:r>
          </a:p>
        </p:txBody>
      </p:sp>
      <p:sp>
        <p:nvSpPr>
          <p:cNvPr id="482309" name="Rectangle 5"/>
          <p:cNvSpPr>
            <a:spLocks noGrp="1" noChangeArrowheads="1"/>
          </p:cNvSpPr>
          <p:nvPr>
            <p:ph type="body" idx="1"/>
          </p:nvPr>
        </p:nvSpPr>
        <p:spPr/>
        <p:txBody>
          <a:bodyPr/>
          <a:lstStyle/>
          <a:p>
            <a:r>
              <a:rPr lang="en-GB" altLang="en-US" dirty="0"/>
              <a:t>There is no accepted upper mass limit for stars. </a:t>
            </a:r>
          </a:p>
          <a:p>
            <a:r>
              <a:rPr lang="en-GB" altLang="en-US" dirty="0"/>
              <a:t>Theory: incomplete understanding of star formation/destruction.</a:t>
            </a:r>
          </a:p>
          <a:p>
            <a:pPr lvl="1"/>
            <a:r>
              <a:rPr lang="en-GB" altLang="en-US" dirty="0"/>
              <a:t>accretion may be inhibited by opacity to radiation pressure/winds </a:t>
            </a:r>
          </a:p>
          <a:p>
            <a:pPr lvl="1"/>
            <a:r>
              <a:rPr lang="en-GB" altLang="en-US" dirty="0"/>
              <a:t>formation may be aided by collisions of </a:t>
            </a:r>
            <a:r>
              <a:rPr lang="en-GB" altLang="en-US" dirty="0" err="1"/>
              <a:t>protostellar</a:t>
            </a:r>
            <a:r>
              <a:rPr lang="en-GB" altLang="en-US" dirty="0"/>
              <a:t> clumps</a:t>
            </a:r>
          </a:p>
          <a:p>
            <a:pPr lvl="1"/>
            <a:r>
              <a:rPr lang="en-GB" altLang="en-US" dirty="0"/>
              <a:t>destruction may be due to </a:t>
            </a:r>
            <a:r>
              <a:rPr lang="en-GB" altLang="en-US" dirty="0" err="1"/>
              <a:t>pulsational</a:t>
            </a:r>
            <a:r>
              <a:rPr lang="en-GB" altLang="en-US" dirty="0"/>
              <a:t> instability</a:t>
            </a:r>
          </a:p>
          <a:p>
            <a:r>
              <a:rPr lang="en-GB" altLang="en-US" dirty="0"/>
              <a:t>Observation: incompleteness in surveying massive stars in the Galaxy.</a:t>
            </a:r>
          </a:p>
          <a:p>
            <a:pPr lvl="1"/>
            <a:r>
              <a:rPr lang="en-US" altLang="en-US" dirty="0"/>
              <a:t>the most massive stars known have M~150 </a:t>
            </a:r>
            <a:r>
              <a:rPr lang="en-GB" altLang="en-US" dirty="0">
                <a:cs typeface="Times New Roman" panose="02020603050405020304" pitchFamily="18" charset="0"/>
              </a:rPr>
              <a:t>M</a:t>
            </a:r>
            <a:r>
              <a:rPr lang="en-GB" altLang="en-US" sz="1600" baseline="-25000" dirty="0">
                <a:latin typeface="Wingdings 2" panose="05020102010507070707" pitchFamily="18" charset="2"/>
              </a:rPr>
              <a:t></a:t>
            </a:r>
            <a:endParaRPr lang="en-GB" altLang="en-US" sz="3200" dirty="0"/>
          </a:p>
          <a:p>
            <a:pPr lvl="1"/>
            <a:r>
              <a:rPr lang="en-US" altLang="en-US" dirty="0"/>
              <a:t>most known clusters are not massive enough</a:t>
            </a:r>
            <a:endParaRPr lang="en-GB" altLang="en-US" dirty="0"/>
          </a:p>
          <a:p>
            <a:pPr lvl="1"/>
            <a:endParaRPr lang="en-US" altLang="en-US" dirty="0"/>
          </a:p>
        </p:txBody>
      </p:sp>
    </p:spTree>
    <p:extLst>
      <p:ext uri="{BB962C8B-B14F-4D97-AF65-F5344CB8AC3E}">
        <p14:creationId xmlns:p14="http://schemas.microsoft.com/office/powerpoint/2010/main" val="2241031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23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23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23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230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230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230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230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23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8B451E-B3FB-467D-8B46-67616B27FDDB}" type="slidenum">
              <a:rPr lang="en-US" altLang="en-US"/>
              <a:pPr/>
              <a:t>38</a:t>
            </a:fld>
            <a:endParaRPr lang="en-US" altLang="en-US"/>
          </a:p>
        </p:txBody>
      </p:sp>
      <p:sp>
        <p:nvSpPr>
          <p:cNvPr id="484356" name="Rectangle 4"/>
          <p:cNvSpPr>
            <a:spLocks noGrp="1" noChangeArrowheads="1"/>
          </p:cNvSpPr>
          <p:nvPr>
            <p:ph type="title"/>
          </p:nvPr>
        </p:nvSpPr>
        <p:spPr/>
        <p:txBody>
          <a:bodyPr>
            <a:normAutofit fontScale="90000"/>
          </a:bodyPr>
          <a:lstStyle/>
          <a:p>
            <a:r>
              <a:rPr lang="en-US" altLang="en-US"/>
              <a:t>The Upper Mass Cutoff Sample</a:t>
            </a:r>
          </a:p>
        </p:txBody>
      </p:sp>
      <p:sp>
        <p:nvSpPr>
          <p:cNvPr id="484357" name="Rectangle 5"/>
          <p:cNvSpPr>
            <a:spLocks noGrp="1" noChangeArrowheads="1"/>
          </p:cNvSpPr>
          <p:nvPr>
            <p:ph type="body" idx="1"/>
          </p:nvPr>
        </p:nvSpPr>
        <p:spPr/>
        <p:txBody>
          <a:bodyPr/>
          <a:lstStyle/>
          <a:p>
            <a:r>
              <a:rPr lang="en-GB" altLang="en-US"/>
              <a:t>Stars with  M&gt;150 </a:t>
            </a:r>
            <a:r>
              <a:rPr lang="en-GB" altLang="en-US">
                <a:cs typeface="Times New Roman" panose="02020603050405020304" pitchFamily="18" charset="0"/>
              </a:rPr>
              <a:t>M</a:t>
            </a:r>
            <a:r>
              <a:rPr lang="en-GB" altLang="en-US" baseline="-25000">
                <a:latin typeface="Wingdings 2" panose="05020102010507070707" pitchFamily="18" charset="2"/>
              </a:rPr>
              <a:t></a:t>
            </a:r>
            <a:r>
              <a:rPr lang="en-GB" altLang="en-US"/>
              <a:t> can only be observed in clusters with total stellar mass &gt;10</a:t>
            </a:r>
            <a:r>
              <a:rPr lang="en-GB" altLang="en-US" baseline="30000"/>
              <a:t>4</a:t>
            </a:r>
            <a:r>
              <a:rPr lang="en-GB" altLang="en-US"/>
              <a:t> </a:t>
            </a:r>
            <a:r>
              <a:rPr lang="en-GB" altLang="en-US">
                <a:cs typeface="Times New Roman" panose="02020603050405020304" pitchFamily="18" charset="0"/>
              </a:rPr>
              <a:t>M</a:t>
            </a:r>
            <a:r>
              <a:rPr lang="en-GB" altLang="en-US" baseline="-25000">
                <a:latin typeface="Wingdings 2" panose="05020102010507070707" pitchFamily="18" charset="2"/>
              </a:rPr>
              <a:t></a:t>
            </a:r>
            <a:r>
              <a:rPr lang="en-GB" altLang="en-US"/>
              <a:t>. </a:t>
            </a:r>
          </a:p>
          <a:p>
            <a:r>
              <a:rPr lang="en-GB" altLang="en-US"/>
              <a:t>This requirement limits the potential sample of stellar clusters that can constrain the upper mass limit to only a few in the Galaxy. </a:t>
            </a:r>
          </a:p>
        </p:txBody>
      </p:sp>
    </p:spTree>
    <p:extLst>
      <p:ext uri="{BB962C8B-B14F-4D97-AF65-F5344CB8AC3E}">
        <p14:creationId xmlns:p14="http://schemas.microsoft.com/office/powerpoint/2010/main" val="2032570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E0D1DE43-938F-469C-84FF-11F6983B869F}" type="slidenum">
              <a:rPr lang="en-US" altLang="en-US"/>
              <a:pPr/>
              <a:t>39</a:t>
            </a:fld>
            <a:endParaRPr lang="en-US" altLang="en-US"/>
          </a:p>
        </p:txBody>
      </p:sp>
      <p:sp>
        <p:nvSpPr>
          <p:cNvPr id="486438" name="Rectangle 38"/>
          <p:cNvSpPr>
            <a:spLocks noGrp="1" noChangeArrowheads="1"/>
          </p:cNvSpPr>
          <p:nvPr>
            <p:ph type="title"/>
          </p:nvPr>
        </p:nvSpPr>
        <p:spPr/>
        <p:txBody>
          <a:bodyPr>
            <a:noAutofit/>
          </a:bodyPr>
          <a:lstStyle/>
          <a:p>
            <a:r>
              <a:rPr lang="en-US" altLang="en-US" sz="3200" dirty="0"/>
              <a:t>Upper mass limit: theoretical predictions</a:t>
            </a:r>
          </a:p>
        </p:txBody>
      </p:sp>
      <p:graphicFrame>
        <p:nvGraphicFramePr>
          <p:cNvPr id="486523" name="Group 123"/>
          <p:cNvGraphicFramePr>
            <a:graphicFrameLocks noGrp="1"/>
          </p:cNvGraphicFramePr>
          <p:nvPr/>
        </p:nvGraphicFramePr>
        <p:xfrm>
          <a:off x="1354138" y="1447800"/>
          <a:ext cx="6299200" cy="4467225"/>
        </p:xfrm>
        <a:graphic>
          <a:graphicData uri="http://schemas.openxmlformats.org/drawingml/2006/table">
            <a:tbl>
              <a:tblPr/>
              <a:tblGrid>
                <a:gridCol w="237966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52538">
                  <a:extLst>
                    <a:ext uri="{9D8B030D-6E8A-4147-A177-3AD203B41FA5}">
                      <a16:colId xmlns:a16="http://schemas.microsoft.com/office/drawing/2014/main" val="20002"/>
                    </a:ext>
                  </a:extLst>
                </a:gridCol>
              </a:tblGrid>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Ledoux (1941)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radial pulsation, e- opacity, H</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100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30000" smtClean="0">
                        <a:ln>
                          <a:noFill/>
                        </a:ln>
                        <a:solidFill>
                          <a:schemeClr val="tx1"/>
                        </a:solidFill>
                        <a:effectLst/>
                        <a:latin typeface="Wingdings" panose="05000000000000000000" pitchFamily="2" charset="2"/>
                        <a:ea typeface="ＭＳ Ｐゴシック" panose="020B0600070205080204" pitchFamily="34" charset="-128"/>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Schwarzchild &amp; Härm (1959)</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radial pulsation, e- opacity,</a:t>
                      </a:r>
                    </a:p>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H and He, evolution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65-95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Stothers &amp; Simon (1970)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radial pulsation, e- and atomic</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80-120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Larson &amp; Starrfield (1971)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pressure in HII region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50-60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Cox &amp; Tabor (1976)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 and atomic opacity</a:t>
                      </a:r>
                    </a:p>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Los Alamos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80-100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Klapp et al. (1987)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 and atomic opacity</a:t>
                      </a:r>
                    </a:p>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Los Alamos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440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8175">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Stothers (1992)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 and atomic opacity</a:t>
                      </a:r>
                    </a:p>
                    <a:p>
                      <a:pPr marL="0" marR="0" lvl="0" indent="0" algn="l"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Rogers-Iglesias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6A06"/>
                        </a:buClr>
                        <a:defRPr sz="2400">
                          <a:solidFill>
                            <a:schemeClr val="tx1"/>
                          </a:solidFill>
                          <a:latin typeface="Arial" panose="020B0604020202020204" pitchFamily="34" charset="0"/>
                          <a:ea typeface="ＭＳ Ｐゴシック" panose="020B0600070205080204" pitchFamily="34" charset="-128"/>
                        </a:defRPr>
                      </a:lvl1pPr>
                      <a:lvl2pPr>
                        <a:spcBef>
                          <a:spcPct val="20000"/>
                        </a:spcBef>
                        <a:buClr>
                          <a:srgbClr val="FF6A06"/>
                        </a:buClr>
                        <a:defRPr sz="2000">
                          <a:solidFill>
                            <a:schemeClr val="tx1"/>
                          </a:solidFill>
                          <a:latin typeface="Arial" panose="020B0604020202020204" pitchFamily="34" charset="0"/>
                          <a:ea typeface="ＭＳ Ｐゴシック" panose="020B0600070205080204" pitchFamily="34" charset="-128"/>
                        </a:defRPr>
                      </a:lvl2pPr>
                      <a:lvl3pPr>
                        <a:spcBef>
                          <a:spcPct val="20000"/>
                        </a:spcBef>
                        <a:buClr>
                          <a:srgbClr val="FF6A06"/>
                        </a:buClr>
                        <a:defRPr>
                          <a:solidFill>
                            <a:schemeClr val="tx1"/>
                          </a:solidFill>
                          <a:latin typeface="Arial" panose="020B0604020202020204" pitchFamily="34" charset="0"/>
                          <a:ea typeface="ＭＳ Ｐゴシック" panose="020B0600070205080204" pitchFamily="34" charset="-128"/>
                        </a:defRPr>
                      </a:lvl3pPr>
                      <a:lvl4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4pPr>
                      <a:lvl5pPr>
                        <a:spcBef>
                          <a:spcPct val="20000"/>
                        </a:spcBef>
                        <a:buClr>
                          <a:srgbClr val="FF6A06"/>
                        </a:buClr>
                        <a:defRPr sz="16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buClr>
                          <a:srgbClr val="FF6A06"/>
                        </a:buClr>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
                          <a:srgbClr val="FF6A06"/>
                        </a:buClr>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120-150 </a:t>
                      </a:r>
                      <a:r>
                        <a:rPr kumimoji="0" lang="en-GB"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t>
                      </a:r>
                      <a:r>
                        <a:rPr kumimoji="0" lang="en-GB"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rPr>
                        <a:t></a:t>
                      </a:r>
                      <a:endParaRPr kumimoji="0" lang="en-US" altLang="en-US" sz="1200" b="0" i="0" u="none" strike="noStrike" cap="none" normalizeH="0" baseline="-25000" smtClean="0">
                        <a:ln>
                          <a:noFill/>
                        </a:ln>
                        <a:solidFill>
                          <a:schemeClr val="tx1"/>
                        </a:solidFill>
                        <a:effectLst/>
                        <a:latin typeface="Wingdings 2" panose="05020102010507070707" pitchFamily="18" charset="2"/>
                        <a:ea typeface="ＭＳ Ｐゴシック" panose="020B0600070205080204" pitchFamily="34"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4401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What is a Cluster?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a:t>
            </a:fld>
            <a:endParaRPr lang="en-US"/>
          </a:p>
        </p:txBody>
      </p:sp>
      <p:pic>
        <p:nvPicPr>
          <p:cNvPr id="5" name="Content Placeholder 4"/>
          <p:cNvPicPr>
            <a:picLocks noGrp="1" noChangeAspect="1"/>
          </p:cNvPicPr>
          <p:nvPr>
            <p:ph idx="1"/>
          </p:nvPr>
        </p:nvPicPr>
        <p:blipFill>
          <a:blip r:embed="rId2"/>
          <a:stretch>
            <a:fillRect/>
          </a:stretch>
        </p:blipFill>
        <p:spPr>
          <a:xfrm>
            <a:off x="1028700" y="1936255"/>
            <a:ext cx="7200900" cy="4052289"/>
          </a:xfrm>
          <a:prstGeom prst="rect">
            <a:avLst/>
          </a:prstGeom>
        </p:spPr>
      </p:pic>
      <p:sp>
        <p:nvSpPr>
          <p:cNvPr id="6" name="Rectangle 5"/>
          <p:cNvSpPr/>
          <p:nvPr/>
        </p:nvSpPr>
        <p:spPr>
          <a:xfrm>
            <a:off x="6262395" y="6013271"/>
            <a:ext cx="1967205" cy="369332"/>
          </a:xfrm>
          <a:prstGeom prst="rect">
            <a:avLst/>
          </a:prstGeom>
        </p:spPr>
        <p:txBody>
          <a:bodyPr wrap="none">
            <a:spAutoFit/>
          </a:bodyPr>
          <a:lstStyle/>
          <a:p>
            <a:r>
              <a:rPr lang="en-US" dirty="0"/>
              <a:t>Nora </a:t>
            </a:r>
            <a:r>
              <a:rPr lang="en-US" dirty="0" err="1"/>
              <a:t>Lützgendorf</a:t>
            </a:r>
            <a:endParaRPr lang="en-US" dirty="0"/>
          </a:p>
        </p:txBody>
      </p:sp>
    </p:spTree>
    <p:extLst>
      <p:ext uri="{BB962C8B-B14F-4D97-AF65-F5344CB8AC3E}">
        <p14:creationId xmlns:p14="http://schemas.microsoft.com/office/powerpoint/2010/main" val="144741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78103D7E-D0E4-43AC-81FE-4A68B1ADA407}" type="slidenum">
              <a:rPr lang="en-US" altLang="en-US"/>
              <a:pPr/>
              <a:t>40</a:t>
            </a:fld>
            <a:endParaRPr lang="en-US" altLang="en-US"/>
          </a:p>
        </p:txBody>
      </p:sp>
      <p:sp>
        <p:nvSpPr>
          <p:cNvPr id="488494" name="Rectangle 46"/>
          <p:cNvSpPr>
            <a:spLocks noGrp="1" noChangeArrowheads="1"/>
          </p:cNvSpPr>
          <p:nvPr>
            <p:ph type="title"/>
          </p:nvPr>
        </p:nvSpPr>
        <p:spPr/>
        <p:txBody>
          <a:bodyPr>
            <a:normAutofit fontScale="90000"/>
          </a:bodyPr>
          <a:lstStyle/>
          <a:p>
            <a:r>
              <a:rPr lang="en-US" altLang="en-US"/>
              <a:t>Upper mass limit: observation</a:t>
            </a:r>
          </a:p>
        </p:txBody>
      </p:sp>
      <p:graphicFrame>
        <p:nvGraphicFramePr>
          <p:cNvPr id="5" name="Group 112"/>
          <p:cNvGraphicFramePr>
            <a:graphicFrameLocks noGrp="1"/>
          </p:cNvGraphicFramePr>
          <p:nvPr>
            <p:extLst>
              <p:ext uri="{D42A27DB-BD31-4B8C-83A1-F6EECF244321}">
                <p14:modId xmlns:p14="http://schemas.microsoft.com/office/powerpoint/2010/main" val="3582998562"/>
              </p:ext>
            </p:extLst>
          </p:nvPr>
        </p:nvGraphicFramePr>
        <p:xfrm>
          <a:off x="2065867" y="1392767"/>
          <a:ext cx="4876800" cy="5041903"/>
        </p:xfrm>
        <a:graphic>
          <a:graphicData uri="http://schemas.openxmlformats.org/drawingml/2006/table">
            <a:tbl>
              <a:tblPr/>
              <a:tblGrid>
                <a:gridCol w="1555044">
                  <a:extLst>
                    <a:ext uri="{9D8B030D-6E8A-4147-A177-3AD203B41FA5}">
                      <a16:colId xmlns:a16="http://schemas.microsoft.com/office/drawing/2014/main" val="20000"/>
                    </a:ext>
                  </a:extLst>
                </a:gridCol>
                <a:gridCol w="1899356">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R136</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Feitzinger et al. (1980)</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250-1000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517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Eta Car</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various</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120-150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R136a1</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Massey &amp; Hunter (1998)</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136-155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Pistol Star</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Figer et al. (1998)</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140-180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517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Eta Car</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Damineli et al. (2000)</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~70+?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LBV 1806-20</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Eikenberry et al. (2004)</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150-1000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LBV 1806-20</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Figer et al. (2004)</a:t>
                      </a:r>
                      <a:endParaRPr kumimoji="0" lang="en-US" sz="1200" b="0" i="0" u="none" strike="noStrike" cap="none" normalizeH="0" baseline="-30000" smtClean="0">
                        <a:ln>
                          <a:noFill/>
                        </a:ln>
                        <a:solidFill>
                          <a:schemeClr val="tx1"/>
                        </a:solidFill>
                        <a:effectLst/>
                        <a:latin typeface="Arial Unicode MS" pitchFamily="34" charset="-128"/>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130 (binary?)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517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HDE 269810</a:t>
                      </a:r>
                      <a:r>
                        <a:rPr kumimoji="0" lang="en-US" sz="1200" b="0" i="0" u="none" strike="noStrike" cap="none" normalizeH="0" baseline="30000" smtClean="0">
                          <a:ln>
                            <a:noFill/>
                          </a:ln>
                          <a:solidFill>
                            <a:schemeClr val="tx1"/>
                          </a:solidFill>
                          <a:effectLst/>
                          <a:latin typeface="Arial Unicode MS" pitchFamily="34" charset="-128"/>
                        </a:rPr>
                        <a:t> </a:t>
                      </a:r>
                      <a:endParaRPr kumimoji="0" lang="en-US" sz="1200" b="0" i="0" u="none" strike="noStrike" cap="none" normalizeH="0" baseline="0" smtClean="0">
                        <a:ln>
                          <a:noFill/>
                        </a:ln>
                        <a:solidFill>
                          <a:schemeClr val="tx1"/>
                        </a:solidFill>
                        <a:effectLst/>
                        <a:latin typeface="Arial Unicode MS" pitchFamily="34" charset="-128"/>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Walborn et al. (2004)</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150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WR20a</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Bonanos et al. (2004)</a:t>
                      </a:r>
                    </a:p>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Rauw et al. (2004)</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82+83 </a:t>
                      </a:r>
                      <a:r>
                        <a:rPr kumimoji="0" lang="en-GB" sz="1200" b="0" i="0" u="none" strike="noStrike" cap="none" normalizeH="0" baseline="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3767">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R136 a1</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Crowther et al. (2010)</a:t>
                      </a: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300 </a:t>
                      </a:r>
                      <a:r>
                        <a:rPr kumimoji="0" lang="en-GB" sz="1200" b="0" i="0" u="none" strike="noStrike" cap="none" normalizeH="0" baseline="0" dirty="0" smtClean="0">
                          <a:ln>
                            <a:noFill/>
                          </a:ln>
                          <a:solidFill>
                            <a:schemeClr val="tx1"/>
                          </a:solidFill>
                          <a:effectLst/>
                          <a:latin typeface="Arial Unicode MS" pitchFamily="34" charset="-128"/>
                          <a:cs typeface="Times New Roman" pitchFamily="18" charset="0"/>
                        </a:rPr>
                        <a:t>M</a:t>
                      </a:r>
                      <a:r>
                        <a:rPr kumimoji="0" lang="en-GB" sz="1200" b="0" i="0" u="none" strike="noStrike" cap="none" normalizeH="0" baseline="-30000" dirty="0" smtClean="0">
                          <a:ln>
                            <a:noFill/>
                          </a:ln>
                          <a:solidFill>
                            <a:schemeClr val="tx1"/>
                          </a:solidFill>
                          <a:effectLst/>
                          <a:latin typeface="Wingdings 2" pitchFamily="18" charset="2"/>
                          <a:cs typeface="Times New Roman" pitchFamily="18" charset="0"/>
                        </a:rPr>
                        <a:t></a:t>
                      </a:r>
                      <a:endParaRPr kumimoji="0" lang="en-US" sz="1200" b="0" i="0" u="none" strike="noStrike" cap="none" normalizeH="0" baseline="-30000" dirty="0" smtClean="0">
                        <a:ln>
                          <a:noFill/>
                        </a:ln>
                        <a:solidFill>
                          <a:schemeClr val="tx1"/>
                        </a:solidFill>
                        <a:effectLst/>
                        <a:latin typeface="Wingdings 2" pitchFamily="18" charset="2"/>
                        <a:cs typeface="Times New Roman" pitchFamily="18" charset="0"/>
                      </a:endParaRPr>
                    </a:p>
                  </a:txBody>
                  <a:tcPr marL="81280" marR="81280" marT="40640" marB="406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5391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55BD61-7246-4B2A-A151-904D4300D4E5}" type="slidenum">
              <a:rPr lang="en-US" altLang="en-US"/>
              <a:pPr/>
              <a:t>41</a:t>
            </a:fld>
            <a:endParaRPr lang="en-US" altLang="en-US"/>
          </a:p>
        </p:txBody>
      </p:sp>
      <p:sp>
        <p:nvSpPr>
          <p:cNvPr id="655362" name="Rectangle 2"/>
          <p:cNvSpPr>
            <a:spLocks noGrp="1" noChangeArrowheads="1"/>
          </p:cNvSpPr>
          <p:nvPr>
            <p:ph type="title"/>
          </p:nvPr>
        </p:nvSpPr>
        <p:spPr/>
        <p:txBody>
          <a:bodyPr>
            <a:noAutofit/>
          </a:bodyPr>
          <a:lstStyle/>
          <a:p>
            <a:r>
              <a:rPr lang="en-US" altLang="en-US" sz="3200" dirty="0"/>
              <a:t>Upper mass limit: Goldilocks Scenario</a:t>
            </a:r>
          </a:p>
        </p:txBody>
      </p:sp>
      <p:sp>
        <p:nvSpPr>
          <p:cNvPr id="655363" name="Rectangle 3"/>
          <p:cNvSpPr>
            <a:spLocks noGrp="1" noChangeArrowheads="1"/>
          </p:cNvSpPr>
          <p:nvPr>
            <p:ph type="body" idx="1"/>
          </p:nvPr>
        </p:nvSpPr>
        <p:spPr/>
        <p:txBody>
          <a:bodyPr/>
          <a:lstStyle/>
          <a:p>
            <a:r>
              <a:rPr lang="en-GB" altLang="en-US" dirty="0"/>
              <a:t>Target sample must satisfy many criteria.</a:t>
            </a:r>
          </a:p>
          <a:p>
            <a:pPr lvl="1"/>
            <a:r>
              <a:rPr lang="en-US" altLang="en-US" dirty="0"/>
              <a:t>massive enough to populate massive bins</a:t>
            </a:r>
          </a:p>
          <a:p>
            <a:pPr lvl="1"/>
            <a:r>
              <a:rPr lang="en-US" altLang="en-US" dirty="0"/>
              <a:t>young enough to be pre-supernova phase</a:t>
            </a:r>
          </a:p>
          <a:p>
            <a:pPr lvl="1"/>
            <a:r>
              <a:rPr lang="en-US" altLang="en-US" dirty="0"/>
              <a:t>old enough to be free of natal molecular material</a:t>
            </a:r>
          </a:p>
          <a:p>
            <a:pPr lvl="1"/>
            <a:r>
              <a:rPr lang="en-US" altLang="en-US" dirty="0"/>
              <a:t>close enough to discern individual stars</a:t>
            </a:r>
          </a:p>
          <a:p>
            <a:pPr lvl="1"/>
            <a:r>
              <a:rPr lang="en-US" altLang="en-US" dirty="0"/>
              <a:t>at known distance</a:t>
            </a:r>
          </a:p>
          <a:p>
            <a:pPr lvl="1"/>
            <a:r>
              <a:rPr lang="en-US" altLang="en-US" dirty="0"/>
              <a:t>coeval enough to constitute a single event</a:t>
            </a:r>
          </a:p>
          <a:p>
            <a:pPr lvl="1"/>
            <a:r>
              <a:rPr lang="en-US" altLang="en-US" dirty="0"/>
              <a:t>of a known age</a:t>
            </a:r>
          </a:p>
          <a:p>
            <a:r>
              <a:rPr lang="en-US" altLang="en-US" dirty="0"/>
              <a:t>Number of "expected" massive stars given by extrapolating observed initial mass function.</a:t>
            </a:r>
          </a:p>
          <a:p>
            <a:pPr lvl="1"/>
            <a:endParaRPr lang="en-US" altLang="en-US" dirty="0"/>
          </a:p>
        </p:txBody>
      </p:sp>
    </p:spTree>
    <p:extLst>
      <p:ext uri="{BB962C8B-B14F-4D97-AF65-F5344CB8AC3E}">
        <p14:creationId xmlns:p14="http://schemas.microsoft.com/office/powerpoint/2010/main" val="1125223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66ECBC3-3F9C-4D46-9B2D-A62190EB6E5C}" type="slidenum">
              <a:rPr lang="en-US" altLang="en-US"/>
              <a:pPr/>
              <a:t>42</a:t>
            </a:fld>
            <a:endParaRPr lang="en-US" altLang="en-US"/>
          </a:p>
        </p:txBody>
      </p:sp>
      <p:sp>
        <p:nvSpPr>
          <p:cNvPr id="663554" name="Rectangle 2"/>
          <p:cNvSpPr>
            <a:spLocks noGrp="1" noChangeArrowheads="1"/>
          </p:cNvSpPr>
          <p:nvPr>
            <p:ph type="title"/>
          </p:nvPr>
        </p:nvSpPr>
        <p:spPr/>
        <p:txBody>
          <a:bodyPr>
            <a:normAutofit fontScale="90000"/>
          </a:bodyPr>
          <a:lstStyle/>
          <a:p>
            <a:r>
              <a:rPr lang="en-US" altLang="en-US"/>
              <a:t>Goldilocks</a:t>
            </a:r>
            <a:br>
              <a:rPr lang="en-US" altLang="en-US"/>
            </a:br>
            <a:r>
              <a:rPr lang="en-US" altLang="en-US" sz="2000"/>
              <a:t>and the stellar upper mass limit: Westerlund 1</a:t>
            </a:r>
          </a:p>
        </p:txBody>
      </p:sp>
      <p:grpSp>
        <p:nvGrpSpPr>
          <p:cNvPr id="663555" name="Group 3"/>
          <p:cNvGrpSpPr>
            <a:grpSpLocks/>
          </p:cNvGrpSpPr>
          <p:nvPr/>
        </p:nvGrpSpPr>
        <p:grpSpPr bwMode="auto">
          <a:xfrm>
            <a:off x="5410200" y="2347913"/>
            <a:ext cx="3581400" cy="3019425"/>
            <a:chOff x="432" y="1584"/>
            <a:chExt cx="2256" cy="1902"/>
          </a:xfrm>
        </p:grpSpPr>
        <p:pic>
          <p:nvPicPr>
            <p:cNvPr id="663556" name="Picture 4" descr="kids-157x157-goldi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064"/>
              <a:ext cx="1422" cy="1422"/>
            </a:xfrm>
            <a:prstGeom prst="rect">
              <a:avLst/>
            </a:prstGeom>
            <a:noFill/>
            <a:extLst>
              <a:ext uri="{909E8E84-426E-40DD-AFC4-6F175D3DCCD1}">
                <a14:hiddenFill xmlns:a14="http://schemas.microsoft.com/office/drawing/2010/main">
                  <a:solidFill>
                    <a:srgbClr val="FFFFFF"/>
                  </a:solidFill>
                </a14:hiddenFill>
              </a:ext>
            </a:extLst>
          </p:spPr>
        </p:pic>
        <p:sp>
          <p:nvSpPr>
            <p:cNvPr id="663557" name="AutoShape 5"/>
            <p:cNvSpPr>
              <a:spLocks noChangeArrowheads="1"/>
            </p:cNvSpPr>
            <p:nvPr/>
          </p:nvSpPr>
          <p:spPr bwMode="auto">
            <a:xfrm>
              <a:off x="1440" y="1584"/>
              <a:ext cx="1248" cy="720"/>
            </a:xfrm>
            <a:prstGeom prst="wedgeEllipseCallout">
              <a:avLst>
                <a:gd name="adj1" fmla="val -50963"/>
                <a:gd name="adj2" fmla="val 90833"/>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latin typeface="Goudy Stout" panose="0202090407030B020401" pitchFamily="18" charset="0"/>
                </a:rPr>
                <a:t>Too old!</a:t>
              </a:r>
            </a:p>
          </p:txBody>
        </p:sp>
      </p:grpSp>
      <p:grpSp>
        <p:nvGrpSpPr>
          <p:cNvPr id="663562" name="Group 10"/>
          <p:cNvGrpSpPr>
            <a:grpSpLocks/>
          </p:cNvGrpSpPr>
          <p:nvPr/>
        </p:nvGrpSpPr>
        <p:grpSpPr bwMode="auto">
          <a:xfrm>
            <a:off x="381000" y="1828800"/>
            <a:ext cx="4800600" cy="4511675"/>
            <a:chOff x="96" y="1152"/>
            <a:chExt cx="3024" cy="2842"/>
          </a:xfrm>
        </p:grpSpPr>
        <p:pic>
          <p:nvPicPr>
            <p:cNvPr id="663561" name="Picture 9" descr="wd1_ir"/>
            <p:cNvPicPr>
              <a:picLocks noChangeAspect="1" noChangeArrowheads="1"/>
            </p:cNvPicPr>
            <p:nvPr/>
          </p:nvPicPr>
          <p:blipFill>
            <a:blip r:embed="rId4">
              <a:extLst>
                <a:ext uri="{28A0092B-C50C-407E-A947-70E740481C1C}">
                  <a14:useLocalDpi xmlns:a14="http://schemas.microsoft.com/office/drawing/2010/main" val="0"/>
                </a:ext>
              </a:extLst>
            </a:blip>
            <a:srcRect t="5296" r="2219" b="2806"/>
            <a:stretch>
              <a:fillRect/>
            </a:stretch>
          </p:blipFill>
          <p:spPr bwMode="auto">
            <a:xfrm>
              <a:off x="96" y="1152"/>
              <a:ext cx="3024" cy="2842"/>
            </a:xfrm>
            <a:prstGeom prst="rect">
              <a:avLst/>
            </a:prstGeom>
            <a:noFill/>
            <a:extLst>
              <a:ext uri="{909E8E84-426E-40DD-AFC4-6F175D3DCCD1}">
                <a14:hiddenFill xmlns:a14="http://schemas.microsoft.com/office/drawing/2010/main">
                  <a:solidFill>
                    <a:srgbClr val="FFFFFF"/>
                  </a:solidFill>
                </a14:hiddenFill>
              </a:ext>
            </a:extLst>
          </p:spPr>
        </p:pic>
        <p:sp>
          <p:nvSpPr>
            <p:cNvPr id="663560" name="Text Box 8"/>
            <p:cNvSpPr txBox="1">
              <a:spLocks noChangeArrowheads="1"/>
            </p:cNvSpPr>
            <p:nvPr/>
          </p:nvSpPr>
          <p:spPr bwMode="auto">
            <a:xfrm>
              <a:off x="200" y="1191"/>
              <a:ext cx="2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FF00"/>
                  </a:solidFill>
                </a:rPr>
                <a:t>Westerlund 1</a:t>
              </a:r>
            </a:p>
          </p:txBody>
        </p:sp>
      </p:grpSp>
    </p:spTree>
    <p:extLst>
      <p:ext uri="{BB962C8B-B14F-4D97-AF65-F5344CB8AC3E}">
        <p14:creationId xmlns:p14="http://schemas.microsoft.com/office/powerpoint/2010/main" val="3109317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3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16DED57-BB57-40CF-8B2B-818E94EAE92D}" type="slidenum">
              <a:rPr lang="en-US" altLang="en-US"/>
              <a:pPr/>
              <a:t>43</a:t>
            </a:fld>
            <a:endParaRPr lang="en-US" altLang="en-US"/>
          </a:p>
        </p:txBody>
      </p:sp>
      <p:sp>
        <p:nvSpPr>
          <p:cNvPr id="665602" name="Rectangle 2"/>
          <p:cNvSpPr>
            <a:spLocks noGrp="1" noChangeArrowheads="1"/>
          </p:cNvSpPr>
          <p:nvPr>
            <p:ph type="title"/>
          </p:nvPr>
        </p:nvSpPr>
        <p:spPr/>
        <p:txBody>
          <a:bodyPr>
            <a:normAutofit fontScale="90000"/>
          </a:bodyPr>
          <a:lstStyle/>
          <a:p>
            <a:r>
              <a:rPr lang="en-US" altLang="en-US"/>
              <a:t>Goldilocks</a:t>
            </a:r>
            <a:br>
              <a:rPr lang="en-US" altLang="en-US"/>
            </a:br>
            <a:r>
              <a:rPr lang="en-US" altLang="en-US" sz="2000"/>
              <a:t>and the stellar upper mass limit: Sgr B2</a:t>
            </a:r>
          </a:p>
        </p:txBody>
      </p:sp>
      <p:grpSp>
        <p:nvGrpSpPr>
          <p:cNvPr id="665603" name="Group 3"/>
          <p:cNvGrpSpPr>
            <a:grpSpLocks/>
          </p:cNvGrpSpPr>
          <p:nvPr/>
        </p:nvGrpSpPr>
        <p:grpSpPr bwMode="auto">
          <a:xfrm>
            <a:off x="5105400" y="2590800"/>
            <a:ext cx="3933825" cy="2714625"/>
            <a:chOff x="3216" y="1632"/>
            <a:chExt cx="2478" cy="1710"/>
          </a:xfrm>
        </p:grpSpPr>
        <p:pic>
          <p:nvPicPr>
            <p:cNvPr id="665604" name="Picture 4" descr="kids-157x157-goldi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920"/>
              <a:ext cx="1422" cy="1422"/>
            </a:xfrm>
            <a:prstGeom prst="rect">
              <a:avLst/>
            </a:prstGeom>
            <a:noFill/>
            <a:extLst>
              <a:ext uri="{909E8E84-426E-40DD-AFC4-6F175D3DCCD1}">
                <a14:hiddenFill xmlns:a14="http://schemas.microsoft.com/office/drawing/2010/main">
                  <a:solidFill>
                    <a:srgbClr val="FFFFFF"/>
                  </a:solidFill>
                </a14:hiddenFill>
              </a:ext>
            </a:extLst>
          </p:spPr>
        </p:pic>
        <p:sp>
          <p:nvSpPr>
            <p:cNvPr id="665605" name="AutoShape 5"/>
            <p:cNvSpPr>
              <a:spLocks noChangeArrowheads="1"/>
            </p:cNvSpPr>
            <p:nvPr/>
          </p:nvSpPr>
          <p:spPr bwMode="auto">
            <a:xfrm>
              <a:off x="4062" y="1632"/>
              <a:ext cx="1632" cy="528"/>
            </a:xfrm>
            <a:prstGeom prst="wedgeEllipseCallout">
              <a:avLst>
                <a:gd name="adj1" fmla="val -41912"/>
                <a:gd name="adj2" fmla="val 10568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latin typeface="Goudy Stout" panose="0202090407030B020401" pitchFamily="18" charset="0"/>
                </a:rPr>
                <a:t>Too young!</a:t>
              </a:r>
            </a:p>
          </p:txBody>
        </p:sp>
      </p:grpSp>
      <p:grpSp>
        <p:nvGrpSpPr>
          <p:cNvPr id="665606" name="Group 6"/>
          <p:cNvGrpSpPr>
            <a:grpSpLocks/>
          </p:cNvGrpSpPr>
          <p:nvPr/>
        </p:nvGrpSpPr>
        <p:grpSpPr bwMode="auto">
          <a:xfrm>
            <a:off x="381000" y="1600200"/>
            <a:ext cx="4575175" cy="4876800"/>
            <a:chOff x="240" y="1008"/>
            <a:chExt cx="2882" cy="3072"/>
          </a:xfrm>
        </p:grpSpPr>
        <p:pic>
          <p:nvPicPr>
            <p:cNvPr id="66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2882" cy="3072"/>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08" name="Text Box 8"/>
            <p:cNvSpPr txBox="1">
              <a:spLocks noChangeArrowheads="1"/>
            </p:cNvSpPr>
            <p:nvPr/>
          </p:nvSpPr>
          <p:spPr bwMode="auto">
            <a:xfrm>
              <a:off x="1248" y="1401"/>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FF00"/>
                  </a:solidFill>
                </a:rPr>
                <a:t>Sgr B2</a:t>
              </a:r>
            </a:p>
          </p:txBody>
        </p:sp>
      </p:grpSp>
    </p:spTree>
    <p:extLst>
      <p:ext uri="{BB962C8B-B14F-4D97-AF65-F5344CB8AC3E}">
        <p14:creationId xmlns:p14="http://schemas.microsoft.com/office/powerpoint/2010/main" val="41339294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8F38B21-32A7-41A0-A035-270CC00FDC6E}" type="slidenum">
              <a:rPr lang="en-US" altLang="en-US"/>
              <a:pPr/>
              <a:t>44</a:t>
            </a:fld>
            <a:endParaRPr lang="en-US" altLang="en-US"/>
          </a:p>
        </p:txBody>
      </p:sp>
      <p:sp>
        <p:nvSpPr>
          <p:cNvPr id="667650" name="Rectangle 2"/>
          <p:cNvSpPr>
            <a:spLocks noGrp="1" noChangeArrowheads="1"/>
          </p:cNvSpPr>
          <p:nvPr>
            <p:ph type="title"/>
          </p:nvPr>
        </p:nvSpPr>
        <p:spPr/>
        <p:txBody>
          <a:bodyPr>
            <a:normAutofit fontScale="90000"/>
          </a:bodyPr>
          <a:lstStyle/>
          <a:p>
            <a:r>
              <a:rPr lang="en-US" altLang="en-US"/>
              <a:t>Goldilocks</a:t>
            </a:r>
            <a:br>
              <a:rPr lang="en-US" altLang="en-US"/>
            </a:br>
            <a:r>
              <a:rPr lang="en-US" altLang="en-US" sz="2000"/>
              <a:t>and the stellar upper mass limit: Arches cluster</a:t>
            </a:r>
          </a:p>
        </p:txBody>
      </p:sp>
      <p:grpSp>
        <p:nvGrpSpPr>
          <p:cNvPr id="667651" name="Group 3"/>
          <p:cNvGrpSpPr>
            <a:grpSpLocks/>
          </p:cNvGrpSpPr>
          <p:nvPr/>
        </p:nvGrpSpPr>
        <p:grpSpPr bwMode="auto">
          <a:xfrm>
            <a:off x="5105400" y="2590800"/>
            <a:ext cx="3933825" cy="2714625"/>
            <a:chOff x="3216" y="1632"/>
            <a:chExt cx="2478" cy="1710"/>
          </a:xfrm>
        </p:grpSpPr>
        <p:pic>
          <p:nvPicPr>
            <p:cNvPr id="667652" name="Picture 4" descr="kids-157x157-goldi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920"/>
              <a:ext cx="1422" cy="1422"/>
            </a:xfrm>
            <a:prstGeom prst="rect">
              <a:avLst/>
            </a:prstGeom>
            <a:noFill/>
            <a:extLst>
              <a:ext uri="{909E8E84-426E-40DD-AFC4-6F175D3DCCD1}">
                <a14:hiddenFill xmlns:a14="http://schemas.microsoft.com/office/drawing/2010/main">
                  <a:solidFill>
                    <a:srgbClr val="FFFFFF"/>
                  </a:solidFill>
                </a14:hiddenFill>
              </a:ext>
            </a:extLst>
          </p:spPr>
        </p:pic>
        <p:sp>
          <p:nvSpPr>
            <p:cNvPr id="667653" name="AutoShape 5"/>
            <p:cNvSpPr>
              <a:spLocks noChangeArrowheads="1"/>
            </p:cNvSpPr>
            <p:nvPr/>
          </p:nvSpPr>
          <p:spPr bwMode="auto">
            <a:xfrm>
              <a:off x="4062" y="1632"/>
              <a:ext cx="1632" cy="528"/>
            </a:xfrm>
            <a:prstGeom prst="wedgeEllipseCallout">
              <a:avLst>
                <a:gd name="adj1" fmla="val -41912"/>
                <a:gd name="adj2" fmla="val 10568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latin typeface="Goudy Stout" panose="0202090407030B020401" pitchFamily="18" charset="0"/>
                </a:rPr>
                <a:t>just right!</a:t>
              </a:r>
            </a:p>
          </p:txBody>
        </p:sp>
      </p:grpSp>
      <p:grpSp>
        <p:nvGrpSpPr>
          <p:cNvPr id="667654" name="Group 6"/>
          <p:cNvGrpSpPr>
            <a:grpSpLocks/>
          </p:cNvGrpSpPr>
          <p:nvPr/>
        </p:nvGrpSpPr>
        <p:grpSpPr bwMode="auto">
          <a:xfrm>
            <a:off x="685800" y="2209800"/>
            <a:ext cx="3810000" cy="3543300"/>
            <a:chOff x="432" y="1080"/>
            <a:chExt cx="2400" cy="2412"/>
          </a:xfrm>
        </p:grpSpPr>
        <p:pic>
          <p:nvPicPr>
            <p:cNvPr id="667655" name="Picture 7" descr="web_print"/>
            <p:cNvPicPr>
              <a:picLocks noChangeAspect="1" noChangeArrowheads="1"/>
            </p:cNvPicPr>
            <p:nvPr/>
          </p:nvPicPr>
          <p:blipFill>
            <a:blip r:embed="rId4">
              <a:extLst>
                <a:ext uri="{28A0092B-C50C-407E-A947-70E740481C1C}">
                  <a14:useLocalDpi xmlns:a14="http://schemas.microsoft.com/office/drawing/2010/main" val="0"/>
                </a:ext>
              </a:extLst>
            </a:blip>
            <a:srcRect l="2499" t="10527" r="51250" b="18947"/>
            <a:stretch>
              <a:fillRect/>
            </a:stretch>
          </p:blipFill>
          <p:spPr bwMode="auto">
            <a:xfrm>
              <a:off x="448" y="1080"/>
              <a:ext cx="2368" cy="2412"/>
            </a:xfrm>
            <a:prstGeom prst="rect">
              <a:avLst/>
            </a:prstGeom>
            <a:noFill/>
            <a:extLst>
              <a:ext uri="{909E8E84-426E-40DD-AFC4-6F175D3DCCD1}">
                <a14:hiddenFill xmlns:a14="http://schemas.microsoft.com/office/drawing/2010/main">
                  <a:solidFill>
                    <a:srgbClr val="FFFFFF"/>
                  </a:solidFill>
                </a14:hiddenFill>
              </a:ext>
            </a:extLst>
          </p:spPr>
        </p:pic>
        <p:sp>
          <p:nvSpPr>
            <p:cNvPr id="667656" name="Rectangle 8"/>
            <p:cNvSpPr>
              <a:spLocks noChangeArrowheads="1"/>
            </p:cNvSpPr>
            <p:nvPr/>
          </p:nvSpPr>
          <p:spPr bwMode="auto">
            <a:xfrm>
              <a:off x="432" y="1104"/>
              <a:ext cx="240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FF00"/>
                  </a:solidFill>
                </a:rPr>
                <a:t>Arches cluster</a:t>
              </a:r>
            </a:p>
          </p:txBody>
        </p:sp>
      </p:grpSp>
    </p:spTree>
    <p:extLst>
      <p:ext uri="{BB962C8B-B14F-4D97-AF65-F5344CB8AC3E}">
        <p14:creationId xmlns:p14="http://schemas.microsoft.com/office/powerpoint/2010/main" val="3242740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7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8690" name="Rectangle 2"/>
          <p:cNvSpPr>
            <a:spLocks noChangeArrowheads="1"/>
          </p:cNvSpPr>
          <p:nvPr/>
        </p:nvSpPr>
        <p:spPr bwMode="auto">
          <a:xfrm>
            <a:off x="742950" y="482600"/>
            <a:ext cx="7915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tabLst>
                <a:tab pos="8513763" algn="r"/>
              </a:tabLst>
              <a:defRPr sz="3200">
                <a:solidFill>
                  <a:srgbClr val="FF6A06"/>
                </a:solidFill>
                <a:latin typeface="Arial" panose="020B0604020202020204" pitchFamily="34" charset="0"/>
                <a:ea typeface="ＭＳ Ｐゴシック" panose="020B0600070205080204" pitchFamily="34" charset="-128"/>
              </a:defRPr>
            </a:lvl1pPr>
            <a:lvl2pPr algn="ctr">
              <a:tabLst>
                <a:tab pos="8513763" algn="r"/>
              </a:tabLst>
              <a:defRPr sz="3200">
                <a:solidFill>
                  <a:srgbClr val="FF6A06"/>
                </a:solidFill>
                <a:latin typeface="Arial" panose="020B0604020202020204" pitchFamily="34" charset="0"/>
                <a:ea typeface="ＭＳ Ｐゴシック" panose="020B0600070205080204" pitchFamily="34" charset="-128"/>
              </a:defRPr>
            </a:lvl2pPr>
            <a:lvl3pPr algn="ctr">
              <a:tabLst>
                <a:tab pos="8513763" algn="r"/>
              </a:tabLst>
              <a:defRPr sz="3200">
                <a:solidFill>
                  <a:srgbClr val="FF6A06"/>
                </a:solidFill>
                <a:latin typeface="Arial" panose="020B0604020202020204" pitchFamily="34" charset="0"/>
                <a:ea typeface="ＭＳ Ｐゴシック" panose="020B0600070205080204" pitchFamily="34" charset="-128"/>
              </a:defRPr>
            </a:lvl3pPr>
            <a:lvl4pPr algn="ctr">
              <a:tabLst>
                <a:tab pos="8513763" algn="r"/>
              </a:tabLst>
              <a:defRPr sz="3200">
                <a:solidFill>
                  <a:srgbClr val="FF6A06"/>
                </a:solidFill>
                <a:latin typeface="Arial" panose="020B0604020202020204" pitchFamily="34" charset="0"/>
                <a:ea typeface="ＭＳ Ｐゴシック" panose="020B0600070205080204" pitchFamily="34" charset="-128"/>
              </a:defRPr>
            </a:lvl4pPr>
            <a:lvl5pPr algn="ctr">
              <a:tabLst>
                <a:tab pos="8513763" algn="r"/>
              </a:tabLst>
              <a:defRPr sz="3200">
                <a:solidFill>
                  <a:srgbClr val="FF6A06"/>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tabLst>
                <a:tab pos="8513763" algn="r"/>
              </a:tabLst>
              <a:defRPr sz="3200">
                <a:solidFill>
                  <a:srgbClr val="FF6A06"/>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tabLst>
                <a:tab pos="8513763" algn="r"/>
              </a:tabLst>
              <a:defRPr sz="3200">
                <a:solidFill>
                  <a:srgbClr val="FF6A06"/>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tabLst>
                <a:tab pos="8513763" algn="r"/>
              </a:tabLst>
              <a:defRPr sz="3200">
                <a:solidFill>
                  <a:srgbClr val="FF6A06"/>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tabLst>
                <a:tab pos="8513763" algn="r"/>
              </a:tabLst>
              <a:defRPr sz="3200">
                <a:solidFill>
                  <a:srgbClr val="FF6A06"/>
                </a:solidFill>
                <a:latin typeface="Arial" panose="020B0604020202020204" pitchFamily="34" charset="0"/>
                <a:ea typeface="ＭＳ Ｐゴシック" panose="020B0600070205080204" pitchFamily="34" charset="-128"/>
              </a:defRPr>
            </a:lvl9pPr>
          </a:lstStyle>
          <a:p>
            <a:pPr eaLnBrk="1" hangingPunct="1"/>
            <a:endParaRPr lang="en-US" altLang="en-US" sz="1400"/>
          </a:p>
        </p:txBody>
      </p:sp>
      <p:sp>
        <p:nvSpPr>
          <p:cNvPr id="498691" name="Line 3"/>
          <p:cNvSpPr>
            <a:spLocks noChangeShapeType="1"/>
          </p:cNvSpPr>
          <p:nvPr/>
        </p:nvSpPr>
        <p:spPr bwMode="auto">
          <a:xfrm flipH="1">
            <a:off x="2303463" y="2590800"/>
            <a:ext cx="15573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8692" name="Picture 4"/>
          <p:cNvPicPr>
            <a:picLocks noChangeAspect="1" noChangeArrowheads="1"/>
          </p:cNvPicPr>
          <p:nvPr/>
        </p:nvPicPr>
        <p:blipFill>
          <a:blip r:embed="rId3">
            <a:extLst>
              <a:ext uri="{28A0092B-C50C-407E-A947-70E740481C1C}">
                <a14:useLocalDpi xmlns:a14="http://schemas.microsoft.com/office/drawing/2010/main" val="0"/>
              </a:ext>
            </a:extLst>
          </a:blip>
          <a:srcRect l="15092" t="8540" r="3018" b="8540"/>
          <a:stretch>
            <a:fillRect/>
          </a:stretch>
        </p:blipFill>
        <p:spPr bwMode="auto">
          <a:xfrm>
            <a:off x="1219200" y="1524000"/>
            <a:ext cx="6705600" cy="5018088"/>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8695" name="Rectangle 7"/>
          <p:cNvSpPr>
            <a:spLocks noGrp="1" noChangeArrowheads="1"/>
          </p:cNvSpPr>
          <p:nvPr>
            <p:ph type="title"/>
          </p:nvPr>
        </p:nvSpPr>
        <p:spPr/>
        <p:txBody>
          <a:bodyPr/>
          <a:lstStyle/>
          <a:p>
            <a:r>
              <a:rPr lang="en-US" altLang="en-US"/>
              <a:t>Initial mass function</a:t>
            </a:r>
          </a:p>
        </p:txBody>
      </p:sp>
    </p:spTree>
    <p:extLst>
      <p:ext uri="{BB962C8B-B14F-4D97-AF65-F5344CB8AC3E}">
        <p14:creationId xmlns:p14="http://schemas.microsoft.com/office/powerpoint/2010/main" val="3663291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0978" name="Picture 2" descr="pist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1295400"/>
            <a:ext cx="4870450" cy="5140325"/>
          </a:xfrm>
          <a:prstGeom prst="rect">
            <a:avLst/>
          </a:prstGeom>
          <a:noFill/>
          <a:extLst>
            <a:ext uri="{909E8E84-426E-40DD-AFC4-6F175D3DCCD1}">
              <a14:hiddenFill xmlns:a14="http://schemas.microsoft.com/office/drawing/2010/main">
                <a:solidFill>
                  <a:srgbClr val="FFFFFF"/>
                </a:solidFill>
              </a14:hiddenFill>
            </a:ext>
          </a:extLst>
        </p:spPr>
      </p:pic>
      <p:sp>
        <p:nvSpPr>
          <p:cNvPr id="510979" name="Rectangle 3"/>
          <p:cNvSpPr>
            <a:spLocks noChangeArrowheads="1"/>
          </p:cNvSpPr>
          <p:nvPr/>
        </p:nvSpPr>
        <p:spPr bwMode="auto">
          <a:xfrm>
            <a:off x="2039938" y="6421438"/>
            <a:ext cx="5013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Unicode MS" panose="020B0604020202020204" pitchFamily="34" charset="-128"/>
              </a:rPr>
              <a:t>Figer et al. 1999, ApJ, 525, 759</a:t>
            </a:r>
          </a:p>
        </p:txBody>
      </p:sp>
      <p:sp>
        <p:nvSpPr>
          <p:cNvPr id="510982" name="Rectangle 6"/>
          <p:cNvSpPr>
            <a:spLocks noGrp="1" noChangeArrowheads="1"/>
          </p:cNvSpPr>
          <p:nvPr>
            <p:ph type="title"/>
          </p:nvPr>
        </p:nvSpPr>
        <p:spPr/>
        <p:txBody>
          <a:bodyPr/>
          <a:lstStyle/>
          <a:p>
            <a:r>
              <a:rPr lang="en-US" altLang="en-US"/>
              <a:t>Pistol Star</a:t>
            </a:r>
          </a:p>
        </p:txBody>
      </p:sp>
    </p:spTree>
    <p:extLst>
      <p:ext uri="{BB962C8B-B14F-4D97-AF65-F5344CB8AC3E}">
        <p14:creationId xmlns:p14="http://schemas.microsoft.com/office/powerpoint/2010/main" val="130449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3036" name="Rectangle 12"/>
          <p:cNvSpPr>
            <a:spLocks noGrp="1" noChangeArrowheads="1"/>
          </p:cNvSpPr>
          <p:nvPr>
            <p:ph type="title"/>
          </p:nvPr>
        </p:nvSpPr>
        <p:spPr/>
        <p:txBody>
          <a:bodyPr>
            <a:normAutofit fontScale="90000"/>
          </a:bodyPr>
          <a:lstStyle/>
          <a:p>
            <a:r>
              <a:rPr lang="en-US" altLang="en-US"/>
              <a:t>Is the Pistol Star "too" massive?</a:t>
            </a:r>
          </a:p>
        </p:txBody>
      </p:sp>
      <p:grpSp>
        <p:nvGrpSpPr>
          <p:cNvPr id="513026" name="Group 2"/>
          <p:cNvGrpSpPr>
            <a:grpSpLocks/>
          </p:cNvGrpSpPr>
          <p:nvPr/>
        </p:nvGrpSpPr>
        <p:grpSpPr bwMode="auto">
          <a:xfrm>
            <a:off x="2370138" y="1371600"/>
            <a:ext cx="4856162" cy="5338763"/>
            <a:chOff x="2448" y="863"/>
            <a:chExt cx="3441" cy="3419"/>
          </a:xfrm>
        </p:grpSpPr>
        <p:grpSp>
          <p:nvGrpSpPr>
            <p:cNvPr id="513027" name="Group 3"/>
            <p:cNvGrpSpPr>
              <a:grpSpLocks/>
            </p:cNvGrpSpPr>
            <p:nvPr/>
          </p:nvGrpSpPr>
          <p:grpSpPr bwMode="auto">
            <a:xfrm>
              <a:off x="2448" y="863"/>
              <a:ext cx="3408" cy="3217"/>
              <a:chOff x="1248" y="1152"/>
              <a:chExt cx="3254" cy="3072"/>
            </a:xfrm>
          </p:grpSpPr>
          <p:pic>
            <p:nvPicPr>
              <p:cNvPr id="513028" name="Picture 4"/>
              <p:cNvPicPr>
                <a:picLocks noChangeAspect="1" noChangeArrowheads="1"/>
              </p:cNvPicPr>
              <p:nvPr/>
            </p:nvPicPr>
            <p:blipFill>
              <a:blip r:embed="rId3">
                <a:extLst>
                  <a:ext uri="{28A0092B-C50C-407E-A947-70E740481C1C}">
                    <a14:useLocalDpi xmlns:a14="http://schemas.microsoft.com/office/drawing/2010/main" val="0"/>
                  </a:ext>
                </a:extLst>
              </a:blip>
              <a:srcRect l="2048" t="8002" r="5118" b="80009"/>
              <a:stretch>
                <a:fillRect/>
              </a:stretch>
            </p:blipFill>
            <p:spPr bwMode="auto">
              <a:xfrm>
                <a:off x="1248" y="1152"/>
                <a:ext cx="325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9" name="Picture 5"/>
              <p:cNvPicPr>
                <a:picLocks noChangeAspect="1" noChangeArrowheads="1"/>
              </p:cNvPicPr>
              <p:nvPr/>
            </p:nvPicPr>
            <p:blipFill>
              <a:blip r:embed="rId3">
                <a:extLst>
                  <a:ext uri="{28A0092B-C50C-407E-A947-70E740481C1C}">
                    <a14:useLocalDpi xmlns:a14="http://schemas.microsoft.com/office/drawing/2010/main" val="0"/>
                  </a:ext>
                </a:extLst>
              </a:blip>
              <a:srcRect l="2048" t="24004" r="5118" b="16002"/>
              <a:stretch>
                <a:fillRect/>
              </a:stretch>
            </p:blipFill>
            <p:spPr bwMode="auto">
              <a:xfrm>
                <a:off x="1248" y="1533"/>
                <a:ext cx="3254" cy="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30" name="Rectangle 6"/>
              <p:cNvSpPr>
                <a:spLocks noChangeArrowheads="1"/>
              </p:cNvSpPr>
              <p:nvPr/>
            </p:nvSpPr>
            <p:spPr bwMode="auto">
              <a:xfrm>
                <a:off x="3648" y="1374"/>
                <a:ext cx="105" cy="3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513031" name="Rectangle 7"/>
            <p:cNvSpPr>
              <a:spLocks noChangeArrowheads="1"/>
            </p:cNvSpPr>
            <p:nvPr/>
          </p:nvSpPr>
          <p:spPr bwMode="auto">
            <a:xfrm>
              <a:off x="4608" y="3823"/>
              <a:ext cx="119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bg1"/>
                  </a:solidFill>
                </a:rPr>
                <a:t>tracks by Langer</a:t>
              </a:r>
            </a:p>
          </p:txBody>
        </p:sp>
        <p:sp>
          <p:nvSpPr>
            <p:cNvPr id="513032" name="Rectangle 8"/>
            <p:cNvSpPr>
              <a:spLocks noChangeArrowheads="1"/>
            </p:cNvSpPr>
            <p:nvPr/>
          </p:nvSpPr>
          <p:spPr bwMode="auto">
            <a:xfrm>
              <a:off x="3708" y="4082"/>
              <a:ext cx="2181" cy="200"/>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pPr>
              <a:r>
                <a:rPr lang="en-US" altLang="en-US" sz="1600">
                  <a:solidFill>
                    <a:schemeClr val="bg1"/>
                  </a:solidFill>
                  <a:latin typeface="Arial Unicode MS" panose="020B0604020202020204" pitchFamily="34" charset="-128"/>
                </a:rPr>
                <a:t>Figer et al. 1998, ApJ, 506, 384 </a:t>
              </a:r>
            </a:p>
          </p:txBody>
        </p:sp>
      </p:grpSp>
      <p:sp>
        <p:nvSpPr>
          <p:cNvPr id="513033" name="Rectangle 9"/>
          <p:cNvSpPr>
            <a:spLocks noChangeArrowheads="1"/>
          </p:cNvSpPr>
          <p:nvPr/>
        </p:nvSpPr>
        <p:spPr bwMode="auto">
          <a:xfrm>
            <a:off x="685800" y="225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tabLst>
                <a:tab pos="8521700" algn="r"/>
              </a:tabLst>
              <a:defRPr sz="3200">
                <a:solidFill>
                  <a:srgbClr val="FF6A06"/>
                </a:solidFill>
                <a:latin typeface="Arial" panose="020B0604020202020204" pitchFamily="34" charset="0"/>
                <a:ea typeface="ＭＳ Ｐゴシック" panose="020B0600070205080204" pitchFamily="34" charset="-128"/>
              </a:defRPr>
            </a:lvl1pPr>
            <a:lvl2pPr algn="ctr">
              <a:tabLst>
                <a:tab pos="8521700" algn="r"/>
              </a:tabLst>
              <a:defRPr sz="3200">
                <a:solidFill>
                  <a:srgbClr val="FF6A06"/>
                </a:solidFill>
                <a:latin typeface="Arial" panose="020B0604020202020204" pitchFamily="34" charset="0"/>
                <a:ea typeface="ＭＳ Ｐゴシック" panose="020B0600070205080204" pitchFamily="34" charset="-128"/>
              </a:defRPr>
            </a:lvl2pPr>
            <a:lvl3pPr algn="ctr">
              <a:tabLst>
                <a:tab pos="8521700" algn="r"/>
              </a:tabLst>
              <a:defRPr sz="3200">
                <a:solidFill>
                  <a:srgbClr val="FF6A06"/>
                </a:solidFill>
                <a:latin typeface="Arial" panose="020B0604020202020204" pitchFamily="34" charset="0"/>
                <a:ea typeface="ＭＳ Ｐゴシック" panose="020B0600070205080204" pitchFamily="34" charset="-128"/>
              </a:defRPr>
            </a:lvl3pPr>
            <a:lvl4pPr algn="ctr">
              <a:tabLst>
                <a:tab pos="8521700" algn="r"/>
              </a:tabLst>
              <a:defRPr sz="3200">
                <a:solidFill>
                  <a:srgbClr val="FF6A06"/>
                </a:solidFill>
                <a:latin typeface="Arial" panose="020B0604020202020204" pitchFamily="34" charset="0"/>
                <a:ea typeface="ＭＳ Ｐゴシック" panose="020B0600070205080204" pitchFamily="34" charset="-128"/>
              </a:defRPr>
            </a:lvl4pPr>
            <a:lvl5pPr algn="ctr">
              <a:tabLst>
                <a:tab pos="8521700" algn="r"/>
              </a:tabLst>
              <a:defRPr sz="3200">
                <a:solidFill>
                  <a:srgbClr val="FF6A06"/>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9pPr>
          </a:lstStyle>
          <a:p>
            <a:pPr eaLnBrk="1" hangingPunct="1">
              <a:lnSpc>
                <a:spcPct val="70000"/>
              </a:lnSpc>
            </a:pPr>
            <a:endParaRPr lang="en-US" altLang="en-US" sz="2800"/>
          </a:p>
        </p:txBody>
      </p:sp>
    </p:spTree>
    <p:extLst>
      <p:ext uri="{BB962C8B-B14F-4D97-AF65-F5344CB8AC3E}">
        <p14:creationId xmlns:p14="http://schemas.microsoft.com/office/powerpoint/2010/main" val="317923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E404781-5456-404A-95AF-428F47D51ACA}" type="slidenum">
              <a:rPr lang="en-US" altLang="en-US"/>
              <a:pPr/>
              <a:t>48</a:t>
            </a:fld>
            <a:endParaRPr lang="en-US" altLang="en-US"/>
          </a:p>
        </p:txBody>
      </p:sp>
      <p:sp>
        <p:nvSpPr>
          <p:cNvPr id="515085" name="Rectangle 13"/>
          <p:cNvSpPr>
            <a:spLocks noGrp="1" noChangeArrowheads="1"/>
          </p:cNvSpPr>
          <p:nvPr>
            <p:ph type="title"/>
          </p:nvPr>
        </p:nvSpPr>
        <p:spPr/>
        <p:txBody>
          <a:bodyPr/>
          <a:lstStyle/>
          <a:p>
            <a:r>
              <a:rPr lang="en-US" altLang="en-US"/>
              <a:t>LBV 1806-20</a:t>
            </a:r>
          </a:p>
        </p:txBody>
      </p:sp>
      <p:pic>
        <p:nvPicPr>
          <p:cNvPr id="515074" name="Picture 2" descr="NICMOS"/>
          <p:cNvPicPr>
            <a:picLocks noChangeAspect="1" noChangeArrowheads="1"/>
          </p:cNvPicPr>
          <p:nvPr/>
        </p:nvPicPr>
        <p:blipFill>
          <a:blip r:embed="rId3">
            <a:extLst>
              <a:ext uri="{28A0092B-C50C-407E-A947-70E740481C1C}">
                <a14:useLocalDpi xmlns:a14="http://schemas.microsoft.com/office/drawing/2010/main" val="0"/>
              </a:ext>
            </a:extLst>
          </a:blip>
          <a:srcRect l="35001" t="35049" r="35001" b="35049"/>
          <a:stretch>
            <a:fillRect/>
          </a:stretch>
        </p:blipFill>
        <p:spPr bwMode="auto">
          <a:xfrm>
            <a:off x="4546600" y="4064000"/>
            <a:ext cx="40640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515075" name="Picture 3"/>
          <p:cNvPicPr>
            <a:picLocks noChangeAspect="1" noChangeArrowheads="1"/>
          </p:cNvPicPr>
          <p:nvPr/>
        </p:nvPicPr>
        <p:blipFill>
          <a:blip r:embed="rId4">
            <a:extLst>
              <a:ext uri="{28A0092B-C50C-407E-A947-70E740481C1C}">
                <a14:useLocalDpi xmlns:a14="http://schemas.microsoft.com/office/drawing/2010/main" val="0"/>
              </a:ext>
            </a:extLst>
          </a:blip>
          <a:srcRect t="14999" r="63745" b="3000"/>
          <a:stretch>
            <a:fillRect/>
          </a:stretch>
        </p:blipFill>
        <p:spPr bwMode="auto">
          <a:xfrm>
            <a:off x="1147763" y="1219200"/>
            <a:ext cx="31448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076" name="Text Box 4"/>
          <p:cNvSpPr txBox="1">
            <a:spLocks noChangeArrowheads="1"/>
          </p:cNvSpPr>
          <p:nvPr/>
        </p:nvSpPr>
        <p:spPr bwMode="auto">
          <a:xfrm>
            <a:off x="4564063" y="1219200"/>
            <a:ext cx="43767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Arial" panose="020B0604020202020204" pitchFamily="34" charset="0"/>
                <a:ea typeface="ＭＳ Ｐゴシック" panose="020B0600070205080204" pitchFamily="34" charset="-128"/>
              </a:defRPr>
            </a:lvl1pPr>
            <a:lvl2pPr marL="681038" indent="-22383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a:latin typeface="Arial Unicode MS" panose="020B0604020202020204" pitchFamily="34" charset="-128"/>
              </a:rPr>
              <a:t>Claim</a:t>
            </a:r>
          </a:p>
          <a:p>
            <a:pPr lvl="1" eaLnBrk="1" hangingPunct="1">
              <a:buFontTx/>
              <a:buChar char="•"/>
            </a:pPr>
            <a:r>
              <a:rPr lang="en-US" altLang="en-US">
                <a:latin typeface="Arial Unicode MS" panose="020B0604020202020204" pitchFamily="34" charset="-128"/>
              </a:rPr>
              <a:t>1-7 L</a:t>
            </a:r>
            <a:r>
              <a:rPr lang="en-US" altLang="en-US" baseline="-25000">
                <a:latin typeface="Arial Unicode MS" panose="020B0604020202020204" pitchFamily="34" charset="-128"/>
              </a:rPr>
              <a:t>Pistol*</a:t>
            </a:r>
          </a:p>
          <a:p>
            <a:pPr lvl="1" eaLnBrk="1" hangingPunct="1">
              <a:buFontTx/>
              <a:buChar char="•"/>
            </a:pPr>
            <a:r>
              <a:rPr lang="en-US" altLang="en-US">
                <a:latin typeface="Arial Unicode MS" panose="020B0604020202020204" pitchFamily="34" charset="-128"/>
              </a:rPr>
              <a:t>150-1000 M</a:t>
            </a:r>
            <a:r>
              <a:rPr lang="en-US" altLang="en-US" sz="2000" b="1" baseline="-25000">
                <a:latin typeface="Arial Unicode MS" panose="020B0604020202020204" pitchFamily="34" charset="-128"/>
              </a:rPr>
              <a:t>⊙</a:t>
            </a:r>
            <a:endParaRPr lang="en-US" altLang="en-US" sz="2000">
              <a:latin typeface="Arial Unicode MS" panose="020B0604020202020204" pitchFamily="34" charset="-128"/>
            </a:endParaRPr>
          </a:p>
          <a:p>
            <a:pPr eaLnBrk="1" hangingPunct="1">
              <a:buFontTx/>
              <a:buChar char="•"/>
            </a:pPr>
            <a:r>
              <a:rPr lang="en-US" altLang="en-US">
                <a:latin typeface="Arial Unicode MS" panose="020B0604020202020204" pitchFamily="34" charset="-128"/>
              </a:rPr>
              <a:t>Primary uncertainties</a:t>
            </a:r>
          </a:p>
          <a:p>
            <a:pPr lvl="1" eaLnBrk="1" hangingPunct="1">
              <a:buFontTx/>
              <a:buChar char="•"/>
            </a:pPr>
            <a:r>
              <a:rPr lang="en-US" altLang="en-US">
                <a:latin typeface="Arial Unicode MS" panose="020B0604020202020204" pitchFamily="34" charset="-128"/>
              </a:rPr>
              <a:t>distance</a:t>
            </a:r>
          </a:p>
          <a:p>
            <a:pPr lvl="1" eaLnBrk="1" hangingPunct="1">
              <a:buFontTx/>
              <a:buChar char="•"/>
            </a:pPr>
            <a:r>
              <a:rPr lang="en-US" altLang="en-US">
                <a:latin typeface="Arial Unicode MS" panose="020B0604020202020204" pitchFamily="34" charset="-128"/>
              </a:rPr>
              <a:t>temperature</a:t>
            </a:r>
          </a:p>
          <a:p>
            <a:pPr lvl="1" eaLnBrk="1" hangingPunct="1">
              <a:buFontTx/>
              <a:buChar char="•"/>
            </a:pPr>
            <a:r>
              <a:rPr lang="en-US" altLang="en-US">
                <a:latin typeface="Arial Unicode MS" panose="020B0604020202020204" pitchFamily="34" charset="-128"/>
              </a:rPr>
              <a:t>singularity</a:t>
            </a:r>
          </a:p>
        </p:txBody>
      </p:sp>
      <p:sp>
        <p:nvSpPr>
          <p:cNvPr id="515077" name="Rectangle 5"/>
          <p:cNvSpPr>
            <a:spLocks noChangeArrowheads="1"/>
          </p:cNvSpPr>
          <p:nvPr/>
        </p:nvSpPr>
        <p:spPr bwMode="auto">
          <a:xfrm>
            <a:off x="2395538" y="3810000"/>
            <a:ext cx="1897062" cy="1600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515078" name="Picture 6" descr="bigbright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3695700"/>
            <a:ext cx="1701800" cy="1724025"/>
          </a:xfrm>
          <a:prstGeom prst="rect">
            <a:avLst/>
          </a:prstGeom>
          <a:noFill/>
          <a:extLst>
            <a:ext uri="{909E8E84-426E-40DD-AFC4-6F175D3DCCD1}">
              <a14:hiddenFill xmlns:a14="http://schemas.microsoft.com/office/drawing/2010/main">
                <a:solidFill>
                  <a:srgbClr val="FFFFFF"/>
                </a:solidFill>
              </a14:hiddenFill>
            </a:ext>
          </a:extLst>
        </p:spPr>
      </p:pic>
      <p:sp>
        <p:nvSpPr>
          <p:cNvPr id="515079" name="Oval 7"/>
          <p:cNvSpPr>
            <a:spLocks noChangeArrowheads="1"/>
          </p:cNvSpPr>
          <p:nvPr/>
        </p:nvSpPr>
        <p:spPr bwMode="auto">
          <a:xfrm>
            <a:off x="5156200" y="5026025"/>
            <a:ext cx="473075" cy="485775"/>
          </a:xfrm>
          <a:prstGeom prst="ellipse">
            <a:avLst/>
          </a:prstGeom>
          <a:noFill/>
          <a:ln w="31750">
            <a:solidFill>
              <a:srgbClr val="0066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5080" name="Rectangle 8"/>
          <p:cNvSpPr>
            <a:spLocks noChangeArrowheads="1"/>
          </p:cNvSpPr>
          <p:nvPr/>
        </p:nvSpPr>
        <p:spPr bwMode="auto">
          <a:xfrm>
            <a:off x="685800" y="225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tabLst>
                <a:tab pos="8521700" algn="r"/>
              </a:tabLst>
              <a:defRPr sz="3200">
                <a:solidFill>
                  <a:srgbClr val="FF6A06"/>
                </a:solidFill>
                <a:latin typeface="Arial" panose="020B0604020202020204" pitchFamily="34" charset="0"/>
                <a:ea typeface="ＭＳ Ｐゴシック" panose="020B0600070205080204" pitchFamily="34" charset="-128"/>
              </a:defRPr>
            </a:lvl1pPr>
            <a:lvl2pPr algn="ctr">
              <a:tabLst>
                <a:tab pos="8521700" algn="r"/>
              </a:tabLst>
              <a:defRPr sz="3200">
                <a:solidFill>
                  <a:srgbClr val="FF6A06"/>
                </a:solidFill>
                <a:latin typeface="Arial" panose="020B0604020202020204" pitchFamily="34" charset="0"/>
                <a:ea typeface="ＭＳ Ｐゴシック" panose="020B0600070205080204" pitchFamily="34" charset="-128"/>
              </a:defRPr>
            </a:lvl2pPr>
            <a:lvl3pPr algn="ctr">
              <a:tabLst>
                <a:tab pos="8521700" algn="r"/>
              </a:tabLst>
              <a:defRPr sz="3200">
                <a:solidFill>
                  <a:srgbClr val="FF6A06"/>
                </a:solidFill>
                <a:latin typeface="Arial" panose="020B0604020202020204" pitchFamily="34" charset="0"/>
                <a:ea typeface="ＭＳ Ｐゴシック" panose="020B0600070205080204" pitchFamily="34" charset="-128"/>
              </a:defRPr>
            </a:lvl3pPr>
            <a:lvl4pPr algn="ctr">
              <a:tabLst>
                <a:tab pos="8521700" algn="r"/>
              </a:tabLst>
              <a:defRPr sz="3200">
                <a:solidFill>
                  <a:srgbClr val="FF6A06"/>
                </a:solidFill>
                <a:latin typeface="Arial" panose="020B0604020202020204" pitchFamily="34" charset="0"/>
                <a:ea typeface="ＭＳ Ｐゴシック" panose="020B0600070205080204" pitchFamily="34" charset="-128"/>
              </a:defRPr>
            </a:lvl4pPr>
            <a:lvl5pPr algn="ctr">
              <a:tabLst>
                <a:tab pos="8521700" algn="r"/>
              </a:tabLst>
              <a:defRPr sz="3200">
                <a:solidFill>
                  <a:srgbClr val="FF6A06"/>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tabLst>
                <a:tab pos="8521700" algn="r"/>
              </a:tabLst>
              <a:defRPr sz="3200">
                <a:solidFill>
                  <a:srgbClr val="FF6A06"/>
                </a:solidFill>
                <a:latin typeface="Arial" panose="020B0604020202020204" pitchFamily="34" charset="0"/>
                <a:ea typeface="ＭＳ Ｐゴシック" panose="020B0600070205080204" pitchFamily="34" charset="-128"/>
              </a:defRPr>
            </a:lvl9pPr>
          </a:lstStyle>
          <a:p>
            <a:pPr eaLnBrk="1" hangingPunct="1">
              <a:lnSpc>
                <a:spcPct val="70000"/>
              </a:lnSpc>
            </a:pPr>
            <a:endParaRPr lang="en-US" altLang="en-US" sz="2800"/>
          </a:p>
        </p:txBody>
      </p:sp>
      <p:sp>
        <p:nvSpPr>
          <p:cNvPr id="515081" name="Rectangle 9"/>
          <p:cNvSpPr>
            <a:spLocks noChangeArrowheads="1"/>
          </p:cNvSpPr>
          <p:nvPr/>
        </p:nvSpPr>
        <p:spPr bwMode="auto">
          <a:xfrm>
            <a:off x="6532563" y="4991100"/>
            <a:ext cx="677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1600" b="1">
                <a:solidFill>
                  <a:srgbClr val="FFFF00"/>
                </a:solidFill>
              </a:rPr>
              <a:t>SGR</a:t>
            </a:r>
          </a:p>
        </p:txBody>
      </p:sp>
      <p:sp>
        <p:nvSpPr>
          <p:cNvPr id="515082" name="Rectangle 10"/>
          <p:cNvSpPr>
            <a:spLocks noChangeArrowheads="1"/>
          </p:cNvSpPr>
          <p:nvPr/>
        </p:nvSpPr>
        <p:spPr bwMode="auto">
          <a:xfrm>
            <a:off x="5602288" y="5068888"/>
            <a:ext cx="676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1600" b="1">
                <a:solidFill>
                  <a:srgbClr val="FFFF00"/>
                </a:solidFill>
              </a:rPr>
              <a:t>LBV</a:t>
            </a:r>
          </a:p>
        </p:txBody>
      </p:sp>
    </p:spTree>
    <p:extLst>
      <p:ext uri="{BB962C8B-B14F-4D97-AF65-F5344CB8AC3E}">
        <p14:creationId xmlns:p14="http://schemas.microsoft.com/office/powerpoint/2010/main" val="409579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96680215-0D31-47A4-8C12-CEAC297D7A4C}" type="slidenum">
              <a:rPr lang="en-US" altLang="en-US"/>
              <a:pPr/>
              <a:t>49</a:t>
            </a:fld>
            <a:endParaRPr lang="en-US" altLang="en-US"/>
          </a:p>
        </p:txBody>
      </p:sp>
      <p:sp>
        <p:nvSpPr>
          <p:cNvPr id="517131" name="Rectangle 11"/>
          <p:cNvSpPr>
            <a:spLocks noGrp="1" noChangeArrowheads="1"/>
          </p:cNvSpPr>
          <p:nvPr>
            <p:ph type="title"/>
          </p:nvPr>
        </p:nvSpPr>
        <p:spPr/>
        <p:txBody>
          <a:bodyPr/>
          <a:lstStyle/>
          <a:p>
            <a:r>
              <a:rPr lang="en-US" altLang="en-US"/>
              <a:t>LBV 1806-20 is a binary?</a:t>
            </a:r>
          </a:p>
        </p:txBody>
      </p:sp>
      <p:sp>
        <p:nvSpPr>
          <p:cNvPr id="517122" name="Rectangle 2"/>
          <p:cNvSpPr>
            <a:spLocks noChangeArrowheads="1"/>
          </p:cNvSpPr>
          <p:nvPr/>
        </p:nvSpPr>
        <p:spPr bwMode="auto">
          <a:xfrm>
            <a:off x="3892550" y="6438900"/>
            <a:ext cx="383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chemeClr val="bg1"/>
                </a:solidFill>
                <a:latin typeface="Arial Unicode MS" panose="020B0604020202020204" pitchFamily="34" charset="-128"/>
              </a:rPr>
              <a:t>Figer, Najarro, Kudritzki 2004, ApJ, 610, L109</a:t>
            </a:r>
          </a:p>
        </p:txBody>
      </p:sp>
      <p:sp>
        <p:nvSpPr>
          <p:cNvPr id="517123" name="Rectangle 3"/>
          <p:cNvSpPr>
            <a:spLocks noChangeArrowheads="1"/>
          </p:cNvSpPr>
          <p:nvPr/>
        </p:nvSpPr>
        <p:spPr bwMode="auto">
          <a:xfrm>
            <a:off x="677863" y="482600"/>
            <a:ext cx="76533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tabLst>
                <a:tab pos="8407400" algn="r"/>
              </a:tabLst>
              <a:defRPr sz="3200">
                <a:solidFill>
                  <a:srgbClr val="FF6A06"/>
                </a:solidFill>
                <a:latin typeface="Arial" panose="020B0604020202020204" pitchFamily="34" charset="0"/>
                <a:ea typeface="ＭＳ Ｐゴシック" panose="020B0600070205080204" pitchFamily="34" charset="-128"/>
              </a:defRPr>
            </a:lvl1pPr>
            <a:lvl2pPr algn="ctr">
              <a:tabLst>
                <a:tab pos="8407400" algn="r"/>
              </a:tabLst>
              <a:defRPr sz="3200">
                <a:solidFill>
                  <a:srgbClr val="FF6A06"/>
                </a:solidFill>
                <a:latin typeface="Arial" panose="020B0604020202020204" pitchFamily="34" charset="0"/>
                <a:ea typeface="ＭＳ Ｐゴシック" panose="020B0600070205080204" pitchFamily="34" charset="-128"/>
              </a:defRPr>
            </a:lvl2pPr>
            <a:lvl3pPr algn="ctr">
              <a:tabLst>
                <a:tab pos="8407400" algn="r"/>
              </a:tabLst>
              <a:defRPr sz="3200">
                <a:solidFill>
                  <a:srgbClr val="FF6A06"/>
                </a:solidFill>
                <a:latin typeface="Arial" panose="020B0604020202020204" pitchFamily="34" charset="0"/>
                <a:ea typeface="ＭＳ Ｐゴシック" panose="020B0600070205080204" pitchFamily="34" charset="-128"/>
              </a:defRPr>
            </a:lvl3pPr>
            <a:lvl4pPr algn="ctr">
              <a:tabLst>
                <a:tab pos="8407400" algn="r"/>
              </a:tabLst>
              <a:defRPr sz="3200">
                <a:solidFill>
                  <a:srgbClr val="FF6A06"/>
                </a:solidFill>
                <a:latin typeface="Arial" panose="020B0604020202020204" pitchFamily="34" charset="0"/>
                <a:ea typeface="ＭＳ Ｐゴシック" panose="020B0600070205080204" pitchFamily="34" charset="-128"/>
              </a:defRPr>
            </a:lvl4pPr>
            <a:lvl5pPr algn="ctr">
              <a:tabLst>
                <a:tab pos="8407400" algn="r"/>
              </a:tabLst>
              <a:defRPr sz="3200">
                <a:solidFill>
                  <a:srgbClr val="FF6A06"/>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tabLst>
                <a:tab pos="8407400" algn="r"/>
              </a:tabLst>
              <a:defRPr sz="3200">
                <a:solidFill>
                  <a:srgbClr val="FF6A06"/>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tabLst>
                <a:tab pos="8407400" algn="r"/>
              </a:tabLst>
              <a:defRPr sz="3200">
                <a:solidFill>
                  <a:srgbClr val="FF6A06"/>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tabLst>
                <a:tab pos="8407400" algn="r"/>
              </a:tabLst>
              <a:defRPr sz="3200">
                <a:solidFill>
                  <a:srgbClr val="FF6A06"/>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tabLst>
                <a:tab pos="8407400" algn="r"/>
              </a:tabLst>
              <a:defRPr sz="3200">
                <a:solidFill>
                  <a:srgbClr val="FF6A06"/>
                </a:solidFill>
                <a:latin typeface="Arial" panose="020B0604020202020204" pitchFamily="34" charset="0"/>
                <a:ea typeface="ＭＳ Ｐゴシック" panose="020B0600070205080204" pitchFamily="34" charset="-128"/>
              </a:defRPr>
            </a:lvl9pPr>
          </a:lstStyle>
          <a:p>
            <a:pPr eaLnBrk="1" hangingPunct="1">
              <a:lnSpc>
                <a:spcPct val="80000"/>
              </a:lnSpc>
            </a:pPr>
            <a:endParaRPr lang="en-US" altLang="en-US" sz="2800"/>
          </a:p>
        </p:txBody>
      </p:sp>
      <p:pic>
        <p:nvPicPr>
          <p:cNvPr id="517124" name="Picture 4"/>
          <p:cNvPicPr>
            <a:picLocks noChangeAspect="1" noChangeArrowheads="1"/>
          </p:cNvPicPr>
          <p:nvPr/>
        </p:nvPicPr>
        <p:blipFill>
          <a:blip r:embed="rId3">
            <a:extLst>
              <a:ext uri="{28A0092B-C50C-407E-A947-70E740481C1C}">
                <a14:useLocalDpi xmlns:a14="http://schemas.microsoft.com/office/drawing/2010/main" val="0"/>
              </a:ext>
            </a:extLst>
          </a:blip>
          <a:srcRect l="5681" t="7352" r="5681" b="7352"/>
          <a:stretch>
            <a:fillRect/>
          </a:stretch>
        </p:blipFill>
        <p:spPr bwMode="auto">
          <a:xfrm>
            <a:off x="1365250" y="1524000"/>
            <a:ext cx="6340475" cy="4922838"/>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7125" name="Rectangle 5"/>
          <p:cNvSpPr>
            <a:spLocks noChangeArrowheads="1"/>
          </p:cNvSpPr>
          <p:nvPr/>
        </p:nvSpPr>
        <p:spPr bwMode="auto">
          <a:xfrm>
            <a:off x="3149600" y="1784350"/>
            <a:ext cx="95250" cy="404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7126" name="Rectangle 6"/>
          <p:cNvSpPr>
            <a:spLocks noChangeArrowheads="1"/>
          </p:cNvSpPr>
          <p:nvPr/>
        </p:nvSpPr>
        <p:spPr bwMode="auto">
          <a:xfrm>
            <a:off x="3176588" y="2100263"/>
            <a:ext cx="109537" cy="704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7127" name="Text Box 7"/>
          <p:cNvSpPr txBox="1">
            <a:spLocks noChangeArrowheads="1"/>
          </p:cNvSpPr>
          <p:nvPr/>
        </p:nvSpPr>
        <p:spPr bwMode="auto">
          <a:xfrm>
            <a:off x="5578475" y="4738688"/>
            <a:ext cx="1612900" cy="312737"/>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1600">
                <a:solidFill>
                  <a:schemeClr val="bg1"/>
                </a:solidFill>
              </a:rPr>
              <a:t>double lines</a:t>
            </a:r>
          </a:p>
        </p:txBody>
      </p:sp>
      <p:sp>
        <p:nvSpPr>
          <p:cNvPr id="517128" name="Rectangle 8"/>
          <p:cNvSpPr>
            <a:spLocks noChangeArrowheads="1"/>
          </p:cNvSpPr>
          <p:nvPr/>
        </p:nvSpPr>
        <p:spPr bwMode="auto">
          <a:xfrm>
            <a:off x="6091238" y="5103813"/>
            <a:ext cx="609600" cy="354012"/>
          </a:xfrm>
          <a:prstGeom prst="rect">
            <a:avLst/>
          </a:prstGeom>
          <a:noFill/>
          <a:ln w="31750">
            <a:solidFill>
              <a:srgbClr val="006600"/>
            </a:solidFill>
            <a:miter lim="800000"/>
            <a:headEnd/>
            <a:tailEnd/>
          </a:ln>
          <a:effectLst/>
          <a:extLst>
            <a:ext uri="{909E8E84-426E-40DD-AFC4-6F175D3DCCD1}">
              <a14:hiddenFill xmlns:a14="http://schemas.microsoft.com/office/drawing/2010/main">
                <a:solidFill>
                  <a:schemeClr val="bg2">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43121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Stars Form in Clusters</a:t>
            </a:r>
          </a:p>
        </p:txBody>
      </p:sp>
      <p:pic>
        <p:nvPicPr>
          <p:cNvPr id="2" name="Content Placeholder 1"/>
          <p:cNvPicPr>
            <a:picLocks noGrp="1" noChangeAspect="1"/>
          </p:cNvPicPr>
          <p:nvPr>
            <p:ph idx="1"/>
          </p:nvPr>
        </p:nvPicPr>
        <p:blipFill>
          <a:blip r:embed="rId2"/>
          <a:stretch>
            <a:fillRect/>
          </a:stretch>
        </p:blipFill>
        <p:spPr>
          <a:xfrm>
            <a:off x="1028700" y="2602003"/>
            <a:ext cx="7200900" cy="2720794"/>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53605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Chemical Composition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50</a:t>
            </a:fld>
            <a:endParaRPr lang="en-US"/>
          </a:p>
        </p:txBody>
      </p:sp>
      <p:pic>
        <p:nvPicPr>
          <p:cNvPr id="6" name="Picture 4" descr="clu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95399"/>
            <a:ext cx="7315200" cy="51115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676400" y="1676400"/>
            <a:ext cx="6096000" cy="1600200"/>
            <a:chOff x="1676400" y="1676400"/>
            <a:chExt cx="6096000" cy="1600200"/>
          </a:xfrm>
        </p:grpSpPr>
        <p:sp>
          <p:nvSpPr>
            <p:cNvPr id="4" name="Oval 3"/>
            <p:cNvSpPr/>
            <p:nvPr/>
          </p:nvSpPr>
          <p:spPr>
            <a:xfrm>
              <a:off x="1676400" y="1676400"/>
              <a:ext cx="3733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334000" y="1905000"/>
              <a:ext cx="914400" cy="381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1676400"/>
              <a:ext cx="1371600" cy="381000"/>
            </a:xfrm>
            <a:prstGeom prst="rect">
              <a:avLst/>
            </a:prstGeom>
            <a:noFill/>
          </p:spPr>
          <p:txBody>
            <a:bodyPr wrap="square" rtlCol="0">
              <a:spAutoFit/>
            </a:bodyPr>
            <a:lstStyle/>
            <a:p>
              <a:r>
                <a:rPr lang="en-US" dirty="0" err="1" smtClean="0">
                  <a:solidFill>
                    <a:srgbClr val="FF0000"/>
                  </a:solidFill>
                </a:rPr>
                <a:t>globulars</a:t>
              </a:r>
              <a:endParaRPr lang="en-US" dirty="0">
                <a:solidFill>
                  <a:srgbClr val="FF0000"/>
                </a:solidFill>
              </a:endParaRPr>
            </a:p>
          </p:txBody>
        </p:sp>
      </p:grpSp>
      <p:grpSp>
        <p:nvGrpSpPr>
          <p:cNvPr id="16" name="Group 15"/>
          <p:cNvGrpSpPr/>
          <p:nvPr/>
        </p:nvGrpSpPr>
        <p:grpSpPr>
          <a:xfrm>
            <a:off x="2438400" y="2285998"/>
            <a:ext cx="5181600" cy="3810001"/>
            <a:chOff x="2438400" y="2285998"/>
            <a:chExt cx="5181600" cy="3810001"/>
          </a:xfrm>
        </p:grpSpPr>
        <p:sp>
          <p:nvSpPr>
            <p:cNvPr id="13" name="Oval 12"/>
            <p:cNvSpPr/>
            <p:nvPr/>
          </p:nvSpPr>
          <p:spPr>
            <a:xfrm>
              <a:off x="5219700" y="2285998"/>
              <a:ext cx="2400300" cy="381000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429000" y="5029200"/>
              <a:ext cx="1905000" cy="67557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0" y="5514275"/>
              <a:ext cx="1371600" cy="381000"/>
            </a:xfrm>
            <a:prstGeom prst="rect">
              <a:avLst/>
            </a:prstGeom>
            <a:noFill/>
            <a:ln>
              <a:noFill/>
            </a:ln>
          </p:spPr>
          <p:txBody>
            <a:bodyPr wrap="square" rtlCol="0">
              <a:spAutoFit/>
            </a:bodyPr>
            <a:lstStyle/>
            <a:p>
              <a:r>
                <a:rPr lang="en-US" dirty="0" smtClean="0">
                  <a:solidFill>
                    <a:srgbClr val="FFFF00"/>
                  </a:solidFill>
                </a:rPr>
                <a:t>young</a:t>
              </a:r>
              <a:endParaRPr lang="en-US" dirty="0">
                <a:solidFill>
                  <a:srgbClr val="FFFF00"/>
                </a:solidFill>
              </a:endParaRPr>
            </a:p>
          </p:txBody>
        </p:sp>
      </p:grpSp>
    </p:spTree>
    <p:extLst>
      <p:ext uri="{BB962C8B-B14F-4D97-AF65-F5344CB8AC3E}">
        <p14:creationId xmlns:p14="http://schemas.microsoft.com/office/powerpoint/2010/main" val="241214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Star Clusters and Stellar Evolution</a:t>
            </a:r>
          </a:p>
        </p:txBody>
      </p:sp>
      <p:sp>
        <p:nvSpPr>
          <p:cNvPr id="6" name="Content Placeholder 5"/>
          <p:cNvSpPr>
            <a:spLocks noGrp="1"/>
          </p:cNvSpPr>
          <p:nvPr>
            <p:ph idx="1"/>
          </p:nvPr>
        </p:nvSpPr>
        <p:spPr/>
        <p:txBody>
          <a:bodyPr>
            <a:normAutofit fontScale="92500" lnSpcReduction="20000"/>
          </a:bodyPr>
          <a:lstStyle/>
          <a:p>
            <a:r>
              <a:rPr lang="en-US" dirty="0" smtClean="0"/>
              <a:t>Star clusters are very useful for understanding stellar evolution.</a:t>
            </a:r>
          </a:p>
          <a:p>
            <a:r>
              <a:rPr lang="en-US" dirty="0" smtClean="0"/>
              <a:t>It is not possible to watch a star from birth to death because that process takes billions of years but astronomers only live on order of a hundred years. </a:t>
            </a:r>
          </a:p>
          <a:p>
            <a:r>
              <a:rPr lang="en-US" dirty="0" smtClean="0"/>
              <a:t>One could look at a sample of stars having the same exact initial mass but at different ages and then construct a evolutionary picture.</a:t>
            </a:r>
          </a:p>
          <a:p>
            <a:r>
              <a:rPr lang="en-US" dirty="0" smtClean="0"/>
              <a:t>This is hard to do because it is not always possible to tell if stars had the same initial mass.</a:t>
            </a:r>
          </a:p>
          <a:p>
            <a:r>
              <a:rPr lang="en-US" dirty="0" smtClean="0"/>
              <a:t>Another technique is to observe stars in clusters. This ensures that all the stars have the same age, distance, and composition.</a:t>
            </a:r>
          </a:p>
          <a:p>
            <a:r>
              <a:rPr lang="en-US" dirty="0" smtClean="0"/>
              <a:t>The next step is to calibrate the mass-magnitude relationship for that cluster to be able to measure properties of each star versus mass.</a:t>
            </a:r>
          </a:p>
          <a:p>
            <a:r>
              <a:rPr lang="en-US" dirty="0" smtClean="0"/>
              <a:t>The final step is to observe many clusters of differing age to create an evolutionary sequence versus mass.</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6</a:t>
            </a:fld>
            <a:endParaRPr lang="en-US"/>
          </a:p>
        </p:txBody>
      </p:sp>
    </p:spTree>
    <p:extLst>
      <p:ext uri="{BB962C8B-B14F-4D97-AF65-F5344CB8AC3E}">
        <p14:creationId xmlns:p14="http://schemas.microsoft.com/office/powerpoint/2010/main" val="1184832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Kinds of Star Clusters</a:t>
            </a:r>
            <a:endParaRPr lang="en-US" altLang="en-US" dirty="0" smtClean="0"/>
          </a:p>
        </p:txBody>
      </p:sp>
      <p:sp>
        <p:nvSpPr>
          <p:cNvPr id="6148" name="Rectangle 3"/>
          <p:cNvSpPr>
            <a:spLocks noGrp="1" noChangeArrowheads="1"/>
          </p:cNvSpPr>
          <p:nvPr>
            <p:ph idx="1"/>
          </p:nvPr>
        </p:nvSpPr>
        <p:spPr/>
        <p:txBody>
          <a:bodyPr>
            <a:normAutofit/>
          </a:bodyPr>
          <a:lstStyle/>
          <a:p>
            <a:r>
              <a:rPr lang="en-US" altLang="en-US" dirty="0" smtClean="0"/>
              <a:t>There appear to be two kinds of star clusters.</a:t>
            </a:r>
          </a:p>
          <a:p>
            <a:r>
              <a:rPr lang="en-US" altLang="en-US" dirty="0" smtClean="0"/>
              <a:t>Globular clusters</a:t>
            </a:r>
          </a:p>
          <a:p>
            <a:r>
              <a:rPr lang="en-US" altLang="en-US" dirty="0" smtClean="0"/>
              <a:t>Galactic clusters</a:t>
            </a:r>
          </a:p>
          <a:p>
            <a:pPr lvl="1"/>
            <a:endParaRPr lang="en-US" altLang="en-US" dirty="0" smtClean="0"/>
          </a:p>
          <a:p>
            <a:pPr lvl="1"/>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127260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Globular Clusters</a:t>
            </a:r>
          </a:p>
        </p:txBody>
      </p:sp>
      <p:sp>
        <p:nvSpPr>
          <p:cNvPr id="6148" name="Rectangle 3"/>
          <p:cNvSpPr>
            <a:spLocks noGrp="1" noChangeArrowheads="1"/>
          </p:cNvSpPr>
          <p:nvPr>
            <p:ph sz="half" idx="1"/>
          </p:nvPr>
        </p:nvSpPr>
        <p:spPr/>
        <p:txBody>
          <a:bodyPr>
            <a:normAutofit fontScale="85000" lnSpcReduction="20000"/>
          </a:bodyPr>
          <a:lstStyle/>
          <a:p>
            <a:r>
              <a:rPr lang="en-US" altLang="en-US" dirty="0" smtClean="0"/>
              <a:t>10</a:t>
            </a:r>
            <a:r>
              <a:rPr lang="en-US" altLang="en-US" baseline="30000" dirty="0" smtClean="0"/>
              <a:t>5</a:t>
            </a:r>
            <a:r>
              <a:rPr lang="en-US" altLang="en-US" dirty="0" smtClean="0"/>
              <a:t> to 10</a:t>
            </a:r>
            <a:r>
              <a:rPr lang="en-US" altLang="en-US" baseline="30000" dirty="0" smtClean="0"/>
              <a:t>6</a:t>
            </a:r>
            <a:r>
              <a:rPr lang="en-US" altLang="en-US" dirty="0" smtClean="0"/>
              <a:t> stars</a:t>
            </a:r>
          </a:p>
          <a:p>
            <a:r>
              <a:rPr lang="en-US" altLang="en-US" dirty="0" smtClean="0"/>
              <a:t>round</a:t>
            </a:r>
          </a:p>
          <a:p>
            <a:r>
              <a:rPr lang="en-US" altLang="en-US" dirty="0" smtClean="0"/>
              <a:t>size of 10-100 pc</a:t>
            </a:r>
          </a:p>
          <a:p>
            <a:r>
              <a:rPr lang="en-US" altLang="en-US" dirty="0"/>
              <a:t>stellar density </a:t>
            </a:r>
            <a:r>
              <a:rPr lang="en-US" altLang="en-US" dirty="0" smtClean="0"/>
              <a:t>~10</a:t>
            </a:r>
            <a:r>
              <a:rPr lang="en-US" altLang="en-US" baseline="30000" dirty="0" smtClean="0"/>
              <a:t>3-6</a:t>
            </a:r>
            <a:r>
              <a:rPr lang="en-US" altLang="en-US" dirty="0" smtClean="0"/>
              <a:t> stars/pc</a:t>
            </a:r>
            <a:r>
              <a:rPr lang="en-US" altLang="en-US" baseline="30000" dirty="0" smtClean="0"/>
              <a:t>3</a:t>
            </a:r>
          </a:p>
          <a:p>
            <a:r>
              <a:rPr lang="en-US" altLang="en-US" dirty="0" smtClean="0"/>
              <a:t>spherically distributed in the halo</a:t>
            </a:r>
          </a:p>
          <a:p>
            <a:r>
              <a:rPr lang="en-US" altLang="en-US" dirty="0" smtClean="0"/>
              <a:t>old</a:t>
            </a:r>
          </a:p>
          <a:p>
            <a:r>
              <a:rPr lang="en-US" altLang="en-US" dirty="0" smtClean="0"/>
              <a:t>metal poor (Population II)</a:t>
            </a:r>
          </a:p>
          <a:p>
            <a:r>
              <a:rPr lang="en-US" altLang="en-US" dirty="0" smtClean="0"/>
              <a:t>bound</a:t>
            </a:r>
          </a:p>
          <a:p>
            <a:r>
              <a:rPr lang="en-US" altLang="en-US" dirty="0" smtClean="0"/>
              <a:t>stars of a few solar masses and less</a:t>
            </a:r>
          </a:p>
          <a:p>
            <a:r>
              <a:rPr lang="en-US" altLang="en-US" dirty="0" smtClean="0"/>
              <a:t>~150 in the Galaxy</a:t>
            </a:r>
          </a:p>
          <a:p>
            <a:r>
              <a:rPr lang="en-US" altLang="en-US" dirty="0" smtClean="0"/>
              <a:t>Examples: M13, M15, M3</a:t>
            </a:r>
          </a:p>
          <a:p>
            <a:pPr lvl="1"/>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243194"/>
            <a:ext cx="3335337" cy="3139961"/>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146649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Galactic Clusters</a:t>
            </a:r>
          </a:p>
        </p:txBody>
      </p:sp>
      <p:sp>
        <p:nvSpPr>
          <p:cNvPr id="6148" name="Rectangle 3"/>
          <p:cNvSpPr>
            <a:spLocks noGrp="1" noChangeArrowheads="1"/>
          </p:cNvSpPr>
          <p:nvPr>
            <p:ph sz="half" idx="1"/>
          </p:nvPr>
        </p:nvSpPr>
        <p:spPr/>
        <p:txBody>
          <a:bodyPr>
            <a:normAutofit fontScale="92500" lnSpcReduction="20000"/>
          </a:bodyPr>
          <a:lstStyle/>
          <a:p>
            <a:r>
              <a:rPr lang="en-US" altLang="en-US" dirty="0" smtClean="0"/>
              <a:t>a few to 10</a:t>
            </a:r>
            <a:r>
              <a:rPr lang="en-US" altLang="en-US" baseline="30000" dirty="0" smtClean="0"/>
              <a:t>5</a:t>
            </a:r>
            <a:r>
              <a:rPr lang="en-US" altLang="en-US" dirty="0" smtClean="0"/>
              <a:t> stars</a:t>
            </a:r>
          </a:p>
          <a:p>
            <a:r>
              <a:rPr lang="en-US" altLang="en-US" dirty="0" smtClean="0"/>
              <a:t>size ~a few to 10 pc</a:t>
            </a:r>
          </a:p>
          <a:p>
            <a:r>
              <a:rPr lang="en-US" altLang="en-US" dirty="0" smtClean="0"/>
              <a:t>stellar density is usually small, 0.1-10 stars/pc</a:t>
            </a:r>
            <a:r>
              <a:rPr lang="en-US" altLang="en-US" baseline="30000" dirty="0" smtClean="0"/>
              <a:t>3</a:t>
            </a:r>
            <a:r>
              <a:rPr lang="en-US" altLang="en-US" dirty="0" smtClean="0"/>
              <a:t>, but can be much higher</a:t>
            </a:r>
          </a:p>
          <a:p>
            <a:r>
              <a:rPr lang="en-US" altLang="en-US" dirty="0" smtClean="0"/>
              <a:t>located in the disk</a:t>
            </a:r>
          </a:p>
          <a:p>
            <a:r>
              <a:rPr lang="en-US" altLang="en-US" dirty="0" smtClean="0"/>
              <a:t>young </a:t>
            </a:r>
          </a:p>
          <a:p>
            <a:r>
              <a:rPr lang="en-US" altLang="en-US" dirty="0" smtClean="0"/>
              <a:t>include massive stars</a:t>
            </a:r>
          </a:p>
          <a:p>
            <a:r>
              <a:rPr lang="en-US" altLang="en-US" dirty="0"/>
              <a:t>often </a:t>
            </a:r>
            <a:r>
              <a:rPr lang="en-US" altLang="en-US" dirty="0" smtClean="0"/>
              <a:t>unbound (“open”)</a:t>
            </a:r>
          </a:p>
          <a:p>
            <a:r>
              <a:rPr lang="en-US" altLang="en-US" dirty="0" smtClean="0"/>
              <a:t>metal rich </a:t>
            </a:r>
            <a:r>
              <a:rPr lang="en-US" altLang="en-US" dirty="0"/>
              <a:t>(Population I</a:t>
            </a:r>
            <a:r>
              <a:rPr lang="en-US" altLang="en-US" dirty="0" smtClean="0"/>
              <a:t>)</a:t>
            </a:r>
          </a:p>
          <a:p>
            <a:r>
              <a:rPr lang="en-US" altLang="en-US" dirty="0" smtClean="0"/>
              <a:t>a few thousand in the Galaxy</a:t>
            </a:r>
          </a:p>
          <a:p>
            <a:r>
              <a:rPr lang="en-US" altLang="en-US" dirty="0" smtClean="0"/>
              <a:t>Examples: Pleiades, Hyades</a:t>
            </a:r>
            <a:endParaRPr lang="en-US" altLang="en-US" dirty="0"/>
          </a:p>
          <a:p>
            <a:pPr lvl="1"/>
            <a:endParaRPr lang="en-US" altLang="en-US" dirty="0" smtClean="0"/>
          </a:p>
          <a:p>
            <a:pPr lvl="1"/>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p:pic>
        <p:nvPicPr>
          <p:cNvPr id="6" name="Picture 2" descr="https://www.bibliotecapleyades.net/imagenes_universo/opencluster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11593"/>
            <a:ext cx="3335337" cy="240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2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4961</TotalTime>
  <Words>1227</Words>
  <Application>Microsoft Office PowerPoint</Application>
  <PresentationFormat>On-screen Show (4:3)</PresentationFormat>
  <Paragraphs>266</Paragraphs>
  <Slides>50</Slides>
  <Notes>16</Notes>
  <HiddenSlides>16</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ＭＳ Ｐゴシック</vt:lpstr>
      <vt:lpstr>Arial</vt:lpstr>
      <vt:lpstr>Arial Unicode MS</vt:lpstr>
      <vt:lpstr>Bitstream Vera Sans</vt:lpstr>
      <vt:lpstr>Cambria Math</vt:lpstr>
      <vt:lpstr>Franklin Gothic Book</vt:lpstr>
      <vt:lpstr>Goudy Stout</vt:lpstr>
      <vt:lpstr>Symbol</vt:lpstr>
      <vt:lpstr>Times New Roman</vt:lpstr>
      <vt:lpstr>Wingdings</vt:lpstr>
      <vt:lpstr>Wingdings 2</vt:lpstr>
      <vt:lpstr>Crop</vt:lpstr>
      <vt:lpstr>Worksheet</vt:lpstr>
      <vt:lpstr>University Astronomy</vt:lpstr>
      <vt:lpstr>Aims and outline for this lecture</vt:lpstr>
      <vt:lpstr>introduction to star clusters</vt:lpstr>
      <vt:lpstr>What is a Cluster?</vt:lpstr>
      <vt:lpstr>Stars Form in Clusters</vt:lpstr>
      <vt:lpstr>Star Clusters and Stellar Evolution</vt:lpstr>
      <vt:lpstr>Kinds of Star Clusters</vt:lpstr>
      <vt:lpstr>Globular Clusters</vt:lpstr>
      <vt:lpstr>Galactic Clusters</vt:lpstr>
      <vt:lpstr>Stars Form in Clusters</vt:lpstr>
      <vt:lpstr>globular clusters</vt:lpstr>
      <vt:lpstr>Globular Cluster Example</vt:lpstr>
      <vt:lpstr>Globular Cluster Distribution</vt:lpstr>
      <vt:lpstr>Globular Clusters Around Other Galaxies</vt:lpstr>
      <vt:lpstr>Globular Clusters Around Other Galaxies</vt:lpstr>
      <vt:lpstr>Globular Cluster Properties</vt:lpstr>
      <vt:lpstr>Tidal Stripping</vt:lpstr>
      <vt:lpstr>Main Sequence Turnoff</vt:lpstr>
      <vt:lpstr>Main Sequence Turnoff</vt:lpstr>
      <vt:lpstr>Main Sequence Turnoff</vt:lpstr>
      <vt:lpstr>Main Sequence Turnoff</vt:lpstr>
      <vt:lpstr>Main Sequence Turnoff</vt:lpstr>
      <vt:lpstr>Main Sequence Turnoff</vt:lpstr>
      <vt:lpstr>Main Sequence Turnoff</vt:lpstr>
      <vt:lpstr>Animation</vt:lpstr>
      <vt:lpstr>Main Sequence Turnoff</vt:lpstr>
      <vt:lpstr>HRD of Globular Clusters</vt:lpstr>
      <vt:lpstr>galactic clusters</vt:lpstr>
      <vt:lpstr>Galactic Clusters</vt:lpstr>
      <vt:lpstr>Loose Associations</vt:lpstr>
      <vt:lpstr>Distribution Of Known Open Clusters</vt:lpstr>
      <vt:lpstr>Massive Galactic Young Clusters: 1997</vt:lpstr>
      <vt:lpstr>Massive Galactic Young Clusters: Now</vt:lpstr>
      <vt:lpstr>Young Massive Clusters</vt:lpstr>
      <vt:lpstr>Initial Mass Function</vt:lpstr>
      <vt:lpstr>IMF Example</vt:lpstr>
      <vt:lpstr>An upper mass limit has been elusive</vt:lpstr>
      <vt:lpstr>The Upper Mass Cutoff Sample</vt:lpstr>
      <vt:lpstr>Upper mass limit: theoretical predictions</vt:lpstr>
      <vt:lpstr>Upper mass limit: observation</vt:lpstr>
      <vt:lpstr>Upper mass limit: Goldilocks Scenario</vt:lpstr>
      <vt:lpstr>Goldilocks and the stellar upper mass limit: Westerlund 1</vt:lpstr>
      <vt:lpstr>Goldilocks and the stellar upper mass limit: Sgr B2</vt:lpstr>
      <vt:lpstr>Goldilocks and the stellar upper mass limit: Arches cluster</vt:lpstr>
      <vt:lpstr>Initial mass function</vt:lpstr>
      <vt:lpstr>Pistol Star</vt:lpstr>
      <vt:lpstr>Is the Pistol Star "too" massive?</vt:lpstr>
      <vt:lpstr>LBV 1806-20</vt:lpstr>
      <vt:lpstr>LBV 1806-20 is a binary?</vt:lpstr>
      <vt:lpstr>Chemical Composition</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585</cp:revision>
  <dcterms:created xsi:type="dcterms:W3CDTF">2007-01-08T01:06:37Z</dcterms:created>
  <dcterms:modified xsi:type="dcterms:W3CDTF">2022-03-29T14:51:33Z</dcterms:modified>
</cp:coreProperties>
</file>