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29"/>
  </p:notesMasterIdLst>
  <p:sldIdLst>
    <p:sldId id="520" r:id="rId2"/>
    <p:sldId id="1786" r:id="rId3"/>
    <p:sldId id="1793" r:id="rId4"/>
    <p:sldId id="1700" r:id="rId5"/>
    <p:sldId id="1702" r:id="rId6"/>
    <p:sldId id="1703" r:id="rId7"/>
    <p:sldId id="1792" r:id="rId8"/>
    <p:sldId id="1806" r:id="rId9"/>
    <p:sldId id="1807" r:id="rId10"/>
    <p:sldId id="1790" r:id="rId11"/>
    <p:sldId id="1791" r:id="rId12"/>
    <p:sldId id="1802" r:id="rId13"/>
    <p:sldId id="1803" r:id="rId14"/>
    <p:sldId id="1794" r:id="rId15"/>
    <p:sldId id="1797" r:id="rId16"/>
    <p:sldId id="1799" r:id="rId17"/>
    <p:sldId id="1800" r:id="rId18"/>
    <p:sldId id="1801" r:id="rId19"/>
    <p:sldId id="1805" r:id="rId20"/>
    <p:sldId id="1804" r:id="rId21"/>
    <p:sldId id="1787" r:id="rId22"/>
    <p:sldId id="1712" r:id="rId23"/>
    <p:sldId id="1713" r:id="rId24"/>
    <p:sldId id="1715" r:id="rId25"/>
    <p:sldId id="1722" r:id="rId26"/>
    <p:sldId id="1727" r:id="rId27"/>
    <p:sldId id="1767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66FF"/>
    <a:srgbClr val="00FF00"/>
    <a:srgbClr val="00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75" autoAdjust="0"/>
    <p:restoredTop sz="94640" autoAdjust="0"/>
  </p:normalViewPr>
  <p:slideViewPr>
    <p:cSldViewPr>
      <p:cViewPr varScale="1">
        <p:scale>
          <a:sx n="105" d="100"/>
          <a:sy n="105" d="100"/>
        </p:scale>
        <p:origin x="1483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99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7.xml"/><Relationship Id="rId2" Type="http://schemas.openxmlformats.org/officeDocument/2006/relationships/slide" Target="slides/slide3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11A129-A1F6-4A06-834E-A9F51102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0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fld id="{E31FA151-ADE4-40CD-887D-BA40C933D6A0}" type="slidenum">
              <a:rPr lang="en-US" altLang="en-US" sz="1300" smtClean="0">
                <a:solidFill>
                  <a:schemeClr val="tx1"/>
                </a:solidFill>
              </a:rPr>
              <a:pPr/>
              <a:t>4</a:t>
            </a:fld>
            <a:endParaRPr lang="en-US" altLang="en-US" sz="1300" smtClean="0">
              <a:solidFill>
                <a:schemeClr val="tx1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35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fld id="{1C8FED6F-3ABE-4157-9386-A5F35A0BBAC7}" type="slidenum">
              <a:rPr lang="en-US" altLang="en-US" sz="1300" smtClean="0">
                <a:solidFill>
                  <a:schemeClr val="tx1"/>
                </a:solidFill>
              </a:rPr>
              <a:pPr/>
              <a:t>24</a:t>
            </a:fld>
            <a:endParaRPr lang="en-US" altLang="en-US" sz="1300" smtClean="0">
              <a:solidFill>
                <a:schemeClr val="tx1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5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fld id="{19DA2CD6-5368-42AE-977D-61B2242BA2EC}" type="slidenum">
              <a:rPr lang="en-US" altLang="en-US" sz="1300" smtClean="0">
                <a:solidFill>
                  <a:schemeClr val="tx1"/>
                </a:solidFill>
              </a:rPr>
              <a:pPr/>
              <a:t>25</a:t>
            </a:fld>
            <a:endParaRPr lang="en-US" altLang="en-US" sz="1300" smtClean="0">
              <a:solidFill>
                <a:schemeClr val="tx1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93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fld id="{5969A659-F6EE-49CA-B6B2-40DFFE492A6F}" type="slidenum">
              <a:rPr lang="en-US" altLang="en-US" sz="1300" smtClean="0">
                <a:solidFill>
                  <a:schemeClr val="tx1"/>
                </a:solidFill>
              </a:rPr>
              <a:pPr/>
              <a:t>26</a:t>
            </a:fld>
            <a:endParaRPr lang="en-US" altLang="en-US" sz="1300" smtClean="0">
              <a:solidFill>
                <a:schemeClr val="tx1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32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fld id="{81BBE7C4-09FD-4211-B91D-CF3B8D29E01F}" type="slidenum">
              <a:rPr lang="en-US" altLang="en-US" sz="1300" smtClean="0">
                <a:solidFill>
                  <a:schemeClr val="tx1"/>
                </a:solidFill>
              </a:rPr>
              <a:pPr/>
              <a:t>27</a:t>
            </a:fld>
            <a:endParaRPr lang="en-US" altLang="en-US" sz="1300" smtClean="0">
              <a:solidFill>
                <a:schemeClr val="tx1"/>
              </a:solidFill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110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fld id="{73E0173F-DFC8-4535-B60C-31E2FEE70DB8}" type="slidenum">
              <a:rPr lang="en-US" altLang="en-US" sz="1300" smtClean="0">
                <a:solidFill>
                  <a:schemeClr val="tx1"/>
                </a:solidFill>
              </a:rPr>
              <a:pPr/>
              <a:t>5</a:t>
            </a:fld>
            <a:endParaRPr lang="en-US" altLang="en-US" sz="1300" smtClean="0">
              <a:solidFill>
                <a:schemeClr val="tx1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234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fld id="{61B96682-7CB2-47FD-A62B-C85973CA3755}" type="slidenum">
              <a:rPr lang="en-US" altLang="en-US" sz="1300" smtClean="0">
                <a:solidFill>
                  <a:schemeClr val="tx1"/>
                </a:solidFill>
              </a:rPr>
              <a:pPr/>
              <a:t>6</a:t>
            </a:fld>
            <a:endParaRPr lang="en-US" altLang="en-US" sz="1300" smtClean="0">
              <a:solidFill>
                <a:schemeClr val="tx1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560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fld id="{61B96682-7CB2-47FD-A62B-C85973CA3755}" type="slidenum">
              <a:rPr lang="en-US" altLang="en-US" sz="1300" smtClean="0">
                <a:solidFill>
                  <a:schemeClr val="tx1"/>
                </a:solidFill>
              </a:rPr>
              <a:pPr/>
              <a:t>7</a:t>
            </a:fld>
            <a:endParaRPr lang="en-US" altLang="en-US" sz="1300" smtClean="0">
              <a:solidFill>
                <a:schemeClr val="tx1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261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fld id="{61B96682-7CB2-47FD-A62B-C85973CA3755}" type="slidenum">
              <a:rPr lang="en-US" altLang="en-US" sz="1300" smtClean="0">
                <a:solidFill>
                  <a:schemeClr val="tx1"/>
                </a:solidFill>
              </a:rPr>
              <a:pPr/>
              <a:t>8</a:t>
            </a:fld>
            <a:endParaRPr lang="en-US" altLang="en-US" sz="1300" smtClean="0">
              <a:solidFill>
                <a:schemeClr val="tx1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77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fld id="{61B96682-7CB2-47FD-A62B-C85973CA3755}" type="slidenum">
              <a:rPr lang="en-US" altLang="en-US" sz="1300" smtClean="0">
                <a:solidFill>
                  <a:schemeClr val="tx1"/>
                </a:solidFill>
              </a:rPr>
              <a:pPr/>
              <a:t>9</a:t>
            </a:fld>
            <a:endParaRPr lang="en-US" altLang="en-US" sz="1300" smtClean="0">
              <a:solidFill>
                <a:schemeClr val="tx1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15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fld id="{CB10FA5D-E32C-4469-A7CB-7356C129101C}" type="slidenum">
              <a:rPr lang="en-US" altLang="en-US" sz="1300" smtClean="0">
                <a:solidFill>
                  <a:schemeClr val="tx1"/>
                </a:solidFill>
              </a:rPr>
              <a:pPr/>
              <a:t>11</a:t>
            </a:fld>
            <a:endParaRPr lang="en-US" altLang="en-US" sz="1300" smtClean="0">
              <a:solidFill>
                <a:schemeClr val="tx1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938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fld id="{49E83E27-FDB2-47C0-ABFD-641E2EC748E2}" type="slidenum">
              <a:rPr lang="en-US" altLang="en-US" sz="1300" smtClean="0">
                <a:solidFill>
                  <a:schemeClr val="tx1"/>
                </a:solidFill>
              </a:rPr>
              <a:pPr/>
              <a:t>22</a:t>
            </a:fld>
            <a:endParaRPr lang="en-US" altLang="en-US" sz="1300" smtClean="0">
              <a:solidFill>
                <a:schemeClr val="tx1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08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fld id="{F1366621-72BE-4EE6-9AB9-95010BE2DFFF}" type="slidenum">
              <a:rPr lang="en-US" altLang="en-US" sz="1300" smtClean="0">
                <a:solidFill>
                  <a:schemeClr val="tx1"/>
                </a:solidFill>
              </a:rPr>
              <a:pPr/>
              <a:t>23</a:t>
            </a:fld>
            <a:endParaRPr lang="en-US" altLang="en-US" sz="1300" smtClean="0">
              <a:solidFill>
                <a:schemeClr val="tx1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938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09747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604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7047"/>
            <a:ext cx="3335840" cy="4572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1527047"/>
            <a:ext cx="3335840" cy="457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164FC-EDB3-4677-AD99-16BFEA955B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78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460687"/>
            <a:ext cx="3335839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2460687"/>
            <a:ext cx="3335840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4909D-F225-49BD-B535-665D62BA7E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12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464C3-F72B-4578-BA21-31D6575E06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336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CB930-2AD9-417C-B7C9-FD9DCB2CBC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765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363"/>
            <a:ext cx="8915400" cy="579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8A695-23A2-4F83-97B9-37C92BD5A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70909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363"/>
            <a:ext cx="8915400" cy="579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36DDA-F617-45B1-9DAF-F9021562C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5538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59351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3999"/>
            <a:ext cx="7200900" cy="487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C5958FB-8111-4A01-94AE-04E5FA4964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436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6" r:id="rId3"/>
    <p:sldLayoutId id="2147483727" r:id="rId4"/>
    <p:sldLayoutId id="2147483728" r:id="rId5"/>
    <p:sldLayoutId id="2147483729" r:id="rId6"/>
    <p:sldLayoutId id="2147483731" r:id="rId7"/>
    <p:sldLayoutId id="2147483732" r:id="rId8"/>
    <p:sldLayoutId id="2147483734" r:id="rId9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video" Target="file:///C:\DOCUME~1\figer\LOCALS~1\Temp\gcmoviebrgspectralscan3.avi" TargetMode="Externa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oleObject" Target="../embeddings/oleObject4.bin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figerdev\movies\galcen~1.mpg" TargetMode="External"/><Relationship Id="rId1" Type="http://schemas.microsoft.com/office/2007/relationships/media" Target="file:///C:\figerdev\movies\galcen~1.mpg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University Astronomy</a:t>
            </a:r>
            <a:endParaRPr lang="en-US" altLang="en-US" dirty="0" smtClean="0"/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Professor Don Figer</a:t>
            </a:r>
          </a:p>
          <a:p>
            <a:r>
              <a:rPr lang="en-US" dirty="0" smtClean="0"/>
              <a:t>The Galactic Center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supermassive black hole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Black Hole in the GC</a:t>
            </a:r>
          </a:p>
        </p:txBody>
      </p:sp>
      <p:sp>
        <p:nvSpPr>
          <p:cNvPr id="75264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Stellar motions suggest a 4(10</a:t>
            </a:r>
            <a:r>
              <a:rPr lang="en-US" altLang="en-US" baseline="30000" dirty="0" smtClean="0"/>
              <a:t>6</a:t>
            </a:r>
            <a:r>
              <a:rPr lang="en-US" altLang="en-US" dirty="0" smtClean="0"/>
              <a:t>) </a:t>
            </a:r>
            <a:r>
              <a:rPr lang="en-US" altLang="en-US" dirty="0" err="1" smtClean="0"/>
              <a:t>M</a:t>
            </a:r>
            <a:r>
              <a:rPr lang="en-US" altLang="en-US" baseline="-25000" dirty="0" err="1" smtClean="0"/>
              <a:t>Sun</a:t>
            </a:r>
            <a:r>
              <a:rPr lang="en-US" altLang="en-US" dirty="0" smtClean="0"/>
              <a:t> black hole.</a:t>
            </a:r>
          </a:p>
          <a:p>
            <a:r>
              <a:rPr lang="en-US" altLang="en-US" dirty="0" smtClean="0"/>
              <a:t>The first piece of evidence was from </a:t>
            </a:r>
            <a:r>
              <a:rPr lang="en-US" altLang="en-US" dirty="0" err="1" smtClean="0"/>
              <a:t>infalling</a:t>
            </a:r>
            <a:r>
              <a:rPr lang="en-US" altLang="en-US" dirty="0" smtClean="0"/>
              <a:t> gas (~late 1980s).</a:t>
            </a:r>
          </a:p>
          <a:p>
            <a:r>
              <a:rPr lang="en-US" altLang="en-US" dirty="0" smtClean="0"/>
              <a:t>The second piece of evidence came from stellar motions (~late 1990s).</a:t>
            </a:r>
          </a:p>
          <a:p>
            <a:r>
              <a:rPr lang="en-US" altLang="en-US" dirty="0" smtClean="0"/>
              <a:t>The final piece of evidence came from individual stellar orbits (~early 2000s).</a:t>
            </a:r>
          </a:p>
        </p:txBody>
      </p:sp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742244" y="640644"/>
            <a:ext cx="7772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en-US" altLang="en-US" sz="3556" b="1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2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2642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Central Parsec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122" name="Picture 2" descr="https://astrobites.org/wp-content/uploads/2020/07/sg-a_s2_eso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26" y="1295400"/>
            <a:ext cx="6100947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30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Stellar Orbits Near the GC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Animation of Objects Orbiting the Milky Way[1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55737"/>
            <a:ext cx="8229600" cy="4629150"/>
          </a:xfrm>
        </p:spPr>
      </p:pic>
      <p:sp>
        <p:nvSpPr>
          <p:cNvPr id="3" name="Rectangle 2"/>
          <p:cNvSpPr/>
          <p:nvPr/>
        </p:nvSpPr>
        <p:spPr>
          <a:xfrm>
            <a:off x="4114800" y="609192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/>
              <a:t>Credit</a:t>
            </a:r>
            <a:r>
              <a:rPr lang="en-US" sz="1200" dirty="0" smtClean="0"/>
              <a:t>: ESO/MPE/M</a:t>
            </a:r>
            <a:r>
              <a:rPr lang="en-US" sz="1200" dirty="0"/>
              <a:t>. </a:t>
            </a:r>
            <a:r>
              <a:rPr lang="en-US" sz="1200" dirty="0" err="1"/>
              <a:t>Schartmann</a:t>
            </a:r>
            <a:r>
              <a:rPr lang="en-US" sz="1200" dirty="0"/>
              <a:t>/L. </a:t>
            </a:r>
            <a:r>
              <a:rPr lang="en-US" sz="1200" dirty="0" err="1"/>
              <a:t>Calçada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4686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2020 Nobel Prize in Physics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4" descr="Imag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69" b="-6169"/>
          <a:stretch/>
        </p:blipFill>
        <p:spPr bwMode="auto">
          <a:xfrm>
            <a:off x="2368905" y="1295400"/>
            <a:ext cx="4406189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1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</a:t>
            </a:r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0" dirty="0" smtClean="0"/>
              <a:t>1931, </a:t>
            </a:r>
            <a:r>
              <a:rPr lang="en-US" b="0" dirty="0" err="1" smtClean="0"/>
              <a:t>Jansky</a:t>
            </a:r>
            <a:r>
              <a:rPr lang="en-US" b="0" dirty="0" smtClean="0"/>
              <a:t>, </a:t>
            </a:r>
            <a:r>
              <a:rPr lang="en-US" b="0" dirty="0" err="1" smtClean="0"/>
              <a:t>Sgr</a:t>
            </a:r>
            <a:r>
              <a:rPr lang="en-US" b="0" dirty="0" smtClean="0"/>
              <a:t> A</a:t>
            </a:r>
          </a:p>
          <a:p>
            <a:r>
              <a:rPr lang="en-US" dirty="0" smtClean="0"/>
              <a:t>1968, </a:t>
            </a:r>
            <a:r>
              <a:rPr lang="en-US" dirty="0" err="1" smtClean="0"/>
              <a:t>Becklin</a:t>
            </a:r>
            <a:r>
              <a:rPr lang="en-US" dirty="0" smtClean="0"/>
              <a:t> &amp; </a:t>
            </a:r>
            <a:r>
              <a:rPr lang="en-US" dirty="0" err="1"/>
              <a:t>Neugebauer</a:t>
            </a:r>
            <a:r>
              <a:rPr lang="en-US" dirty="0"/>
              <a:t>, IR</a:t>
            </a:r>
          </a:p>
          <a:p>
            <a:r>
              <a:rPr lang="en-US" dirty="0" smtClean="0"/>
              <a:t>1973, </a:t>
            </a:r>
            <a:r>
              <a:rPr lang="en-US" dirty="0" err="1" smtClean="0"/>
              <a:t>Rieke</a:t>
            </a:r>
            <a:r>
              <a:rPr lang="en-US" dirty="0" smtClean="0"/>
              <a:t> &amp; Low, IR</a:t>
            </a:r>
            <a:endParaRPr lang="en-US" b="0" dirty="0" smtClean="0"/>
          </a:p>
          <a:p>
            <a:r>
              <a:rPr lang="en-US" dirty="0" smtClean="0"/>
              <a:t>1974, </a:t>
            </a:r>
            <a:r>
              <a:rPr lang="en-US" dirty="0" err="1" smtClean="0"/>
              <a:t>Balick</a:t>
            </a:r>
            <a:r>
              <a:rPr lang="en-US" dirty="0" smtClean="0"/>
              <a:t> &amp; Brown, </a:t>
            </a:r>
            <a:r>
              <a:rPr lang="en-US" dirty="0" err="1" smtClean="0"/>
              <a:t>Sgr</a:t>
            </a:r>
            <a:r>
              <a:rPr lang="en-US" dirty="0" smtClean="0"/>
              <a:t> A*</a:t>
            </a:r>
          </a:p>
          <a:p>
            <a:r>
              <a:rPr lang="en-US" dirty="0" smtClean="0"/>
              <a:t>1980-1985, </a:t>
            </a:r>
            <a:r>
              <a:rPr lang="en-US" dirty="0" err="1" smtClean="0"/>
              <a:t>Serabyn</a:t>
            </a:r>
            <a:r>
              <a:rPr lang="en-US" dirty="0" smtClean="0"/>
              <a:t> &amp; Lacy, gas - M</a:t>
            </a:r>
            <a:r>
              <a:rPr lang="en-US" baseline="-25000" dirty="0" smtClean="0"/>
              <a:t>BH</a:t>
            </a:r>
            <a:r>
              <a:rPr lang="en-US" dirty="0" smtClean="0"/>
              <a:t>=3-4(10</a:t>
            </a:r>
            <a:r>
              <a:rPr lang="en-US" baseline="30000" dirty="0" smtClean="0"/>
              <a:t>6</a:t>
            </a:r>
            <a:r>
              <a:rPr lang="en-US" dirty="0"/>
              <a:t>)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endParaRPr lang="en-US" baseline="-25000" dirty="0"/>
          </a:p>
          <a:p>
            <a:r>
              <a:rPr lang="en-US" dirty="0" smtClean="0">
                <a:solidFill>
                  <a:srgbClr val="00B050"/>
                </a:solidFill>
              </a:rPr>
              <a:t>1996, </a:t>
            </a:r>
            <a:r>
              <a:rPr lang="en-US" dirty="0" err="1" smtClean="0">
                <a:solidFill>
                  <a:srgbClr val="00B050"/>
                </a:solidFill>
              </a:rPr>
              <a:t>Eckart</a:t>
            </a:r>
            <a:r>
              <a:rPr lang="en-US" dirty="0" smtClean="0">
                <a:solidFill>
                  <a:srgbClr val="00B050"/>
                </a:solidFill>
              </a:rPr>
              <a:t> &amp; Genzel, stars - M</a:t>
            </a:r>
            <a:r>
              <a:rPr lang="en-US" baseline="-25000" dirty="0" smtClean="0">
                <a:solidFill>
                  <a:srgbClr val="00B050"/>
                </a:solidFill>
              </a:rPr>
              <a:t>BH</a:t>
            </a:r>
            <a:r>
              <a:rPr lang="en-US" dirty="0" smtClean="0">
                <a:solidFill>
                  <a:srgbClr val="00B050"/>
                </a:solidFill>
              </a:rPr>
              <a:t>=3(10</a:t>
            </a:r>
            <a:r>
              <a:rPr lang="en-US" baseline="30000" dirty="0" smtClean="0">
                <a:solidFill>
                  <a:srgbClr val="00B050"/>
                </a:solidFill>
              </a:rPr>
              <a:t>6</a:t>
            </a:r>
            <a:r>
              <a:rPr lang="en-US" dirty="0">
                <a:solidFill>
                  <a:srgbClr val="00B050"/>
                </a:solidFill>
              </a:rPr>
              <a:t>) </a:t>
            </a:r>
            <a:r>
              <a:rPr lang="en-US" dirty="0" err="1">
                <a:solidFill>
                  <a:srgbClr val="00B050"/>
                </a:solidFill>
              </a:rPr>
              <a:t>M</a:t>
            </a:r>
            <a:r>
              <a:rPr lang="en-US" baseline="-25000" dirty="0" err="1">
                <a:solidFill>
                  <a:srgbClr val="00B050"/>
                </a:solidFill>
              </a:rPr>
              <a:t>Sun</a:t>
            </a:r>
            <a:endParaRPr lang="en-US" baseline="-25000" dirty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1998, </a:t>
            </a:r>
            <a:r>
              <a:rPr lang="en-US" dirty="0" err="1" smtClean="0">
                <a:solidFill>
                  <a:srgbClr val="00B050"/>
                </a:solidFill>
              </a:rPr>
              <a:t>Ghez</a:t>
            </a:r>
            <a:r>
              <a:rPr lang="en-US" dirty="0" smtClean="0">
                <a:solidFill>
                  <a:srgbClr val="00B050"/>
                </a:solidFill>
              </a:rPr>
              <a:t> et al., </a:t>
            </a:r>
            <a:r>
              <a:rPr lang="en-US" dirty="0">
                <a:solidFill>
                  <a:srgbClr val="00B050"/>
                </a:solidFill>
              </a:rPr>
              <a:t>stars - </a:t>
            </a:r>
            <a:r>
              <a:rPr lang="en-US" dirty="0" smtClean="0">
                <a:solidFill>
                  <a:srgbClr val="00B050"/>
                </a:solidFill>
              </a:rPr>
              <a:t>M</a:t>
            </a:r>
            <a:r>
              <a:rPr lang="en-US" baseline="-25000" dirty="0" smtClean="0">
                <a:solidFill>
                  <a:srgbClr val="00B050"/>
                </a:solidFill>
              </a:rPr>
              <a:t>BH</a:t>
            </a:r>
            <a:r>
              <a:rPr lang="en-US" dirty="0" smtClean="0">
                <a:solidFill>
                  <a:srgbClr val="00B050"/>
                </a:solidFill>
              </a:rPr>
              <a:t>=2.6(10</a:t>
            </a:r>
            <a:r>
              <a:rPr lang="en-US" baseline="30000" dirty="0" smtClean="0">
                <a:solidFill>
                  <a:srgbClr val="00B050"/>
                </a:solidFill>
              </a:rPr>
              <a:t>6</a:t>
            </a:r>
            <a:r>
              <a:rPr lang="en-US" dirty="0">
                <a:solidFill>
                  <a:srgbClr val="00B050"/>
                </a:solidFill>
              </a:rPr>
              <a:t>) </a:t>
            </a:r>
            <a:r>
              <a:rPr lang="en-US" dirty="0" err="1">
                <a:solidFill>
                  <a:srgbClr val="00B050"/>
                </a:solidFill>
              </a:rPr>
              <a:t>M</a:t>
            </a:r>
            <a:r>
              <a:rPr lang="en-US" baseline="-25000" dirty="0" err="1">
                <a:solidFill>
                  <a:srgbClr val="00B050"/>
                </a:solidFill>
              </a:rPr>
              <a:t>Sun</a:t>
            </a:r>
            <a:endParaRPr lang="en-US" baseline="-25000" dirty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2002, </a:t>
            </a:r>
            <a:r>
              <a:rPr lang="en-US" dirty="0" err="1" smtClean="0">
                <a:solidFill>
                  <a:srgbClr val="00B050"/>
                </a:solidFill>
              </a:rPr>
              <a:t>Schoedel</a:t>
            </a:r>
            <a:r>
              <a:rPr lang="en-US" dirty="0" smtClean="0">
                <a:solidFill>
                  <a:srgbClr val="00B050"/>
                </a:solidFill>
              </a:rPr>
              <a:t> et al., S2, M</a:t>
            </a:r>
            <a:r>
              <a:rPr lang="en-US" baseline="-25000" dirty="0" smtClean="0">
                <a:solidFill>
                  <a:srgbClr val="00B050"/>
                </a:solidFill>
              </a:rPr>
              <a:t>BH</a:t>
            </a:r>
            <a:r>
              <a:rPr lang="en-US" dirty="0" smtClean="0">
                <a:solidFill>
                  <a:srgbClr val="00B050"/>
                </a:solidFill>
              </a:rPr>
              <a:t>=4.1(10</a:t>
            </a:r>
            <a:r>
              <a:rPr lang="en-US" baseline="30000" dirty="0" smtClean="0">
                <a:solidFill>
                  <a:srgbClr val="00B050"/>
                </a:solidFill>
              </a:rPr>
              <a:t>6</a:t>
            </a:r>
            <a:r>
              <a:rPr lang="en-US" dirty="0">
                <a:solidFill>
                  <a:srgbClr val="00B050"/>
                </a:solidFill>
              </a:rPr>
              <a:t>) </a:t>
            </a:r>
            <a:r>
              <a:rPr lang="en-US" dirty="0" err="1">
                <a:solidFill>
                  <a:srgbClr val="00B050"/>
                </a:solidFill>
              </a:rPr>
              <a:t>M</a:t>
            </a:r>
            <a:r>
              <a:rPr lang="en-US" baseline="-25000" dirty="0" err="1">
                <a:solidFill>
                  <a:srgbClr val="00B050"/>
                </a:solidFill>
              </a:rPr>
              <a:t>Sun</a:t>
            </a:r>
            <a:endParaRPr lang="en-US" baseline="-25000" dirty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2003, </a:t>
            </a:r>
            <a:r>
              <a:rPr lang="en-US" dirty="0" err="1" smtClean="0">
                <a:solidFill>
                  <a:srgbClr val="00B050"/>
                </a:solidFill>
              </a:rPr>
              <a:t>Ghez</a:t>
            </a:r>
            <a:r>
              <a:rPr lang="en-US" dirty="0" smtClean="0">
                <a:solidFill>
                  <a:srgbClr val="00B050"/>
                </a:solidFill>
              </a:rPr>
              <a:t> et al., S2, M</a:t>
            </a:r>
            <a:r>
              <a:rPr lang="en-US" baseline="-25000" dirty="0" smtClean="0">
                <a:solidFill>
                  <a:srgbClr val="00B050"/>
                </a:solidFill>
              </a:rPr>
              <a:t>BH</a:t>
            </a:r>
            <a:r>
              <a:rPr lang="en-US" dirty="0" smtClean="0">
                <a:solidFill>
                  <a:srgbClr val="00B050"/>
                </a:solidFill>
              </a:rPr>
              <a:t>=4.6(10</a:t>
            </a:r>
            <a:r>
              <a:rPr lang="en-US" baseline="30000" dirty="0" smtClean="0">
                <a:solidFill>
                  <a:srgbClr val="00B050"/>
                </a:solidFill>
              </a:rPr>
              <a:t>6</a:t>
            </a:r>
            <a:r>
              <a:rPr lang="en-US" dirty="0" smtClean="0">
                <a:solidFill>
                  <a:srgbClr val="00B050"/>
                </a:solidFill>
              </a:rPr>
              <a:t>) </a:t>
            </a:r>
            <a:r>
              <a:rPr lang="en-US" dirty="0" err="1" smtClean="0">
                <a:solidFill>
                  <a:srgbClr val="00B050"/>
                </a:solidFill>
              </a:rPr>
              <a:t>M</a:t>
            </a:r>
            <a:r>
              <a:rPr lang="en-US" baseline="-25000" dirty="0" err="1" smtClean="0">
                <a:solidFill>
                  <a:srgbClr val="00B050"/>
                </a:solidFill>
              </a:rPr>
              <a:t>sun</a:t>
            </a:r>
            <a:endParaRPr lang="en-US" baseline="-25000" dirty="0" smtClean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2009, </a:t>
            </a:r>
            <a:r>
              <a:rPr lang="en-US" dirty="0" err="1">
                <a:solidFill>
                  <a:srgbClr val="00B050"/>
                </a:solidFill>
              </a:rPr>
              <a:t>Gillessen</a:t>
            </a:r>
            <a:r>
              <a:rPr lang="en-US" dirty="0">
                <a:solidFill>
                  <a:srgbClr val="00B050"/>
                </a:solidFill>
              </a:rPr>
              <a:t> et al., M</a:t>
            </a:r>
            <a:r>
              <a:rPr lang="en-US" baseline="-25000" dirty="0">
                <a:solidFill>
                  <a:srgbClr val="00B050"/>
                </a:solidFill>
              </a:rPr>
              <a:t>BH</a:t>
            </a:r>
            <a:r>
              <a:rPr lang="en-US" dirty="0">
                <a:solidFill>
                  <a:srgbClr val="00B050"/>
                </a:solidFill>
              </a:rPr>
              <a:t>=4.3(10</a:t>
            </a:r>
            <a:r>
              <a:rPr lang="en-US" baseline="30000" dirty="0">
                <a:solidFill>
                  <a:srgbClr val="00B050"/>
                </a:solidFill>
              </a:rPr>
              <a:t>6</a:t>
            </a:r>
            <a:r>
              <a:rPr lang="en-US" dirty="0">
                <a:solidFill>
                  <a:srgbClr val="00B050"/>
                </a:solidFill>
              </a:rPr>
              <a:t>) </a:t>
            </a:r>
            <a:r>
              <a:rPr lang="en-US" dirty="0" err="1">
                <a:solidFill>
                  <a:srgbClr val="00B050"/>
                </a:solidFill>
              </a:rPr>
              <a:t>M</a:t>
            </a:r>
            <a:r>
              <a:rPr lang="en-US" baseline="-25000" dirty="0" err="1">
                <a:solidFill>
                  <a:srgbClr val="00B050"/>
                </a:solidFill>
              </a:rPr>
              <a:t>Sun</a:t>
            </a:r>
            <a:endParaRPr lang="en-US" baseline="-25000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2018, Genzel et al., S2 gravitational redshift</a:t>
            </a:r>
          </a:p>
          <a:p>
            <a:r>
              <a:rPr lang="en-US" dirty="0">
                <a:solidFill>
                  <a:srgbClr val="00B050"/>
                </a:solidFill>
              </a:rPr>
              <a:t>2019, </a:t>
            </a:r>
            <a:r>
              <a:rPr lang="en-US" dirty="0" err="1">
                <a:solidFill>
                  <a:srgbClr val="00B050"/>
                </a:solidFill>
              </a:rPr>
              <a:t>Ghez</a:t>
            </a:r>
            <a:r>
              <a:rPr lang="en-US" dirty="0">
                <a:solidFill>
                  <a:srgbClr val="00B050"/>
                </a:solidFill>
              </a:rPr>
              <a:t> et al., S2 gravitational redshift</a:t>
            </a:r>
          </a:p>
          <a:p>
            <a:r>
              <a:rPr lang="en-US" dirty="0">
                <a:solidFill>
                  <a:srgbClr val="00B050"/>
                </a:solidFill>
              </a:rPr>
              <a:t>2020, </a:t>
            </a:r>
            <a:r>
              <a:rPr lang="en-US" dirty="0" err="1">
                <a:solidFill>
                  <a:srgbClr val="00B050"/>
                </a:solidFill>
              </a:rPr>
              <a:t>Abuter</a:t>
            </a:r>
            <a:r>
              <a:rPr lang="en-US" dirty="0">
                <a:solidFill>
                  <a:srgbClr val="00B050"/>
                </a:solidFill>
              </a:rPr>
              <a:t> et al., S2 orbit precession</a:t>
            </a:r>
          </a:p>
          <a:p>
            <a:r>
              <a:rPr lang="en-US" dirty="0"/>
              <a:t>2020, Nobel </a:t>
            </a:r>
            <a:r>
              <a:rPr lang="en-US" dirty="0" smtClean="0"/>
              <a:t>Prize</a:t>
            </a:r>
          </a:p>
          <a:p>
            <a:endParaRPr lang="en-US" b="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89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Mass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Find “test particles” orbiting another object.</a:t>
            </a:r>
          </a:p>
          <a:p>
            <a:r>
              <a:rPr lang="en-US" b="0" dirty="0" smtClean="0"/>
              <a:t>Measure position and velocity.</a:t>
            </a:r>
          </a:p>
          <a:p>
            <a:r>
              <a:rPr lang="en-US" dirty="0" smtClean="0"/>
              <a:t>Infer mass</a:t>
            </a:r>
            <a:r>
              <a:rPr lang="en-US" dirty="0"/>
              <a:t> </a:t>
            </a:r>
            <a:r>
              <a:rPr lang="en-US" dirty="0" smtClean="0"/>
              <a:t>using Kepler and Newton.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74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Kepler and </a:t>
            </a:r>
            <a:r>
              <a:rPr lang="en-US" dirty="0" smtClean="0"/>
              <a:t>Newton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Kepler </a:t>
            </a:r>
            <a:r>
              <a:rPr lang="en-US" dirty="0" smtClean="0"/>
              <a:t>(1610)</a:t>
            </a:r>
          </a:p>
          <a:p>
            <a:pPr lvl="1"/>
            <a:r>
              <a:rPr lang="en-US" dirty="0" smtClean="0"/>
              <a:t>orbits are ellipses</a:t>
            </a:r>
          </a:p>
          <a:p>
            <a:pPr lvl="1"/>
            <a:r>
              <a:rPr lang="en-US" dirty="0" smtClean="0"/>
              <a:t>equal areas are swept in equal time</a:t>
            </a:r>
          </a:p>
          <a:p>
            <a:pPr lvl="1"/>
            <a:r>
              <a:rPr lang="en-US" dirty="0" smtClean="0"/>
              <a:t>square of the period is cube of the </a:t>
            </a:r>
            <a:r>
              <a:rPr lang="en-US" dirty="0" smtClean="0"/>
              <a:t>radius (P</a:t>
            </a:r>
            <a:r>
              <a:rPr lang="en-US" baseline="30000" dirty="0" smtClean="0"/>
              <a:t>2</a:t>
            </a:r>
            <a:r>
              <a:rPr lang="en-US" dirty="0" smtClean="0">
                <a:latin typeface="Symbol" panose="05050102010706020507" pitchFamily="18" charset="2"/>
              </a:rPr>
              <a:t>µ </a:t>
            </a:r>
            <a:r>
              <a:rPr lang="en-US" dirty="0" smtClean="0"/>
              <a:t>a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b="0" dirty="0" smtClean="0"/>
              <a:t>Newton (1687)</a:t>
            </a:r>
          </a:p>
          <a:p>
            <a:pPr lvl="1"/>
            <a:r>
              <a:rPr lang="en-US" dirty="0" smtClean="0"/>
              <a:t>objects remain in motion unless there is a </a:t>
            </a:r>
            <a:r>
              <a:rPr lang="en-US" dirty="0" smtClean="0"/>
              <a:t>force (dv/</a:t>
            </a:r>
            <a:r>
              <a:rPr lang="en-US" dirty="0" err="1" smtClean="0"/>
              <a:t>dt</a:t>
            </a:r>
            <a:r>
              <a:rPr lang="en-US" dirty="0" smtClean="0"/>
              <a:t>=0)</a:t>
            </a:r>
            <a:endParaRPr lang="en-US" dirty="0" smtClean="0"/>
          </a:p>
          <a:p>
            <a:pPr lvl="1"/>
            <a:r>
              <a:rPr lang="en-US" b="0" dirty="0" smtClean="0"/>
              <a:t>force equals mass times </a:t>
            </a:r>
            <a:r>
              <a:rPr lang="en-US" b="0" dirty="0" smtClean="0"/>
              <a:t>acceleration (F=ma)</a:t>
            </a:r>
            <a:endParaRPr lang="en-US" b="0" dirty="0" smtClean="0"/>
          </a:p>
          <a:p>
            <a:pPr lvl="1"/>
            <a:r>
              <a:rPr lang="en-US" dirty="0" smtClean="0"/>
              <a:t>force exerted by one body is equal to force on that </a:t>
            </a:r>
            <a:r>
              <a:rPr lang="en-US" dirty="0" smtClean="0"/>
              <a:t>body (F=-F)</a:t>
            </a:r>
            <a:endParaRPr lang="en-US" dirty="0" smtClean="0"/>
          </a:p>
          <a:p>
            <a:pPr lvl="1"/>
            <a:r>
              <a:rPr lang="en-US" b="0" dirty="0" smtClean="0"/>
              <a:t>gravity is proportional to the product of the masses divided by the square of the </a:t>
            </a:r>
            <a:r>
              <a:rPr lang="en-US" b="0" dirty="0" smtClean="0"/>
              <a:t>distance (F=</a:t>
            </a:r>
            <a:r>
              <a:rPr lang="en-US" b="0" dirty="0" err="1" smtClean="0"/>
              <a:t>GMm</a:t>
            </a:r>
            <a:r>
              <a:rPr lang="en-US" b="0" dirty="0" smtClean="0"/>
              <a:t>/r</a:t>
            </a:r>
            <a:r>
              <a:rPr lang="en-US" b="0" baseline="30000" dirty="0" smtClean="0"/>
              <a:t>2</a:t>
            </a:r>
            <a:r>
              <a:rPr lang="en-US" b="0" dirty="0" smtClean="0"/>
              <a:t>)</a:t>
            </a:r>
            <a:endParaRPr lang="en-US" b="0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48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the Mass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70134" y="1380355"/>
                <a:ext cx="5203732" cy="6770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134" y="1380355"/>
                <a:ext cx="5203732" cy="6770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019413" y="2136468"/>
                <a:ext cx="1105174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𝑀𝑚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413" y="2136468"/>
                <a:ext cx="1105174" cy="5167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707661" y="2732281"/>
                <a:ext cx="172867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𝑀𝑚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661" y="2732281"/>
                <a:ext cx="1728678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886874" y="3365347"/>
                <a:ext cx="5370253" cy="697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𝐺𝑀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groupChr>
                        <m:groupChrPr>
                          <m:chr m:val="→"/>
                          <m:vertJc m:val="bot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𝑜𝑟𝑒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𝑐𝑜𝑚𝑝𝑙𝑒𝑡𝑒</m:t>
                          </m:r>
                        </m:e>
                      </m:groupCh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groupChr>
                        <m:groupChrPr>
                          <m:chr m:val="→"/>
                          <m:vertJc m:val="bot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≫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groupCh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𝐺𝑀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874" y="3365347"/>
                <a:ext cx="5370253" cy="697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049227" y="4141722"/>
                <a:ext cx="5045547" cy="720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𝑢𝑛𝑖𝑡𝑠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𝑎𝑛𝑑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𝑦𝑒𝑎𝑟𝑠</m:t>
                          </m:r>
                        </m:e>
                      </m:d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227" y="4141722"/>
                <a:ext cx="5045547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122533" y="4868981"/>
                <a:ext cx="2898935" cy="4658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𝑦𝑒𝑎𝑟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𝑆𝑢𝑛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533" y="4868981"/>
                <a:ext cx="2898935" cy="4658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603320" y="5413946"/>
                <a:ext cx="3937360" cy="4658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=1000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=16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𝑦𝑒𝑎𝑟𝑠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𝑆𝑢𝑛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320" y="5413946"/>
                <a:ext cx="3937360" cy="4658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442924" y="5958913"/>
                <a:ext cx="4258153" cy="8706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𝑆𝑢𝑛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groupChr>
                        <m:groupChrPr>
                          <m:chr m:val="→"/>
                          <m:vertJc m:val="bot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=0.1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𝐴𝑈</m:t>
                          </m:r>
                        </m:e>
                      </m:groupCh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𝑆𝑢𝑛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924" y="5958913"/>
                <a:ext cx="4258153" cy="8706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38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4" grpId="0"/>
      <p:bldP spid="9" grpId="0"/>
      <p:bldP spid="5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Schwarzchild</a:t>
            </a:r>
            <a:r>
              <a:rPr lang="en-US" dirty="0" smtClean="0"/>
              <a:t> Radius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Recall equation 18.54, which gives the </a:t>
            </a:r>
            <a:r>
              <a:rPr lang="en-US" dirty="0" err="1" smtClean="0"/>
              <a:t>Schwarzchild</a:t>
            </a:r>
            <a:r>
              <a:rPr lang="en-US" dirty="0" smtClean="0"/>
              <a:t> radius as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For M~4(10</a:t>
            </a:r>
            <a:r>
              <a:rPr lang="en-US" baseline="30000" dirty="0" smtClean="0"/>
              <a:t>6</a:t>
            </a:r>
            <a:r>
              <a:rPr lang="en-US" dirty="0" smtClean="0"/>
              <a:t>)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Sun</a:t>
            </a:r>
            <a:r>
              <a:rPr lang="en-US" dirty="0" smtClean="0"/>
              <a:t>, r</a:t>
            </a:r>
            <a:r>
              <a:rPr lang="en-US" baseline="-25000" dirty="0" smtClean="0"/>
              <a:t>Sch</a:t>
            </a:r>
            <a:r>
              <a:rPr lang="en-US" dirty="0" smtClean="0"/>
              <a:t>~0.07 AU. </a:t>
            </a:r>
          </a:p>
          <a:p>
            <a:r>
              <a:rPr lang="en-US" dirty="0" smtClean="0"/>
              <a:t>This corresponds to approximately 0.009 </a:t>
            </a:r>
            <a:r>
              <a:rPr lang="en-US" dirty="0" err="1" smtClean="0"/>
              <a:t>arcseconds</a:t>
            </a:r>
            <a:r>
              <a:rPr lang="en-US" dirty="0" smtClean="0"/>
              <a:t>, or significantly smaller than the angular resolution of the largest telescopes, including Keck and VLA. </a:t>
            </a:r>
          </a:p>
          <a:p>
            <a:r>
              <a:rPr lang="en-US" dirty="0" smtClean="0"/>
              <a:t>Recall that the EHT resolution is ~0.21 AU at the Galactic center, so it will barely resolve the black hole “shadow.”</a:t>
            </a:r>
          </a:p>
          <a:p>
            <a:r>
              <a:rPr lang="en-US" dirty="0" smtClean="0"/>
              <a:t>Stars with masses like the Sun, would be ripped apart before going into the event horizon and thus would be shredded into a disk. 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374115" y="2286000"/>
                <a:ext cx="2834814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𝑆𝑐h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⨀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115" y="2286000"/>
                <a:ext cx="2834814" cy="622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918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Galactic center environment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Technologies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Big telescope mirrors</a:t>
            </a:r>
          </a:p>
          <a:p>
            <a:pPr lvl="1"/>
            <a:r>
              <a:rPr lang="en-US" dirty="0" smtClean="0"/>
              <a:t>Jerry Nelson (Keck)</a:t>
            </a:r>
          </a:p>
          <a:p>
            <a:pPr lvl="1"/>
            <a:r>
              <a:rPr lang="en-US" b="0" dirty="0" smtClean="0"/>
              <a:t>Roger Angel (VLT)</a:t>
            </a:r>
          </a:p>
          <a:p>
            <a:r>
              <a:rPr lang="en-US" dirty="0" smtClean="0"/>
              <a:t>Adaptive optics</a:t>
            </a:r>
          </a:p>
          <a:p>
            <a:pPr lvl="1"/>
            <a:r>
              <a:rPr lang="en-US" b="0" dirty="0" smtClean="0"/>
              <a:t>Peter </a:t>
            </a:r>
            <a:r>
              <a:rPr lang="en-US" b="0" dirty="0" err="1" smtClean="0"/>
              <a:t>Wizinowich</a:t>
            </a:r>
            <a:r>
              <a:rPr lang="en-US" b="0" dirty="0" smtClean="0"/>
              <a:t> (Caltech)</a:t>
            </a:r>
          </a:p>
          <a:p>
            <a:pPr lvl="1"/>
            <a:r>
              <a:rPr lang="en-US" b="0" dirty="0" smtClean="0"/>
              <a:t>Claire Max (UCSC)</a:t>
            </a:r>
          </a:p>
          <a:p>
            <a:r>
              <a:rPr lang="en-US" dirty="0" smtClean="0"/>
              <a:t>Infrared detectors</a:t>
            </a:r>
          </a:p>
          <a:p>
            <a:pPr lvl="1"/>
            <a:r>
              <a:rPr lang="en-US" b="0" dirty="0" smtClean="0"/>
              <a:t>Don Hall (HgCdTe, UH)</a:t>
            </a:r>
          </a:p>
          <a:p>
            <a:pPr lvl="1"/>
            <a:r>
              <a:rPr lang="en-US" dirty="0" smtClean="0"/>
              <a:t>Al Fowler, Judy </a:t>
            </a:r>
            <a:r>
              <a:rPr lang="en-US" dirty="0" err="1" smtClean="0"/>
              <a:t>Pipher</a:t>
            </a:r>
            <a:r>
              <a:rPr lang="en-US" dirty="0" smtClean="0"/>
              <a:t>, Bill Forrest (</a:t>
            </a:r>
            <a:r>
              <a:rPr lang="en-US" dirty="0" err="1" smtClean="0"/>
              <a:t>InSb</a:t>
            </a:r>
            <a:r>
              <a:rPr lang="en-US" dirty="0" smtClean="0"/>
              <a:t>, U of R)</a:t>
            </a:r>
          </a:p>
          <a:p>
            <a:r>
              <a:rPr lang="en-US" b="0" dirty="0" smtClean="0"/>
              <a:t>Instruments</a:t>
            </a:r>
            <a:endParaRPr lang="en-US" b="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4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 stars in the galactic center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685801" y="603956"/>
            <a:ext cx="801793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tabLst>
                <a:tab pos="8521700" algn="r"/>
              </a:tabLst>
              <a:defRPr sz="3200">
                <a:solidFill>
                  <a:schemeClr val="bg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521700" algn="r"/>
              </a:tabLst>
              <a:defRPr sz="2800">
                <a:solidFill>
                  <a:schemeClr val="bg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521700" algn="r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en-US" sz="3556" b="1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grpSp>
        <p:nvGrpSpPr>
          <p:cNvPr id="60419" name="Group 3"/>
          <p:cNvGrpSpPr>
            <a:grpSpLocks/>
          </p:cNvGrpSpPr>
          <p:nvPr/>
        </p:nvGrpSpPr>
        <p:grpSpPr bwMode="auto">
          <a:xfrm>
            <a:off x="2724860" y="5452534"/>
            <a:ext cx="831144" cy="836789"/>
            <a:chOff x="5360" y="2568"/>
            <a:chExt cx="589" cy="593"/>
          </a:xfrm>
        </p:grpSpPr>
        <p:sp>
          <p:nvSpPr>
            <p:cNvPr id="60431" name="Rectangle 4"/>
            <p:cNvSpPr>
              <a:spLocks noChangeArrowheads="1"/>
            </p:cNvSpPr>
            <p:nvPr/>
          </p:nvSpPr>
          <p:spPr bwMode="auto">
            <a:xfrm>
              <a:off x="5736" y="2568"/>
              <a:ext cx="213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44">
                  <a:solidFill>
                    <a:schemeClr val="tx1"/>
                  </a:solidFill>
                  <a:latin typeface="Arial" panose="020B0604020202020204" pitchFamily="34" charset="0"/>
                </a:rPr>
                <a:t>N</a:t>
              </a:r>
              <a:endParaRPr lang="en-US" altLang="en-US" sz="1778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432" name="Rectangle 5"/>
            <p:cNvSpPr>
              <a:spLocks noChangeArrowheads="1"/>
            </p:cNvSpPr>
            <p:nvPr/>
          </p:nvSpPr>
          <p:spPr bwMode="auto">
            <a:xfrm>
              <a:off x="5360" y="2960"/>
              <a:ext cx="206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44">
                  <a:solidFill>
                    <a:schemeClr val="tx1"/>
                  </a:solidFill>
                  <a:latin typeface="Arial" panose="020B0604020202020204" pitchFamily="34" charset="0"/>
                </a:rPr>
                <a:t>E</a:t>
              </a:r>
              <a:endParaRPr lang="en-US" altLang="en-US" sz="1778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433" name="Line 6"/>
            <p:cNvSpPr>
              <a:spLocks noChangeShapeType="1"/>
            </p:cNvSpPr>
            <p:nvPr/>
          </p:nvSpPr>
          <p:spPr bwMode="auto">
            <a:xfrm flipV="1">
              <a:off x="5831" y="2731"/>
              <a:ext cx="0" cy="334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4" name="Line 7"/>
            <p:cNvSpPr>
              <a:spLocks noChangeShapeType="1"/>
            </p:cNvSpPr>
            <p:nvPr/>
          </p:nvSpPr>
          <p:spPr bwMode="auto">
            <a:xfrm rot="16200000" flipV="1">
              <a:off x="5671" y="2893"/>
              <a:ext cx="0" cy="334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20" name="Rectangle 8"/>
          <p:cNvSpPr>
            <a:spLocks noChangeArrowheads="1"/>
          </p:cNvSpPr>
          <p:nvPr/>
        </p:nvSpPr>
        <p:spPr bwMode="auto">
          <a:xfrm>
            <a:off x="1437923" y="1741311"/>
            <a:ext cx="1309511" cy="33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tabLst>
                <a:tab pos="8521700" algn="r"/>
              </a:tabLst>
              <a:defRPr sz="3200">
                <a:solidFill>
                  <a:schemeClr val="bg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521700" algn="r"/>
              </a:tabLst>
              <a:defRPr sz="2800">
                <a:solidFill>
                  <a:schemeClr val="bg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521700" algn="r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9pPr>
          </a:lstStyle>
          <a:p>
            <a:pPr algn="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en-US" sz="3556" b="1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grpSp>
        <p:nvGrpSpPr>
          <p:cNvPr id="60421" name="Group 9"/>
          <p:cNvGrpSpPr>
            <a:grpSpLocks/>
          </p:cNvGrpSpPr>
          <p:nvPr/>
        </p:nvGrpSpPr>
        <p:grpSpPr bwMode="auto">
          <a:xfrm>
            <a:off x="1234723" y="2058812"/>
            <a:ext cx="1964267" cy="1896533"/>
            <a:chOff x="1776" y="1584"/>
            <a:chExt cx="1200" cy="1157"/>
          </a:xfrm>
        </p:grpSpPr>
        <p:pic>
          <p:nvPicPr>
            <p:cNvPr id="60429" name="Picture 10" descr="gc_qp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0" r="1709"/>
            <a:stretch>
              <a:fillRect/>
            </a:stretch>
          </p:blipFill>
          <p:spPr bwMode="auto">
            <a:xfrm>
              <a:off x="1776" y="1584"/>
              <a:ext cx="1200" cy="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0430" name="Object 11"/>
            <p:cNvGraphicFramePr>
              <a:graphicFrameLocks noChangeAspect="1"/>
            </p:cNvGraphicFramePr>
            <p:nvPr/>
          </p:nvGraphicFramePr>
          <p:xfrm>
            <a:off x="2155" y="2117"/>
            <a:ext cx="232" cy="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6" name="Image" r:id="rId6" imgW="825980" imgH="648076" progId="Photoshop.Image.5">
                    <p:embed/>
                  </p:oleObj>
                </mc:Choice>
                <mc:Fallback>
                  <p:oleObj name="Image" r:id="rId6" imgW="825980" imgH="648076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5" y="2117"/>
                          <a:ext cx="232" cy="1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2">
                                  <a:alpha val="50195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0422" name="Picture 12" descr="gc_arches_6c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9" r="35971"/>
          <a:stretch>
            <a:fillRect/>
          </a:stretch>
        </p:blipFill>
        <p:spPr bwMode="auto">
          <a:xfrm>
            <a:off x="4119034" y="2065867"/>
            <a:ext cx="3836811" cy="433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gcmoviebrgspectralscan3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r="62000" b="22000"/>
          <a:stretch>
            <a:fillRect/>
          </a:stretch>
        </p:blipFill>
        <p:spPr bwMode="auto">
          <a:xfrm>
            <a:off x="1337733" y="4611511"/>
            <a:ext cx="948267" cy="77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Rectangle 14"/>
          <p:cNvSpPr>
            <a:spLocks noChangeArrowheads="1"/>
          </p:cNvSpPr>
          <p:nvPr/>
        </p:nvSpPr>
        <p:spPr bwMode="auto">
          <a:xfrm>
            <a:off x="4143022" y="1755422"/>
            <a:ext cx="3793067" cy="33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tabLst>
                <a:tab pos="8521700" algn="r"/>
              </a:tabLst>
              <a:defRPr sz="3200">
                <a:solidFill>
                  <a:schemeClr val="bg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521700" algn="r"/>
              </a:tabLst>
              <a:defRPr sz="2800">
                <a:solidFill>
                  <a:schemeClr val="bg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521700" algn="r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tx1"/>
                </a:solidFill>
              </a:rPr>
              <a:t>Arches	6 cm</a:t>
            </a:r>
            <a:endParaRPr lang="en-US" altLang="en-US" sz="3556" b="1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60425" name="Rectangle 15"/>
          <p:cNvSpPr>
            <a:spLocks noChangeArrowheads="1"/>
          </p:cNvSpPr>
          <p:nvPr/>
        </p:nvSpPr>
        <p:spPr bwMode="auto">
          <a:xfrm>
            <a:off x="1141589" y="1758244"/>
            <a:ext cx="2109611" cy="33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tabLst>
                <a:tab pos="8521700" algn="r"/>
              </a:tabLst>
              <a:defRPr sz="3200">
                <a:solidFill>
                  <a:schemeClr val="bg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521700" algn="r"/>
              </a:tabLst>
              <a:defRPr sz="2800">
                <a:solidFill>
                  <a:schemeClr val="bg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521700" algn="r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tx1"/>
                </a:solidFill>
              </a:rPr>
              <a:t>Quintuplet	6 cm</a:t>
            </a:r>
          </a:p>
        </p:txBody>
      </p:sp>
      <p:sp>
        <p:nvSpPr>
          <p:cNvPr id="60426" name="Rectangle 16"/>
          <p:cNvSpPr>
            <a:spLocks noChangeArrowheads="1"/>
          </p:cNvSpPr>
          <p:nvPr/>
        </p:nvSpPr>
        <p:spPr bwMode="auto">
          <a:xfrm>
            <a:off x="1181101" y="4282723"/>
            <a:ext cx="1309511" cy="33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tabLst>
                <a:tab pos="8521700" algn="r"/>
              </a:tabLst>
              <a:defRPr sz="3200">
                <a:solidFill>
                  <a:schemeClr val="bg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521700" algn="r"/>
              </a:tabLst>
              <a:defRPr sz="2800">
                <a:solidFill>
                  <a:schemeClr val="bg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521700" algn="r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tx1"/>
                </a:solidFill>
              </a:rPr>
              <a:t>Center	Br-</a:t>
            </a:r>
            <a:r>
              <a:rPr lang="en-US" altLang="en-US" sz="1600" b="1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endParaRPr lang="en-US" altLang="en-US" sz="3556" b="1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graphicFrame>
        <p:nvGraphicFramePr>
          <p:cNvPr id="6042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351032"/>
              </p:ext>
            </p:extLst>
          </p:nvPr>
        </p:nvGraphicFramePr>
        <p:xfrm>
          <a:off x="4402667" y="4368800"/>
          <a:ext cx="335844" cy="338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" name="Image" r:id="rId10" imgW="8984116" imgH="9073067" progId="Photoshop.Image.4">
                  <p:embed/>
                </p:oleObj>
              </mc:Choice>
              <mc:Fallback>
                <p:oleObj name="Image" r:id="rId10" imgW="8984116" imgH="9073067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2667" y="4368800"/>
                        <a:ext cx="335844" cy="3386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2">
                                <a:alpha val="50195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>
                <a:solidFill>
                  <a:schemeClr val="tx1"/>
                </a:solidFill>
              </a:rPr>
              <a:t>Giant HII Regions: Massive Star Signposts </a:t>
            </a:r>
            <a:r>
              <a:rPr lang="en-US" altLang="en-US" sz="6000" dirty="0">
                <a:solidFill>
                  <a:schemeClr val="tx1"/>
                </a:solidFill>
                <a:latin typeface="Tahoma" panose="020B0604030504040204" pitchFamily="34" charset="0"/>
              </a:rPr>
              <a:t/>
            </a:r>
            <a:br>
              <a:rPr lang="en-US" altLang="en-US" sz="6000" dirty="0">
                <a:solidFill>
                  <a:schemeClr val="tx1"/>
                </a:solidFill>
                <a:latin typeface="Tahoma" panose="020B0604030504040204" pitchFamily="34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19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4" y="2490612"/>
            <a:ext cx="3162300" cy="299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90801"/>
            <a:ext cx="4093634" cy="284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8" name="Line 19"/>
          <p:cNvSpPr>
            <a:spLocks noChangeShapeType="1"/>
          </p:cNvSpPr>
          <p:nvPr/>
        </p:nvSpPr>
        <p:spPr bwMode="auto">
          <a:xfrm flipV="1">
            <a:off x="1981200" y="2820812"/>
            <a:ext cx="3454400" cy="101600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469" name="Line 20"/>
          <p:cNvSpPr>
            <a:spLocks noChangeShapeType="1"/>
          </p:cNvSpPr>
          <p:nvPr/>
        </p:nvSpPr>
        <p:spPr bwMode="auto">
          <a:xfrm>
            <a:off x="1998134" y="4454879"/>
            <a:ext cx="3395133" cy="668867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470" name="Rectangle 22"/>
          <p:cNvSpPr>
            <a:spLocks noChangeArrowheads="1"/>
          </p:cNvSpPr>
          <p:nvPr/>
        </p:nvSpPr>
        <p:spPr bwMode="auto">
          <a:xfrm>
            <a:off x="2406069" y="3947744"/>
            <a:ext cx="184731" cy="387735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195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9pPr>
          </a:lstStyle>
          <a:p>
            <a:pPr algn="r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133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471" name="Rectangle 23"/>
          <p:cNvSpPr>
            <a:spLocks noChangeArrowheads="1"/>
          </p:cNvSpPr>
          <p:nvPr/>
        </p:nvSpPr>
        <p:spPr bwMode="auto">
          <a:xfrm>
            <a:off x="812800" y="1625600"/>
            <a:ext cx="765386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89" dirty="0">
                <a:solidFill>
                  <a:schemeClr val="tx1"/>
                </a:solidFill>
              </a:rPr>
              <a:t>There are ~100 HCHII regions in </a:t>
            </a:r>
            <a:r>
              <a:rPr lang="en-US" altLang="en-US" sz="2489" dirty="0" err="1">
                <a:solidFill>
                  <a:schemeClr val="tx1"/>
                </a:solidFill>
              </a:rPr>
              <a:t>Sgr</a:t>
            </a:r>
            <a:r>
              <a:rPr lang="en-US" altLang="en-US" sz="2489" dirty="0">
                <a:solidFill>
                  <a:schemeClr val="tx1"/>
                </a:solidFill>
              </a:rPr>
              <a:t> B2</a:t>
            </a:r>
            <a:r>
              <a:rPr lang="en-US" altLang="en-US" sz="2489" dirty="0" smtClean="0">
                <a:solidFill>
                  <a:schemeClr val="tx1"/>
                </a:solidFill>
              </a:rPr>
              <a:t>. Each contains an O or B star.</a:t>
            </a:r>
            <a:endParaRPr lang="en-US" altLang="en-US" sz="2489" dirty="0">
              <a:solidFill>
                <a:schemeClr val="tx1"/>
              </a:solidFill>
            </a:endParaRPr>
          </a:p>
        </p:txBody>
      </p:sp>
      <p:sp>
        <p:nvSpPr>
          <p:cNvPr id="62472" name="Title 3"/>
          <p:cNvSpPr>
            <a:spLocks noGrp="1"/>
          </p:cNvSpPr>
          <p:nvPr>
            <p:ph type="title"/>
          </p:nvPr>
        </p:nvSpPr>
        <p:spPr>
          <a:xfrm>
            <a:off x="1028700" y="711200"/>
            <a:ext cx="7200900" cy="73152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HCHII Regions in </a:t>
            </a:r>
            <a:r>
              <a:rPr lang="en-US" altLang="en-US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Sgr</a:t>
            </a:r>
            <a:r>
              <a:rPr lang="en-US" alt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 B2	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6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200" dirty="0" smtClean="0"/>
              <a:t>Young Clusters in the Galactic Center</a:t>
            </a:r>
          </a:p>
        </p:txBody>
      </p:sp>
      <p:sp>
        <p:nvSpPr>
          <p:cNvPr id="788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There are three massive young clusters in the Galactic center.</a:t>
            </a:r>
          </a:p>
          <a:p>
            <a:r>
              <a:rPr lang="en-US" altLang="en-US" dirty="0" smtClean="0"/>
              <a:t>They each have about a few times </a:t>
            </a:r>
            <a:r>
              <a:rPr lang="en-GB" altLang="en-US" dirty="0" smtClean="0"/>
              <a:t>10</a:t>
            </a:r>
            <a:r>
              <a:rPr lang="en-GB" altLang="en-US" baseline="30000" dirty="0" smtClean="0"/>
              <a:t>4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M</a:t>
            </a:r>
            <a:r>
              <a:rPr lang="en-GB" altLang="en-US" baseline="-25000" dirty="0" err="1" smtClean="0"/>
              <a:t>sun</a:t>
            </a:r>
            <a:r>
              <a:rPr lang="en-GB" altLang="en-US" dirty="0" smtClean="0"/>
              <a:t> in stars.</a:t>
            </a:r>
          </a:p>
          <a:p>
            <a:r>
              <a:rPr lang="en-GB" altLang="en-US" dirty="0" smtClean="0"/>
              <a:t>They are about 2 to 5 </a:t>
            </a:r>
            <a:r>
              <a:rPr lang="en-GB" altLang="en-US" dirty="0" err="1" smtClean="0"/>
              <a:t>Myr</a:t>
            </a:r>
            <a:r>
              <a:rPr lang="en-GB" altLang="en-US" dirty="0" smtClean="0"/>
              <a:t> old. </a:t>
            </a:r>
          </a:p>
          <a:p>
            <a:r>
              <a:rPr lang="en-GB" altLang="en-US" dirty="0" smtClean="0"/>
              <a:t>They are the Quintuplet, Arches, and Central clusters.</a:t>
            </a:r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376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483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web_pri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0"/>
          <a:stretch/>
        </p:blipFill>
        <p:spPr bwMode="auto">
          <a:xfrm>
            <a:off x="711200" y="1397000"/>
            <a:ext cx="8128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Galactic Center </a:t>
            </a:r>
            <a:r>
              <a:rPr lang="en-US" altLang="en-US" dirty="0" smtClean="0">
                <a:solidFill>
                  <a:schemeClr val="tx1"/>
                </a:solidFill>
              </a:rPr>
              <a:t>Clusters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68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/>
              <a:t>Star Formation Near the Black Hole?</a:t>
            </a:r>
          </a:p>
        </p:txBody>
      </p:sp>
      <p:sp>
        <p:nvSpPr>
          <p:cNvPr id="799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89" dirty="0"/>
              <a:t>The stars </a:t>
            </a:r>
            <a:r>
              <a:rPr lang="en-US" altLang="en-US" sz="2489" dirty="0" smtClean="0"/>
              <a:t>near (within 1 pc) the supermassive black hole appear </a:t>
            </a:r>
            <a:r>
              <a:rPr lang="en-US" altLang="en-US" sz="2489" dirty="0"/>
              <a:t>younger than 20 </a:t>
            </a:r>
            <a:r>
              <a:rPr lang="en-US" altLang="en-US" sz="2489" dirty="0" err="1"/>
              <a:t>Myr</a:t>
            </a:r>
            <a:r>
              <a:rPr lang="en-US" altLang="en-US" sz="2489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89" dirty="0"/>
              <a:t>Merger rate probably too </a:t>
            </a:r>
            <a:r>
              <a:rPr lang="en-US" altLang="en-US" sz="2489" dirty="0" smtClean="0"/>
              <a:t>low.</a:t>
            </a:r>
            <a:endParaRPr lang="en-US" altLang="en-US" sz="2489" dirty="0"/>
          </a:p>
          <a:p>
            <a:pPr>
              <a:lnSpc>
                <a:spcPct val="90000"/>
              </a:lnSpc>
            </a:pPr>
            <a:r>
              <a:rPr lang="en-US" altLang="en-US" sz="2489" dirty="0"/>
              <a:t>Unlikely to have drifted inward via dynamical friction.</a:t>
            </a:r>
          </a:p>
          <a:p>
            <a:pPr>
              <a:lnSpc>
                <a:spcPct val="90000"/>
              </a:lnSpc>
            </a:pPr>
            <a:r>
              <a:rPr lang="en-US" altLang="en-US" sz="2489" dirty="0"/>
              <a:t>Tidal forces require &gt; 4(10)</a:t>
            </a:r>
            <a:r>
              <a:rPr lang="en-US" altLang="en-US" sz="2489" baseline="30000" dirty="0"/>
              <a:t>11</a:t>
            </a:r>
            <a:r>
              <a:rPr lang="en-US" altLang="en-US" sz="2489" dirty="0"/>
              <a:t> cm</a:t>
            </a:r>
            <a:r>
              <a:rPr lang="en-US" altLang="en-US" sz="2489" baseline="30000" dirty="0">
                <a:latin typeface="Symbol" panose="05050102010706020507" pitchFamily="18" charset="2"/>
              </a:rPr>
              <a:t>-</a:t>
            </a:r>
            <a:r>
              <a:rPr lang="en-US" altLang="en-US" sz="2489" baseline="30000" dirty="0"/>
              <a:t>3</a:t>
            </a:r>
            <a:r>
              <a:rPr lang="en-US" altLang="en-US" sz="2489" dirty="0"/>
              <a:t> for star formation.</a:t>
            </a:r>
          </a:p>
          <a:p>
            <a:pPr>
              <a:lnSpc>
                <a:spcPct val="90000"/>
              </a:lnSpc>
            </a:pPr>
            <a:r>
              <a:rPr lang="en-US" altLang="en-US" sz="2489" dirty="0"/>
              <a:t>Must find a way to compress 20 M</a:t>
            </a:r>
            <a:r>
              <a:rPr lang="en-US" altLang="en-US" sz="2489" baseline="-25000" dirty="0">
                <a:latin typeface="Wingdings 2" panose="05020102010507070707" pitchFamily="18" charset="2"/>
              </a:rPr>
              <a:t></a:t>
            </a:r>
            <a:r>
              <a:rPr lang="en-US" altLang="en-US" sz="2489" dirty="0"/>
              <a:t> clumps.</a:t>
            </a:r>
          </a:p>
        </p:txBody>
      </p:sp>
    </p:spTree>
    <p:extLst>
      <p:ext uri="{BB962C8B-B14F-4D97-AF65-F5344CB8AC3E}">
        <p14:creationId xmlns:p14="http://schemas.microsoft.com/office/powerpoint/2010/main" val="2024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747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Summary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The Galactic center has a supermassive black hole.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The </a:t>
            </a:r>
            <a:r>
              <a:rPr lang="en-US" altLang="en-US" dirty="0">
                <a:solidFill>
                  <a:schemeClr val="tx1"/>
                </a:solidFill>
              </a:rPr>
              <a:t>GC contains a substantial fraction of the massive star population in the Galaxy.</a:t>
            </a:r>
          </a:p>
          <a:p>
            <a:r>
              <a:rPr lang="en-US" altLang="en-US" dirty="0">
                <a:solidFill>
                  <a:schemeClr val="tx1"/>
                </a:solidFill>
              </a:rPr>
              <a:t>The Arches Cluster has a shallow slope and upper mass cutoff of ~150 M</a:t>
            </a:r>
            <a:r>
              <a:rPr lang="en-GB" altLang="en-US" baseline="-30000" dirty="0">
                <a:solidFill>
                  <a:schemeClr val="tx1"/>
                </a:solidFill>
                <a:latin typeface="Wingdings 2" panose="05020102010507070707" pitchFamily="18" charset="2"/>
                <a:cs typeface="Times New Roman" panose="02020603050405020304" pitchFamily="18" charset="0"/>
              </a:rPr>
              <a:t></a:t>
            </a:r>
            <a:r>
              <a:rPr lang="en-US" alt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altLang="en-US" dirty="0">
                <a:solidFill>
                  <a:schemeClr val="tx1"/>
                </a:solidFill>
              </a:rPr>
              <a:t>The cloud heating and ionization in the GC is dominated by massive stars. </a:t>
            </a:r>
          </a:p>
          <a:p>
            <a:r>
              <a:rPr lang="en-US" altLang="en-US" dirty="0">
                <a:solidFill>
                  <a:schemeClr val="tx1"/>
                </a:solidFill>
              </a:rPr>
              <a:t>The GC is presently producing new massive clusters and likely has done so for the past 10 </a:t>
            </a:r>
            <a:r>
              <a:rPr lang="en-US" altLang="en-US" dirty="0" err="1">
                <a:solidFill>
                  <a:schemeClr val="tx1"/>
                </a:solidFill>
              </a:rPr>
              <a:t>Gyr</a:t>
            </a:r>
            <a:r>
              <a:rPr lang="en-US" altLang="en-US" dirty="0">
                <a:solidFill>
                  <a:schemeClr val="tx1"/>
                </a:solidFill>
              </a:rPr>
              <a:t>. </a:t>
            </a:r>
          </a:p>
          <a:p>
            <a:r>
              <a:rPr lang="en-US" altLang="en-US" dirty="0">
                <a:solidFill>
                  <a:schemeClr val="tx1"/>
                </a:solidFill>
              </a:rPr>
              <a:t>Massive stars may form in “challenging” environments, i.e. near a supermassive black hole. </a:t>
            </a:r>
          </a:p>
          <a:p>
            <a:endParaRPr lang="en-US" dirty="0"/>
          </a:p>
        </p:txBody>
      </p:sp>
      <p:sp>
        <p:nvSpPr>
          <p:cNvPr id="453653" name="Rectangle 21"/>
          <p:cNvSpPr>
            <a:spLocks noChangeArrowheads="1"/>
          </p:cNvSpPr>
          <p:nvPr/>
        </p:nvSpPr>
        <p:spPr bwMode="auto">
          <a:xfrm>
            <a:off x="812800" y="1667933"/>
            <a:ext cx="7518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9pPr>
          </a:lstStyle>
          <a:p>
            <a:endParaRPr lang="en-US" altLang="en-US" sz="2133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7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5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Aims and outline for this lecture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give an overview and tour of the Galactic center</a:t>
            </a:r>
          </a:p>
          <a:p>
            <a:endParaRPr lang="en-US" alt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59" name="galcen~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381000"/>
            <a:ext cx="8974667" cy="611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0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3" fill="hold"/>
                                        <p:tgtEl>
                                          <p:spTgt spid="736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362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36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36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625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 smtClean="0"/>
              <a:t>Galactic Center Fast Facts</a:t>
            </a:r>
          </a:p>
        </p:txBody>
      </p:sp>
      <p:sp>
        <p:nvSpPr>
          <p:cNvPr id="73216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 err="1" smtClean="0"/>
              <a:t>radius</a:t>
            </a:r>
            <a:r>
              <a:rPr lang="en-US" altLang="en-US" baseline="-25000" dirty="0" err="1" smtClean="0"/>
              <a:t>CMZ</a:t>
            </a:r>
            <a:r>
              <a:rPr lang="en-US" altLang="en-US" dirty="0" smtClean="0"/>
              <a:t> = 500 pc, </a:t>
            </a:r>
            <a:r>
              <a:rPr lang="en-US" altLang="en-US" dirty="0" err="1" smtClean="0"/>
              <a:t>thickness</a:t>
            </a:r>
            <a:r>
              <a:rPr lang="en-US" altLang="en-US" baseline="-25000" dirty="0" err="1"/>
              <a:t>CMZ</a:t>
            </a:r>
            <a:r>
              <a:rPr lang="en-US" altLang="en-US" dirty="0" smtClean="0"/>
              <a:t> = 60 pc (“CMZ” = central molecular zone, a region of extraordinary amounts of molecular gas)</a:t>
            </a:r>
          </a:p>
          <a:p>
            <a:pPr>
              <a:defRPr/>
            </a:pPr>
            <a:r>
              <a:rPr lang="en-US" altLang="en-US" dirty="0" err="1" smtClean="0"/>
              <a:t>volume</a:t>
            </a:r>
            <a:r>
              <a:rPr lang="en-US" altLang="en-US" baseline="-25000" dirty="0" err="1"/>
              <a:t>CMZ</a:t>
            </a:r>
            <a:r>
              <a:rPr lang="en-US" altLang="en-US" dirty="0" smtClean="0"/>
              <a:t> = ~0.03% of </a:t>
            </a:r>
            <a:r>
              <a:rPr lang="en-US" altLang="en-US" dirty="0" err="1" smtClean="0"/>
              <a:t>Volume</a:t>
            </a:r>
            <a:r>
              <a:rPr lang="en-US" altLang="en-US" baseline="-25000" dirty="0" err="1" smtClean="0"/>
              <a:t>disk</a:t>
            </a:r>
            <a:endParaRPr lang="en-US" altLang="en-US" baseline="-25000" dirty="0" smtClean="0"/>
          </a:p>
          <a:p>
            <a:pPr>
              <a:defRPr/>
            </a:pPr>
            <a:r>
              <a:rPr lang="en-US" altLang="en-US" dirty="0" err="1" smtClean="0"/>
              <a:t>T</a:t>
            </a:r>
            <a:r>
              <a:rPr lang="en-US" altLang="en-US" baseline="-25000" dirty="0" err="1" smtClean="0"/>
              <a:t>cloud</a:t>
            </a:r>
            <a:r>
              <a:rPr lang="en-US" altLang="en-US" dirty="0" smtClean="0"/>
              <a:t> = 70 K</a:t>
            </a:r>
          </a:p>
          <a:p>
            <a:pPr>
              <a:defRPr/>
            </a:pPr>
            <a:r>
              <a:rPr lang="en-US" altLang="en-US" dirty="0" smtClean="0"/>
              <a:t>turbulent velocities of </a:t>
            </a:r>
            <a:r>
              <a:rPr lang="en-US" altLang="en-US" dirty="0" err="1" smtClean="0">
                <a:latin typeface="Symbol" panose="05050102010706020507" pitchFamily="18" charset="2"/>
              </a:rPr>
              <a:t>D</a:t>
            </a:r>
            <a:r>
              <a:rPr lang="en-US" altLang="en-US" dirty="0" err="1" smtClean="0"/>
              <a:t>v</a:t>
            </a:r>
            <a:r>
              <a:rPr lang="en-US" altLang="en-US" baseline="-25000" dirty="0" err="1" smtClean="0"/>
              <a:t>FWHM</a:t>
            </a:r>
            <a:r>
              <a:rPr lang="en-US" altLang="en-US" dirty="0" smtClean="0"/>
              <a:t> ~ 25 km/s over small scales (0.3 pc)</a:t>
            </a:r>
          </a:p>
          <a:p>
            <a:pPr>
              <a:defRPr/>
            </a:pPr>
            <a:r>
              <a:rPr lang="en-US" altLang="en-US" dirty="0" err="1" smtClean="0"/>
              <a:t>L</a:t>
            </a:r>
            <a:r>
              <a:rPr lang="en-US" altLang="en-US" baseline="-25000" dirty="0" err="1" smtClean="0"/>
              <a:t>Lyman</a:t>
            </a:r>
            <a:r>
              <a:rPr lang="en-US" altLang="en-US" baseline="-25000" dirty="0" smtClean="0"/>
              <a:t> continuum</a:t>
            </a:r>
            <a:r>
              <a:rPr lang="en-US" altLang="en-US" dirty="0" smtClean="0"/>
              <a:t> = 1-3(10</a:t>
            </a:r>
            <a:r>
              <a:rPr lang="en-US" altLang="en-US" baseline="30000" dirty="0" smtClean="0"/>
              <a:t>52</a:t>
            </a:r>
            <a:r>
              <a:rPr lang="en-US" altLang="en-US" dirty="0" smtClean="0"/>
              <a:t>) photons/second</a:t>
            </a:r>
          </a:p>
          <a:p>
            <a:pPr>
              <a:defRPr/>
            </a:pPr>
            <a:r>
              <a:rPr lang="en-US" altLang="en-US" dirty="0" smtClean="0"/>
              <a:t>10% of Galactic star formation</a:t>
            </a:r>
          </a:p>
          <a:p>
            <a:pPr>
              <a:defRPr/>
            </a:pPr>
            <a:r>
              <a:rPr lang="en-US" altLang="en-US" dirty="0" smtClean="0"/>
              <a:t>10% of Galactic molecular clouds</a:t>
            </a:r>
          </a:p>
          <a:p>
            <a:pPr>
              <a:defRPr/>
            </a:pPr>
            <a:r>
              <a:rPr lang="en-US" altLang="en-US" dirty="0" smtClean="0"/>
              <a:t>25% of all (known) clusters with M&gt;10,000 </a:t>
            </a:r>
            <a:r>
              <a:rPr lang="en-US" altLang="en-US" dirty="0" err="1" smtClean="0"/>
              <a:t>M</a:t>
            </a:r>
            <a:r>
              <a:rPr lang="en-US" altLang="en-US" baseline="-25000" dirty="0" err="1" smtClean="0"/>
              <a:t>Sun</a:t>
            </a:r>
            <a:endParaRPr lang="en-US" altLang="en-US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9356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16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0354" name="Object 2"/>
          <p:cNvGraphicFramePr>
            <a:graphicFrameLocks noChangeAspect="1"/>
          </p:cNvGraphicFramePr>
          <p:nvPr/>
        </p:nvGraphicFramePr>
        <p:xfrm>
          <a:off x="5012267" y="1453445"/>
          <a:ext cx="2912533" cy="4803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Image" r:id="rId4" imgW="2388987" imgH="3939287" progId="Photoshop.Image.4">
                  <p:embed/>
                </p:oleObj>
              </mc:Choice>
              <mc:Fallback>
                <p:oleObj name="Image" r:id="rId4" imgW="2388987" imgH="3939287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2267" y="1453445"/>
                        <a:ext cx="2912533" cy="48034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0355" name="Object 3"/>
          <p:cNvGraphicFramePr>
            <a:graphicFrameLocks noChangeAspect="1"/>
          </p:cNvGraphicFramePr>
          <p:nvPr/>
        </p:nvGraphicFramePr>
        <p:xfrm>
          <a:off x="1422400" y="1443567"/>
          <a:ext cx="2928056" cy="481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name="Image" r:id="rId6" imgW="2401694" imgH="3951994" progId="Photoshop.Image.4">
                  <p:embed/>
                </p:oleObj>
              </mc:Choice>
              <mc:Fallback>
                <p:oleObj name="Image" r:id="rId6" imgW="2401694" imgH="3951994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400" y="1443567"/>
                        <a:ext cx="2928056" cy="481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Why Near-infrared?</a:t>
            </a:r>
          </a:p>
        </p:txBody>
      </p:sp>
      <p:sp>
        <p:nvSpPr>
          <p:cNvPr id="740357" name="Text Box 5"/>
          <p:cNvSpPr txBox="1">
            <a:spLocks noChangeArrowheads="1"/>
          </p:cNvSpPr>
          <p:nvPr/>
        </p:nvSpPr>
        <p:spPr bwMode="auto">
          <a:xfrm>
            <a:off x="1476023" y="1556456"/>
            <a:ext cx="1051891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33">
                <a:solidFill>
                  <a:srgbClr val="FFFF99"/>
                </a:solidFill>
                <a:latin typeface="Arial" panose="020B0604020202020204" pitchFamily="34" charset="0"/>
              </a:rPr>
              <a:t>V band</a:t>
            </a:r>
          </a:p>
        </p:txBody>
      </p:sp>
      <p:sp>
        <p:nvSpPr>
          <p:cNvPr id="740358" name="Text Box 6"/>
          <p:cNvSpPr txBox="1">
            <a:spLocks noChangeArrowheads="1"/>
          </p:cNvSpPr>
          <p:nvPr/>
        </p:nvSpPr>
        <p:spPr bwMode="auto">
          <a:xfrm>
            <a:off x="6841067" y="1553634"/>
            <a:ext cx="1051891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33">
                <a:solidFill>
                  <a:srgbClr val="FFFF99"/>
                </a:solidFill>
                <a:latin typeface="Arial" panose="020B0604020202020204" pitchFamily="34" charset="0"/>
              </a:rPr>
              <a:t>K band</a:t>
            </a:r>
          </a:p>
        </p:txBody>
      </p:sp>
      <p:grpSp>
        <p:nvGrpSpPr>
          <p:cNvPr id="41993" name="Group 14"/>
          <p:cNvGrpSpPr>
            <a:grpSpLocks/>
          </p:cNvGrpSpPr>
          <p:nvPr/>
        </p:nvGrpSpPr>
        <p:grpSpPr bwMode="auto">
          <a:xfrm>
            <a:off x="1095023" y="1453444"/>
            <a:ext cx="328789" cy="4809067"/>
            <a:chOff x="776" y="760"/>
            <a:chExt cx="233" cy="3408"/>
          </a:xfrm>
        </p:grpSpPr>
        <p:sp>
          <p:nvSpPr>
            <p:cNvPr id="41995" name="Line 15"/>
            <p:cNvSpPr>
              <a:spLocks noChangeShapeType="1"/>
            </p:cNvSpPr>
            <p:nvPr/>
          </p:nvSpPr>
          <p:spPr bwMode="auto">
            <a:xfrm flipV="1">
              <a:off x="912" y="760"/>
              <a:ext cx="0" cy="340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Rectangle 16"/>
            <p:cNvSpPr>
              <a:spLocks noChangeArrowheads="1"/>
            </p:cNvSpPr>
            <p:nvPr/>
          </p:nvSpPr>
          <p:spPr bwMode="auto">
            <a:xfrm rot="16200000">
              <a:off x="834" y="2456"/>
              <a:ext cx="11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844" tIns="40923" rIns="81844" bIns="40923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 Unicode MS" panose="020B060402020202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994" name="Rectangle 17"/>
          <p:cNvSpPr>
            <a:spLocks noChangeArrowheads="1"/>
          </p:cNvSpPr>
          <p:nvPr/>
        </p:nvSpPr>
        <p:spPr bwMode="auto">
          <a:xfrm>
            <a:off x="648506" y="3722511"/>
            <a:ext cx="686406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9pPr>
          </a:lstStyle>
          <a:p>
            <a:pPr algn="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2"/>
                </a:solidFill>
                <a:latin typeface="Arial" panose="020B0604020202020204" pitchFamily="34" charset="0"/>
              </a:rPr>
              <a:t>60 pc</a:t>
            </a:r>
          </a:p>
        </p:txBody>
      </p:sp>
    </p:spTree>
    <p:extLst>
      <p:ext uri="{BB962C8B-B14F-4D97-AF65-F5344CB8AC3E}">
        <p14:creationId xmlns:p14="http://schemas.microsoft.com/office/powerpoint/2010/main" val="48685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4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4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7" grpId="0" autoUpdateAnimBg="0"/>
      <p:bldP spid="74035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Extinction to GC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Trumpler</a:t>
            </a:r>
            <a:r>
              <a:rPr lang="en-US" dirty="0" smtClean="0"/>
              <a:t> found 2 mag per </a:t>
            </a:r>
            <a:r>
              <a:rPr lang="en-US" dirty="0" err="1" smtClean="0"/>
              <a:t>kpc</a:t>
            </a:r>
            <a:r>
              <a:rPr lang="en-US" dirty="0" smtClean="0"/>
              <a:t> of extinction in the V-band to the Galaxy.</a:t>
            </a:r>
          </a:p>
          <a:p>
            <a:r>
              <a:rPr lang="en-US" dirty="0" smtClean="0"/>
              <a:t>The GC is located 8 </a:t>
            </a:r>
            <a:r>
              <a:rPr lang="en-US" dirty="0" err="1" smtClean="0"/>
              <a:t>kpc</a:t>
            </a:r>
            <a:r>
              <a:rPr lang="en-US" dirty="0" smtClean="0"/>
              <a:t> from the Sun.</a:t>
            </a:r>
          </a:p>
          <a:p>
            <a:r>
              <a:rPr lang="en-US" dirty="0" smtClean="0"/>
              <a:t>That suggests extinction of 16 magnitudes of extinction to the GC in the V-band.</a:t>
            </a:r>
          </a:p>
          <a:p>
            <a:r>
              <a:rPr lang="en-US" dirty="0" smtClean="0"/>
              <a:t>The actual value is 30 magnitudes.</a:t>
            </a:r>
          </a:p>
          <a:p>
            <a:r>
              <a:rPr lang="en-US" dirty="0" smtClean="0"/>
              <a:t>Why?</a:t>
            </a:r>
          </a:p>
          <a:p>
            <a:r>
              <a:rPr lang="en-US" dirty="0" smtClean="0"/>
              <a:t>About half of the extinction is due to extra dust in the GC.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84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GC Color Composite</a:t>
            </a:r>
          </a:p>
        </p:txBody>
      </p:sp>
      <p:pic>
        <p:nvPicPr>
          <p:cNvPr id="10242" name="Picture 2" descr="https://upload.wikimedia.org/wikipedia/commons/thumb/0/00/Center_of_the_Milky_Way_Galaxy_IV_%E2%80%93_Composite.jpg/2560px-Center_of_the_Milky_Way_Galaxy_IV_%E2%80%93_Composit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161472"/>
            <a:ext cx="7200900" cy="360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2990" y="6019800"/>
            <a:ext cx="611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HST </a:t>
            </a:r>
            <a:r>
              <a:rPr lang="en-US" dirty="0" err="1" smtClean="0"/>
              <a:t>Paschen</a:t>
            </a:r>
            <a:r>
              <a:rPr lang="en-US" dirty="0" smtClean="0"/>
              <a:t>-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(Y), Chandra X-ray (B), Spitzer Far IR (R)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0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GC Color Composite</a:t>
            </a:r>
          </a:p>
        </p:txBody>
      </p:sp>
      <p:pic>
        <p:nvPicPr>
          <p:cNvPr id="11266" name="Picture 2" descr="https://ars.els-cdn.com/content/image/1-s2.0-S1387647321000178-gr5_lrg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2286305"/>
            <a:ext cx="4572000" cy="335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2990" y="6019800"/>
            <a:ext cx="611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HST </a:t>
            </a:r>
            <a:r>
              <a:rPr lang="en-US" dirty="0" err="1" smtClean="0"/>
              <a:t>Paschen</a:t>
            </a:r>
            <a:r>
              <a:rPr lang="en-US" dirty="0" smtClean="0"/>
              <a:t>-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(Y), Chandra X-ray (B), Spitzer Far IR (R)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40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+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"/>
  <p:tag name="MMPROD_UIDATA" val="&lt;database version=&quot;6.0&quot;&gt;&lt;object type=&quot;1&quot; unique_id=&quot;10001&quot;&gt;&lt;property id=&quot;20141&quot; value=&quot;1051446&quot;/&gt;&lt;property id=&quot;20144&quot; value=&quot;0&quot;/&gt;&lt;property id=&quot;20146&quot; value=&quot;0&quot;/&gt;&lt;property id=&quot;20147&quot; value=&quot;0&quot;/&gt;&lt;property id=&quot;20148&quot; value=&quot;0&quot;/&gt;&lt;property id=&quot;20180&quot; value=&quot;0&quot;/&gt;&lt;property id=&quot;20181&quot; value=&quot;0&quot;/&gt;&lt;property id=&quot;20191&quot; value=&quot;rit&quot;/&gt;&lt;property id=&quot;20192&quot; value=&quot;https://connect.rit.edu&quot;/&gt;&lt;property id=&quot;20193&quot; value=&quot;0&quot;/&gt;&lt;property id=&quot;20224&quot; value=&quot;C:\Documents and Settings\dffpci\Desktop&quot;/&gt;&lt;property id=&quot;20250&quot; value=&quot;6&quot;/&gt;&lt;property id=&quot;20251&quot; value=&quot;0&quot;/&gt;&lt;property id=&quot;20259&quot; value=&quot;0&quot;/&gt;&lt;property id=&quot;20262&quot; value=&quot;4496691&quot;/&gt;&lt;object type=&quot;4&quot; unique_id=&quot;10005&quot;&gt;&lt;/object&gt;&lt;object type=&quot;2&quot; unique_id=&quot;10006&quot;&gt;&lt;object type=&quot;3&quot; unique_id=&quot;10042&quot;&gt;&lt;property id=&quot;20148&quot; value=&quot;5&quot;/&gt;&lt;property id=&quot;20300&quot; value=&quot;Slide 1 - &amp;quot;Astronomical Observational Techniques and Instrumentation&amp;quot;&quot;/&gt;&lt;property id=&quot;20303&quot; value=&quot;-1&quot;/&gt;&lt;property id=&quot;20307&quot; value=&quot;520&quot;/&gt;&lt;property id=&quot;20309&quot; value=&quot;-1&quot;/&gt;&lt;/object&gt;&lt;object type=&quot;3&quot; unique_id=&quot;10043&quot;&gt;&lt;property id=&quot;20148&quot; value=&quot;5&quot;/&gt;&lt;property id=&quot;20300&quot; value=&quot;Slide 2 - &amp;quot;Aims and outline for this lecture&amp;quot;&quot;/&gt;&lt;property id=&quot;20303&quot; value=&quot;-1&quot;/&gt;&lt;property id=&quot;20307&quot; value=&quot;524&quot;/&gt;&lt;property id=&quot;20309&quot; value=&quot;-1&quot;/&gt;&lt;/object&gt;&lt;object type=&quot;3&quot; unique_id=&quot;10045&quot;&gt;&lt;property id=&quot;20148&quot; value=&quot;5&quot;/&gt;&lt;property id=&quot;20300&quot; value=&quot;Slide 4 - &amp;quot;Blackbody Radiation: Heat Transfer&amp;quot;&quot;/&gt;&lt;property id=&quot;20303&quot; value=&quot;-1&quot;/&gt;&lt;property id=&quot;20307&quot; value=&quot;392&quot;/&gt;&lt;property id=&quot;20309&quot; value=&quot;-1&quot;/&gt;&lt;/object&gt;&lt;object type=&quot;3&quot; unique_id=&quot;10046&quot;&gt;&lt;property id=&quot;20148&quot; value=&quot;5&quot;/&gt;&lt;property id=&quot;20300&quot; value=&quot;Slide 3 - &amp;quot;Blackbody Radiation: Energy Transfer&amp;quot;&quot;/&gt;&lt;property id=&quot;20303&quot; value=&quot;-1&quot;/&gt;&lt;property id=&quot;20307&quot; value=&quot;393&quot;/&gt;&lt;property id=&quot;20309&quot; value=&quot;-1&quot;/&gt;&lt;/object&gt;&lt;object type=&quot;3&quot; unique_id=&quot;10047&quot;&gt;&lt;property id=&quot;20148&quot; value=&quot;5&quot;/&gt;&lt;property id=&quot;20300&quot; value=&quot;Slide 6 - &amp;quot;Blackbody Radiation: Planck’s Equation&amp;quot;&quot;/&gt;&lt;property id=&quot;20303&quot; value=&quot;-1&quot;/&gt;&lt;property id=&quot;20307&quot; value=&quot;394&quot;/&gt;&lt;property id=&quot;20309&quot; value=&quot;-1&quot;/&gt;&lt;/object&gt;&lt;object type=&quot;3&quot; unique_id=&quot;10048&quot;&gt;&lt;property id=&quot;20148&quot; value=&quot;5&quot;/&gt;&lt;property id=&quot;20300&quot; value=&quot;Slide 8 - &amp;quot;Blackbody Radiation: Wein’s Displacement Law&amp;quot;&quot;/&gt;&lt;property id=&quot;20303&quot; value=&quot;-1&quot;/&gt;&lt;property id=&quot;20307&quot; value=&quot;395&quot;/&gt;&lt;property id=&quot;20309&quot; value=&quot;-1&quot;/&gt;&lt;/object&gt;&lt;object type=&quot;3&quot; unique_id=&quot;10049&quot;&gt;&lt;property id=&quot;20148&quot; value=&quot;5&quot;/&gt;&lt;property id=&quot;20300&quot; value=&quot;Slide 9 - &amp;quot;Blackbody Radiation: Stefan-Boltzmann Law &amp;quot;&quot;/&gt;&lt;property id=&quot;20303&quot; value=&quot;-1&quot;/&gt;&lt;property id=&quot;20307&quot; value=&quot;396&quot;/&gt;&lt;property id=&quot;20309&quot; value=&quot;-1&quot;/&gt;&lt;/object&gt;&lt;object type=&quot;3&quot; unique_id=&quot;10050&quot;&gt;&lt;property id=&quot;20148&quot; value=&quot;5&quot;/&gt;&lt;property id=&quot;20300&quot; value=&quot;Slide 5 - &amp;quot;Blackbody Radiation: Objects&amp;quot;&quot;/&gt;&lt;property id=&quot;20303&quot; value=&quot;-1&quot;/&gt;&lt;property id=&quot;20307&quot; value=&quot;397&quot;/&gt;&lt;property id=&quot;20309&quot; value=&quot;-1&quot;/&gt;&lt;/object&gt;&lt;object type=&quot;3&quot; unique_id=&quot;10064&quot;&gt;&lt;property id=&quot;20148&quot; value=&quot;5&quot;/&gt;&lt;property id=&quot;20300&quot; value=&quot;Slide 16 - &amp;quot;Hydrogen-like lines&amp;quot;&quot;/&gt;&lt;property id=&quot;20303&quot; value=&quot;-1&quot;/&gt;&lt;property id=&quot;20307&quot; value=&quot;263&quot;/&gt;&lt;property id=&quot;20309&quot; value=&quot;-1&quot;/&gt;&lt;/object&gt;&lt;object type=&quot;3&quot; unique_id=&quot;10075&quot;&gt;&lt;property id=&quot;20148&quot; value=&quot;5&quot;/&gt;&lt;property id=&quot;20300&quot; value=&quot;Slide 34 - &amp;quot;Theory of Everything&amp;quot;&quot;/&gt;&lt;property id=&quot;20303&quot; value=&quot;-1&quot;/&gt;&lt;property id=&quot;20307&quot; value=&quot;265&quot;/&gt;&lt;property id=&quot;20309&quot; value=&quot;-1&quot;/&gt;&lt;/object&gt;&lt;object type=&quot;3&quot; unique_id=&quot;10544&quot;&gt;&lt;property id=&quot;20148&quot; value=&quot;5&quot;/&gt;&lt;property id=&quot;20300&quot; value=&quot;Slide 10 - &amp;quot;Blackbody Radiation: SB Law, derivation&amp;quot;&quot;/&gt;&lt;property id=&quot;20303&quot; value=&quot;-1&quot;/&gt;&lt;property id=&quot;20307&quot; value=&quot;1170&quot;/&gt;&lt;property id=&quot;20309&quot; value=&quot;-1&quot;/&gt;&lt;/object&gt;&lt;object type=&quot;3&quot; unique_id=&quot;10824&quot;&gt;&lt;property id=&quot;20148&quot; value=&quot;5&quot;/&gt;&lt;property id=&quot;20300&quot; value=&quot;Slide 7 - &amp;quot;Blackbody Radiation: Curves&amp;quot;&quot;/&gt;&lt;property id=&quot;20303&quot; value=&quot;-1&quot;/&gt;&lt;property id=&quot;20307&quot; value=&quot;1557&quot;/&gt;&lt;property id=&quot;20309&quot; value=&quot;-1&quot;/&gt;&lt;/object&gt;&lt;object type=&quot;3&quot; unique_id=&quot;10826&quot;&gt;&lt;property id=&quot;20148&quot; value=&quot;5&quot;/&gt;&lt;property id=&quot;20300&quot; value=&quot;Slide 11 - &amp;quot;Interactions Between Charged Particles&amp;quot;&quot;/&gt;&lt;property id=&quot;20303&quot; value=&quot;-1&quot;/&gt;&lt;property id=&quot;20307&quot; value=&quot;1545&quot;/&gt;&lt;property id=&quot;20309&quot; value=&quot;-1&quot;/&gt;&lt;/object&gt;&lt;object type=&quot;3&quot; unique_id=&quot;10827&quot;&gt;&lt;property id=&quot;20148&quot; value=&quot;5&quot;/&gt;&lt;property id=&quot;20300&quot; value=&quot;Slide 13 - &amp;quot;Hydrogen emission lines&amp;quot;&quot;/&gt;&lt;property id=&quot;20303&quot; value=&quot;-1&quot;/&gt;&lt;property id=&quot;20307&quot; value=&quot;1544&quot;/&gt;&lt;property id=&quot;20309&quot; value=&quot;-1&quot;/&gt;&lt;/object&gt;&lt;object type=&quot;3&quot; unique_id=&quot;10828&quot;&gt;&lt;property id=&quot;20148&quot; value=&quot;5&quot;/&gt;&lt;property id=&quot;20300&quot; value=&quot;Slide 15 - &amp;quot;Helium and carbon atoms&amp;quot;&quot;/&gt;&lt;property id=&quot;20303&quot; value=&quot;-1&quot;/&gt;&lt;property id=&quot;20307&quot; value=&quot;1546&quot;/&gt;&lt;property id=&quot;20309&quot; value=&quot;-1&quot;/&gt;&lt;/object&gt;&lt;object type=&quot;3&quot; unique_id=&quot;10874&quot;&gt;&lt;property id=&quot;20148&quot; value=&quot;5&quot;/&gt;&lt;property id=&quot;20300&quot; value=&quot;Slide 17 - &amp;quot;Free-free (Bremsstrahlung) Emission&amp;quot;&quot;/&gt;&lt;property id=&quot;20303&quot; value=&quot;-1&quot;/&gt;&lt;property id=&quot;20307&quot; value=&quot;1571&quot;/&gt;&lt;property id=&quot;20309&quot; value=&quot;-1&quot;/&gt;&lt;/object&gt;&lt;object type=&quot;3&quot; unique_id=&quot;10875&quot;&gt;&lt;property id=&quot;20148&quot; value=&quot;5&quot;/&gt;&lt;property id=&quot;20300&quot; value=&quot;Slide 18 - &amp;quot;Bremsstrahlung Emission: Notes&amp;quot;&quot;/&gt;&lt;property id=&quot;20303&quot; value=&quot;-1&quot;/&gt;&lt;property id=&quot;20307&quot; value=&quot;1670&quot;/&gt;&lt;property id=&quot;20309&quot; value=&quot;-1&quot;/&gt;&lt;/object&gt;&lt;object type=&quot;3&quot; unique_id=&quot;10876&quot;&gt;&lt;property id=&quot;20148&quot; value=&quot;5&quot;/&gt;&lt;property id=&quot;20300&quot; value=&quot;Slide 19 - &amp;quot;Free-free Emission: Spectrum&amp;quot;&quot;/&gt;&lt;property id=&quot;20303&quot; value=&quot;-1&quot;/&gt;&lt;property id=&quot;20307&quot; value=&quot;1671&quot;/&gt;&lt;property id=&quot;20309&quot; value=&quot;-1&quot;/&gt;&lt;/object&gt;&lt;object type=&quot;3&quot; unique_id=&quot;10877&quot;&gt;&lt;property id=&quot;20148&quot; value=&quot;5&quot;/&gt;&lt;property id=&quot;20300&quot; value=&quot;Slide 20 - &amp;quot;Free-free Emission: Stromgren Sphere&amp;quot;&quot;/&gt;&lt;property id=&quot;20303&quot; value=&quot;-1&quot;/&gt;&lt;property id=&quot;20307&quot; value=&quot;1573&quot;/&gt;&lt;property id=&quot;20309&quot; value=&quot;-1&quot;/&gt;&lt;/object&gt;&lt;object type=&quot;3&quot; unique_id=&quot;10878&quot;&gt;&lt;property id=&quot;20148&quot; value=&quot;5&quot;/&gt;&lt;property id=&quot;20300&quot; value=&quot;Slide 23 - &amp;quot;Free-free Emission: Star Formation Region&amp;quot;&quot;/&gt;&lt;property id=&quot;20303&quot; value=&quot;-1&quot;/&gt;&lt;property id=&quot;20307&quot; value=&quot;1668&quot;/&gt;&lt;property id=&quot;20309&quot; value=&quot;-1&quot;/&gt;&lt;/object&gt;&lt;object type=&quot;3&quot; unique_id=&quot;10879&quot;&gt;&lt;property id=&quot;20148&quot; value=&quot;5&quot;/&gt;&lt;property id=&quot;20300&quot; value=&quot;Slide 24 - &amp;quot;Free-free Emission: Galaxy Cluster&amp;quot;&quot;/&gt;&lt;property id=&quot;20303&quot; value=&quot;-1&quot;/&gt;&lt;property id=&quot;20307&quot; value=&quot;1669&quot;/&gt;&lt;property id=&quot;20309&quot; value=&quot;-1&quot;/&gt;&lt;/object&gt;&lt;object type=&quot;3&quot; unique_id=&quot;10880&quot;&gt;&lt;property id=&quot;20148&quot; value=&quot;5&quot;/&gt;&lt;property id=&quot;20300&quot; value=&quot;Slide 25 - &amp;quot;Synchrotron Radiation&amp;quot;&quot;/&gt;&lt;property id=&quot;20303&quot; value=&quot;-1&quot;/&gt;&lt;property id=&quot;20307&quot; value=&quot;1565&quot;/&gt;&lt;property id=&quot;20309&quot; value=&quot;-1&quot;/&gt;&lt;/object&gt;&lt;object type=&quot;3&quot; unique_id=&quot;10881&quot;&gt;&lt;property id=&quot;20148&quot; value=&quot;5&quot;/&gt;&lt;property id=&quot;20300&quot; value=&quot;Slide 26 - &amp;quot;Synchrotron Radiation: Illustration&amp;quot;&quot;/&gt;&lt;property id=&quot;20303&quot; value=&quot;-1&quot;/&gt;&lt;property id=&quot;20307&quot; value=&quot;1567&quot;/&gt;&lt;property id=&quot;20309&quot; value=&quot;-1&quot;/&gt;&lt;/object&gt;&lt;object type=&quot;3&quot; unique_id=&quot;10882&quot;&gt;&lt;property id=&quot;20148&quot; value=&quot;5&quot;/&gt;&lt;property id=&quot;20300&quot; value=&quot;Slide 27 - &amp;quot;Synchrotron Radiation: M87 Jet&amp;quot;&quot;/&gt;&lt;property id=&quot;20303&quot; value=&quot;-1&quot;/&gt;&lt;property id=&quot;20307&quot; value=&quot;1566&quot;/&gt;&lt;property id=&quot;20309&quot; value=&quot;-1&quot;/&gt;&lt;/object&gt;&lt;object type=&quot;3&quot; unique_id=&quot;10883&quot;&gt;&lt;property id=&quot;20148&quot; value=&quot;5&quot;/&gt;&lt;property id=&quot;20300&quot; value=&quot;Slide 28 - &amp;quot;Synchrotron Radiation: Relations&amp;quot;&quot;/&gt;&lt;property id=&quot;20303&quot; value=&quot;-1&quot;/&gt;&lt;property id=&quot;20307&quot; value=&quot;1568&quot;/&gt;&lt;property id=&quot;20309&quot; value=&quot;-1&quot;/&gt;&lt;/object&gt;&lt;object type=&quot;3&quot; unique_id=&quot;10884&quot;&gt;&lt;property id=&quot;20148&quot; value=&quot;5&quot;/&gt;&lt;property id=&quot;20300&quot; value=&quot;Slide 31 - &amp;quot;Inverse Compton Scattering&amp;quot;&quot;/&gt;&lt;property id=&quot;20303&quot; value=&quot;-1&quot;/&gt;&lt;property id=&quot;20307&quot; value=&quot;1564&quot;/&gt;&lt;property id=&quot;20309&quot; value=&quot;-1&quot;/&gt;&lt;/object&gt;&lt;object type=&quot;3&quot; unique_id=&quot;10885&quot;&gt;&lt;property id=&quot;20148&quot; value=&quot;5&quot;/&gt;&lt;property id=&quot;20300&quot; value=&quot;Slide 33 - &amp;quot;Multiwavelength Spectrum: M82&amp;quot;&quot;/&gt;&lt;property id=&quot;20303&quot; value=&quot;-1&quot;/&gt;&lt;property id=&quot;20307&quot; value=&quot;1562&quot;/&gt;&lt;property id=&quot;20309&quot; value=&quot;-1&quot;/&gt;&lt;/object&gt;&lt;object type=&quot;3&quot; unique_id=&quot;11166&quot;&gt;&lt;property id=&quot;20148&quot; value=&quot;5&quot;/&gt;&lt;property id=&quot;20300&quot; value=&quot;Slide 29 - &amp;quot;Synchrotron Radiation: Spectrum&amp;quot;&quot;/&gt;&lt;property id=&quot;20307&quot; value=&quot;1672&quot;/&gt;&lt;/object&gt;&lt;object type=&quot;3&quot; unique_id=&quot;11391&quot;&gt;&lt;property id=&quot;20148&quot; value=&quot;5&quot;/&gt;&lt;property id=&quot;20300&quot; value=&quot;Slide 30 - &amp;quot;Synchrotron Radiation: Spectral Ageing&amp;quot;&quot;/&gt;&lt;property id=&quot;20307&quot; value=&quot;1673&quot;/&gt;&lt;/object&gt;&lt;object type=&quot;3&quot; unique_id=&quot;11590&quot;&gt;&lt;property id=&quot;20148&quot; value=&quot;5&quot;/&gt;&lt;property id=&quot;20300&quot; value=&quot;Slide 32 - &amp;quot;Inverse Compton Scattering: Spectrum&amp;quot;&quot;/&gt;&lt;property id=&quot;20307&quot; value=&quot;1674&quot;/&gt;&lt;/object&gt;&lt;object type=&quot;3&quot; unique_id=&quot;11932&quot;&gt;&lt;property id=&quot;20148&quot; value=&quot;5&quot;/&gt;&lt;property id=&quot;20300&quot; value=&quot;Slide 14 - &amp;quot;Hydrogen emission line series&amp;quot;&quot;/&gt;&lt;property id=&quot;20307&quot; value=&quot;1675&quot;/&gt;&lt;/object&gt;&lt;object type=&quot;3&quot; unique_id=&quot;28224&quot;&gt;&lt;property id=&quot;20148&quot; value=&quot;5&quot;/&gt;&lt;property id=&quot;20300&quot; value=&quot;Slide 12 - &amp;quot; Bound-Bound Emission-line radiation&amp;quot;&quot;/&gt;&lt;property id=&quot;20307&quot; value=&quot;1676&quot;/&gt;&lt;/object&gt;&lt;object type=&quot;3&quot; unique_id=&quot;28436&quot;&gt;&lt;property id=&quot;20148&quot; value=&quot;5&quot;/&gt;&lt;property id=&quot;20300&quot; value=&quot;Slide 21 - &amp;quot;Stromgren Sphere Radius: Derivation&amp;quot;&quot;/&gt;&lt;property id=&quot;20307&quot; value=&quot;1677&quot;/&gt;&lt;/object&gt;&lt;object type=&quot;3&quot; unique_id=&quot;28474&quot;&gt;&lt;property id=&quot;20148&quot; value=&quot;5&quot;/&gt;&lt;property id=&quot;20300&quot; value=&quot;Slide 22 - &amp;quot;Recombination Timescale: Derivation&amp;quot;&quot;/&gt;&lt;property id=&quot;20307&quot; value=&quot;1678&quot;/&gt;&lt;/object&gt;&lt;/object&gt;&lt;object type=&quot;8&quot; unique_id=&quot;10760&quot;&gt;&lt;/object&gt;&lt;/object&gt;&lt;/database&gt;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4733</TotalTime>
  <Words>975</Words>
  <Application>Microsoft Office PowerPoint</Application>
  <PresentationFormat>On-screen Show (4:3)</PresentationFormat>
  <Paragraphs>150</Paragraphs>
  <Slides>27</Slides>
  <Notes>13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 Unicode MS</vt:lpstr>
      <vt:lpstr>Cambria Math</vt:lpstr>
      <vt:lpstr>Franklin Gothic Book</vt:lpstr>
      <vt:lpstr>Symbol</vt:lpstr>
      <vt:lpstr>Tahoma</vt:lpstr>
      <vt:lpstr>Times New Roman</vt:lpstr>
      <vt:lpstr>Wingdings 2</vt:lpstr>
      <vt:lpstr>Crop</vt:lpstr>
      <vt:lpstr>Image</vt:lpstr>
      <vt:lpstr>University Astronomy</vt:lpstr>
      <vt:lpstr>Galactic center environment</vt:lpstr>
      <vt:lpstr>Aims and outline for this lecture</vt:lpstr>
      <vt:lpstr>PowerPoint Presentation</vt:lpstr>
      <vt:lpstr>Galactic Center Fast Facts</vt:lpstr>
      <vt:lpstr>Why Near-infrared?</vt:lpstr>
      <vt:lpstr>Extinction to GC</vt:lpstr>
      <vt:lpstr>GC Color Composite</vt:lpstr>
      <vt:lpstr>GC Color Composite</vt:lpstr>
      <vt:lpstr>supermassive black hole</vt:lpstr>
      <vt:lpstr>Black Hole in the GC</vt:lpstr>
      <vt:lpstr>The Central Parsec</vt:lpstr>
      <vt:lpstr>Stellar Orbits Near the GC</vt:lpstr>
      <vt:lpstr>2020 Nobel Prize in Physics</vt:lpstr>
      <vt:lpstr>Historical Context</vt:lpstr>
      <vt:lpstr>Measuring Mass</vt:lpstr>
      <vt:lpstr>Kepler and Newton</vt:lpstr>
      <vt:lpstr>Calculating the Mass</vt:lpstr>
      <vt:lpstr>Schwarzchild Radius</vt:lpstr>
      <vt:lpstr>Technologies</vt:lpstr>
      <vt:lpstr>massive stars in the galactic center</vt:lpstr>
      <vt:lpstr>Giant HII Regions: Massive Star Signposts  </vt:lpstr>
      <vt:lpstr>HCHII Regions in Sgr B2 </vt:lpstr>
      <vt:lpstr>Young Clusters in the Galactic Center</vt:lpstr>
      <vt:lpstr>Galactic Center Clusters</vt:lpstr>
      <vt:lpstr>Star Formation Near the Black Hole?</vt:lpstr>
      <vt:lpstr>Summary</vt:lpstr>
    </vt:vector>
  </TitlesOfParts>
  <Company>Center for Imaging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Figer</dc:creator>
  <cp:lastModifiedBy>Don Figer</cp:lastModifiedBy>
  <cp:revision>586</cp:revision>
  <dcterms:created xsi:type="dcterms:W3CDTF">2007-01-08T01:06:37Z</dcterms:created>
  <dcterms:modified xsi:type="dcterms:W3CDTF">2022-04-12T23:26:58Z</dcterms:modified>
</cp:coreProperties>
</file>